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activeX/activeX1.xml" ContentType="application/vnd.ms-office.activeX+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embeddings/oleObject1.bin" ContentType="application/vnd.openxmlformats-officedocument.oleObject"/>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65"/>
  </p:notesMasterIdLst>
  <p:sldIdLst>
    <p:sldId id="256" r:id="rId2"/>
    <p:sldId id="367" r:id="rId3"/>
    <p:sldId id="368" r:id="rId4"/>
    <p:sldId id="369" r:id="rId5"/>
    <p:sldId id="278" r:id="rId6"/>
    <p:sldId id="281" r:id="rId7"/>
    <p:sldId id="332" r:id="rId8"/>
    <p:sldId id="324" r:id="rId9"/>
    <p:sldId id="284" r:id="rId10"/>
    <p:sldId id="264" r:id="rId11"/>
    <p:sldId id="287" r:id="rId12"/>
    <p:sldId id="291" r:id="rId13"/>
    <p:sldId id="294" r:id="rId14"/>
    <p:sldId id="339" r:id="rId15"/>
    <p:sldId id="340" r:id="rId16"/>
    <p:sldId id="375" r:id="rId17"/>
    <p:sldId id="333" r:id="rId18"/>
    <p:sldId id="334" r:id="rId19"/>
    <p:sldId id="335" r:id="rId20"/>
    <p:sldId id="336" r:id="rId21"/>
    <p:sldId id="297" r:id="rId22"/>
    <p:sldId id="298" r:id="rId23"/>
    <p:sldId id="329" r:id="rId24"/>
    <p:sldId id="330" r:id="rId25"/>
    <p:sldId id="374" r:id="rId26"/>
    <p:sldId id="359" r:id="rId27"/>
    <p:sldId id="319" r:id="rId28"/>
    <p:sldId id="257" r:id="rId29"/>
    <p:sldId id="302" r:id="rId30"/>
    <p:sldId id="318" r:id="rId31"/>
    <p:sldId id="323" r:id="rId32"/>
    <p:sldId id="362" r:id="rId33"/>
    <p:sldId id="321" r:id="rId34"/>
    <p:sldId id="322" r:id="rId35"/>
    <p:sldId id="325" r:id="rId36"/>
    <p:sldId id="363" r:id="rId37"/>
    <p:sldId id="364" r:id="rId38"/>
    <p:sldId id="365" r:id="rId39"/>
    <p:sldId id="366" r:id="rId40"/>
    <p:sldId id="326" r:id="rId41"/>
    <p:sldId id="269" r:id="rId42"/>
    <p:sldId id="371" r:id="rId43"/>
    <p:sldId id="271" r:id="rId44"/>
    <p:sldId id="272" r:id="rId45"/>
    <p:sldId id="273" r:id="rId46"/>
    <p:sldId id="307" r:id="rId47"/>
    <p:sldId id="274" r:id="rId48"/>
    <p:sldId id="275" r:id="rId49"/>
    <p:sldId id="276" r:id="rId50"/>
    <p:sldId id="312" r:id="rId51"/>
    <p:sldId id="313" r:id="rId52"/>
    <p:sldId id="314" r:id="rId53"/>
    <p:sldId id="315" r:id="rId54"/>
    <p:sldId id="316" r:id="rId55"/>
    <p:sldId id="331" r:id="rId56"/>
    <p:sldId id="305" r:id="rId57"/>
    <p:sldId id="277" r:id="rId58"/>
    <p:sldId id="308" r:id="rId59"/>
    <p:sldId id="309" r:id="rId60"/>
    <p:sldId id="310" r:id="rId61"/>
    <p:sldId id="347" r:id="rId62"/>
    <p:sldId id="317" r:id="rId63"/>
    <p:sldId id="36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26" autoAdjust="0"/>
    <p:restoredTop sz="94660"/>
  </p:normalViewPr>
  <p:slideViewPr>
    <p:cSldViewPr>
      <p:cViewPr>
        <p:scale>
          <a:sx n="70" d="100"/>
          <a:sy n="70" d="100"/>
        </p:scale>
        <p:origin x="-159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92C13-7BC9-4126-B8B9-E9F0EB0670F7}" type="datetimeFigureOut">
              <a:rPr lang="en-US" smtClean="0"/>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2E5F1-5ED9-4E26-990C-0EB3F71A98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F11EA94-A184-4CFD-9CA0-730D87A2B89B}" type="slidenum">
              <a:rPr lang="en-US"/>
              <a:pPr/>
              <a:t>6</a:t>
            </a:fld>
            <a:endParaRPr lang="en-US"/>
          </a:p>
        </p:txBody>
      </p:sp>
      <p:sp>
        <p:nvSpPr>
          <p:cNvPr id="74755" name="Rectangle 2"/>
          <p:cNvSpPr>
            <a:spLocks noGrp="1" noRot="1" noChangeAspect="1" noChangeArrowheads="1" noTextEdit="1"/>
          </p:cNvSpPr>
          <p:nvPr>
            <p:ph type="sldImg"/>
          </p:nvPr>
        </p:nvSpPr>
        <p:spPr>
          <a:xfrm>
            <a:off x="1181100" y="519113"/>
            <a:ext cx="4445000" cy="3333750"/>
          </a:xfrm>
          <a:ln/>
        </p:spPr>
      </p:sp>
      <p:sp>
        <p:nvSpPr>
          <p:cNvPr id="74756"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smtClean="0"/>
              <a:t>The three main </a:t>
            </a:r>
            <a:r>
              <a:rPr lang="en-US" dirty="0" err="1" smtClean="0"/>
              <a:t>nonpharmacologic</a:t>
            </a:r>
            <a:r>
              <a:rPr lang="en-US" dirty="0" smtClean="0"/>
              <a:t> </a:t>
            </a:r>
            <a:r>
              <a:rPr lang="en-US" dirty="0" err="1" smtClean="0"/>
              <a:t>antianginal</a:t>
            </a:r>
            <a:r>
              <a:rPr lang="en-US" dirty="0" smtClean="0"/>
              <a:t> techniques currently under evaluation are enhanced external </a:t>
            </a:r>
            <a:r>
              <a:rPr lang="en-US" dirty="0" err="1" smtClean="0"/>
              <a:t>counterpulsation</a:t>
            </a:r>
            <a:r>
              <a:rPr lang="en-US" dirty="0" smtClean="0"/>
              <a:t>, </a:t>
            </a:r>
            <a:r>
              <a:rPr lang="en-US" dirty="0" err="1" smtClean="0"/>
              <a:t>transmyocardial</a:t>
            </a:r>
            <a:r>
              <a:rPr lang="en-US" dirty="0" smtClean="0"/>
              <a:t> revascularization, and spinal cord stimulation. They are generally reserved for refractory angina.</a:t>
            </a:r>
          </a:p>
          <a:p>
            <a:pPr eaLnBrk="1" hangingPunct="1"/>
            <a:r>
              <a:rPr lang="en-US" dirty="0" smtClean="0"/>
              <a:t>EECP uses three paired pneumatic cuffs that are applied to the lower extremities. The cuffs are sequentially inflated then deflated.</a:t>
            </a:r>
          </a:p>
          <a:p>
            <a:pPr eaLnBrk="1" hangingPunct="1"/>
            <a:r>
              <a:rPr lang="en-US" dirty="0" smtClean="0"/>
              <a:t>TMR involves the creation of channels in the myocardium with a laser. </a:t>
            </a:r>
          </a:p>
          <a:p>
            <a:pPr eaLnBrk="1" hangingPunct="1"/>
            <a:r>
              <a:rPr lang="en-US" dirty="0" smtClean="0"/>
              <a:t>SCS uses an implanted device with an electrode tip that extends into the dorsal epidural space, usually at the C7-T1 level.</a:t>
            </a:r>
            <a:r>
              <a:rPr lang="en-US" baseline="30000" dirty="0" smtClean="0"/>
              <a:t>1</a:t>
            </a:r>
          </a:p>
          <a:p>
            <a:pPr eaLnBrk="1" hangingPunct="1"/>
            <a:r>
              <a:rPr lang="en-US" dirty="0" smtClean="0"/>
              <a:t>Their mechanisms of action are not completely understood and a number of hypotheses have been proposed.</a:t>
            </a:r>
          </a:p>
        </p:txBody>
      </p:sp>
      <p:sp>
        <p:nvSpPr>
          <p:cNvPr id="74757"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Current nonpharmacologic antianginal strategies</a:t>
            </a:r>
          </a:p>
        </p:txBody>
      </p:sp>
      <p:sp>
        <p:nvSpPr>
          <p:cNvPr id="74758" name="Rectangle 5"/>
          <p:cNvSpPr>
            <a:spLocks noChangeArrowheads="1"/>
          </p:cNvSpPr>
          <p:nvPr/>
        </p:nvSpPr>
        <p:spPr bwMode="auto">
          <a:xfrm>
            <a:off x="304800" y="8091488"/>
            <a:ext cx="6245225" cy="750887"/>
          </a:xfrm>
          <a:prstGeom prst="rect">
            <a:avLst/>
          </a:prstGeom>
          <a:noFill/>
          <a:ln w="9525">
            <a:noFill/>
            <a:miter lim="800000"/>
            <a:headEnd/>
            <a:tailEnd/>
          </a:ln>
        </p:spPr>
        <p:txBody>
          <a:bodyPr lIns="0" tIns="0" rIns="0" bIns="0" anchor="b">
            <a:spAutoFit/>
          </a:bodyPr>
          <a:lstStyle/>
          <a:p>
            <a:pPr marL="228600" indent="-228600" eaLnBrk="1" hangingPunct="1">
              <a:spcBef>
                <a:spcPct val="30000"/>
              </a:spcBef>
            </a:pPr>
            <a:r>
              <a:rPr lang="en-US" sz="1000"/>
              <a:t>Gibbons RJ, Abrams J, Chatterjee K, Daley J, Deedwania PC, Douglas JS, et al. ACC/AHA 2002 guideline update for the management of patients with chronic stable angina: A report of the American College of Cardiology/ American Heart Association Task Force on Practice Guidelines (Committee to Update the 1999 Guidelines for the Management of Patients with Chronic Stable Angina). 2002. Available at www.acc.org/clinical/guidelines/stable/ stable.pdf.</a:t>
            </a:r>
          </a:p>
        </p:txBody>
      </p:sp>
      <p:sp>
        <p:nvSpPr>
          <p:cNvPr id="74759" name="Line 6"/>
          <p:cNvSpPr>
            <a:spLocks noChangeShapeType="1"/>
          </p:cNvSpPr>
          <p:nvPr/>
        </p:nvSpPr>
        <p:spPr bwMode="auto">
          <a:xfrm>
            <a:off x="301625" y="8043863"/>
            <a:ext cx="6248400" cy="0"/>
          </a:xfrm>
          <a:prstGeom prst="line">
            <a:avLst/>
          </a:prstGeom>
          <a:noFill/>
          <a:ln w="3175">
            <a:solidFill>
              <a:schemeClr val="tx1"/>
            </a:solidFill>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B41B2BE-02C6-461B-96EC-610152E7C21F}" type="slidenum">
              <a:rPr lang="en-US"/>
              <a:pPr/>
              <a:t>36</a:t>
            </a:fld>
            <a:endParaRPr lang="en-US"/>
          </a:p>
        </p:txBody>
      </p:sp>
      <p:sp>
        <p:nvSpPr>
          <p:cNvPr id="80899" name="Rectangle 2"/>
          <p:cNvSpPr>
            <a:spLocks noGrp="1" noRot="1" noChangeAspect="1" noChangeArrowheads="1" noTextEdit="1"/>
          </p:cNvSpPr>
          <p:nvPr>
            <p:ph type="sldImg"/>
          </p:nvPr>
        </p:nvSpPr>
        <p:spPr>
          <a:xfrm>
            <a:off x="1195388" y="534988"/>
            <a:ext cx="4445000" cy="3333750"/>
          </a:xfrm>
          <a:ln/>
        </p:spPr>
      </p:sp>
      <p:sp>
        <p:nvSpPr>
          <p:cNvPr id="80900"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err="1" smtClean="0"/>
              <a:t>Nicorandil</a:t>
            </a:r>
            <a:r>
              <a:rPr lang="en-US" dirty="0" smtClean="0"/>
              <a:t> possesses a nitrate moiety and, therefore, produces hemodynamic effects similar to those of long-acting nitrates.</a:t>
            </a:r>
          </a:p>
          <a:p>
            <a:pPr eaLnBrk="1" hangingPunct="1"/>
            <a:r>
              <a:rPr lang="en-US" dirty="0" smtClean="0"/>
              <a:t>It activates cyclic GMP (</a:t>
            </a:r>
            <a:r>
              <a:rPr lang="en-US" dirty="0" err="1" smtClean="0"/>
              <a:t>cGMP</a:t>
            </a:r>
            <a:r>
              <a:rPr lang="en-US" dirty="0" smtClean="0"/>
              <a:t>), dilates capacitance vessels, and decreases preload.</a:t>
            </a:r>
          </a:p>
          <a:p>
            <a:pPr eaLnBrk="1" hangingPunct="1"/>
            <a:r>
              <a:rPr lang="en-US" dirty="0" err="1" smtClean="0"/>
              <a:t>Nicorandil</a:t>
            </a:r>
            <a:r>
              <a:rPr lang="en-US" dirty="0" smtClean="0"/>
              <a:t> is also capable of opening ATP-sensitive K</a:t>
            </a:r>
            <a:r>
              <a:rPr lang="en-US" baseline="30000" dirty="0" smtClean="0"/>
              <a:t>+</a:t>
            </a:r>
            <a:r>
              <a:rPr lang="en-US" dirty="0" smtClean="0"/>
              <a:t> (K</a:t>
            </a:r>
            <a:r>
              <a:rPr lang="en-US" baseline="-25000" dirty="0" smtClean="0"/>
              <a:t>ATP</a:t>
            </a:r>
            <a:r>
              <a:rPr lang="en-US" dirty="0" smtClean="0"/>
              <a:t>) channels. These channels are involved in dilation of coronary resistance arterioles, which decreases </a:t>
            </a:r>
            <a:r>
              <a:rPr lang="en-US" dirty="0" err="1" smtClean="0"/>
              <a:t>afterload</a:t>
            </a:r>
            <a:r>
              <a:rPr lang="en-US" dirty="0" smtClean="0"/>
              <a:t>, and are also thought to mimic ischemic preconditioning, a potential </a:t>
            </a:r>
            <a:r>
              <a:rPr lang="en-US" dirty="0" err="1" smtClean="0"/>
              <a:t>cardioprotective</a:t>
            </a:r>
            <a:r>
              <a:rPr lang="en-US" dirty="0" smtClean="0"/>
              <a:t> effect.</a:t>
            </a:r>
          </a:p>
        </p:txBody>
      </p:sp>
      <p:sp>
        <p:nvSpPr>
          <p:cNvPr id="80901"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Preconditioning: Nicorandil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0E7EEEA-8185-4F51-96C1-2B0126688BC3}" type="slidenum">
              <a:rPr lang="en-US"/>
              <a:pPr/>
              <a:t>38</a:t>
            </a:fld>
            <a:endParaRPr lang="en-US"/>
          </a:p>
        </p:txBody>
      </p:sp>
      <p:sp>
        <p:nvSpPr>
          <p:cNvPr id="78851" name="Rectangle 2"/>
          <p:cNvSpPr>
            <a:spLocks noGrp="1" noRot="1" noChangeAspect="1" noChangeArrowheads="1" noTextEdit="1"/>
          </p:cNvSpPr>
          <p:nvPr>
            <p:ph type="sldImg"/>
          </p:nvPr>
        </p:nvSpPr>
        <p:spPr>
          <a:xfrm>
            <a:off x="1195388" y="534988"/>
            <a:ext cx="4445000" cy="3333750"/>
          </a:xfrm>
          <a:ln/>
        </p:spPr>
      </p:sp>
      <p:sp>
        <p:nvSpPr>
          <p:cNvPr id="78852"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smtClean="0"/>
              <a:t>The role of Ca</a:t>
            </a:r>
            <a:r>
              <a:rPr lang="en-US" baseline="30000" dirty="0" smtClean="0"/>
              <a:t>2+</a:t>
            </a:r>
            <a:r>
              <a:rPr lang="en-US" dirty="0" smtClean="0"/>
              <a:t> in activating myosin light chain </a:t>
            </a:r>
            <a:r>
              <a:rPr lang="en-US" dirty="0" err="1" smtClean="0"/>
              <a:t>kinase</a:t>
            </a:r>
            <a:r>
              <a:rPr lang="en-US" dirty="0" smtClean="0"/>
              <a:t> (MLCK) and </a:t>
            </a:r>
            <a:r>
              <a:rPr lang="en-US" dirty="0" err="1" smtClean="0"/>
              <a:t>phosphorylating</a:t>
            </a:r>
            <a:r>
              <a:rPr lang="en-US" dirty="0" smtClean="0"/>
              <a:t> myosin to cause contraction is well known.</a:t>
            </a:r>
          </a:p>
          <a:p>
            <a:pPr eaLnBrk="1" hangingPunct="1"/>
            <a:r>
              <a:rPr lang="en-US" dirty="0" err="1" smtClean="0"/>
              <a:t>Dephosphorylation</a:t>
            </a:r>
            <a:r>
              <a:rPr lang="en-US" dirty="0" smtClean="0"/>
              <a:t> by myosin </a:t>
            </a:r>
            <a:r>
              <a:rPr lang="en-US" dirty="0" err="1" smtClean="0"/>
              <a:t>phosphatase</a:t>
            </a:r>
            <a:r>
              <a:rPr lang="en-US" dirty="0" smtClean="0"/>
              <a:t> causes subsequent dilation.</a:t>
            </a:r>
          </a:p>
          <a:p>
            <a:pPr eaLnBrk="1" hangingPunct="1"/>
            <a:r>
              <a:rPr lang="en-US" dirty="0" smtClean="0"/>
              <a:t>More recently, the involvement of Rho </a:t>
            </a:r>
            <a:r>
              <a:rPr lang="en-US" dirty="0" err="1" smtClean="0"/>
              <a:t>kinase</a:t>
            </a:r>
            <a:r>
              <a:rPr lang="en-US" dirty="0" smtClean="0"/>
              <a:t> has been identified.</a:t>
            </a:r>
          </a:p>
          <a:p>
            <a:pPr eaLnBrk="1" hangingPunct="1"/>
            <a:r>
              <a:rPr lang="en-US" dirty="0" smtClean="0"/>
              <a:t>In the absence of increases in intracellular Ca</a:t>
            </a:r>
            <a:r>
              <a:rPr lang="en-US" baseline="30000" dirty="0" smtClean="0"/>
              <a:t>2+</a:t>
            </a:r>
            <a:r>
              <a:rPr lang="en-US" dirty="0" smtClean="0"/>
              <a:t>, Rho (a member of the </a:t>
            </a:r>
            <a:r>
              <a:rPr lang="en-US" dirty="0" err="1" smtClean="0"/>
              <a:t>Ras</a:t>
            </a:r>
            <a:r>
              <a:rPr lang="en-US" dirty="0" smtClean="0"/>
              <a:t> </a:t>
            </a:r>
            <a:r>
              <a:rPr lang="en-US" dirty="0" err="1" smtClean="0"/>
              <a:t>superfamily</a:t>
            </a:r>
            <a:r>
              <a:rPr lang="en-US" dirty="0" smtClean="0"/>
              <a:t> of small G proteins) activates Rho </a:t>
            </a:r>
            <a:r>
              <a:rPr lang="en-US" dirty="0" err="1" smtClean="0"/>
              <a:t>kinase</a:t>
            </a:r>
            <a:r>
              <a:rPr lang="en-US" dirty="0" smtClean="0"/>
              <a:t>, which in turn deactivates myosin </a:t>
            </a:r>
            <a:r>
              <a:rPr lang="en-US" dirty="0" err="1" smtClean="0"/>
              <a:t>phosphatase</a:t>
            </a:r>
            <a:r>
              <a:rPr lang="en-US" dirty="0" smtClean="0"/>
              <a:t>. This causes accumulation of </a:t>
            </a:r>
            <a:r>
              <a:rPr lang="en-US" dirty="0" err="1" smtClean="0"/>
              <a:t>phosphorylated</a:t>
            </a:r>
            <a:r>
              <a:rPr lang="en-US" dirty="0" smtClean="0"/>
              <a:t> myosin.</a:t>
            </a:r>
          </a:p>
          <a:p>
            <a:pPr eaLnBrk="1" hangingPunct="1"/>
            <a:r>
              <a:rPr lang="en-US" dirty="0" smtClean="0"/>
              <a:t>Other abbreviations used in the figure:</a:t>
            </a:r>
          </a:p>
          <a:p>
            <a:pPr lvl="1" eaLnBrk="1" hangingPunct="1"/>
            <a:r>
              <a:rPr lang="en-US" dirty="0" smtClean="0"/>
              <a:t>IP</a:t>
            </a:r>
            <a:r>
              <a:rPr lang="en-US" baseline="-25000" dirty="0" smtClean="0"/>
              <a:t>3</a:t>
            </a:r>
            <a:r>
              <a:rPr lang="en-US" dirty="0" smtClean="0"/>
              <a:t> = </a:t>
            </a:r>
            <a:r>
              <a:rPr lang="en-US" dirty="0" err="1" smtClean="0"/>
              <a:t>inositol</a:t>
            </a:r>
            <a:r>
              <a:rPr lang="en-US" dirty="0" smtClean="0"/>
              <a:t> </a:t>
            </a:r>
            <a:r>
              <a:rPr lang="en-US" dirty="0" err="1" smtClean="0"/>
              <a:t>triphosphate</a:t>
            </a:r>
            <a:endParaRPr lang="en-US" dirty="0" smtClean="0"/>
          </a:p>
          <a:p>
            <a:pPr lvl="1" eaLnBrk="1" hangingPunct="1"/>
            <a:r>
              <a:rPr lang="en-US" dirty="0" smtClean="0"/>
              <a:t>PIP</a:t>
            </a:r>
            <a:r>
              <a:rPr lang="en-US" baseline="-25000" dirty="0" smtClean="0"/>
              <a:t>2</a:t>
            </a:r>
            <a:r>
              <a:rPr lang="en-US" dirty="0" smtClean="0"/>
              <a:t> = </a:t>
            </a:r>
            <a:r>
              <a:rPr lang="en-US" dirty="0" err="1" smtClean="0"/>
              <a:t>phosphatidylinositol</a:t>
            </a:r>
            <a:r>
              <a:rPr lang="en-US" dirty="0" smtClean="0"/>
              <a:t> </a:t>
            </a:r>
            <a:r>
              <a:rPr lang="en-US" dirty="0" err="1" smtClean="0"/>
              <a:t>biphosphate</a:t>
            </a:r>
            <a:endParaRPr lang="en-US" dirty="0" smtClean="0"/>
          </a:p>
          <a:p>
            <a:pPr lvl="1" eaLnBrk="1" hangingPunct="1"/>
            <a:r>
              <a:rPr lang="en-US" dirty="0" smtClean="0"/>
              <a:t>PLC = </a:t>
            </a:r>
            <a:r>
              <a:rPr lang="en-US" dirty="0" err="1" smtClean="0"/>
              <a:t>phospholipase</a:t>
            </a:r>
            <a:r>
              <a:rPr lang="en-US" dirty="0" smtClean="0"/>
              <a:t> C</a:t>
            </a:r>
          </a:p>
          <a:p>
            <a:pPr lvl="1" eaLnBrk="1" hangingPunct="1"/>
            <a:r>
              <a:rPr lang="en-US" dirty="0" smtClean="0"/>
              <a:t>ROC = receptor-operated channel</a:t>
            </a:r>
          </a:p>
          <a:p>
            <a:pPr lvl="1" eaLnBrk="1" hangingPunct="1"/>
            <a:r>
              <a:rPr lang="en-US" dirty="0" smtClean="0"/>
              <a:t>SR = </a:t>
            </a:r>
            <a:r>
              <a:rPr lang="en-US" dirty="0" err="1" smtClean="0"/>
              <a:t>sarcoplasmic</a:t>
            </a:r>
            <a:r>
              <a:rPr lang="en-US" dirty="0" smtClean="0"/>
              <a:t> reticulum</a:t>
            </a:r>
          </a:p>
          <a:p>
            <a:pPr lvl="1" eaLnBrk="1" hangingPunct="1"/>
            <a:r>
              <a:rPr lang="en-US" dirty="0" smtClean="0"/>
              <a:t>VOC = voltage-operated channel</a:t>
            </a:r>
          </a:p>
        </p:txBody>
      </p:sp>
      <p:sp>
        <p:nvSpPr>
          <p:cNvPr id="78853"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Rho kinase inhibition: Fasudil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55A6017-DACF-4114-9247-ECF0327AADD5}" type="slidenum">
              <a:rPr lang="en-US"/>
              <a:pPr/>
              <a:t>41</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429CD48-EB20-4CDA-9EDF-E2A4E31222EB}" type="slidenum">
              <a:rPr lang="en-US"/>
              <a:pPr/>
              <a:t>43</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4073A48-A856-4234-8B11-051CB968C6E0}" type="slidenum">
              <a:rPr lang="en-US"/>
              <a:pPr/>
              <a:t>44</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D96A6C0-DED8-4FED-A33A-0CB0708FA9E2}" type="slidenum">
              <a:rPr lang="en-US"/>
              <a:pPr/>
              <a:t>45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392C91A-D82D-4971-89FC-C9190BD42969}" type="slidenum">
              <a:rPr lang="en-US"/>
              <a:pPr/>
              <a:t>47</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4857C23-B6CB-400A-ACA5-53CC0189EF5B}" type="slidenum">
              <a:rPr lang="en-US"/>
              <a:pPr/>
              <a:t>48</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5951F5D-A1F9-4FCF-BFE3-C3144F094818}" type="slidenum">
              <a:rPr lang="en-US"/>
              <a:pPr/>
              <a:t>49</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334AE61-BF22-46C4-BC5D-126F5076B9F3}" type="slidenum">
              <a:rPr lang="en-US"/>
              <a:pPr/>
              <a:t>61</a:t>
            </a:fld>
            <a:endParaRPr lang="en-US"/>
          </a:p>
        </p:txBody>
      </p:sp>
      <p:sp>
        <p:nvSpPr>
          <p:cNvPr id="76803" name="Rectangle 2"/>
          <p:cNvSpPr>
            <a:spLocks noGrp="1" noRot="1" noChangeAspect="1" noChangeArrowheads="1" noTextEdit="1"/>
          </p:cNvSpPr>
          <p:nvPr>
            <p:ph type="sldImg"/>
          </p:nvPr>
        </p:nvSpPr>
        <p:spPr>
          <a:xfrm>
            <a:off x="1195388" y="534988"/>
            <a:ext cx="4445000" cy="3333750"/>
          </a:xfrm>
          <a:ln/>
        </p:spPr>
      </p:sp>
      <p:sp>
        <p:nvSpPr>
          <p:cNvPr id="76804"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smtClean="0"/>
              <a:t>Physical conditioning increases exercise duration and work capacity, prolonging time to angina.</a:t>
            </a:r>
          </a:p>
          <a:p>
            <a:pPr eaLnBrk="1" hangingPunct="1"/>
            <a:r>
              <a:rPr lang="en-US" dirty="0" smtClean="0"/>
              <a:t>Exercise is associated with </a:t>
            </a:r>
            <a:r>
              <a:rPr lang="en-US" dirty="0" err="1" smtClean="0"/>
              <a:t>cardioprotective</a:t>
            </a:r>
            <a:r>
              <a:rPr lang="en-US" dirty="0" smtClean="0"/>
              <a:t> benefits beyond improvement in aerobic capacity alone.</a:t>
            </a:r>
          </a:p>
          <a:p>
            <a:pPr eaLnBrk="1" hangingPunct="1"/>
            <a:r>
              <a:rPr lang="en-US" dirty="0" smtClean="0"/>
              <a:t>Molecular effects:</a:t>
            </a:r>
          </a:p>
          <a:p>
            <a:pPr lvl="1" eaLnBrk="1" hangingPunct="1"/>
            <a:r>
              <a:rPr lang="en-US" dirty="0" smtClean="0">
                <a:sym typeface="Symbol" pitchFamily="18" charset="2"/>
              </a:rPr>
              <a:t></a:t>
            </a:r>
            <a:r>
              <a:rPr lang="en-US" dirty="0" err="1" smtClean="0">
                <a:sym typeface="Symbol" pitchFamily="18" charset="2"/>
              </a:rPr>
              <a:t>eNOS</a:t>
            </a:r>
            <a:r>
              <a:rPr lang="en-US" dirty="0" smtClean="0">
                <a:sym typeface="Symbol" pitchFamily="18" charset="2"/>
              </a:rPr>
              <a:t> expression and activation</a:t>
            </a:r>
          </a:p>
          <a:p>
            <a:pPr lvl="1" eaLnBrk="1" hangingPunct="1"/>
            <a:r>
              <a:rPr lang="en-US" dirty="0" smtClean="0">
                <a:sym typeface="Symbol" pitchFamily="18" charset="2"/>
              </a:rPr>
              <a:t>NAD(P)H expression and activity</a:t>
            </a:r>
          </a:p>
          <a:p>
            <a:pPr lvl="1" eaLnBrk="1" hangingPunct="1"/>
            <a:r>
              <a:rPr lang="en-US" dirty="0" smtClean="0">
                <a:sym typeface="Symbol" pitchFamily="18" charset="2"/>
              </a:rPr>
              <a:t> AT</a:t>
            </a:r>
            <a:r>
              <a:rPr lang="en-US" baseline="-25000" dirty="0" smtClean="0">
                <a:sym typeface="Symbol" pitchFamily="18" charset="2"/>
              </a:rPr>
              <a:t>1</a:t>
            </a:r>
            <a:r>
              <a:rPr lang="en-US" dirty="0" smtClean="0">
                <a:sym typeface="Symbol" pitchFamily="18" charset="2"/>
              </a:rPr>
              <a:t> receptor expression</a:t>
            </a:r>
          </a:p>
          <a:p>
            <a:pPr lvl="1" eaLnBrk="1" hangingPunct="1"/>
            <a:r>
              <a:rPr lang="en-US" dirty="0" smtClean="0">
                <a:sym typeface="Symbol" pitchFamily="18" charset="2"/>
              </a:rPr>
              <a:t>SOD expression</a:t>
            </a:r>
          </a:p>
          <a:p>
            <a:pPr lvl="1" eaLnBrk="1" hangingPunct="1"/>
            <a:r>
              <a:rPr lang="en-US" dirty="0" smtClean="0">
                <a:sym typeface="Symbol" pitchFamily="18" charset="2"/>
              </a:rPr>
              <a:t>Other effects</a:t>
            </a:r>
          </a:p>
          <a:p>
            <a:pPr lvl="2" eaLnBrk="1" hangingPunct="1"/>
            <a:r>
              <a:rPr lang="en-US" dirty="0" smtClean="0">
                <a:sym typeface="Symbol" pitchFamily="18" charset="2"/>
              </a:rPr>
              <a:t>	</a:t>
            </a:r>
            <a:r>
              <a:rPr lang="en-US" dirty="0" err="1" smtClean="0">
                <a:sym typeface="Symbol" pitchFamily="18" charset="2"/>
              </a:rPr>
              <a:t>Intimal</a:t>
            </a:r>
            <a:r>
              <a:rPr lang="en-US" dirty="0" smtClean="0">
                <a:sym typeface="Symbol" pitchFamily="18" charset="2"/>
              </a:rPr>
              <a:t> thickness</a:t>
            </a:r>
            <a:br>
              <a:rPr lang="en-US" dirty="0" smtClean="0">
                <a:sym typeface="Symbol" pitchFamily="18" charset="2"/>
              </a:rPr>
            </a:br>
            <a:r>
              <a:rPr lang="en-US" dirty="0" smtClean="0">
                <a:sym typeface="Symbol" pitchFamily="18" charset="2"/>
              </a:rPr>
              <a:t>P </a:t>
            </a:r>
            <a:r>
              <a:rPr lang="en-US" dirty="0" err="1" smtClean="0">
                <a:sym typeface="Symbol" pitchFamily="18" charset="2"/>
              </a:rPr>
              <a:t>selectin</a:t>
            </a:r>
            <a:r>
              <a:rPr lang="en-US" dirty="0" smtClean="0">
                <a:sym typeface="Symbol" pitchFamily="18" charset="2"/>
              </a:rPr>
              <a:t/>
            </a:r>
            <a:br>
              <a:rPr lang="en-US" dirty="0" smtClean="0">
                <a:sym typeface="Symbol" pitchFamily="18" charset="2"/>
              </a:rPr>
            </a:br>
            <a:r>
              <a:rPr lang="en-US" dirty="0" smtClean="0">
                <a:sym typeface="Symbol" pitchFamily="18" charset="2"/>
              </a:rPr>
              <a:t>VCAM-1</a:t>
            </a:r>
            <a:br>
              <a:rPr lang="en-US" dirty="0" smtClean="0">
                <a:sym typeface="Symbol" pitchFamily="18" charset="2"/>
              </a:rPr>
            </a:br>
            <a:r>
              <a:rPr lang="en-US" dirty="0" smtClean="0">
                <a:sym typeface="Symbol" pitchFamily="18" charset="2"/>
              </a:rPr>
              <a:t>MCP-1</a:t>
            </a:r>
            <a:br>
              <a:rPr lang="en-US" dirty="0" smtClean="0">
                <a:sym typeface="Symbol" pitchFamily="18" charset="2"/>
              </a:rPr>
            </a:br>
            <a:r>
              <a:rPr lang="en-US" dirty="0" smtClean="0">
                <a:sym typeface="Symbol" pitchFamily="18" charset="2"/>
              </a:rPr>
              <a:t>Ca</a:t>
            </a:r>
            <a:r>
              <a:rPr lang="en-US" baseline="30000" dirty="0" smtClean="0">
                <a:sym typeface="Symbol" pitchFamily="18" charset="2"/>
              </a:rPr>
              <a:t>2+</a:t>
            </a:r>
            <a:r>
              <a:rPr lang="en-US" dirty="0" smtClean="0">
                <a:sym typeface="Symbol" pitchFamily="18" charset="2"/>
              </a:rPr>
              <a:t> in VSMC</a:t>
            </a:r>
          </a:p>
          <a:p>
            <a:pPr lvl="1" eaLnBrk="1" hangingPunct="1"/>
            <a:endParaRPr lang="en-US" dirty="0" smtClean="0"/>
          </a:p>
        </p:txBody>
      </p:sp>
      <p:sp>
        <p:nvSpPr>
          <p:cNvPr id="76805"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Potential cardioprotective benefits of exercise</a:t>
            </a:r>
          </a:p>
        </p:txBody>
      </p:sp>
      <p:sp>
        <p:nvSpPr>
          <p:cNvPr id="76806" name="Rectangle 5"/>
          <p:cNvSpPr>
            <a:spLocks noChangeArrowheads="1"/>
          </p:cNvSpPr>
          <p:nvPr/>
        </p:nvSpPr>
        <p:spPr bwMode="auto">
          <a:xfrm>
            <a:off x="3379788" y="4797425"/>
            <a:ext cx="3111500" cy="3548063"/>
          </a:xfrm>
          <a:prstGeom prst="rect">
            <a:avLst/>
          </a:prstGeom>
          <a:noFill/>
          <a:ln w="9525">
            <a:noFill/>
            <a:miter lim="800000"/>
            <a:headEnd/>
            <a:tailEnd/>
          </a:ln>
        </p:spPr>
        <p:txBody>
          <a:bodyPr lIns="0" tIns="0" rIns="0" bIns="0"/>
          <a:lstStyle/>
          <a:p>
            <a:pPr eaLnBrk="1" hangingPunct="1">
              <a:spcBef>
                <a:spcPct val="30000"/>
              </a:spcBef>
            </a:pPr>
            <a:endParaRPr lang="en-US" sz="1200">
              <a:sym typeface="Symbol" pitchFamily="18" charset="2"/>
            </a:endParaRPr>
          </a:p>
          <a:p>
            <a:pPr eaLnBrk="1" hangingPunct="1">
              <a:spcBef>
                <a:spcPct val="30000"/>
              </a:spcBef>
            </a:pPr>
            <a:endParaRPr lang="en-US" sz="1200">
              <a:sym typeface="Symbol" pitchFamily="18" charset="2"/>
            </a:endParaRPr>
          </a:p>
          <a:p>
            <a:pPr eaLnBrk="1" hangingPunct="1">
              <a:spcBef>
                <a:spcPct val="30000"/>
              </a:spcBef>
            </a:pPr>
            <a:endParaRPr lang="en-US" sz="1200">
              <a:sym typeface="Symbol" pitchFamily="18" charset="2"/>
            </a:endParaRPr>
          </a:p>
          <a:p>
            <a:pPr eaLnBrk="1" hangingPunct="1">
              <a:spcBef>
                <a:spcPct val="30000"/>
              </a:spcBef>
            </a:pPr>
            <a:r>
              <a:rPr lang="en-US" sz="1200">
                <a:sym typeface="Symbol" pitchFamily="18" charset="2"/>
              </a:rPr>
              <a:t>Functional effects:</a:t>
            </a:r>
          </a:p>
          <a:p>
            <a:pPr lvl="1" eaLnBrk="1" hangingPunct="1">
              <a:spcBef>
                <a:spcPct val="30000"/>
              </a:spcBef>
            </a:pPr>
            <a:r>
              <a:rPr lang="en-US" sz="1200">
                <a:sym typeface="Symbol" pitchFamily="18" charset="2"/>
              </a:rPr>
              <a:t>Vasculature</a:t>
            </a:r>
          </a:p>
          <a:p>
            <a:pPr lvl="2" eaLnBrk="1" hangingPunct="1">
              <a:spcBef>
                <a:spcPct val="30000"/>
              </a:spcBef>
            </a:pPr>
            <a:r>
              <a:rPr lang="en-US" sz="1200">
                <a:sym typeface="Symbol" pitchFamily="18" charset="2"/>
              </a:rPr>
              <a:t>	Endothelial function</a:t>
            </a:r>
            <a:br>
              <a:rPr lang="en-US" sz="1200">
                <a:sym typeface="Symbol" pitchFamily="18" charset="2"/>
              </a:rPr>
            </a:br>
            <a:r>
              <a:rPr lang="en-US" sz="1200">
                <a:sym typeface="Symbol" pitchFamily="18" charset="2"/>
              </a:rPr>
              <a:t>Peripheral tone</a:t>
            </a:r>
            <a:br>
              <a:rPr lang="en-US" sz="1200">
                <a:sym typeface="Symbol" pitchFamily="18" charset="2"/>
              </a:rPr>
            </a:br>
            <a:r>
              <a:rPr lang="en-US" sz="1200">
                <a:sym typeface="Symbol" pitchFamily="18" charset="2"/>
              </a:rPr>
              <a:t>Plasma volume</a:t>
            </a:r>
            <a:br>
              <a:rPr lang="en-US" sz="1200">
                <a:sym typeface="Symbol" pitchFamily="18" charset="2"/>
              </a:rPr>
            </a:br>
            <a:r>
              <a:rPr lang="en-US" sz="1200">
                <a:sym typeface="Symbol" pitchFamily="18" charset="2"/>
              </a:rPr>
              <a:t>BP</a:t>
            </a:r>
          </a:p>
          <a:p>
            <a:pPr lvl="1" eaLnBrk="1" hangingPunct="1">
              <a:spcBef>
                <a:spcPct val="30000"/>
              </a:spcBef>
            </a:pPr>
            <a:r>
              <a:rPr lang="en-US" sz="1200">
                <a:sym typeface="Symbol" pitchFamily="18" charset="2"/>
              </a:rPr>
              <a:t>Myocardium</a:t>
            </a:r>
          </a:p>
          <a:p>
            <a:pPr lvl="2" eaLnBrk="1" hangingPunct="1">
              <a:spcBef>
                <a:spcPct val="30000"/>
              </a:spcBef>
            </a:pPr>
            <a:r>
              <a:rPr lang="en-US" sz="1200">
                <a:sym typeface="Symbol" pitchFamily="18" charset="2"/>
              </a:rPr>
              <a:t>	Vagal tone</a:t>
            </a:r>
            <a:br>
              <a:rPr lang="en-US" sz="1200">
                <a:sym typeface="Symbol" pitchFamily="18" charset="2"/>
              </a:rPr>
            </a:br>
            <a:r>
              <a:rPr lang="en-US" sz="1200">
                <a:sym typeface="Symbol" pitchFamily="18" charset="2"/>
              </a:rPr>
              <a:t>HR</a:t>
            </a:r>
            <a:br>
              <a:rPr lang="en-US" sz="1200">
                <a:sym typeface="Symbol" pitchFamily="18" charset="2"/>
              </a:rPr>
            </a:br>
            <a:r>
              <a:rPr lang="en-US" sz="1200">
                <a:sym typeface="Symbol" pitchFamily="18" charset="2"/>
              </a:rPr>
              <a:t>O</a:t>
            </a:r>
            <a:r>
              <a:rPr lang="en-US" sz="1200" baseline="-25000">
                <a:sym typeface="Symbol" pitchFamily="18" charset="2"/>
              </a:rPr>
              <a:t>2</a:t>
            </a:r>
            <a:r>
              <a:rPr lang="en-US" sz="1200">
                <a:sym typeface="Symbol" pitchFamily="18" charset="2"/>
              </a:rPr>
              <a:t> demand</a:t>
            </a:r>
            <a:br>
              <a:rPr lang="en-US" sz="1200">
                <a:sym typeface="Symbol" pitchFamily="18" charset="2"/>
              </a:rPr>
            </a:br>
            <a:r>
              <a:rPr lang="en-US" sz="1200">
                <a:sym typeface="Symbol" pitchFamily="18" charset="2"/>
              </a:rPr>
              <a:t>Preconditioning</a:t>
            </a:r>
          </a:p>
          <a:p>
            <a:pPr lvl="1" eaLnBrk="1" hangingPunct="1">
              <a:spcBef>
                <a:spcPct val="30000"/>
              </a:spcBef>
            </a:pPr>
            <a:r>
              <a:rPr lang="en-US" sz="1200">
                <a:sym typeface="Symbol" pitchFamily="18" charset="2"/>
              </a:rPr>
              <a:t>Thrombosis</a:t>
            </a:r>
          </a:p>
          <a:p>
            <a:pPr lvl="2" eaLnBrk="1" hangingPunct="1">
              <a:spcBef>
                <a:spcPct val="30000"/>
              </a:spcBef>
            </a:pPr>
            <a:r>
              <a:rPr lang="en-US" sz="1200">
                <a:sym typeface="Symbol" pitchFamily="18" charset="2"/>
              </a:rPr>
              <a:t>	Fibrinolytic balance</a:t>
            </a:r>
          </a:p>
          <a:p>
            <a:pPr lvl="2" eaLnBrk="1" hangingPunct="1">
              <a:spcBef>
                <a:spcPct val="30000"/>
              </a:spcBef>
            </a:pPr>
            <a:endParaRPr lang="en-US" sz="1200">
              <a:sym typeface="Symbol" pitchFamily="18" charset="2"/>
            </a:endParaRPr>
          </a:p>
          <a:p>
            <a:pPr lvl="2" eaLnBrk="1" hangingPunct="1">
              <a:spcBef>
                <a:spcPct val="30000"/>
              </a:spcBef>
            </a:pPr>
            <a:endParaRPr lang="en-US" sz="1200">
              <a:sym typeface="Symbol" pitchFamily="18" charset="2"/>
            </a:endParaRPr>
          </a:p>
          <a:p>
            <a:pPr lvl="2" eaLnBrk="1" hangingPunct="1">
              <a:spcBef>
                <a:spcPct val="30000"/>
              </a:spcBef>
            </a:pPr>
            <a:endParaRPr lang="en-US" sz="1200">
              <a:sym typeface="Symbol" pitchFamily="18" charset="2"/>
            </a:endParaRPr>
          </a:p>
          <a:p>
            <a:pPr lvl="1" eaLnBrk="1" hangingPunct="1">
              <a:spcBef>
                <a:spcPct val="30000"/>
              </a:spcBef>
            </a:pPr>
            <a:endParaRPr lang="en-US" sz="1200">
              <a:sym typeface="Symbol" pitchFamily="18" charset="2"/>
            </a:endParaRPr>
          </a:p>
          <a:p>
            <a:pPr lvl="2" eaLnBrk="1" hangingPunct="1">
              <a:spcBef>
                <a:spcPct val="30000"/>
              </a:spcBef>
            </a:pPr>
            <a:endParaRPr lang="en-US" sz="1200">
              <a:sym typeface="Symbol" pitchFamily="18" charset="2"/>
            </a:endParaRPr>
          </a:p>
          <a:p>
            <a:pPr lvl="1" eaLnBrk="1" hangingPunct="1">
              <a:spcBef>
                <a:spcPct val="30000"/>
              </a:spcBef>
            </a:pPr>
            <a:endParaRPr lang="en-US" sz="1200">
              <a:sym typeface="Symbol" pitchFamily="18" charset="2"/>
            </a:endParaRPr>
          </a:p>
          <a:p>
            <a:pPr lvl="1" eaLnBrk="1" hangingPunct="1">
              <a:spcBef>
                <a:spcPct val="30000"/>
              </a:spcBef>
            </a:pPr>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2D75A89-6B5F-487D-928E-C764752E93B5}" type="slidenum">
              <a:rPr lang="en-US"/>
              <a:pPr/>
              <a:t>7</a:t>
            </a:fld>
            <a:endParaRPr lang="en-US"/>
          </a:p>
        </p:txBody>
      </p:sp>
      <p:sp>
        <p:nvSpPr>
          <p:cNvPr id="95235" name="Rectangle 2"/>
          <p:cNvSpPr>
            <a:spLocks noGrp="1" noRot="1" noChangeAspect="1" noChangeArrowheads="1" noTextEdit="1"/>
          </p:cNvSpPr>
          <p:nvPr>
            <p:ph type="sldImg"/>
          </p:nvPr>
        </p:nvSpPr>
        <p:spPr>
          <a:xfrm>
            <a:off x="1192213" y="533400"/>
            <a:ext cx="4473575" cy="3354388"/>
          </a:xfrm>
          <a:ln/>
        </p:spPr>
      </p:sp>
      <p:sp>
        <p:nvSpPr>
          <p:cNvPr id="95236" name="Rectangle 3"/>
          <p:cNvSpPr>
            <a:spLocks noGrp="1" noChangeArrowheads="1"/>
          </p:cNvSpPr>
          <p:nvPr>
            <p:ph type="body" idx="1"/>
          </p:nvPr>
        </p:nvSpPr>
        <p:spPr>
          <a:xfrm>
            <a:off x="304800" y="4724400"/>
            <a:ext cx="6248400" cy="3505200"/>
          </a:xfrm>
          <a:noFill/>
          <a:ln/>
        </p:spPr>
        <p:txBody>
          <a:bodyPr/>
          <a:lstStyle/>
          <a:p>
            <a:pPr eaLnBrk="1" hangingPunct="1"/>
            <a:r>
              <a:rPr lang="en-US" smtClean="0"/>
              <a:t>Ischemic heart disease and associated symptoms continue to present a major public health challenge.</a:t>
            </a:r>
          </a:p>
          <a:p>
            <a:pPr eaLnBrk="1" hangingPunct="1"/>
            <a:r>
              <a:rPr lang="en-US" smtClean="0"/>
              <a:t>A number of new therapeutic approaches are under investigation, including</a:t>
            </a:r>
          </a:p>
          <a:p>
            <a:pPr lvl="1" eaLnBrk="1" hangingPunct="1"/>
            <a:r>
              <a:rPr lang="en-US" smtClean="0"/>
              <a:t>Rho kinase inhibition</a:t>
            </a:r>
          </a:p>
          <a:p>
            <a:pPr lvl="1" eaLnBrk="1" hangingPunct="1"/>
            <a:r>
              <a:rPr lang="en-US" smtClean="0"/>
              <a:t>Metabolic modulation</a:t>
            </a:r>
          </a:p>
          <a:p>
            <a:pPr lvl="1" eaLnBrk="1" hangingPunct="1"/>
            <a:r>
              <a:rPr lang="en-US" smtClean="0"/>
              <a:t>Preconditioning via K</a:t>
            </a:r>
            <a:r>
              <a:rPr lang="en-US" baseline="30000" smtClean="0"/>
              <a:t>+</a:t>
            </a:r>
            <a:r>
              <a:rPr lang="en-US" smtClean="0"/>
              <a:t> channel activation</a:t>
            </a:r>
          </a:p>
          <a:p>
            <a:pPr lvl="1" eaLnBrk="1" hangingPunct="1"/>
            <a:r>
              <a:rPr lang="en-US" smtClean="0"/>
              <a:t>Inhibition of I</a:t>
            </a:r>
            <a:r>
              <a:rPr lang="en-US" baseline="-25000" smtClean="0"/>
              <a:t>f</a:t>
            </a:r>
            <a:r>
              <a:rPr lang="en-US" smtClean="0"/>
              <a:t> and late I</a:t>
            </a:r>
            <a:r>
              <a:rPr lang="en-US" baseline="-25000" smtClean="0"/>
              <a:t>Na</a:t>
            </a:r>
            <a:r>
              <a:rPr lang="en-US" smtClean="0"/>
              <a:t> currents</a:t>
            </a:r>
          </a:p>
          <a:p>
            <a:pPr eaLnBrk="1" hangingPunct="1"/>
            <a:r>
              <a:rPr lang="en-US" smtClean="0"/>
              <a:t>Two of these approaches (late I</a:t>
            </a:r>
            <a:r>
              <a:rPr lang="en-US" baseline="-25000" smtClean="0"/>
              <a:t>Na</a:t>
            </a:r>
            <a:r>
              <a:rPr lang="en-US" smtClean="0"/>
              <a:t> inhibition and inhibition of fatty acid oxidation) reduce angina with minimal or no pathophysiologic effects. Thus, they are potentially complementary to traditional medications (</a:t>
            </a:r>
            <a:r>
              <a:rPr lang="en-US" smtClean="0">
                <a:cs typeface="Arial" charset="0"/>
              </a:rPr>
              <a:t>beta-blockers, calcium channel blockers, </a:t>
            </a:r>
            <a:br>
              <a:rPr lang="en-US" smtClean="0">
                <a:cs typeface="Arial" charset="0"/>
              </a:rPr>
            </a:br>
            <a:r>
              <a:rPr lang="en-US" smtClean="0">
                <a:cs typeface="Arial" charset="0"/>
              </a:rPr>
              <a:t>and nitrates).</a:t>
            </a:r>
            <a:endParaRPr lang="el-GR" smtClean="0">
              <a:cs typeface="Arial" charset="0"/>
            </a:endParaRPr>
          </a:p>
          <a:p>
            <a:pPr eaLnBrk="1" hangingPunct="1"/>
            <a:endParaRPr lang="en-US" smtClean="0"/>
          </a:p>
        </p:txBody>
      </p:sp>
      <p:sp>
        <p:nvSpPr>
          <p:cNvPr id="95237" name="Text Box 4"/>
          <p:cNvSpPr txBox="1">
            <a:spLocks noChangeArrowheads="1"/>
          </p:cNvSpPr>
          <p:nvPr/>
        </p:nvSpPr>
        <p:spPr bwMode="auto">
          <a:xfrm>
            <a:off x="307975" y="4300538"/>
            <a:ext cx="6245225" cy="26352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C670A1A-6153-4A89-935E-56B5FAAD14E3}" type="slidenum">
              <a:rPr lang="en-US"/>
              <a:pPr/>
              <a:t>9</a:t>
            </a:fld>
            <a:endParaRPr lang="en-US"/>
          </a:p>
        </p:txBody>
      </p:sp>
      <p:sp>
        <p:nvSpPr>
          <p:cNvPr id="87043" name="Rectangle 2"/>
          <p:cNvSpPr>
            <a:spLocks noGrp="1" noRot="1" noChangeAspect="1" noChangeArrowheads="1" noTextEdit="1"/>
          </p:cNvSpPr>
          <p:nvPr>
            <p:ph type="sldImg"/>
          </p:nvPr>
        </p:nvSpPr>
        <p:spPr>
          <a:xfrm>
            <a:off x="1144588" y="684213"/>
            <a:ext cx="4572000" cy="3429000"/>
          </a:xfrm>
          <a:ln/>
        </p:spPr>
      </p:sp>
      <p:sp>
        <p:nvSpPr>
          <p:cNvPr id="87044" name="Rectangle 3"/>
          <p:cNvSpPr>
            <a:spLocks noGrp="1" noChangeArrowheads="1"/>
          </p:cNvSpPr>
          <p:nvPr>
            <p:ph type="body" idx="1"/>
          </p:nvPr>
        </p:nvSpPr>
        <p:spPr>
          <a:xfrm>
            <a:off x="685800" y="4343400"/>
            <a:ext cx="5486400" cy="4116388"/>
          </a:xfrm>
          <a:noFill/>
          <a:ln/>
        </p:spPr>
        <p:txBody>
          <a:bodyPr/>
          <a:lstStyle/>
          <a:p>
            <a:pPr eaLnBrk="1" hangingPunct="1"/>
            <a:endParaRPr lang="en-US" sz="1000" i="1" smtClean="0"/>
          </a:p>
          <a:p>
            <a:pPr eaLnBrk="1" hangingPunct="1"/>
            <a:endParaRPr lang="en-US" sz="1000" i="1" smtClean="0"/>
          </a:p>
          <a:p>
            <a:pPr eaLnBrk="1" hangingPunct="1"/>
            <a:r>
              <a:rPr lang="en-US" sz="1000" smtClean="0"/>
              <a:t>Ischemia is associated with disruptions in cellular sodium and calcium homeostasis.</a:t>
            </a:r>
          </a:p>
          <a:p>
            <a:pPr eaLnBrk="1" hangingPunct="1"/>
            <a:endParaRPr lang="en-US" sz="1000" smtClean="0"/>
          </a:p>
          <a:p>
            <a:pPr eaLnBrk="1" hangingPunct="1"/>
            <a:r>
              <a:rPr lang="en-US" sz="1000" smtClean="0"/>
              <a:t>An enhanced late sodium current  is likely to contribute to the sodium overload observed in ischemia.  Late phase sodium channels have been shown to remain open longer in ischemic conditions.  Sodium overload may result  from decreased efflux and increased influx during ischemia, with greater intracellular accumulation of sodium as the duration of ischemia increases.</a:t>
            </a:r>
          </a:p>
          <a:p>
            <a:pPr eaLnBrk="1" hangingPunct="1"/>
            <a:endParaRPr lang="en-US" sz="1000" smtClean="0"/>
          </a:p>
          <a:p>
            <a:pPr eaLnBrk="1" hangingPunct="1"/>
            <a:r>
              <a:rPr lang="en-US" sz="1000" smtClean="0"/>
              <a:t>This is followed by an increase in intracellular Calcium  through the Na/Ca exchanger on the myocyte wall.</a:t>
            </a:r>
          </a:p>
          <a:p>
            <a:pPr eaLnBrk="1" hangingPunct="1"/>
            <a:endParaRPr lang="en-US" sz="1000" i="1" smtClean="0"/>
          </a:p>
          <a:p>
            <a:pPr eaLnBrk="1" hangingPunct="1"/>
            <a:endParaRPr lang="en-US" sz="1000" i="1" smtClean="0"/>
          </a:p>
          <a:p>
            <a:pPr eaLnBrk="1" hangingPunct="1"/>
            <a:endParaRPr lang="en-US" sz="1000" i="1" smtClean="0"/>
          </a:p>
          <a:p>
            <a:pPr eaLnBrk="1" hangingPunct="1"/>
            <a:endParaRPr lang="en-US" sz="1000" i="1" smtClean="0"/>
          </a:p>
          <a:p>
            <a:pPr eaLnBrk="1" hangingPunct="1"/>
            <a:r>
              <a:rPr lang="en-US" sz="1000" i="1" smtClean="0"/>
              <a:t>Ju YK, Saint DA, Gage PW. Hypoxia increases persistent sodium current in rat ventricular myocytes. J Physiol. 1996;497 ( Pt 2):337-347. </a:t>
            </a:r>
          </a:p>
          <a:p>
            <a:pPr eaLnBrk="1" hangingPunct="1"/>
            <a:r>
              <a:rPr lang="en-US" sz="1000" i="1" smtClean="0"/>
              <a:t>Murphy E, Perlman M, London RE, Steenbergen C. Amiloride delays the ischemia-induced rise in cytosolic free calcium. Circ Res. 1991;68:1250-1258.</a:t>
            </a:r>
          </a:p>
          <a:p>
            <a:pPr eaLnBrk="1" hangingPunct="1"/>
            <a:r>
              <a:rPr lang="en-US" sz="1000" i="1" smtClean="0"/>
              <a:t>Jansen MA, van Emous JG, Nederhoff MG, van Echteld CJ. Assessment of myocardial viability by intracellular 23Na magnetic resonance imaging. Circulation. 2004;110:3457-3464.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EE3938B-26FC-4E34-99D2-3B11784FC72D}" type="slidenum">
              <a:rPr lang="en-US"/>
              <a:pPr/>
              <a:t>10</a:t>
            </a:fld>
            <a:endParaRPr lang="en-US"/>
          </a:p>
        </p:txBody>
      </p:sp>
      <p:sp>
        <p:nvSpPr>
          <p:cNvPr id="117763" name="Rectangle 2"/>
          <p:cNvSpPr>
            <a:spLocks noGrp="1" noRot="1" noChangeAspect="1" noChangeArrowheads="1" noTextEdit="1"/>
          </p:cNvSpPr>
          <p:nvPr>
            <p:ph type="sldImg"/>
          </p:nvPr>
        </p:nvSpPr>
        <p:spPr>
          <a:xfrm>
            <a:off x="1146175" y="684213"/>
            <a:ext cx="4572000" cy="3429000"/>
          </a:xfrm>
          <a:ln/>
        </p:spPr>
      </p:sp>
      <p:sp>
        <p:nvSpPr>
          <p:cNvPr id="117764" name="Rectangle 3"/>
          <p:cNvSpPr>
            <a:spLocks noGrp="1" noChangeArrowheads="1"/>
          </p:cNvSpPr>
          <p:nvPr>
            <p:ph type="body" idx="1"/>
          </p:nvPr>
        </p:nvSpPr>
        <p:spPr>
          <a:xfrm>
            <a:off x="685800" y="4343400"/>
            <a:ext cx="5486400" cy="4116388"/>
          </a:xfrm>
          <a:noFill/>
          <a:ln/>
        </p:spPr>
        <p:txBody>
          <a:bodyPr lIns="91430" tIns="45715" rIns="91430" bIns="45715"/>
          <a:lstStyle/>
          <a:p>
            <a:pPr marL="111125" indent="-111125" eaLnBrk="1" hangingPunct="1">
              <a:lnSpc>
                <a:spcPct val="90000"/>
              </a:lnSpc>
              <a:buFontTx/>
              <a:buChar char="•"/>
            </a:pPr>
            <a:r>
              <a:rPr lang="en-US" dirty="0" smtClean="0"/>
              <a:t>Cellular calcium overload causes impaired contractility and, more significantly, impaired relaxation.  </a:t>
            </a:r>
          </a:p>
          <a:p>
            <a:pPr marL="111125" indent="-111125" eaLnBrk="1" hangingPunct="1">
              <a:lnSpc>
                <a:spcPct val="90000"/>
              </a:lnSpc>
              <a:buFontTx/>
              <a:buChar char="•"/>
            </a:pPr>
            <a:r>
              <a:rPr lang="en-US" dirty="0" smtClean="0"/>
              <a:t>Sustained contraction of the ischemic </a:t>
            </a:r>
            <a:r>
              <a:rPr lang="en-US" dirty="0" err="1" smtClean="0"/>
              <a:t>cardiomyocyte</a:t>
            </a:r>
            <a:r>
              <a:rPr lang="en-US" dirty="0" smtClean="0"/>
              <a:t> during diastole, or diastolic relaxation failure, consumes energy.</a:t>
            </a:r>
          </a:p>
          <a:p>
            <a:pPr marL="111125" indent="-111125" eaLnBrk="1" hangingPunct="1">
              <a:lnSpc>
                <a:spcPct val="90000"/>
              </a:lnSpc>
              <a:buFontTx/>
              <a:buChar char="•"/>
            </a:pPr>
            <a:r>
              <a:rPr lang="en-US" dirty="0" smtClean="0"/>
              <a:t>This increases the demand for oxygen and worsens ischemia and angina.</a:t>
            </a:r>
          </a:p>
          <a:p>
            <a:pPr marL="111125" indent="-111125" eaLnBrk="1" hangingPunct="1">
              <a:lnSpc>
                <a:spcPct val="90000"/>
              </a:lnSpc>
              <a:spcBef>
                <a:spcPct val="50000"/>
              </a:spcBef>
              <a:buFontTx/>
              <a:buChar char="•"/>
            </a:pPr>
            <a:r>
              <a:rPr lang="en-US" dirty="0" smtClean="0"/>
              <a:t>Sustained contraction of the ischemic </a:t>
            </a:r>
            <a:r>
              <a:rPr lang="en-US" dirty="0" err="1" smtClean="0"/>
              <a:t>cardiomyocyte</a:t>
            </a:r>
            <a:r>
              <a:rPr lang="en-US" dirty="0" smtClean="0"/>
              <a:t> during diastole, or diastolic relaxation failure, also causes compression of the intramural vessels that supply the myocardium with blood and oxygen.</a:t>
            </a:r>
          </a:p>
          <a:p>
            <a:pPr marL="111125" indent="-111125" eaLnBrk="1" hangingPunct="1">
              <a:lnSpc>
                <a:spcPct val="90000"/>
              </a:lnSpc>
              <a:spcBef>
                <a:spcPct val="50000"/>
              </a:spcBef>
              <a:buFontTx/>
              <a:buChar char="•"/>
            </a:pPr>
            <a:r>
              <a:rPr lang="en-US" dirty="0" smtClean="0"/>
              <a:t>This significantly reduces myocardial blood flow and oxygen supply, since most blood flow to the heart occurs during diastole.</a:t>
            </a:r>
          </a:p>
          <a:p>
            <a:pPr marL="111125" indent="-111125" eaLnBrk="1" hangingPunct="1">
              <a:lnSpc>
                <a:spcPct val="90000"/>
              </a:lnSpc>
              <a:buFontTx/>
              <a:buChar char="•"/>
            </a:pPr>
            <a:r>
              <a:rPr lang="en-US" dirty="0" smtClean="0"/>
              <a:t>As a consequence, ischemia and angina become worse.</a:t>
            </a:r>
          </a:p>
          <a:p>
            <a:pPr marL="111125" indent="-111125" eaLnBrk="1" hangingPunct="1">
              <a:lnSpc>
                <a:spcPct val="90000"/>
              </a:lnSpc>
            </a:pPr>
            <a:endParaRPr lang="en-US" dirty="0" smtClean="0"/>
          </a:p>
          <a:p>
            <a:pPr marL="111125" indent="-111125" eaLnBrk="1" hangingPunct="1">
              <a:lnSpc>
                <a:spcPct val="90000"/>
              </a:lnSpc>
            </a:pPr>
            <a:r>
              <a:rPr lang="en-US" sz="1000" dirty="0" smtClean="0"/>
              <a:t>Meyer M, </a:t>
            </a:r>
            <a:r>
              <a:rPr lang="en-US" sz="1000" dirty="0" err="1" smtClean="0"/>
              <a:t>Keweloh</a:t>
            </a:r>
            <a:r>
              <a:rPr lang="en-US" sz="1000" dirty="0" smtClean="0"/>
              <a:t> B, </a:t>
            </a:r>
            <a:r>
              <a:rPr lang="en-US" sz="1000" dirty="0" err="1" smtClean="0"/>
              <a:t>Guth</a:t>
            </a:r>
            <a:r>
              <a:rPr lang="en-US" sz="1000" dirty="0" smtClean="0"/>
              <a:t> K, Holmes J, </a:t>
            </a:r>
            <a:r>
              <a:rPr lang="en-US" sz="1000" dirty="0" err="1" smtClean="0"/>
              <a:t>Pieske</a:t>
            </a:r>
            <a:r>
              <a:rPr lang="en-US" sz="1000" dirty="0" smtClean="0"/>
              <a:t> B, </a:t>
            </a:r>
            <a:r>
              <a:rPr lang="en-US" sz="1000" dirty="0" err="1" smtClean="0"/>
              <a:t>Lehnart</a:t>
            </a:r>
            <a:r>
              <a:rPr lang="en-US" sz="1000" dirty="0" smtClean="0"/>
              <a:t> S, Just H, </a:t>
            </a:r>
            <a:r>
              <a:rPr lang="en-US" sz="1000" dirty="0" err="1" smtClean="0"/>
              <a:t>Hasenfuss</a:t>
            </a:r>
            <a:r>
              <a:rPr lang="en-US" sz="1000" dirty="0" smtClean="0"/>
              <a:t> G. Frequency-dependence of myocardial </a:t>
            </a:r>
            <a:r>
              <a:rPr lang="en-US" sz="1000" dirty="0" err="1" smtClean="0"/>
              <a:t>energetics</a:t>
            </a:r>
            <a:r>
              <a:rPr lang="en-US" sz="1000" dirty="0" smtClean="0"/>
              <a:t> in failing human myocardium as quantified by a new method for the measurement of oxygen consumption in muscle strip preparations. </a:t>
            </a:r>
            <a:r>
              <a:rPr lang="en-US" sz="1000" i="1" dirty="0" smtClean="0"/>
              <a:t>J Mol Cell </a:t>
            </a:r>
            <a:r>
              <a:rPr lang="en-US" sz="1000" i="1" dirty="0" err="1" smtClean="0"/>
              <a:t>Cardiol</a:t>
            </a:r>
            <a:r>
              <a:rPr lang="en-US" sz="1000" i="1" dirty="0" smtClean="0"/>
              <a:t>.</a:t>
            </a:r>
            <a:r>
              <a:rPr lang="en-US" sz="1000" dirty="0" smtClean="0"/>
              <a:t> 1998;30:1459-1470.</a:t>
            </a:r>
          </a:p>
          <a:p>
            <a:pPr marL="111125" indent="-111125" eaLnBrk="1" hangingPunct="1">
              <a:lnSpc>
                <a:spcPct val="90000"/>
              </a:lnSpc>
            </a:pPr>
            <a:r>
              <a:rPr lang="en-US" sz="1000" dirty="0" err="1" smtClean="0"/>
              <a:t>Zile</a:t>
            </a:r>
            <a:r>
              <a:rPr lang="en-US" sz="1000" dirty="0" smtClean="0"/>
              <a:t> MR, </a:t>
            </a:r>
            <a:r>
              <a:rPr lang="en-US" sz="1000" dirty="0" err="1" smtClean="0"/>
              <a:t>Baicu</a:t>
            </a:r>
            <a:r>
              <a:rPr lang="en-US" sz="1000" dirty="0" smtClean="0"/>
              <a:t> CF, </a:t>
            </a:r>
            <a:r>
              <a:rPr lang="en-US" sz="1000" dirty="0" err="1" smtClean="0"/>
              <a:t>Gaasch</a:t>
            </a:r>
            <a:r>
              <a:rPr lang="en-US" sz="1000" dirty="0" smtClean="0"/>
              <a:t> WH. Diastolic heart failure</a:t>
            </a:r>
            <a:r>
              <a:rPr lang="en-US" sz="1000" dirty="0" smtClean="0">
                <a:cs typeface="Arial" charset="0"/>
              </a:rPr>
              <a:t>—</a:t>
            </a:r>
            <a:r>
              <a:rPr lang="en-US" sz="1000" dirty="0" smtClean="0"/>
              <a:t>abnormalities in active relaxation and passive stiffness of the left ventricle. </a:t>
            </a:r>
            <a:r>
              <a:rPr lang="en-US" sz="1000" i="1" dirty="0" smtClean="0"/>
              <a:t>N </a:t>
            </a:r>
            <a:r>
              <a:rPr lang="en-US" sz="1000" i="1" dirty="0" err="1" smtClean="0"/>
              <a:t>Engl</a:t>
            </a:r>
            <a:r>
              <a:rPr lang="en-US" sz="1000" i="1" dirty="0" smtClean="0"/>
              <a:t> J Med</a:t>
            </a:r>
            <a:r>
              <a:rPr lang="en-US" sz="1000" dirty="0" smtClean="0"/>
              <a:t>. 2004;350:1953-1999.  </a:t>
            </a:r>
          </a:p>
          <a:p>
            <a:pPr marL="111125" indent="-111125" eaLnBrk="1" hangingPunct="1">
              <a:lnSpc>
                <a:spcPct val="90000"/>
              </a:lnSpc>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6FA207C-E385-404B-98FE-F98BD3488F2F}" type="slidenum">
              <a:rPr lang="en-US"/>
              <a:pPr/>
              <a:t>13</a:t>
            </a:fld>
            <a:endParaRPr lang="en-US"/>
          </a:p>
        </p:txBody>
      </p:sp>
      <p:sp>
        <p:nvSpPr>
          <p:cNvPr id="94211" name="Rectangle 2"/>
          <p:cNvSpPr>
            <a:spLocks noGrp="1" noRot="1" noChangeAspect="1" noChangeArrowheads="1" noTextEdit="1"/>
          </p:cNvSpPr>
          <p:nvPr>
            <p:ph type="sldImg"/>
          </p:nvPr>
        </p:nvSpPr>
        <p:spPr>
          <a:xfrm>
            <a:off x="1208088" y="533400"/>
            <a:ext cx="4445000" cy="3333750"/>
          </a:xfrm>
          <a:ln/>
        </p:spPr>
      </p:sp>
      <p:sp>
        <p:nvSpPr>
          <p:cNvPr id="94212" name="Rectangle 3"/>
          <p:cNvSpPr>
            <a:spLocks noGrp="1" noChangeArrowheads="1"/>
          </p:cNvSpPr>
          <p:nvPr>
            <p:ph type="body" idx="1"/>
          </p:nvPr>
        </p:nvSpPr>
        <p:spPr>
          <a:xfrm>
            <a:off x="304800" y="4724400"/>
            <a:ext cx="6248400" cy="3505200"/>
          </a:xfrm>
          <a:noFill/>
          <a:ln/>
        </p:spPr>
        <p:txBody>
          <a:bodyPr/>
          <a:lstStyle/>
          <a:p>
            <a:pPr eaLnBrk="1" hangingPunct="1"/>
            <a:r>
              <a:rPr lang="en-US" smtClean="0"/>
              <a:t>Ranolazine, in contrast to older antianginal medications, appears to work downstream of the ischemic insult, complementing traditional medications’ mechanism of action.</a:t>
            </a:r>
          </a:p>
        </p:txBody>
      </p:sp>
      <p:sp>
        <p:nvSpPr>
          <p:cNvPr id="94213" name="Text Box 4"/>
          <p:cNvSpPr txBox="1">
            <a:spLocks noChangeArrowheads="1"/>
          </p:cNvSpPr>
          <p:nvPr/>
        </p:nvSpPr>
        <p:spPr bwMode="auto">
          <a:xfrm>
            <a:off x="304800" y="4295775"/>
            <a:ext cx="6248400" cy="276225"/>
          </a:xfrm>
          <a:prstGeom prst="rect">
            <a:avLst/>
          </a:prstGeom>
          <a:noFill/>
          <a:ln w="25400" algn="ctr">
            <a:noFill/>
            <a:miter lim="800000"/>
            <a:headEnd/>
            <a:tailEnd/>
          </a:ln>
        </p:spPr>
        <p:txBody>
          <a:bodyPr lIns="0" tIns="48311" rIns="0" bIns="48311" anchor="b">
            <a:spAutoFit/>
          </a:bodyPr>
          <a:lstStyle/>
          <a:p>
            <a:pPr algn="ctr" defTabSz="976313">
              <a:spcBef>
                <a:spcPct val="50000"/>
              </a:spcBef>
            </a:pPr>
            <a:r>
              <a:rPr lang="en-US" sz="1200" b="1">
                <a:ea typeface="ＭＳ Ｐゴシック" pitchFamily="61" charset="-128"/>
              </a:rPr>
              <a:t>Myocardial ischemia: Sites of action of anti-ischemic medication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42E5F1-5ED9-4E26-990C-0EB3F71A98C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9AD36FC-A536-4795-A568-B0F533C661FF}" type="slidenum">
              <a:rPr lang="en-US"/>
              <a:pPr/>
              <a:t>21</a:t>
            </a:fld>
            <a:endParaRPr lang="en-US"/>
          </a:p>
        </p:txBody>
      </p:sp>
      <p:sp>
        <p:nvSpPr>
          <p:cNvPr id="82947" name="Rectangle 2"/>
          <p:cNvSpPr>
            <a:spLocks noGrp="1" noRot="1" noChangeAspect="1" noChangeArrowheads="1" noTextEdit="1"/>
          </p:cNvSpPr>
          <p:nvPr>
            <p:ph type="sldImg"/>
          </p:nvPr>
        </p:nvSpPr>
        <p:spPr>
          <a:xfrm>
            <a:off x="1195388" y="534988"/>
            <a:ext cx="4445000" cy="3333750"/>
          </a:xfrm>
          <a:ln/>
        </p:spPr>
      </p:sp>
      <p:sp>
        <p:nvSpPr>
          <p:cNvPr id="82948"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err="1" smtClean="0"/>
              <a:t>Ivabradine</a:t>
            </a:r>
            <a:r>
              <a:rPr lang="en-US" dirty="0" smtClean="0"/>
              <a:t> selectively targets the Na</a:t>
            </a:r>
            <a:r>
              <a:rPr lang="en-US" baseline="30000" dirty="0" smtClean="0"/>
              <a:t>+</a:t>
            </a:r>
            <a:r>
              <a:rPr lang="en-US" dirty="0" smtClean="0"/>
              <a:t>/K</a:t>
            </a:r>
            <a:r>
              <a:rPr lang="en-US" baseline="30000" dirty="0" smtClean="0"/>
              <a:t>+</a:t>
            </a:r>
            <a:r>
              <a:rPr lang="en-US" dirty="0" smtClean="0"/>
              <a:t> current (I</a:t>
            </a:r>
            <a:r>
              <a:rPr lang="en-US" baseline="-25000" dirty="0" smtClean="0"/>
              <a:t>f </a:t>
            </a:r>
            <a:r>
              <a:rPr lang="en-US" dirty="0" smtClean="0"/>
              <a:t>current) in pacemaker cells of the </a:t>
            </a:r>
            <a:r>
              <a:rPr lang="en-US" dirty="0" err="1" smtClean="0"/>
              <a:t>sinoatrial</a:t>
            </a:r>
            <a:r>
              <a:rPr lang="en-US" dirty="0" smtClean="0"/>
              <a:t> node.</a:t>
            </a:r>
          </a:p>
          <a:p>
            <a:pPr eaLnBrk="1" hangingPunct="1"/>
            <a:r>
              <a:rPr lang="en-US" dirty="0" smtClean="0"/>
              <a:t>Channels that carry the I</a:t>
            </a:r>
            <a:r>
              <a:rPr lang="en-US" baseline="-25000" dirty="0" smtClean="0"/>
              <a:t>f</a:t>
            </a:r>
            <a:r>
              <a:rPr lang="en-US" dirty="0" smtClean="0"/>
              <a:t> current are unique to the </a:t>
            </a:r>
            <a:r>
              <a:rPr lang="en-US" dirty="0" err="1" smtClean="0"/>
              <a:t>sinoatrial</a:t>
            </a:r>
            <a:r>
              <a:rPr lang="en-US" dirty="0" smtClean="0"/>
              <a:t> node, although ion channels in the retina have a similar structure and are probably the source of mild, transient visual disturbances in some patients taking I</a:t>
            </a:r>
            <a:r>
              <a:rPr lang="en-US" baseline="-25000" dirty="0" smtClean="0"/>
              <a:t>f</a:t>
            </a:r>
            <a:r>
              <a:rPr lang="en-US" dirty="0" smtClean="0"/>
              <a:t> blockers.</a:t>
            </a:r>
            <a:r>
              <a:rPr lang="en-US" baseline="30000" dirty="0" smtClean="0"/>
              <a:t>1</a:t>
            </a:r>
          </a:p>
        </p:txBody>
      </p:sp>
      <p:sp>
        <p:nvSpPr>
          <p:cNvPr id="82949"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Sinus node inhibition: Ivabradine</a:t>
            </a:r>
          </a:p>
        </p:txBody>
      </p:sp>
      <p:sp>
        <p:nvSpPr>
          <p:cNvPr id="82950" name="Rectangle 5"/>
          <p:cNvSpPr>
            <a:spLocks noChangeArrowheads="1"/>
          </p:cNvSpPr>
          <p:nvPr/>
        </p:nvSpPr>
        <p:spPr bwMode="auto">
          <a:xfrm>
            <a:off x="307975" y="8372475"/>
            <a:ext cx="6245225" cy="450850"/>
          </a:xfrm>
          <a:prstGeom prst="rect">
            <a:avLst/>
          </a:prstGeom>
          <a:noFill/>
          <a:ln w="9525">
            <a:noFill/>
            <a:miter lim="800000"/>
            <a:headEnd/>
            <a:tailEnd/>
          </a:ln>
        </p:spPr>
        <p:txBody>
          <a:bodyPr lIns="0" tIns="0" rIns="0" bIns="0" anchor="b">
            <a:spAutoFit/>
          </a:bodyPr>
          <a:lstStyle/>
          <a:p>
            <a:pPr marL="228600" indent="-228600" eaLnBrk="1" hangingPunct="1">
              <a:spcBef>
                <a:spcPct val="30000"/>
              </a:spcBef>
            </a:pPr>
            <a:r>
              <a:rPr lang="en-US" sz="1000"/>
              <a:t>Tardif J-C, Ford I, Tendera M, Bourassa MG, Fox K, for the INITIATIVE Investigators. Efficacy of ivabradine, </a:t>
            </a:r>
            <a:br>
              <a:rPr lang="en-US" sz="1000"/>
            </a:br>
            <a:r>
              <a:rPr lang="en-US" sz="1000"/>
              <a:t>a new selective I</a:t>
            </a:r>
            <a:r>
              <a:rPr lang="en-US" sz="1000" baseline="-25000"/>
              <a:t>f</a:t>
            </a:r>
            <a:r>
              <a:rPr lang="en-US" sz="1000"/>
              <a:t> inhibitor, compared with atenolol in patients with chronic stable angina. </a:t>
            </a:r>
            <a:r>
              <a:rPr lang="en-US" sz="1000" i="1"/>
              <a:t>Eur Heart J</a:t>
            </a:r>
            <a:r>
              <a:rPr lang="en-US" sz="1000"/>
              <a:t>. 2005;26:2529-2536.</a:t>
            </a:r>
          </a:p>
        </p:txBody>
      </p:sp>
      <p:sp>
        <p:nvSpPr>
          <p:cNvPr id="82951" name="Line 6"/>
          <p:cNvSpPr>
            <a:spLocks noChangeShapeType="1"/>
          </p:cNvSpPr>
          <p:nvPr/>
        </p:nvSpPr>
        <p:spPr bwMode="auto">
          <a:xfrm>
            <a:off x="304800" y="8326438"/>
            <a:ext cx="6248400" cy="0"/>
          </a:xfrm>
          <a:prstGeom prst="line">
            <a:avLst/>
          </a:prstGeom>
          <a:noFill/>
          <a:ln w="3175">
            <a:solidFill>
              <a:schemeClr val="tx1"/>
            </a:solidFill>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C0D2743-783E-4EFD-95DC-8531F350CF52}" type="slidenum">
              <a:rPr lang="en-US"/>
              <a:pPr/>
              <a:t>22</a:t>
            </a:fld>
            <a:endParaRPr lang="en-US"/>
          </a:p>
        </p:txBody>
      </p:sp>
      <p:sp>
        <p:nvSpPr>
          <p:cNvPr id="83971" name="Rectangle 2"/>
          <p:cNvSpPr>
            <a:spLocks noGrp="1" noRot="1" noChangeAspect="1" noChangeArrowheads="1" noTextEdit="1"/>
          </p:cNvSpPr>
          <p:nvPr>
            <p:ph type="sldImg"/>
          </p:nvPr>
        </p:nvSpPr>
        <p:spPr>
          <a:xfrm>
            <a:off x="1195388" y="534988"/>
            <a:ext cx="4445000" cy="3333750"/>
          </a:xfrm>
          <a:ln/>
        </p:spPr>
      </p:sp>
      <p:sp>
        <p:nvSpPr>
          <p:cNvPr id="83972"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dirty="0" err="1" smtClean="0"/>
              <a:t>Ivabradine</a:t>
            </a:r>
            <a:r>
              <a:rPr lang="en-US" dirty="0" smtClean="0"/>
              <a:t> selectively targets the Na</a:t>
            </a:r>
            <a:r>
              <a:rPr lang="en-US" baseline="30000" dirty="0" smtClean="0"/>
              <a:t>+</a:t>
            </a:r>
            <a:r>
              <a:rPr lang="en-US" dirty="0" smtClean="0"/>
              <a:t>/K</a:t>
            </a:r>
            <a:r>
              <a:rPr lang="en-US" baseline="30000" dirty="0" smtClean="0"/>
              <a:t>+</a:t>
            </a:r>
            <a:r>
              <a:rPr lang="en-US" dirty="0" smtClean="0"/>
              <a:t> current (I</a:t>
            </a:r>
            <a:r>
              <a:rPr lang="en-US" baseline="-25000" dirty="0" smtClean="0"/>
              <a:t>f </a:t>
            </a:r>
            <a:r>
              <a:rPr lang="en-US" dirty="0" smtClean="0"/>
              <a:t>current) in pacemaker cells of the </a:t>
            </a:r>
            <a:r>
              <a:rPr lang="en-US" dirty="0" err="1" smtClean="0"/>
              <a:t>sinoatrial</a:t>
            </a:r>
            <a:r>
              <a:rPr lang="en-US" dirty="0" smtClean="0"/>
              <a:t> node.</a:t>
            </a:r>
          </a:p>
          <a:p>
            <a:pPr eaLnBrk="1" hangingPunct="1"/>
            <a:r>
              <a:rPr lang="en-US" dirty="0" smtClean="0"/>
              <a:t>Channels that carry the I</a:t>
            </a:r>
            <a:r>
              <a:rPr lang="en-US" baseline="-25000" dirty="0" smtClean="0"/>
              <a:t>f</a:t>
            </a:r>
            <a:r>
              <a:rPr lang="en-US" dirty="0" smtClean="0"/>
              <a:t> current are unique to the </a:t>
            </a:r>
            <a:r>
              <a:rPr lang="en-US" dirty="0" err="1" smtClean="0"/>
              <a:t>sinoatrial</a:t>
            </a:r>
            <a:r>
              <a:rPr lang="en-US" dirty="0" smtClean="0"/>
              <a:t> node, although ion channels in the retina have a similar structure and are probably the source of mild, transient visual disturbances in some patients taking I</a:t>
            </a:r>
            <a:r>
              <a:rPr lang="en-US" baseline="-25000" dirty="0" smtClean="0"/>
              <a:t>f</a:t>
            </a:r>
            <a:r>
              <a:rPr lang="en-US" dirty="0" smtClean="0"/>
              <a:t> blockers.</a:t>
            </a:r>
            <a:r>
              <a:rPr lang="en-US" baseline="30000" dirty="0" smtClean="0"/>
              <a:t>1</a:t>
            </a:r>
          </a:p>
        </p:txBody>
      </p:sp>
      <p:sp>
        <p:nvSpPr>
          <p:cNvPr id="83973"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Sinus node inhibition: Ivabradine</a:t>
            </a:r>
          </a:p>
        </p:txBody>
      </p:sp>
      <p:sp>
        <p:nvSpPr>
          <p:cNvPr id="83974" name="Rectangle 5"/>
          <p:cNvSpPr>
            <a:spLocks noChangeArrowheads="1"/>
          </p:cNvSpPr>
          <p:nvPr/>
        </p:nvSpPr>
        <p:spPr bwMode="auto">
          <a:xfrm>
            <a:off x="307975" y="8372475"/>
            <a:ext cx="6245225" cy="450850"/>
          </a:xfrm>
          <a:prstGeom prst="rect">
            <a:avLst/>
          </a:prstGeom>
          <a:noFill/>
          <a:ln w="9525">
            <a:noFill/>
            <a:miter lim="800000"/>
            <a:headEnd/>
            <a:tailEnd/>
          </a:ln>
        </p:spPr>
        <p:txBody>
          <a:bodyPr lIns="0" tIns="0" rIns="0" bIns="0" anchor="b">
            <a:spAutoFit/>
          </a:bodyPr>
          <a:lstStyle/>
          <a:p>
            <a:pPr marL="228600" indent="-228600" eaLnBrk="1" hangingPunct="1">
              <a:spcBef>
                <a:spcPct val="30000"/>
              </a:spcBef>
            </a:pPr>
            <a:r>
              <a:rPr lang="en-US" sz="1000"/>
              <a:t>Tardif J-C, Ford I, Tendera M, Bourassa MG, Fox K, for the INITIATIVE Investigators. Efficacy of ivabradine, </a:t>
            </a:r>
            <a:br>
              <a:rPr lang="en-US" sz="1000"/>
            </a:br>
            <a:r>
              <a:rPr lang="en-US" sz="1000"/>
              <a:t>a new selective I</a:t>
            </a:r>
            <a:r>
              <a:rPr lang="en-US" sz="1000" baseline="-25000"/>
              <a:t>f</a:t>
            </a:r>
            <a:r>
              <a:rPr lang="en-US" sz="1000"/>
              <a:t> inhibitor, compared with atenolol in patients with chronic stable angina. </a:t>
            </a:r>
            <a:r>
              <a:rPr lang="en-US" sz="1000" i="1"/>
              <a:t>Eur Heart J</a:t>
            </a:r>
            <a:r>
              <a:rPr lang="en-US" sz="1000"/>
              <a:t>. 2005;26:2529-2536.</a:t>
            </a:r>
          </a:p>
        </p:txBody>
      </p:sp>
      <p:sp>
        <p:nvSpPr>
          <p:cNvPr id="83975" name="Line 6"/>
          <p:cNvSpPr>
            <a:spLocks noChangeShapeType="1"/>
          </p:cNvSpPr>
          <p:nvPr/>
        </p:nvSpPr>
        <p:spPr bwMode="auto">
          <a:xfrm>
            <a:off x="304800" y="8326438"/>
            <a:ext cx="6248400" cy="0"/>
          </a:xfrm>
          <a:prstGeom prst="line">
            <a:avLst/>
          </a:prstGeom>
          <a:noFill/>
          <a:ln w="3175">
            <a:solidFill>
              <a:schemeClr val="tx1"/>
            </a:solidFill>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09B289A-8252-4203-A735-6AE6131B3AAC}" type="slidenum">
              <a:rPr lang="en-US"/>
              <a:pPr/>
              <a:t>29</a:t>
            </a:fld>
            <a:endParaRPr lang="en-US"/>
          </a:p>
        </p:txBody>
      </p:sp>
      <p:sp>
        <p:nvSpPr>
          <p:cNvPr id="79875" name="Rectangle 2"/>
          <p:cNvSpPr>
            <a:spLocks noGrp="1" noRot="1" noChangeAspect="1" noChangeArrowheads="1" noTextEdit="1"/>
          </p:cNvSpPr>
          <p:nvPr>
            <p:ph type="sldImg"/>
          </p:nvPr>
        </p:nvSpPr>
        <p:spPr>
          <a:xfrm>
            <a:off x="1195388" y="534988"/>
            <a:ext cx="4445000" cy="3333750"/>
          </a:xfrm>
          <a:ln/>
        </p:spPr>
      </p:sp>
      <p:sp>
        <p:nvSpPr>
          <p:cNvPr id="79876" name="Rectangle 3"/>
          <p:cNvSpPr>
            <a:spLocks noGrp="1" noChangeArrowheads="1"/>
          </p:cNvSpPr>
          <p:nvPr>
            <p:ph type="body" idx="1"/>
          </p:nvPr>
        </p:nvSpPr>
        <p:spPr>
          <a:xfrm>
            <a:off x="304800" y="4725988"/>
            <a:ext cx="6248400" cy="3546475"/>
          </a:xfrm>
          <a:noFill/>
          <a:ln/>
        </p:spPr>
        <p:txBody>
          <a:bodyPr lIns="0" tIns="0" rIns="0" bIns="0"/>
          <a:lstStyle/>
          <a:p>
            <a:pPr eaLnBrk="1" hangingPunct="1"/>
            <a:r>
              <a:rPr lang="en-US" smtClean="0"/>
              <a:t>The free fatty acid oxidation hypothesis arose out of advances in understanding of myocardial metabolic pathways.</a:t>
            </a:r>
          </a:p>
          <a:p>
            <a:pPr eaLnBrk="1" hangingPunct="1"/>
            <a:r>
              <a:rPr lang="en-US" smtClean="0"/>
              <a:t>Myocardial cells derive their energy via fatty acid and glucose metabolism. During ischemia the fatty acid pathway predominates. However, this pathway requires more oxygen than the glucose pathway.</a:t>
            </a:r>
            <a:r>
              <a:rPr lang="en-US" baseline="30000" smtClean="0"/>
              <a:t>1</a:t>
            </a:r>
          </a:p>
          <a:p>
            <a:pPr eaLnBrk="1" hangingPunct="1"/>
            <a:r>
              <a:rPr lang="en-US" smtClean="0"/>
              <a:t>Theoretically, inhibition of fatty acid oxidation should promote a shift towards the more oxygen-efficient glucose pathway.</a:t>
            </a:r>
          </a:p>
          <a:p>
            <a:pPr eaLnBrk="1" hangingPunct="1"/>
            <a:r>
              <a:rPr lang="en-US" smtClean="0"/>
              <a:t>Lopaschuk et al and Stanley have reported experimental data showing that the antianginal trimetazidine is an inhibitor of partial fatty acid oxidation (pFOX). However, MacInnes et al did not observe any inhibition with trimetazidine in other experimental models.</a:t>
            </a:r>
          </a:p>
          <a:p>
            <a:pPr eaLnBrk="1" hangingPunct="1"/>
            <a:r>
              <a:rPr lang="en-US" smtClean="0"/>
              <a:t>Thus, inhibition of fatty acid oxidation as a major antianginal mechanism for trimetazidine remains to be definitively established.</a:t>
            </a:r>
          </a:p>
        </p:txBody>
      </p:sp>
      <p:sp>
        <p:nvSpPr>
          <p:cNvPr id="79877" name="Text Box 4"/>
          <p:cNvSpPr txBox="1">
            <a:spLocks noChangeArrowheads="1"/>
          </p:cNvSpPr>
          <p:nvPr/>
        </p:nvSpPr>
        <p:spPr bwMode="auto">
          <a:xfrm>
            <a:off x="307975" y="4294188"/>
            <a:ext cx="6245225" cy="269875"/>
          </a:xfrm>
          <a:prstGeom prst="rect">
            <a:avLst/>
          </a:prstGeom>
          <a:noFill/>
          <a:ln w="25400" algn="ctr">
            <a:noFill/>
            <a:miter lim="800000"/>
            <a:headEnd/>
            <a:tailEnd/>
          </a:ln>
        </p:spPr>
        <p:txBody>
          <a:bodyPr lIns="0" tIns="44914" rIns="0" bIns="44914" anchor="b">
            <a:spAutoFit/>
          </a:bodyPr>
          <a:lstStyle/>
          <a:p>
            <a:pPr algn="ctr" defTabSz="904875">
              <a:spcBef>
                <a:spcPct val="50000"/>
              </a:spcBef>
            </a:pPr>
            <a:r>
              <a:rPr lang="en-US" sz="1200" b="1">
                <a:ea typeface="Arial Unicode MS" pitchFamily="34" charset="-128"/>
                <a:cs typeface="Arial Unicode MS" pitchFamily="34" charset="-128"/>
              </a:rPr>
              <a:t>Metabolic modulation (pFOX): Trimetazidine</a:t>
            </a:r>
          </a:p>
        </p:txBody>
      </p:sp>
      <p:sp>
        <p:nvSpPr>
          <p:cNvPr id="79878" name="Rectangle 5"/>
          <p:cNvSpPr>
            <a:spLocks noChangeArrowheads="1"/>
          </p:cNvSpPr>
          <p:nvPr/>
        </p:nvSpPr>
        <p:spPr bwMode="auto">
          <a:xfrm>
            <a:off x="307975" y="8372475"/>
            <a:ext cx="6245225" cy="450850"/>
          </a:xfrm>
          <a:prstGeom prst="rect">
            <a:avLst/>
          </a:prstGeom>
          <a:noFill/>
          <a:ln w="9525">
            <a:noFill/>
            <a:miter lim="800000"/>
            <a:headEnd/>
            <a:tailEnd/>
          </a:ln>
        </p:spPr>
        <p:txBody>
          <a:bodyPr lIns="0" tIns="0" rIns="0" bIns="0" anchor="b">
            <a:spAutoFit/>
          </a:bodyPr>
          <a:lstStyle/>
          <a:p>
            <a:pPr marL="228600" indent="-228600" eaLnBrk="1" hangingPunct="1">
              <a:spcBef>
                <a:spcPct val="30000"/>
              </a:spcBef>
            </a:pPr>
            <a:r>
              <a:rPr lang="en-US" sz="1000"/>
              <a:t>Chaitman BR, Skettino SL, Parker JO, Hanley P, Meluzin J, Kuch J, et al, for the MARISA Investigators. Anti-ischemic effects and long-term survival during ranolazine monotherapy in patients with chronic severe angina. </a:t>
            </a:r>
            <a:r>
              <a:rPr lang="en-US" sz="1000" i="1"/>
              <a:t>J Am Coll Cardiol</a:t>
            </a:r>
            <a:r>
              <a:rPr lang="en-US" sz="1000"/>
              <a:t>. 2004;43:1375-1382.</a:t>
            </a:r>
          </a:p>
        </p:txBody>
      </p:sp>
      <p:sp>
        <p:nvSpPr>
          <p:cNvPr id="79879" name="Line 6"/>
          <p:cNvSpPr>
            <a:spLocks noChangeShapeType="1"/>
          </p:cNvSpPr>
          <p:nvPr/>
        </p:nvSpPr>
        <p:spPr bwMode="auto">
          <a:xfrm>
            <a:off x="304800" y="8326438"/>
            <a:ext cx="6248400" cy="0"/>
          </a:xfrm>
          <a:prstGeom prst="line">
            <a:avLst/>
          </a:prstGeom>
          <a:noFill/>
          <a:ln w="3175">
            <a:solidFill>
              <a:schemeClr val="tx1"/>
            </a:solidFill>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17298AE-7F10-4BD2-9604-28DDBE1E5ED5}" type="datetimeFigureOut">
              <a:rPr lang="en-US" smtClean="0"/>
              <a:pPr/>
              <a:t>12/6/2016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3CC4559-F08A-4F5B-82CB-4D776F412F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7298AE-7F10-4BD2-9604-28DDBE1E5ED5}"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7298AE-7F10-4BD2-9604-28DDBE1E5ED5}"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29A1450-68A6-415C-A706-D3C797D8B2B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17298AE-7F10-4BD2-9604-28DDBE1E5ED5}"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559-F08A-4F5B-82CB-4D776F412F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7298AE-7F10-4BD2-9604-28DDBE1E5ED5}" type="datetimeFigureOut">
              <a:rPr lang="en-US" smtClean="0"/>
              <a:pPr/>
              <a:t>12/6/2016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3CC4559-F08A-4F5B-82CB-4D776F412F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7298AE-7F10-4BD2-9604-28DDBE1E5ED5}"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559-F08A-4F5B-82CB-4D776F412F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17298AE-7F10-4BD2-9604-28DDBE1E5ED5}"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C4559-F08A-4F5B-82CB-4D776F412F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7298AE-7F10-4BD2-9604-28DDBE1E5ED5}"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C4559-F08A-4F5B-82CB-4D776F412F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298AE-7F10-4BD2-9604-28DDBE1E5ED5}"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C4559-F08A-4F5B-82CB-4D776F412F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7298AE-7F10-4BD2-9604-28DDBE1E5ED5}"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559-F08A-4F5B-82CB-4D776F412F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7298AE-7F10-4BD2-9604-28DDBE1E5ED5}" type="datetimeFigureOut">
              <a:rPr lang="en-US" smtClean="0"/>
              <a:pPr/>
              <a:t>12/6/2016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3CC4559-F08A-4F5B-82CB-4D776F412F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17298AE-7F10-4BD2-9604-28DDBE1E5ED5}" type="datetimeFigureOut">
              <a:rPr lang="en-US" smtClean="0"/>
              <a:pPr/>
              <a:t>12/6/2016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3CC4559-F08A-4F5B-82CB-4D776F412F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                                              </a:t>
            </a:r>
          </a:p>
          <a:p>
            <a:endParaRPr lang="en-US" dirty="0">
              <a:solidFill>
                <a:schemeClr val="tx1"/>
              </a:solidFill>
            </a:endParaRPr>
          </a:p>
          <a:p>
            <a:endParaRPr lang="en-US" dirty="0" smtClean="0">
              <a:solidFill>
                <a:schemeClr val="tx1"/>
              </a:solidFill>
            </a:endParaRPr>
          </a:p>
          <a:p>
            <a:r>
              <a:rPr lang="en-US" dirty="0">
                <a:solidFill>
                  <a:schemeClr val="tx1"/>
                </a:solidFill>
              </a:rPr>
              <a:t> </a:t>
            </a:r>
            <a:r>
              <a:rPr lang="en-US" dirty="0" smtClean="0">
                <a:solidFill>
                  <a:schemeClr val="tx1"/>
                </a:solidFill>
              </a:rPr>
              <a:t>                                                             Dr Ajay Nair</a:t>
            </a:r>
            <a:endParaRPr lang="en-US" dirty="0">
              <a:solidFill>
                <a:schemeClr val="tx1"/>
              </a:solidFill>
            </a:endParaRPr>
          </a:p>
        </p:txBody>
      </p:sp>
      <p:sp>
        <p:nvSpPr>
          <p:cNvPr id="2" name="Title 1"/>
          <p:cNvSpPr>
            <a:spLocks noGrp="1"/>
          </p:cNvSpPr>
          <p:nvPr>
            <p:ph type="ctrTitle"/>
          </p:nvPr>
        </p:nvSpPr>
        <p:spPr/>
        <p:txBody>
          <a:bodyPr/>
          <a:lstStyle/>
          <a:p>
            <a:r>
              <a:rPr smtClean="0"/>
              <a:t>NEWER ANTIANGINALS</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342900" y="304800"/>
            <a:ext cx="8458200" cy="1143000"/>
          </a:xfrm>
        </p:spPr>
        <p:txBody>
          <a:bodyPr>
            <a:normAutofit fontScale="90000"/>
          </a:bodyPr>
          <a:lstStyle/>
          <a:p>
            <a:pPr eaLnBrk="1" hangingPunct="1">
              <a:defRPr/>
            </a:pPr>
            <a:r>
              <a:rPr lang="en-US" sz="3500" smtClean="0"/>
              <a:t>Diastolic relaxation failure increases oxygen consumption and reduces oxygen supply</a:t>
            </a:r>
          </a:p>
        </p:txBody>
      </p:sp>
      <p:sp>
        <p:nvSpPr>
          <p:cNvPr id="176131" name="Rectangle 3"/>
          <p:cNvSpPr>
            <a:spLocks noGrp="1" noChangeArrowheads="1"/>
          </p:cNvSpPr>
          <p:nvPr>
            <p:ph sz="quarter" idx="1"/>
          </p:nvPr>
        </p:nvSpPr>
        <p:spPr>
          <a:xfrm>
            <a:off x="4191000" y="1905000"/>
            <a:ext cx="4829175" cy="4114800"/>
          </a:xfrm>
        </p:spPr>
        <p:txBody>
          <a:bodyPr/>
          <a:lstStyle/>
          <a:p>
            <a:pPr marL="0" indent="0" eaLnBrk="1" hangingPunct="1">
              <a:buFont typeface="Wingdings" pitchFamily="2" charset="2"/>
              <a:buNone/>
              <a:defRPr/>
            </a:pPr>
            <a:r>
              <a:rPr lang="en-US" sz="2400" dirty="0" smtClean="0"/>
              <a:t>Increased myocardial tension during diastole:</a:t>
            </a:r>
          </a:p>
          <a:p>
            <a:pPr lvl="1" indent="-342900" eaLnBrk="1" hangingPunct="1">
              <a:defRPr/>
            </a:pPr>
            <a:r>
              <a:rPr lang="en-US" sz="2000" dirty="0" smtClean="0"/>
              <a:t>Increases myocardial O</a:t>
            </a:r>
            <a:r>
              <a:rPr lang="en-US" sz="2000" baseline="-25000" dirty="0" smtClean="0"/>
              <a:t>2</a:t>
            </a:r>
            <a:r>
              <a:rPr lang="en-US" sz="2000" dirty="0" smtClean="0"/>
              <a:t> consumption</a:t>
            </a:r>
          </a:p>
          <a:p>
            <a:pPr lvl="1" indent="-342900" eaLnBrk="1" hangingPunct="1">
              <a:defRPr/>
            </a:pPr>
            <a:r>
              <a:rPr lang="en-US" sz="2000" dirty="0" smtClean="0"/>
              <a:t>Compresses intramural small vessels</a:t>
            </a:r>
          </a:p>
          <a:p>
            <a:pPr marL="1085850" lvl="2" eaLnBrk="1" hangingPunct="1">
              <a:defRPr/>
            </a:pPr>
            <a:r>
              <a:rPr lang="en-US" sz="1800" dirty="0" smtClean="0"/>
              <a:t>Reduces myocardial blood flow </a:t>
            </a:r>
          </a:p>
          <a:p>
            <a:pPr lvl="1" indent="-342900" eaLnBrk="1" hangingPunct="1">
              <a:defRPr/>
            </a:pPr>
            <a:r>
              <a:rPr lang="en-US" sz="2800" dirty="0" smtClean="0">
                <a:solidFill>
                  <a:srgbClr val="C00000"/>
                </a:solidFill>
              </a:rPr>
              <a:t>Worsens ischemia and angina</a:t>
            </a:r>
          </a:p>
        </p:txBody>
      </p:sp>
      <p:pic>
        <p:nvPicPr>
          <p:cNvPr id="54276" name="Picture 4" descr="diseased_heart_CS"/>
          <p:cNvPicPr>
            <a:picLocks noChangeAspect="1" noChangeArrowheads="1"/>
          </p:cNvPicPr>
          <p:nvPr/>
        </p:nvPicPr>
        <p:blipFill>
          <a:blip r:embed="rId3" cstate="print"/>
          <a:srcRect r="48334" b="10001"/>
          <a:stretch>
            <a:fillRect/>
          </a:stretch>
        </p:blipFill>
        <p:spPr bwMode="auto">
          <a:xfrm>
            <a:off x="381000" y="1752600"/>
            <a:ext cx="349885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a:xfrm>
            <a:off x="381000" y="381000"/>
            <a:ext cx="8229600" cy="1143000"/>
          </a:xfrm>
        </p:spPr>
        <p:txBody>
          <a:bodyPr>
            <a:normAutofit/>
          </a:bodyPr>
          <a:lstStyle/>
          <a:p>
            <a:pPr eaLnBrk="1" hangingPunct="1">
              <a:defRPr/>
            </a:pPr>
            <a:r>
              <a:rPr lang="en-US" dirty="0" err="1" smtClean="0"/>
              <a:t>Ranolazine</a:t>
            </a:r>
            <a:r>
              <a:rPr lang="en-US" dirty="0" smtClean="0"/>
              <a:t> – hemodynamic affects </a:t>
            </a:r>
          </a:p>
        </p:txBody>
      </p:sp>
      <p:sp>
        <p:nvSpPr>
          <p:cNvPr id="351235" name="Rectangle 3"/>
          <p:cNvSpPr>
            <a:spLocks noGrp="1" noChangeArrowheads="1"/>
          </p:cNvSpPr>
          <p:nvPr>
            <p:ph sz="quarter" idx="1"/>
          </p:nvPr>
        </p:nvSpPr>
        <p:spPr>
          <a:xfrm>
            <a:off x="457200" y="1600200"/>
            <a:ext cx="8229600" cy="5257800"/>
          </a:xfrm>
        </p:spPr>
        <p:txBody>
          <a:bodyPr/>
          <a:lstStyle/>
          <a:p>
            <a:pPr marL="609600" indent="-609600" eaLnBrk="1" hangingPunct="1">
              <a:defRPr/>
            </a:pPr>
            <a:r>
              <a:rPr lang="en-US" dirty="0" smtClean="0"/>
              <a:t>No affect of Blood Pressure or Heart Rate</a:t>
            </a:r>
          </a:p>
          <a:p>
            <a:pPr marL="609600" indent="-609600" eaLnBrk="1" hangingPunct="1">
              <a:defRPr/>
            </a:pPr>
            <a:endParaRPr lang="en-US" dirty="0" smtClean="0"/>
          </a:p>
          <a:p>
            <a:pPr marL="609600" indent="-609600" eaLnBrk="1" hangingPunct="1">
              <a:defRPr/>
            </a:pPr>
            <a:r>
              <a:rPr lang="en-US" dirty="0" smtClean="0"/>
              <a:t>Can be added to Conventional Medical therapy, especially when BP and HR do not allow further increase in dose of </a:t>
            </a:r>
            <a:r>
              <a:rPr lang="en-US" dirty="0" err="1" smtClean="0"/>
              <a:t>BetaBlockers</a:t>
            </a:r>
            <a:r>
              <a:rPr lang="en-US" dirty="0" smtClean="0"/>
              <a:t>, Ca Channel blockers, and Long Acting Nitrates.</a:t>
            </a:r>
          </a:p>
          <a:p>
            <a:pPr marL="609600" indent="-609600" eaLnBrk="1" hangingPunct="1">
              <a:defRPr/>
            </a:pPr>
            <a:endParaRPr lang="en-US" dirty="0" smtClean="0"/>
          </a:p>
          <a:p>
            <a:pPr marL="609600" indent="-609600" eaLnBrk="1" hangingPunct="1">
              <a:defRPr/>
            </a:pPr>
            <a:r>
              <a:rPr lang="en-US" dirty="0" err="1" smtClean="0"/>
              <a:t>Ranolazine</a:t>
            </a:r>
            <a:r>
              <a:rPr lang="en-US" dirty="0" smtClean="0"/>
              <a:t> has twin pronged action.</a:t>
            </a:r>
          </a:p>
          <a:p>
            <a:pPr marL="990600" lvl="1" indent="-533400" eaLnBrk="1" hangingPunct="1">
              <a:buFont typeface="Wingdings" pitchFamily="2" charset="2"/>
              <a:buAutoNum type="arabicPeriod"/>
              <a:defRPr/>
            </a:pPr>
            <a:r>
              <a:rPr lang="en-US" dirty="0" err="1" smtClean="0"/>
              <a:t>pFOX</a:t>
            </a:r>
            <a:endParaRPr lang="en-US" dirty="0" smtClean="0"/>
          </a:p>
          <a:p>
            <a:pPr marL="990600" lvl="1" indent="-533400" eaLnBrk="1" hangingPunct="1">
              <a:buFont typeface="Wingdings" pitchFamily="2" charset="2"/>
              <a:buAutoNum type="arabicPeriod"/>
              <a:defRPr/>
            </a:pPr>
            <a:r>
              <a:rPr lang="en-US" dirty="0" smtClean="0"/>
              <a:t>Late Na inward entry blockade ( MAJOR MECHANISM)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78" name="Group 42"/>
          <p:cNvGraphicFramePr>
            <a:graphicFrameLocks noGrp="1"/>
          </p:cNvGraphicFramePr>
          <p:nvPr>
            <p:ph/>
          </p:nvPr>
        </p:nvGraphicFramePr>
        <p:xfrm>
          <a:off x="533400" y="1219200"/>
          <a:ext cx="8229600" cy="5042853"/>
        </p:xfrm>
        <a:graphic>
          <a:graphicData uri="http://schemas.openxmlformats.org/drawingml/2006/table">
            <a:tbl>
              <a:tblPr/>
              <a:tblGrid>
                <a:gridCol w="2133600"/>
                <a:gridCol w="1295400"/>
                <a:gridCol w="1295400"/>
                <a:gridCol w="3505200"/>
              </a:tblGrid>
              <a:tr h="622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Medication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Impact on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Impact on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Physiologic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Beta Blockers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Decrease pump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Calc Channel Blockers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Decrease Pump function +  </a:t>
                      </a:r>
                      <a:r>
                        <a:rPr kumimoji="0" lang="en-US" sz="2400" b="1" i="0" u="none" strike="noStrike" cap="none" normalizeH="0" baseline="0" dirty="0" err="1" smtClean="0">
                          <a:ln>
                            <a:noFill/>
                          </a:ln>
                          <a:solidFill>
                            <a:schemeClr val="tx1"/>
                          </a:solidFill>
                          <a:effectLst/>
                          <a:latin typeface="Arial" charset="0"/>
                        </a:rPr>
                        <a:t>Vaso-dilitation</a:t>
                      </a:r>
                      <a:endParaRPr kumimoji="0" lang="en-US" sz="2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Arial" charset="0"/>
                        </a:rPr>
                        <a:t>Nitrates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chemeClr val="tx1"/>
                          </a:solidFill>
                          <a:effectLst/>
                          <a:latin typeface="Arial" charset="0"/>
                        </a:rPr>
                        <a:t>Vaso-dilitation</a:t>
                      </a:r>
                      <a:endParaRPr kumimoji="0" lang="en-US" sz="2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C00000"/>
                          </a:solidFill>
                          <a:effectLst/>
                          <a:latin typeface="Arial" charset="0"/>
                        </a:rPr>
                        <a:t>Ranolazine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rgbClr val="C00000"/>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rgbClr val="C00000"/>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C00000"/>
                          </a:solidFill>
                          <a:effectLst/>
                          <a:latin typeface="Arial" charset="0"/>
                        </a:rPr>
                        <a:t>Reduced Cardiac Stiffness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30" name="Line 34"/>
          <p:cNvSpPr>
            <a:spLocks noChangeShapeType="1"/>
          </p:cNvSpPr>
          <p:nvPr/>
        </p:nvSpPr>
        <p:spPr bwMode="auto">
          <a:xfrm>
            <a:off x="3352800" y="2362200"/>
            <a:ext cx="0" cy="533400"/>
          </a:xfrm>
          <a:prstGeom prst="line">
            <a:avLst/>
          </a:prstGeom>
          <a:noFill/>
          <a:ln w="76200">
            <a:solidFill>
              <a:schemeClr val="tx1"/>
            </a:solidFill>
            <a:round/>
            <a:headEnd/>
            <a:tailEnd type="triangle" w="med" len="med"/>
          </a:ln>
        </p:spPr>
        <p:txBody>
          <a:bodyPr/>
          <a:lstStyle/>
          <a:p>
            <a:r>
              <a:rPr lang="en-US" dirty="0" smtClean="0"/>
              <a:t>[</a:t>
            </a:r>
            <a:endParaRPr lang="en-US" dirty="0"/>
          </a:p>
        </p:txBody>
      </p:sp>
      <p:sp>
        <p:nvSpPr>
          <p:cNvPr id="55331" name="Line 35"/>
          <p:cNvSpPr>
            <a:spLocks noChangeShapeType="1"/>
          </p:cNvSpPr>
          <p:nvPr/>
        </p:nvSpPr>
        <p:spPr bwMode="auto">
          <a:xfrm>
            <a:off x="3352800" y="3505200"/>
            <a:ext cx="0" cy="533400"/>
          </a:xfrm>
          <a:prstGeom prst="line">
            <a:avLst/>
          </a:prstGeom>
          <a:noFill/>
          <a:ln w="76200">
            <a:solidFill>
              <a:schemeClr val="tx1"/>
            </a:solidFill>
            <a:round/>
            <a:headEnd/>
            <a:tailEnd type="triangle" w="med" len="med"/>
          </a:ln>
        </p:spPr>
        <p:txBody>
          <a:bodyPr/>
          <a:lstStyle/>
          <a:p>
            <a:endParaRPr lang="en-US"/>
          </a:p>
        </p:txBody>
      </p:sp>
      <p:sp>
        <p:nvSpPr>
          <p:cNvPr id="55332" name="Line 36"/>
          <p:cNvSpPr>
            <a:spLocks noChangeShapeType="1"/>
          </p:cNvSpPr>
          <p:nvPr/>
        </p:nvSpPr>
        <p:spPr bwMode="auto">
          <a:xfrm flipV="1">
            <a:off x="3352800" y="4724400"/>
            <a:ext cx="0" cy="533400"/>
          </a:xfrm>
          <a:prstGeom prst="line">
            <a:avLst/>
          </a:prstGeom>
          <a:noFill/>
          <a:ln w="76200">
            <a:solidFill>
              <a:schemeClr val="tx1"/>
            </a:solidFill>
            <a:round/>
            <a:headEnd/>
            <a:tailEnd type="triangle" w="med" len="med"/>
          </a:ln>
        </p:spPr>
        <p:txBody>
          <a:bodyPr/>
          <a:lstStyle/>
          <a:p>
            <a:endParaRPr lang="en-US"/>
          </a:p>
        </p:txBody>
      </p:sp>
      <p:sp>
        <p:nvSpPr>
          <p:cNvPr id="55333" name="Line 37"/>
          <p:cNvSpPr>
            <a:spLocks noChangeShapeType="1"/>
          </p:cNvSpPr>
          <p:nvPr/>
        </p:nvSpPr>
        <p:spPr bwMode="auto">
          <a:xfrm>
            <a:off x="4572000" y="2438400"/>
            <a:ext cx="0" cy="457200"/>
          </a:xfrm>
          <a:prstGeom prst="line">
            <a:avLst/>
          </a:prstGeom>
          <a:noFill/>
          <a:ln w="76200">
            <a:solidFill>
              <a:schemeClr val="tx1"/>
            </a:solidFill>
            <a:round/>
            <a:headEnd/>
            <a:tailEnd type="triangle" w="med" len="med"/>
          </a:ln>
        </p:spPr>
        <p:txBody>
          <a:bodyPr/>
          <a:lstStyle/>
          <a:p>
            <a:endParaRPr lang="en-US"/>
          </a:p>
        </p:txBody>
      </p:sp>
      <p:sp>
        <p:nvSpPr>
          <p:cNvPr id="55334" name="Line 38"/>
          <p:cNvSpPr>
            <a:spLocks noChangeShapeType="1"/>
          </p:cNvSpPr>
          <p:nvPr/>
        </p:nvSpPr>
        <p:spPr bwMode="auto">
          <a:xfrm>
            <a:off x="4572000" y="3505200"/>
            <a:ext cx="0" cy="533400"/>
          </a:xfrm>
          <a:prstGeom prst="line">
            <a:avLst/>
          </a:prstGeom>
          <a:noFill/>
          <a:ln w="76200">
            <a:solidFill>
              <a:schemeClr val="tx1"/>
            </a:solidFill>
            <a:round/>
            <a:headEnd/>
            <a:tailEnd type="triangle" w="med" len="med"/>
          </a:ln>
        </p:spPr>
        <p:txBody>
          <a:bodyPr/>
          <a:lstStyle/>
          <a:p>
            <a:endParaRPr lang="en-US"/>
          </a:p>
        </p:txBody>
      </p:sp>
      <p:sp>
        <p:nvSpPr>
          <p:cNvPr id="55335" name="Line 39"/>
          <p:cNvSpPr>
            <a:spLocks noChangeShapeType="1"/>
          </p:cNvSpPr>
          <p:nvPr/>
        </p:nvSpPr>
        <p:spPr bwMode="auto">
          <a:xfrm>
            <a:off x="4572000" y="4800600"/>
            <a:ext cx="0" cy="457200"/>
          </a:xfrm>
          <a:prstGeom prst="line">
            <a:avLst/>
          </a:prstGeom>
          <a:noFill/>
          <a:ln w="76200">
            <a:solidFill>
              <a:schemeClr val="tx1"/>
            </a:solidFill>
            <a:round/>
            <a:headEnd/>
            <a:tailEnd type="triangle" w="med" len="med"/>
          </a:ln>
        </p:spPr>
        <p:txBody>
          <a:bodyPr/>
          <a:lstStyle/>
          <a:p>
            <a:endParaRPr lang="en-US"/>
          </a:p>
        </p:txBody>
      </p:sp>
      <p:sp>
        <p:nvSpPr>
          <p:cNvPr id="55336" name="Text Box 40"/>
          <p:cNvSpPr txBox="1">
            <a:spLocks noChangeArrowheads="1"/>
          </p:cNvSpPr>
          <p:nvPr/>
        </p:nvSpPr>
        <p:spPr bwMode="auto">
          <a:xfrm>
            <a:off x="1066800" y="0"/>
            <a:ext cx="6781800" cy="1066800"/>
          </a:xfrm>
          <a:prstGeom prst="rect">
            <a:avLst/>
          </a:prstGeom>
          <a:noFill/>
          <a:ln w="9525">
            <a:noFill/>
            <a:miter lim="800000"/>
            <a:headEnd/>
            <a:tailEnd/>
          </a:ln>
        </p:spPr>
        <p:txBody>
          <a:bodyPr>
            <a:spAutoFit/>
          </a:bodyPr>
          <a:lstStyle/>
          <a:p>
            <a:pPr algn="ctr">
              <a:spcBef>
                <a:spcPct val="50000"/>
              </a:spcBef>
            </a:pPr>
            <a:r>
              <a:rPr lang="en-US" sz="3200" b="1" dirty="0"/>
              <a:t>Pharmacologic Classes for Treatment of Angina</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77" name="Rectangle 29"/>
          <p:cNvSpPr>
            <a:spLocks noGrp="1" noRot="1" noChangeArrowheads="1"/>
          </p:cNvSpPr>
          <p:nvPr>
            <p:ph type="title"/>
          </p:nvPr>
        </p:nvSpPr>
        <p:spPr>
          <a:xfrm>
            <a:off x="457200" y="381000"/>
            <a:ext cx="8229600" cy="1143000"/>
          </a:xfrm>
        </p:spPr>
        <p:txBody>
          <a:bodyPr>
            <a:normAutofit fontScale="90000"/>
          </a:bodyPr>
          <a:lstStyle/>
          <a:p>
            <a:pPr eaLnBrk="1" hangingPunct="1">
              <a:defRPr/>
            </a:pPr>
            <a:r>
              <a:rPr lang="en-US" dirty="0" smtClean="0"/>
              <a:t>Myocardial ischemia: </a:t>
            </a:r>
            <a:r>
              <a:rPr lang="en-US" sz="3600" dirty="0" smtClean="0"/>
              <a:t>Sites of action of anti-ischemic medication</a:t>
            </a:r>
          </a:p>
        </p:txBody>
      </p:sp>
      <p:grpSp>
        <p:nvGrpSpPr>
          <p:cNvPr id="2" name="Group 3"/>
          <p:cNvGrpSpPr>
            <a:grpSpLocks/>
          </p:cNvGrpSpPr>
          <p:nvPr/>
        </p:nvGrpSpPr>
        <p:grpSpPr bwMode="auto">
          <a:xfrm>
            <a:off x="5114925" y="1638300"/>
            <a:ext cx="3498850" cy="728663"/>
            <a:chOff x="3270" y="1032"/>
            <a:chExt cx="2204" cy="459"/>
          </a:xfrm>
        </p:grpSpPr>
        <p:pic>
          <p:nvPicPr>
            <p:cNvPr id="58394" name="Picture 4" descr="box1"/>
            <p:cNvPicPr>
              <a:picLocks noChangeAspect="1" noChangeArrowheads="1"/>
            </p:cNvPicPr>
            <p:nvPr/>
          </p:nvPicPr>
          <p:blipFill>
            <a:blip r:embed="rId3" cstate="print"/>
            <a:srcRect/>
            <a:stretch>
              <a:fillRect/>
            </a:stretch>
          </p:blipFill>
          <p:spPr bwMode="auto">
            <a:xfrm>
              <a:off x="3270" y="1032"/>
              <a:ext cx="2204" cy="459"/>
            </a:xfrm>
            <a:prstGeom prst="rect">
              <a:avLst/>
            </a:prstGeom>
            <a:noFill/>
            <a:ln w="9525">
              <a:noFill/>
              <a:miter lim="800000"/>
              <a:headEnd/>
              <a:tailEnd/>
            </a:ln>
          </p:spPr>
        </p:pic>
        <p:sp>
          <p:nvSpPr>
            <p:cNvPr id="58395" name="Text Box 5"/>
            <p:cNvSpPr txBox="1">
              <a:spLocks noChangeArrowheads="1"/>
            </p:cNvSpPr>
            <p:nvPr/>
          </p:nvSpPr>
          <p:spPr bwMode="auto">
            <a:xfrm>
              <a:off x="3386" y="1128"/>
              <a:ext cx="1972" cy="231"/>
            </a:xfrm>
            <a:prstGeom prst="rect">
              <a:avLst/>
            </a:prstGeom>
            <a:noFill/>
            <a:ln w="9525">
              <a:noFill/>
              <a:miter lim="800000"/>
              <a:headEnd/>
              <a:tailEnd/>
            </a:ln>
          </p:spPr>
          <p:txBody>
            <a:bodyPr wrap="none">
              <a:spAutoFit/>
            </a:bodyPr>
            <a:lstStyle/>
            <a:p>
              <a:pPr algn="ctr"/>
              <a:r>
                <a:rPr lang="en-US" b="1" dirty="0">
                  <a:solidFill>
                    <a:schemeClr val="bg1"/>
                  </a:solidFill>
                </a:rPr>
                <a:t>Consequences of ischemia</a:t>
              </a:r>
            </a:p>
          </p:txBody>
        </p:sp>
      </p:grpSp>
      <p:sp>
        <p:nvSpPr>
          <p:cNvPr id="58372" name="Text Box 6"/>
          <p:cNvSpPr txBox="1">
            <a:spLocks noChangeArrowheads="1"/>
          </p:cNvSpPr>
          <p:nvPr/>
        </p:nvSpPr>
        <p:spPr bwMode="auto">
          <a:xfrm>
            <a:off x="6065838" y="2451100"/>
            <a:ext cx="2697162" cy="1314450"/>
          </a:xfrm>
          <a:prstGeom prst="rect">
            <a:avLst/>
          </a:prstGeom>
          <a:noFill/>
          <a:ln w="9525">
            <a:noFill/>
            <a:miter lim="800000"/>
            <a:headEnd/>
            <a:tailEnd/>
          </a:ln>
        </p:spPr>
        <p:txBody>
          <a:bodyPr>
            <a:spAutoFit/>
          </a:bodyPr>
          <a:lstStyle/>
          <a:p>
            <a:pPr marL="4763" indent="4763"/>
            <a:r>
              <a:rPr lang="en-US" sz="1600" b="1"/>
              <a:t>Ca</a:t>
            </a:r>
            <a:r>
              <a:rPr lang="en-US" sz="1600" b="1" baseline="30000"/>
              <a:t>2+</a:t>
            </a:r>
            <a:r>
              <a:rPr lang="en-US" sz="1600" b="1"/>
              <a:t> overload</a:t>
            </a:r>
          </a:p>
          <a:p>
            <a:pPr marL="4763" indent="4763"/>
            <a:r>
              <a:rPr lang="en-US" sz="1600" b="1"/>
              <a:t>Electrical instability</a:t>
            </a:r>
          </a:p>
          <a:p>
            <a:pPr marL="4763" indent="4763"/>
            <a:r>
              <a:rPr lang="en-US" sz="1600" b="1"/>
              <a:t>Myocardial dysfunction</a:t>
            </a:r>
            <a:br>
              <a:rPr lang="en-US" sz="1600" b="1"/>
            </a:br>
            <a:r>
              <a:rPr lang="en-US" sz="1600" b="1"/>
              <a:t>(</a:t>
            </a:r>
            <a:r>
              <a:rPr lang="en-US" sz="1600" b="1">
                <a:cs typeface="Arial" charset="0"/>
              </a:rPr>
              <a:t>↓</a:t>
            </a:r>
            <a:r>
              <a:rPr lang="en-US" sz="1600" b="1"/>
              <a:t>systolic function/ </a:t>
            </a:r>
            <a:r>
              <a:rPr lang="en-US" sz="1600" b="1">
                <a:cs typeface="Arial" charset="0"/>
              </a:rPr>
              <a:t>↑</a:t>
            </a:r>
            <a:r>
              <a:rPr lang="en-US" sz="1600" b="1"/>
              <a:t>diastolic stiffness)</a:t>
            </a:r>
          </a:p>
        </p:txBody>
      </p:sp>
      <p:sp>
        <p:nvSpPr>
          <p:cNvPr id="58373" name="Line 7"/>
          <p:cNvSpPr>
            <a:spLocks noChangeShapeType="1"/>
          </p:cNvSpPr>
          <p:nvPr/>
        </p:nvSpPr>
        <p:spPr bwMode="auto">
          <a:xfrm>
            <a:off x="5603875" y="3378200"/>
            <a:ext cx="425450" cy="0"/>
          </a:xfrm>
          <a:prstGeom prst="line">
            <a:avLst/>
          </a:prstGeom>
          <a:noFill/>
          <a:ln w="28575">
            <a:solidFill>
              <a:schemeClr val="tx1"/>
            </a:solidFill>
            <a:round/>
            <a:headEnd/>
            <a:tailEnd type="triangle" w="med" len="med"/>
          </a:ln>
        </p:spPr>
        <p:txBody>
          <a:bodyPr/>
          <a:lstStyle/>
          <a:p>
            <a:endParaRPr lang="en-US"/>
          </a:p>
        </p:txBody>
      </p:sp>
      <p:sp>
        <p:nvSpPr>
          <p:cNvPr id="58374" name="Line 8"/>
          <p:cNvSpPr>
            <a:spLocks noChangeShapeType="1"/>
          </p:cNvSpPr>
          <p:nvPr/>
        </p:nvSpPr>
        <p:spPr bwMode="auto">
          <a:xfrm>
            <a:off x="7305675" y="3886200"/>
            <a:ext cx="0" cy="1905000"/>
          </a:xfrm>
          <a:prstGeom prst="line">
            <a:avLst/>
          </a:prstGeom>
          <a:noFill/>
          <a:ln w="28575">
            <a:solidFill>
              <a:schemeClr val="tx1"/>
            </a:solidFill>
            <a:round/>
            <a:headEnd/>
            <a:tailEnd/>
          </a:ln>
        </p:spPr>
        <p:txBody>
          <a:bodyPr/>
          <a:lstStyle/>
          <a:p>
            <a:endParaRPr lang="en-US"/>
          </a:p>
        </p:txBody>
      </p:sp>
      <p:sp>
        <p:nvSpPr>
          <p:cNvPr id="58375" name="Line 9"/>
          <p:cNvSpPr>
            <a:spLocks noChangeShapeType="1"/>
          </p:cNvSpPr>
          <p:nvPr/>
        </p:nvSpPr>
        <p:spPr bwMode="auto">
          <a:xfrm flipH="1">
            <a:off x="2420938" y="5780088"/>
            <a:ext cx="4884737" cy="0"/>
          </a:xfrm>
          <a:prstGeom prst="line">
            <a:avLst/>
          </a:prstGeom>
          <a:noFill/>
          <a:ln w="28575">
            <a:solidFill>
              <a:schemeClr val="tx1"/>
            </a:solidFill>
            <a:round/>
            <a:headEnd/>
            <a:tailEnd/>
          </a:ln>
        </p:spPr>
        <p:txBody>
          <a:bodyPr/>
          <a:lstStyle/>
          <a:p>
            <a:endParaRPr lang="en-US"/>
          </a:p>
        </p:txBody>
      </p:sp>
      <p:sp>
        <p:nvSpPr>
          <p:cNvPr id="58376" name="Line 10"/>
          <p:cNvSpPr>
            <a:spLocks noChangeShapeType="1"/>
          </p:cNvSpPr>
          <p:nvPr/>
        </p:nvSpPr>
        <p:spPr bwMode="auto">
          <a:xfrm flipV="1">
            <a:off x="2430463" y="4257675"/>
            <a:ext cx="0" cy="1519238"/>
          </a:xfrm>
          <a:prstGeom prst="line">
            <a:avLst/>
          </a:prstGeom>
          <a:noFill/>
          <a:ln w="28575">
            <a:solidFill>
              <a:schemeClr val="tx1"/>
            </a:solidFill>
            <a:round/>
            <a:headEnd/>
            <a:tailEnd type="triangle" w="med" len="med"/>
          </a:ln>
        </p:spPr>
        <p:txBody>
          <a:bodyPr/>
          <a:lstStyle/>
          <a:p>
            <a:endParaRPr lang="en-US"/>
          </a:p>
        </p:txBody>
      </p:sp>
      <p:grpSp>
        <p:nvGrpSpPr>
          <p:cNvPr id="3" name="Group 11"/>
          <p:cNvGrpSpPr>
            <a:grpSpLocks/>
          </p:cNvGrpSpPr>
          <p:nvPr/>
        </p:nvGrpSpPr>
        <p:grpSpPr bwMode="auto">
          <a:xfrm>
            <a:off x="3487738" y="2973388"/>
            <a:ext cx="2114550" cy="874712"/>
            <a:chOff x="2185" y="1873"/>
            <a:chExt cx="1332" cy="551"/>
          </a:xfrm>
        </p:grpSpPr>
        <p:pic>
          <p:nvPicPr>
            <p:cNvPr id="58392" name="Picture 12" descr="box1"/>
            <p:cNvPicPr>
              <a:picLocks noChangeAspect="1" noChangeArrowheads="1"/>
            </p:cNvPicPr>
            <p:nvPr/>
          </p:nvPicPr>
          <p:blipFill>
            <a:blip r:embed="rId3" cstate="print"/>
            <a:srcRect/>
            <a:stretch>
              <a:fillRect/>
            </a:stretch>
          </p:blipFill>
          <p:spPr bwMode="auto">
            <a:xfrm>
              <a:off x="2185" y="1873"/>
              <a:ext cx="1332" cy="551"/>
            </a:xfrm>
            <a:prstGeom prst="rect">
              <a:avLst/>
            </a:prstGeom>
            <a:noFill/>
            <a:ln w="9525">
              <a:noFill/>
              <a:miter lim="800000"/>
              <a:headEnd/>
              <a:tailEnd/>
            </a:ln>
          </p:spPr>
        </p:pic>
        <p:sp>
          <p:nvSpPr>
            <p:cNvPr id="58393" name="Text Box 13"/>
            <p:cNvSpPr txBox="1">
              <a:spLocks noChangeArrowheads="1"/>
            </p:cNvSpPr>
            <p:nvPr/>
          </p:nvSpPr>
          <p:spPr bwMode="auto">
            <a:xfrm>
              <a:off x="2358" y="2009"/>
              <a:ext cx="986" cy="231"/>
            </a:xfrm>
            <a:prstGeom prst="rect">
              <a:avLst/>
            </a:prstGeom>
            <a:noFill/>
            <a:ln w="9525">
              <a:noFill/>
              <a:miter lim="800000"/>
              <a:headEnd/>
              <a:tailEnd/>
            </a:ln>
          </p:spPr>
          <p:txBody>
            <a:bodyPr>
              <a:spAutoFit/>
            </a:bodyPr>
            <a:lstStyle/>
            <a:p>
              <a:pPr algn="ctr">
                <a:spcBef>
                  <a:spcPct val="50000"/>
                </a:spcBef>
              </a:pPr>
              <a:r>
                <a:rPr lang="en-US" b="1" dirty="0">
                  <a:solidFill>
                    <a:schemeClr val="bg1"/>
                  </a:solidFill>
                </a:rPr>
                <a:t>Ischemia</a:t>
              </a:r>
            </a:p>
          </p:txBody>
        </p:sp>
      </p:grpSp>
      <p:sp>
        <p:nvSpPr>
          <p:cNvPr id="58378" name="Line 14"/>
          <p:cNvSpPr>
            <a:spLocks noChangeShapeType="1"/>
          </p:cNvSpPr>
          <p:nvPr/>
        </p:nvSpPr>
        <p:spPr bwMode="auto">
          <a:xfrm>
            <a:off x="3063875" y="3378200"/>
            <a:ext cx="438150" cy="0"/>
          </a:xfrm>
          <a:prstGeom prst="line">
            <a:avLst/>
          </a:prstGeom>
          <a:noFill/>
          <a:ln w="28575">
            <a:solidFill>
              <a:schemeClr val="tx1"/>
            </a:solidFill>
            <a:round/>
            <a:headEnd/>
            <a:tailEnd type="triangle" w="med" len="med"/>
          </a:ln>
        </p:spPr>
        <p:txBody>
          <a:bodyPr/>
          <a:lstStyle/>
          <a:p>
            <a:endParaRPr lang="en-US"/>
          </a:p>
        </p:txBody>
      </p:sp>
      <p:sp>
        <p:nvSpPr>
          <p:cNvPr id="58379" name="Text Box 15"/>
          <p:cNvSpPr txBox="1">
            <a:spLocks noChangeArrowheads="1"/>
          </p:cNvSpPr>
          <p:nvPr/>
        </p:nvSpPr>
        <p:spPr bwMode="auto">
          <a:xfrm>
            <a:off x="1143000" y="2355850"/>
            <a:ext cx="2362200" cy="1485900"/>
          </a:xfrm>
          <a:prstGeom prst="rect">
            <a:avLst/>
          </a:prstGeom>
          <a:noFill/>
          <a:ln w="9525">
            <a:noFill/>
            <a:miter lim="800000"/>
            <a:headEnd/>
            <a:tailEnd/>
          </a:ln>
        </p:spPr>
        <p:txBody>
          <a:bodyPr wrap="square">
            <a:spAutoFit/>
          </a:bodyPr>
          <a:lstStyle/>
          <a:p>
            <a:pPr>
              <a:lnSpc>
                <a:spcPct val="70000"/>
              </a:lnSpc>
              <a:spcBef>
                <a:spcPct val="50000"/>
              </a:spcBef>
            </a:pPr>
            <a:r>
              <a:rPr lang="en-US" sz="1600" b="1" dirty="0"/>
              <a:t>↑ O</a:t>
            </a:r>
            <a:r>
              <a:rPr lang="en-US" sz="1600" b="1" baseline="-25000" dirty="0"/>
              <a:t>2</a:t>
            </a:r>
            <a:r>
              <a:rPr lang="en-US" sz="1600" b="1" dirty="0"/>
              <a:t> Demand</a:t>
            </a:r>
            <a:endParaRPr lang="en-US" sz="1600" b="1" u="sng" dirty="0"/>
          </a:p>
          <a:p>
            <a:pPr>
              <a:lnSpc>
                <a:spcPct val="50000"/>
              </a:lnSpc>
              <a:spcBef>
                <a:spcPct val="50000"/>
              </a:spcBef>
            </a:pPr>
            <a:r>
              <a:rPr lang="en-US" sz="1600" b="1" dirty="0" smtClean="0"/>
              <a:t>      Heart </a:t>
            </a:r>
            <a:r>
              <a:rPr lang="en-US" sz="1600" b="1" dirty="0"/>
              <a:t>rate</a:t>
            </a:r>
          </a:p>
          <a:p>
            <a:pPr>
              <a:lnSpc>
                <a:spcPct val="50000"/>
              </a:lnSpc>
              <a:spcBef>
                <a:spcPct val="50000"/>
              </a:spcBef>
            </a:pPr>
            <a:r>
              <a:rPr lang="en-US" sz="1600" b="1" dirty="0" smtClean="0"/>
              <a:t>      Blood </a:t>
            </a:r>
            <a:r>
              <a:rPr lang="en-US" sz="1600" b="1" dirty="0"/>
              <a:t>pressure</a:t>
            </a:r>
          </a:p>
          <a:p>
            <a:pPr>
              <a:lnSpc>
                <a:spcPct val="50000"/>
              </a:lnSpc>
              <a:spcBef>
                <a:spcPct val="50000"/>
              </a:spcBef>
            </a:pPr>
            <a:r>
              <a:rPr lang="en-US" sz="1600" b="1" dirty="0" smtClean="0"/>
              <a:t>      Preload</a:t>
            </a:r>
            <a:endParaRPr lang="en-US" sz="1600" b="1" dirty="0"/>
          </a:p>
          <a:p>
            <a:pPr>
              <a:lnSpc>
                <a:spcPct val="50000"/>
              </a:lnSpc>
              <a:spcBef>
                <a:spcPct val="50000"/>
              </a:spcBef>
            </a:pPr>
            <a:r>
              <a:rPr lang="en-US" sz="1600" b="1" dirty="0" smtClean="0"/>
              <a:t>      Contractility</a:t>
            </a:r>
            <a:endParaRPr lang="en-US" sz="1600" b="1" dirty="0"/>
          </a:p>
          <a:p>
            <a:pPr>
              <a:lnSpc>
                <a:spcPct val="50000"/>
              </a:lnSpc>
              <a:spcBef>
                <a:spcPct val="50000"/>
              </a:spcBef>
            </a:pPr>
            <a:r>
              <a:rPr lang="en-US" sz="1600" b="1" dirty="0"/>
              <a:t>↓ O</a:t>
            </a:r>
            <a:r>
              <a:rPr lang="en-US" sz="1600" b="1" baseline="-25000" dirty="0"/>
              <a:t>2</a:t>
            </a:r>
            <a:r>
              <a:rPr lang="en-US" sz="1600" b="1" dirty="0"/>
              <a:t> Supply</a:t>
            </a:r>
          </a:p>
        </p:txBody>
      </p:sp>
      <p:grpSp>
        <p:nvGrpSpPr>
          <p:cNvPr id="4" name="Group 16"/>
          <p:cNvGrpSpPr>
            <a:grpSpLocks/>
          </p:cNvGrpSpPr>
          <p:nvPr/>
        </p:nvGrpSpPr>
        <p:grpSpPr bwMode="auto">
          <a:xfrm>
            <a:off x="619125" y="1638300"/>
            <a:ext cx="3354388" cy="728663"/>
            <a:chOff x="438" y="1032"/>
            <a:chExt cx="2113" cy="459"/>
          </a:xfrm>
        </p:grpSpPr>
        <p:pic>
          <p:nvPicPr>
            <p:cNvPr id="58390" name="Picture 17" descr="box1"/>
            <p:cNvPicPr>
              <a:picLocks noChangeAspect="1" noChangeArrowheads="1"/>
            </p:cNvPicPr>
            <p:nvPr/>
          </p:nvPicPr>
          <p:blipFill>
            <a:blip r:embed="rId3" cstate="print"/>
            <a:srcRect/>
            <a:stretch>
              <a:fillRect/>
            </a:stretch>
          </p:blipFill>
          <p:spPr bwMode="auto">
            <a:xfrm>
              <a:off x="438" y="1032"/>
              <a:ext cx="2113" cy="459"/>
            </a:xfrm>
            <a:prstGeom prst="rect">
              <a:avLst/>
            </a:prstGeom>
            <a:noFill/>
            <a:ln w="9525">
              <a:noFill/>
              <a:miter lim="800000"/>
              <a:headEnd/>
              <a:tailEnd/>
            </a:ln>
          </p:spPr>
        </p:pic>
        <p:sp>
          <p:nvSpPr>
            <p:cNvPr id="58391" name="Text Box 18"/>
            <p:cNvSpPr txBox="1">
              <a:spLocks noChangeArrowheads="1"/>
            </p:cNvSpPr>
            <p:nvPr/>
          </p:nvSpPr>
          <p:spPr bwMode="auto">
            <a:xfrm>
              <a:off x="568" y="1128"/>
              <a:ext cx="1852" cy="231"/>
            </a:xfrm>
            <a:prstGeom prst="rect">
              <a:avLst/>
            </a:prstGeom>
            <a:noFill/>
            <a:ln w="9525">
              <a:solidFill>
                <a:schemeClr val="bg1"/>
              </a:solidFill>
              <a:miter lim="800000"/>
              <a:headEnd/>
              <a:tailEnd/>
            </a:ln>
          </p:spPr>
          <p:txBody>
            <a:bodyPr wrap="none">
              <a:spAutoFit/>
            </a:bodyPr>
            <a:lstStyle/>
            <a:p>
              <a:pPr algn="ctr"/>
              <a:r>
                <a:rPr lang="en-US" b="1" dirty="0">
                  <a:solidFill>
                    <a:schemeClr val="bg1"/>
                  </a:solidFill>
                </a:rPr>
                <a:t>Development of ischemia</a:t>
              </a:r>
            </a:p>
          </p:txBody>
        </p:sp>
      </p:grpSp>
      <p:sp>
        <p:nvSpPr>
          <p:cNvPr id="58381" name="Text Box 19"/>
          <p:cNvSpPr txBox="1">
            <a:spLocks noChangeArrowheads="1"/>
          </p:cNvSpPr>
          <p:nvPr/>
        </p:nvSpPr>
        <p:spPr bwMode="auto">
          <a:xfrm>
            <a:off x="531813" y="4289425"/>
            <a:ext cx="1982787" cy="1558925"/>
          </a:xfrm>
          <a:prstGeom prst="rect">
            <a:avLst/>
          </a:prstGeom>
          <a:noFill/>
          <a:ln w="9525">
            <a:noFill/>
            <a:miter lim="800000"/>
            <a:headEnd/>
            <a:tailEnd/>
          </a:ln>
        </p:spPr>
        <p:txBody>
          <a:bodyPr>
            <a:spAutoFit/>
          </a:bodyPr>
          <a:lstStyle/>
          <a:p>
            <a:r>
              <a:rPr lang="en-US" sz="1600" b="1"/>
              <a:t>Traditional</a:t>
            </a:r>
          </a:p>
          <a:p>
            <a:r>
              <a:rPr lang="en-US" sz="1600" b="1"/>
              <a:t>anti-ischemic</a:t>
            </a:r>
          </a:p>
          <a:p>
            <a:r>
              <a:rPr lang="en-US" sz="1600" b="1"/>
              <a:t>medications:</a:t>
            </a:r>
          </a:p>
          <a:p>
            <a:pPr>
              <a:buFont typeface="Wingdings" pitchFamily="2" charset="2"/>
              <a:buNone/>
            </a:pPr>
            <a:r>
              <a:rPr lang="el-GR" sz="1600" b="1">
                <a:cs typeface="Arial" charset="0"/>
              </a:rPr>
              <a:t>β</a:t>
            </a:r>
            <a:r>
              <a:rPr lang="en-US" sz="1600" b="1"/>
              <a:t>-blockers</a:t>
            </a:r>
          </a:p>
          <a:p>
            <a:pPr>
              <a:buFont typeface="Wingdings" pitchFamily="2" charset="2"/>
              <a:buNone/>
            </a:pPr>
            <a:r>
              <a:rPr lang="en-US" sz="1600" b="1"/>
              <a:t>Nitrates</a:t>
            </a:r>
          </a:p>
          <a:p>
            <a:pPr>
              <a:buFont typeface="Wingdings" pitchFamily="2" charset="2"/>
              <a:buNone/>
            </a:pPr>
            <a:r>
              <a:rPr lang="en-US" sz="1600" b="1"/>
              <a:t>Ca</a:t>
            </a:r>
            <a:r>
              <a:rPr lang="en-US" sz="1600" b="1" baseline="30000"/>
              <a:t>2+</a:t>
            </a:r>
            <a:r>
              <a:rPr lang="en-US" sz="1600" b="1"/>
              <a:t> blockers</a:t>
            </a:r>
          </a:p>
        </p:txBody>
      </p:sp>
      <p:sp>
        <p:nvSpPr>
          <p:cNvPr id="58382" name="Line 20"/>
          <p:cNvSpPr>
            <a:spLocks noChangeShapeType="1"/>
          </p:cNvSpPr>
          <p:nvPr/>
        </p:nvSpPr>
        <p:spPr bwMode="auto">
          <a:xfrm flipV="1">
            <a:off x="974725" y="3351213"/>
            <a:ext cx="0" cy="971550"/>
          </a:xfrm>
          <a:prstGeom prst="line">
            <a:avLst/>
          </a:prstGeom>
          <a:noFill/>
          <a:ln w="28575">
            <a:noFill/>
            <a:round/>
            <a:headEnd/>
            <a:tailEnd/>
          </a:ln>
        </p:spPr>
        <p:txBody>
          <a:bodyPr/>
          <a:lstStyle/>
          <a:p>
            <a:endParaRPr lang="en-US"/>
          </a:p>
        </p:txBody>
      </p:sp>
      <p:sp>
        <p:nvSpPr>
          <p:cNvPr id="58383" name="Line 21"/>
          <p:cNvSpPr>
            <a:spLocks noChangeShapeType="1"/>
          </p:cNvSpPr>
          <p:nvPr/>
        </p:nvSpPr>
        <p:spPr bwMode="auto">
          <a:xfrm flipV="1">
            <a:off x="974725" y="3351213"/>
            <a:ext cx="582613" cy="0"/>
          </a:xfrm>
          <a:prstGeom prst="line">
            <a:avLst/>
          </a:prstGeom>
          <a:noFill/>
          <a:ln w="28575">
            <a:noFill/>
            <a:round/>
            <a:headEnd/>
            <a:tailEnd type="triangle" w="med" len="med"/>
          </a:ln>
        </p:spPr>
        <p:txBody>
          <a:bodyPr/>
          <a:lstStyle/>
          <a:p>
            <a:endParaRPr lang="en-US"/>
          </a:p>
        </p:txBody>
      </p:sp>
      <p:sp>
        <p:nvSpPr>
          <p:cNvPr id="58384" name="Rectangle 22"/>
          <p:cNvSpPr>
            <a:spLocks noChangeArrowheads="1"/>
          </p:cNvSpPr>
          <p:nvPr/>
        </p:nvSpPr>
        <p:spPr bwMode="auto">
          <a:xfrm>
            <a:off x="2743200" y="6553200"/>
            <a:ext cx="6019800" cy="304800"/>
          </a:xfrm>
          <a:prstGeom prst="rect">
            <a:avLst/>
          </a:prstGeom>
          <a:noFill/>
          <a:ln w="9525">
            <a:noFill/>
            <a:miter lim="800000"/>
            <a:headEnd/>
            <a:tailEnd/>
          </a:ln>
        </p:spPr>
        <p:txBody>
          <a:bodyPr lIns="0" rIns="0" anchor="b">
            <a:spAutoFit/>
          </a:bodyPr>
          <a:lstStyle/>
          <a:p>
            <a:pPr algn="r"/>
            <a:r>
              <a:rPr lang="en-US" sz="1400" dirty="0" smtClean="0">
                <a:solidFill>
                  <a:schemeClr val="hlink"/>
                </a:solidFill>
                <a:ea typeface="Arial Unicode MS" pitchFamily="34" charset="-128"/>
                <a:cs typeface="Arial Unicode MS" pitchFamily="34" charset="-128"/>
              </a:rPr>
              <a:t>.</a:t>
            </a:r>
            <a:endParaRPr lang="en-US" sz="1400" dirty="0">
              <a:solidFill>
                <a:schemeClr val="hlink"/>
              </a:solidFill>
              <a:ea typeface="Arial Unicode MS" pitchFamily="34" charset="-128"/>
              <a:cs typeface="Arial Unicode MS" pitchFamily="34" charset="-128"/>
            </a:endParaRPr>
          </a:p>
        </p:txBody>
      </p:sp>
      <p:grpSp>
        <p:nvGrpSpPr>
          <p:cNvPr id="5" name="Group 23"/>
          <p:cNvGrpSpPr>
            <a:grpSpLocks/>
          </p:cNvGrpSpPr>
          <p:nvPr/>
        </p:nvGrpSpPr>
        <p:grpSpPr bwMode="auto">
          <a:xfrm>
            <a:off x="4953000" y="3657600"/>
            <a:ext cx="1676400" cy="1219200"/>
            <a:chOff x="3120" y="2304"/>
            <a:chExt cx="1056" cy="768"/>
          </a:xfrm>
        </p:grpSpPr>
        <p:sp>
          <p:nvSpPr>
            <p:cNvPr id="58386" name="Text Box 24"/>
            <p:cNvSpPr txBox="1">
              <a:spLocks noChangeArrowheads="1"/>
            </p:cNvSpPr>
            <p:nvPr/>
          </p:nvSpPr>
          <p:spPr bwMode="auto">
            <a:xfrm>
              <a:off x="3120" y="2891"/>
              <a:ext cx="1056" cy="181"/>
            </a:xfrm>
            <a:prstGeom prst="rect">
              <a:avLst/>
            </a:prstGeom>
            <a:noFill/>
            <a:ln w="9525">
              <a:noFill/>
              <a:miter lim="800000"/>
              <a:headEnd/>
              <a:tailEnd/>
            </a:ln>
          </p:spPr>
          <p:txBody>
            <a:bodyPr>
              <a:spAutoFit/>
            </a:bodyPr>
            <a:lstStyle/>
            <a:p>
              <a:pPr algn="ctr">
                <a:lnSpc>
                  <a:spcPct val="80000"/>
                </a:lnSpc>
                <a:spcBef>
                  <a:spcPct val="50000"/>
                </a:spcBef>
              </a:pPr>
              <a:r>
                <a:rPr lang="en-US" sz="1600" b="1">
                  <a:solidFill>
                    <a:schemeClr val="tx2"/>
                  </a:solidFill>
                </a:rPr>
                <a:t>Ranolazine</a:t>
              </a:r>
            </a:p>
          </p:txBody>
        </p:sp>
        <p:sp>
          <p:nvSpPr>
            <p:cNvPr id="58387" name="Line 25"/>
            <p:cNvSpPr>
              <a:spLocks noChangeShapeType="1"/>
            </p:cNvSpPr>
            <p:nvPr/>
          </p:nvSpPr>
          <p:spPr bwMode="auto">
            <a:xfrm rot="-5400000">
              <a:off x="3418" y="2629"/>
              <a:ext cx="460" cy="2"/>
            </a:xfrm>
            <a:prstGeom prst="line">
              <a:avLst/>
            </a:prstGeom>
            <a:noFill/>
            <a:ln w="28575">
              <a:solidFill>
                <a:schemeClr val="tx2"/>
              </a:solidFill>
              <a:round/>
              <a:headEnd/>
              <a:tailEnd/>
            </a:ln>
          </p:spPr>
          <p:txBody>
            <a:bodyPr/>
            <a:lstStyle/>
            <a:p>
              <a:endParaRPr lang="en-US"/>
            </a:p>
          </p:txBody>
        </p:sp>
        <p:sp>
          <p:nvSpPr>
            <p:cNvPr id="58388" name="Line 26"/>
            <p:cNvSpPr>
              <a:spLocks noChangeShapeType="1"/>
            </p:cNvSpPr>
            <p:nvPr/>
          </p:nvSpPr>
          <p:spPr bwMode="auto">
            <a:xfrm>
              <a:off x="3576" y="2352"/>
              <a:ext cx="144" cy="0"/>
            </a:xfrm>
            <a:prstGeom prst="line">
              <a:avLst/>
            </a:prstGeom>
            <a:noFill/>
            <a:ln w="28575">
              <a:solidFill>
                <a:schemeClr val="tx2"/>
              </a:solidFill>
              <a:round/>
              <a:headEnd/>
              <a:tailEnd/>
            </a:ln>
          </p:spPr>
          <p:txBody>
            <a:bodyPr/>
            <a:lstStyle/>
            <a:p>
              <a:endParaRPr lang="en-US"/>
            </a:p>
          </p:txBody>
        </p:sp>
        <p:sp>
          <p:nvSpPr>
            <p:cNvPr id="58389" name="Line 27"/>
            <p:cNvSpPr>
              <a:spLocks noChangeShapeType="1"/>
            </p:cNvSpPr>
            <p:nvPr/>
          </p:nvSpPr>
          <p:spPr bwMode="auto">
            <a:xfrm>
              <a:off x="3576" y="2304"/>
              <a:ext cx="144" cy="0"/>
            </a:xfrm>
            <a:prstGeom prst="line">
              <a:avLst/>
            </a:prstGeom>
            <a:noFill/>
            <a:ln w="28575">
              <a:solidFill>
                <a:schemeClr val="tx2"/>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ranolazine</a:t>
            </a:r>
            <a:r>
              <a:rPr lang="en-US" dirty="0" smtClean="0"/>
              <a:t> trials</a:t>
            </a:r>
            <a:endParaRPr lang="en-US" dirty="0"/>
          </a:p>
        </p:txBody>
      </p:sp>
      <p:pic>
        <p:nvPicPr>
          <p:cNvPr id="8194" name="Picture 2"/>
          <p:cNvPicPr>
            <a:picLocks noGrp="1" noChangeAspect="1" noChangeArrowheads="1"/>
          </p:cNvPicPr>
          <p:nvPr>
            <p:ph sz="quarter" idx="1"/>
          </p:nvPr>
        </p:nvPicPr>
        <p:blipFill>
          <a:blip r:embed="rId3" cstate="print"/>
          <a:stretch>
            <a:fillRect/>
          </a:stretch>
        </p:blipFill>
        <p:spPr bwMode="auto">
          <a:xfrm>
            <a:off x="914400" y="1401221"/>
            <a:ext cx="7620000" cy="50755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t>
            </a:r>
            <a:r>
              <a:rPr lang="en-US" dirty="0" err="1" smtClean="0"/>
              <a:t>characterstics</a:t>
            </a:r>
            <a:endParaRPr lang="en-US" dirty="0"/>
          </a:p>
        </p:txBody>
      </p:sp>
      <p:pic>
        <p:nvPicPr>
          <p:cNvPr id="7170" name="Picture 2"/>
          <p:cNvPicPr>
            <a:picLocks noGrp="1" noChangeAspect="1" noChangeArrowheads="1"/>
          </p:cNvPicPr>
          <p:nvPr>
            <p:ph sz="quarter" idx="1"/>
          </p:nvPr>
        </p:nvPicPr>
        <p:blipFill>
          <a:blip r:embed="rId2" cstate="print"/>
          <a:stretch>
            <a:fillRect/>
          </a:stretch>
        </p:blipFill>
        <p:spPr bwMode="auto">
          <a:xfrm>
            <a:off x="990600" y="1752600"/>
            <a:ext cx="7620000" cy="48022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MERLIN TIMI 36: SUMMARY AND IMPLICATONS</a:t>
            </a:r>
            <a:endParaRPr lang="en-US" dirty="0"/>
          </a:p>
        </p:txBody>
      </p:sp>
      <p:sp>
        <p:nvSpPr>
          <p:cNvPr id="3" name="Content Placeholder 2"/>
          <p:cNvSpPr>
            <a:spLocks noGrp="1"/>
          </p:cNvSpPr>
          <p:nvPr>
            <p:ph sz="quarter" idx="1"/>
          </p:nvPr>
        </p:nvSpPr>
        <p:spPr>
          <a:xfrm>
            <a:off x="914400" y="1447800"/>
            <a:ext cx="7772400" cy="4572000"/>
          </a:xfrm>
        </p:spPr>
        <p:txBody>
          <a:bodyPr/>
          <a:lstStyle/>
          <a:p>
            <a:pPr algn="just"/>
            <a:r>
              <a:rPr lang="en-US" dirty="0" smtClean="0"/>
              <a:t>In patients with ACS </a:t>
            </a:r>
            <a:r>
              <a:rPr lang="en-US" dirty="0" err="1" smtClean="0"/>
              <a:t>ranolazine</a:t>
            </a:r>
            <a:r>
              <a:rPr lang="en-US" dirty="0" smtClean="0"/>
              <a:t> added to standard  therapy was associated with</a:t>
            </a:r>
          </a:p>
          <a:p>
            <a:pPr algn="just">
              <a:buFont typeface="Wingdings" pitchFamily="2" charset="2"/>
              <a:buChar char="Ø"/>
            </a:pPr>
            <a:r>
              <a:rPr lang="en-US" dirty="0" smtClean="0"/>
              <a:t>No difference in:</a:t>
            </a:r>
          </a:p>
          <a:p>
            <a:pPr algn="just">
              <a:buFont typeface="Wingdings" pitchFamily="2" charset="2"/>
              <a:buChar char="ü"/>
            </a:pPr>
            <a:r>
              <a:rPr lang="en-US" dirty="0" smtClean="0"/>
              <a:t>    Composite efficacy endpoint of CV death, MI, </a:t>
            </a:r>
            <a:r>
              <a:rPr lang="en-US" dirty="0" err="1" smtClean="0"/>
              <a:t>reccurent</a:t>
            </a:r>
            <a:r>
              <a:rPr lang="en-US" dirty="0" smtClean="0"/>
              <a:t> ischemia</a:t>
            </a:r>
          </a:p>
          <a:p>
            <a:pPr algn="just">
              <a:buFont typeface="Wingdings" pitchFamily="2" charset="2"/>
              <a:buChar char="ü"/>
            </a:pPr>
            <a:r>
              <a:rPr lang="en-US" dirty="0" smtClean="0"/>
              <a:t>    Safety endpoints of all cause death, CV hospitalization or symptomatic documented </a:t>
            </a:r>
            <a:r>
              <a:rPr lang="en-US" dirty="0" err="1" smtClean="0"/>
              <a:t>arryhmia</a:t>
            </a:r>
            <a:r>
              <a:rPr lang="en-US" dirty="0" smtClean="0"/>
              <a:t>.</a:t>
            </a:r>
          </a:p>
          <a:p>
            <a:pPr algn="just">
              <a:buFont typeface="Wingdings" pitchFamily="2" charset="2"/>
              <a:buChar char="Ø"/>
            </a:pPr>
            <a:endParaRPr lang="en-US" dirty="0" smtClean="0"/>
          </a:p>
          <a:p>
            <a:pPr algn="just">
              <a:buFont typeface="Wingdings" pitchFamily="2" charset="2"/>
              <a:buChar char="Ø"/>
            </a:pPr>
            <a:r>
              <a:rPr lang="en-US" dirty="0" smtClean="0"/>
              <a:t>Significant reduction in arrhythmias detected by </a:t>
            </a:r>
            <a:r>
              <a:rPr lang="en-US" dirty="0" err="1" smtClean="0"/>
              <a:t>Holter</a:t>
            </a:r>
            <a:r>
              <a:rPr lang="en-US" dirty="0" smtClean="0"/>
              <a:t> in first 7 days.</a:t>
            </a:r>
            <a:endParaRPr lang="en-US" dirty="0"/>
          </a:p>
        </p:txBody>
      </p:sp>
      <p:sp>
        <p:nvSpPr>
          <p:cNvPr id="4" name="Content Placeholder 3"/>
          <p:cNvSpPr>
            <a:spLocks noGrp="1"/>
          </p:cNvSpPr>
          <p:nvPr>
            <p:ph sz="quarter" idx="2"/>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Contraindications </a:t>
            </a:r>
            <a:endParaRPr lang="en-US" dirty="0"/>
          </a:p>
        </p:txBody>
      </p:sp>
      <p:sp>
        <p:nvSpPr>
          <p:cNvPr id="3" name="Content Placeholder 2"/>
          <p:cNvSpPr>
            <a:spLocks noGrp="1"/>
          </p:cNvSpPr>
          <p:nvPr>
            <p:ph sz="quarter" idx="1"/>
          </p:nvPr>
        </p:nvSpPr>
        <p:spPr/>
        <p:txBody>
          <a:bodyPr>
            <a:normAutofit/>
          </a:bodyPr>
          <a:lstStyle/>
          <a:p>
            <a:r>
              <a:rPr lang="en-US" dirty="0" smtClean="0"/>
              <a:t>Increases the QT interval on the electrocardiogram.                                                                </a:t>
            </a:r>
          </a:p>
          <a:p>
            <a:pPr>
              <a:buNone/>
            </a:pPr>
            <a:r>
              <a:rPr lang="en-US" dirty="0" smtClean="0"/>
              <a:t>     Mean increase in the corrected QT interval (</a:t>
            </a:r>
            <a:r>
              <a:rPr lang="en-US" dirty="0" err="1" smtClean="0"/>
              <a:t>QTc</a:t>
            </a:r>
            <a:r>
              <a:rPr lang="en-US" dirty="0" smtClean="0"/>
              <a:t>) is approximately 6 </a:t>
            </a:r>
            <a:r>
              <a:rPr lang="en-US" dirty="0" err="1" smtClean="0"/>
              <a:t>msec</a:t>
            </a:r>
            <a:r>
              <a:rPr lang="en-US" dirty="0" smtClean="0"/>
              <a:t>, about 5% of individuals may have </a:t>
            </a:r>
            <a:r>
              <a:rPr lang="en-US" dirty="0" err="1" smtClean="0"/>
              <a:t>QTc</a:t>
            </a:r>
            <a:r>
              <a:rPr lang="en-US" dirty="0" smtClean="0"/>
              <a:t> prolongations of 15 </a:t>
            </a:r>
            <a:r>
              <a:rPr lang="en-US" dirty="0" err="1" smtClean="0"/>
              <a:t>msec</a:t>
            </a:r>
            <a:r>
              <a:rPr lang="en-US" dirty="0" smtClean="0"/>
              <a:t> or longer. (MARISA)</a:t>
            </a:r>
          </a:p>
          <a:p>
            <a:endParaRPr lang="en-US" baseline="30000" dirty="0" smtClean="0"/>
          </a:p>
          <a:p>
            <a:r>
              <a:rPr lang="en-US" dirty="0" smtClean="0"/>
              <a:t>Clinical experience in   coronary syndrome population </a:t>
            </a:r>
            <a:r>
              <a:rPr lang="en-US" b="1" dirty="0" smtClean="0"/>
              <a:t>did not </a:t>
            </a:r>
            <a:r>
              <a:rPr lang="en-US" dirty="0" smtClean="0"/>
              <a:t>show an increased risk of </a:t>
            </a:r>
            <a:r>
              <a:rPr lang="en-US" dirty="0" err="1" smtClean="0"/>
              <a:t>proarrhythmia</a:t>
            </a:r>
            <a:r>
              <a:rPr lang="en-US" dirty="0" smtClean="0"/>
              <a:t> or sudden death</a:t>
            </a:r>
          </a:p>
          <a:p>
            <a:endParaRPr lang="en-US" dirty="0" smtClean="0"/>
          </a:p>
          <a:p>
            <a:r>
              <a:rPr lang="en-US" dirty="0" smtClean="0"/>
              <a:t>Strong CYP3A4 inhibitors and drugs that interact with P glycoprotein</a:t>
            </a:r>
          </a:p>
          <a:p>
            <a:pPr>
              <a:buNone/>
            </a:pPr>
            <a:endParaRPr lang="en-US" baseline="30000"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sz="quarter" idx="1"/>
          </p:nvPr>
        </p:nvSpPr>
        <p:spPr/>
        <p:txBody>
          <a:bodyPr/>
          <a:lstStyle/>
          <a:p>
            <a:pPr>
              <a:buNone/>
            </a:pPr>
            <a:r>
              <a:rPr lang="en-US" dirty="0" smtClean="0"/>
              <a:t>    INTERACTS with:</a:t>
            </a:r>
          </a:p>
          <a:p>
            <a:pPr>
              <a:buNone/>
            </a:pPr>
            <a:r>
              <a:rPr lang="en-US" dirty="0" smtClean="0"/>
              <a:t>    </a:t>
            </a:r>
            <a:r>
              <a:rPr lang="en-US" dirty="0" err="1" smtClean="0"/>
              <a:t>Digoxin</a:t>
            </a:r>
            <a:r>
              <a:rPr lang="en-US" dirty="0" smtClean="0"/>
              <a:t> , </a:t>
            </a:r>
            <a:r>
              <a:rPr lang="en-US" dirty="0" err="1" smtClean="0"/>
              <a:t>simvastatin</a:t>
            </a:r>
            <a:r>
              <a:rPr lang="en-US" dirty="0" smtClean="0"/>
              <a:t> ,cyclosporine, </a:t>
            </a:r>
            <a:r>
              <a:rPr lang="en-US" dirty="0" err="1" smtClean="0"/>
              <a:t>diltiazem</a:t>
            </a:r>
            <a:r>
              <a:rPr lang="en-US" dirty="0" smtClean="0"/>
              <a:t>, </a:t>
            </a:r>
            <a:r>
              <a:rPr lang="en-US" dirty="0" err="1" smtClean="0"/>
              <a:t>verapamil</a:t>
            </a:r>
            <a:r>
              <a:rPr lang="en-US" dirty="0" smtClean="0"/>
              <a:t>, </a:t>
            </a:r>
            <a:r>
              <a:rPr lang="en-US" dirty="0" err="1" smtClean="0"/>
              <a:t>ketoconazole</a:t>
            </a:r>
            <a:r>
              <a:rPr lang="en-US" dirty="0" smtClean="0"/>
              <a:t>, </a:t>
            </a:r>
            <a:r>
              <a:rPr lang="en-US" dirty="0" err="1" smtClean="0"/>
              <a:t>macrolides</a:t>
            </a:r>
            <a:r>
              <a:rPr lang="en-US" dirty="0" smtClean="0"/>
              <a:t> , grape fruit juice</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beneficial effects</a:t>
            </a:r>
            <a:endParaRPr lang="en-US" dirty="0"/>
          </a:p>
        </p:txBody>
      </p:sp>
      <p:sp>
        <p:nvSpPr>
          <p:cNvPr id="3" name="Content Placeholder 2"/>
          <p:cNvSpPr>
            <a:spLocks noGrp="1"/>
          </p:cNvSpPr>
          <p:nvPr>
            <p:ph sz="quarter" idx="1"/>
          </p:nvPr>
        </p:nvSpPr>
        <p:spPr/>
        <p:txBody>
          <a:bodyPr/>
          <a:lstStyle/>
          <a:p>
            <a:r>
              <a:rPr lang="en-US" dirty="0" smtClean="0"/>
              <a:t> HbA1c reduction in coronary artery disease patients with diabetes and anti-arrhythmic benefits according to the results of </a:t>
            </a:r>
            <a:r>
              <a:rPr lang="en-US" dirty="0" smtClean="0">
                <a:solidFill>
                  <a:srgbClr val="C00000"/>
                </a:solidFill>
              </a:rPr>
              <a:t>MERLIN TIMI 36 trial</a:t>
            </a:r>
            <a:r>
              <a:rPr lang="en-US" dirty="0" smtClean="0"/>
              <a:t>. (FDA Approved)</a:t>
            </a:r>
          </a:p>
          <a:p>
            <a:endParaRPr lang="en-US" dirty="0" smtClean="0"/>
          </a:p>
          <a:p>
            <a:r>
              <a:rPr lang="en-US" dirty="0" smtClean="0"/>
              <a:t>Uses in heart failure </a:t>
            </a:r>
            <a:r>
              <a:rPr lang="en-US" dirty="0" smtClean="0">
                <a:solidFill>
                  <a:srgbClr val="C00000"/>
                </a:solidFill>
              </a:rPr>
              <a:t>(RALI-DHF) </a:t>
            </a:r>
            <a:r>
              <a:rPr lang="en-US" dirty="0" smtClean="0"/>
              <a:t>and neuropathic pain are being studied .</a:t>
            </a:r>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dirty="0"/>
              <a:t> </a:t>
            </a:r>
            <a:r>
              <a:rPr lang="en-US" dirty="0" smtClean="0"/>
              <a:t>Despite the advances in medical and interventional therapies a significant number of patients with ischemic heart disease and angina pectoris cannot be successfully managed.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3" name="Content Placeholder 2"/>
          <p:cNvSpPr>
            <a:spLocks noGrp="1"/>
          </p:cNvSpPr>
          <p:nvPr>
            <p:ph sz="quarter" idx="1"/>
          </p:nvPr>
        </p:nvSpPr>
        <p:spPr/>
        <p:txBody>
          <a:bodyPr>
            <a:normAutofit/>
          </a:bodyPr>
          <a:lstStyle/>
          <a:p>
            <a:r>
              <a:rPr lang="en-US" dirty="0" smtClean="0"/>
              <a:t>The most common adverse events that led to discontinuation </a:t>
            </a:r>
            <a:r>
              <a:rPr lang="en-US" dirty="0" err="1" smtClean="0"/>
              <a:t>vs</a:t>
            </a:r>
            <a:r>
              <a:rPr lang="en-US" dirty="0" smtClean="0"/>
              <a:t> placebo were                                              </a:t>
            </a:r>
          </a:p>
          <a:p>
            <a:pPr>
              <a:buNone/>
            </a:pPr>
            <a:r>
              <a:rPr lang="en-US" dirty="0" smtClean="0"/>
              <a:t>    </a:t>
            </a:r>
          </a:p>
          <a:p>
            <a:pPr>
              <a:buNone/>
            </a:pPr>
            <a:r>
              <a:rPr lang="en-US" dirty="0" smtClean="0"/>
              <a:t>    Dizziness (1.3% versus 0.1%)                                                        Nausea (1% versus 0%)                                                      Asthenia, Constipation                                                    Headache (each about 0.5% versus 0%).                                </a:t>
            </a:r>
          </a:p>
          <a:p>
            <a:pPr>
              <a:buNone/>
            </a:pPr>
            <a:r>
              <a:rPr lang="en-US" dirty="0" smtClean="0"/>
              <a:t> </a:t>
            </a:r>
          </a:p>
          <a:p>
            <a:pPr>
              <a:buNone/>
            </a:pPr>
            <a:r>
              <a:rPr lang="en-US" dirty="0" smtClean="0"/>
              <a:t>Doses above 1000 mg twice daily are poorly tolerated. </a:t>
            </a:r>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228600" y="274638"/>
            <a:ext cx="8763000" cy="1143000"/>
          </a:xfrm>
        </p:spPr>
        <p:txBody>
          <a:bodyPr/>
          <a:lstStyle/>
          <a:p>
            <a:pPr eaLnBrk="1" hangingPunct="1">
              <a:defRPr/>
            </a:pPr>
            <a:r>
              <a:rPr lang="en-US" dirty="0" smtClean="0"/>
              <a:t> Sinus node inhibition: </a:t>
            </a:r>
            <a:r>
              <a:rPr lang="en-US" dirty="0" err="1" smtClean="0"/>
              <a:t>Ivabradine</a:t>
            </a:r>
            <a:endParaRPr lang="en-US" dirty="0" smtClean="0"/>
          </a:p>
        </p:txBody>
      </p:sp>
      <p:sp>
        <p:nvSpPr>
          <p:cNvPr id="44035" name="Rectangle 3"/>
          <p:cNvSpPr>
            <a:spLocks noChangeArrowheads="1"/>
          </p:cNvSpPr>
          <p:nvPr/>
        </p:nvSpPr>
        <p:spPr bwMode="auto">
          <a:xfrm>
            <a:off x="4294188" y="6553200"/>
            <a:ext cx="4468812" cy="304800"/>
          </a:xfrm>
          <a:prstGeom prst="rect">
            <a:avLst/>
          </a:prstGeom>
          <a:noFill/>
          <a:ln w="9525">
            <a:noFill/>
            <a:miter lim="800000"/>
            <a:headEnd/>
            <a:tailEnd/>
          </a:ln>
        </p:spPr>
        <p:txBody>
          <a:bodyPr lIns="0" rIns="0" anchor="b">
            <a:spAutoFit/>
          </a:bodyPr>
          <a:lstStyle/>
          <a:p>
            <a:pPr algn="r" eaLnBrk="1" hangingPunct="1"/>
            <a:r>
              <a:rPr lang="en-US" sz="1400" dirty="0" smtClean="0">
                <a:solidFill>
                  <a:schemeClr val="hlink"/>
                </a:solidFill>
                <a:ea typeface="Arial Unicode MS" pitchFamily="34" charset="-128"/>
                <a:cs typeface="Arial Unicode MS" pitchFamily="34" charset="-128"/>
              </a:rPr>
              <a:t>.</a:t>
            </a:r>
            <a:endParaRPr lang="en-US" sz="1400" dirty="0">
              <a:solidFill>
                <a:schemeClr val="hlink"/>
              </a:solidFill>
              <a:ea typeface="Arial Unicode MS" pitchFamily="34" charset="-128"/>
              <a:cs typeface="Arial Unicode MS" pitchFamily="34" charset="-128"/>
            </a:endParaRPr>
          </a:p>
        </p:txBody>
      </p:sp>
      <p:grpSp>
        <p:nvGrpSpPr>
          <p:cNvPr id="2" name="Group 919"/>
          <p:cNvGrpSpPr>
            <a:grpSpLocks/>
          </p:cNvGrpSpPr>
          <p:nvPr/>
        </p:nvGrpSpPr>
        <p:grpSpPr bwMode="auto">
          <a:xfrm>
            <a:off x="2895600" y="1447800"/>
            <a:ext cx="3525838" cy="4732338"/>
            <a:chOff x="392" y="723"/>
            <a:chExt cx="2505" cy="3362"/>
          </a:xfrm>
        </p:grpSpPr>
        <p:grpSp>
          <p:nvGrpSpPr>
            <p:cNvPr id="3" name="Group 920"/>
            <p:cNvGrpSpPr>
              <a:grpSpLocks/>
            </p:cNvGrpSpPr>
            <p:nvPr/>
          </p:nvGrpSpPr>
          <p:grpSpPr bwMode="auto">
            <a:xfrm>
              <a:off x="392" y="723"/>
              <a:ext cx="2505" cy="3362"/>
              <a:chOff x="392" y="723"/>
              <a:chExt cx="2505" cy="3362"/>
            </a:xfrm>
          </p:grpSpPr>
          <p:sp>
            <p:nvSpPr>
              <p:cNvPr id="44073" name="Freeform 921"/>
              <p:cNvSpPr>
                <a:spLocks/>
              </p:cNvSpPr>
              <p:nvPr/>
            </p:nvSpPr>
            <p:spPr bwMode="auto">
              <a:xfrm>
                <a:off x="392" y="2352"/>
                <a:ext cx="140" cy="589"/>
              </a:xfrm>
              <a:custGeom>
                <a:avLst/>
                <a:gdLst>
                  <a:gd name="T0" fmla="*/ 56 w 56"/>
                  <a:gd name="T1" fmla="*/ 221 h 221"/>
                  <a:gd name="T2" fmla="*/ 36 w 56"/>
                  <a:gd name="T3" fmla="*/ 0 h 221"/>
                  <a:gd name="T4" fmla="*/ 56 w 56"/>
                  <a:gd name="T5" fmla="*/ 221 h 221"/>
                  <a:gd name="T6" fmla="*/ 0 60000 65536"/>
                  <a:gd name="T7" fmla="*/ 0 60000 65536"/>
                  <a:gd name="T8" fmla="*/ 0 60000 65536"/>
                  <a:gd name="T9" fmla="*/ 0 w 56"/>
                  <a:gd name="T10" fmla="*/ 0 h 221"/>
                  <a:gd name="T11" fmla="*/ 56 w 56"/>
                  <a:gd name="T12" fmla="*/ 221 h 221"/>
                </a:gdLst>
                <a:ahLst/>
                <a:cxnLst>
                  <a:cxn ang="T6">
                    <a:pos x="T0" y="T1"/>
                  </a:cxn>
                  <a:cxn ang="T7">
                    <a:pos x="T2" y="T3"/>
                  </a:cxn>
                  <a:cxn ang="T8">
                    <a:pos x="T4" y="T5"/>
                  </a:cxn>
                </a:cxnLst>
                <a:rect l="T9" t="T10" r="T11" b="T12"/>
                <a:pathLst>
                  <a:path w="56" h="221">
                    <a:moveTo>
                      <a:pt x="56" y="221"/>
                    </a:moveTo>
                    <a:cubicBezTo>
                      <a:pt x="22" y="166"/>
                      <a:pt x="0" y="90"/>
                      <a:pt x="36" y="0"/>
                    </a:cubicBezTo>
                    <a:cubicBezTo>
                      <a:pt x="56" y="221"/>
                      <a:pt x="56" y="221"/>
                      <a:pt x="56" y="221"/>
                    </a:cubicBezTo>
                  </a:path>
                </a:pathLst>
              </a:custGeom>
              <a:solidFill>
                <a:srgbClr val="CBB1C1"/>
              </a:solidFill>
              <a:ln w="9525">
                <a:noFill/>
                <a:round/>
                <a:headEnd/>
                <a:tailEnd/>
              </a:ln>
            </p:spPr>
            <p:txBody>
              <a:bodyPr/>
              <a:lstStyle/>
              <a:p>
                <a:endParaRPr lang="en-US"/>
              </a:p>
            </p:txBody>
          </p:sp>
          <p:sp>
            <p:nvSpPr>
              <p:cNvPr id="44074" name="Freeform 922"/>
              <p:cNvSpPr>
                <a:spLocks/>
              </p:cNvSpPr>
              <p:nvPr/>
            </p:nvSpPr>
            <p:spPr bwMode="auto">
              <a:xfrm>
                <a:off x="502" y="1528"/>
                <a:ext cx="1340" cy="2403"/>
              </a:xfrm>
              <a:custGeom>
                <a:avLst/>
                <a:gdLst>
                  <a:gd name="T0" fmla="*/ 0 w 536"/>
                  <a:gd name="T1" fmla="*/ 292 h 901"/>
                  <a:gd name="T2" fmla="*/ 26 w 536"/>
                  <a:gd name="T3" fmla="*/ 0 h 901"/>
                  <a:gd name="T4" fmla="*/ 196 w 536"/>
                  <a:gd name="T5" fmla="*/ 1 h 901"/>
                  <a:gd name="T6" fmla="*/ 233 w 536"/>
                  <a:gd name="T7" fmla="*/ 149 h 901"/>
                  <a:gd name="T8" fmla="*/ 222 w 536"/>
                  <a:gd name="T9" fmla="*/ 612 h 901"/>
                  <a:gd name="T10" fmla="*/ 194 w 536"/>
                  <a:gd name="T11" fmla="*/ 819 h 901"/>
                  <a:gd name="T12" fmla="*/ 46 w 536"/>
                  <a:gd name="T13" fmla="*/ 812 h 901"/>
                  <a:gd name="T14" fmla="*/ 24 w 536"/>
                  <a:gd name="T15" fmla="*/ 548 h 901"/>
                  <a:gd name="T16" fmla="*/ 24 w 536"/>
                  <a:gd name="T17" fmla="*/ 548 h 901"/>
                  <a:gd name="T18" fmla="*/ 0 w 536"/>
                  <a:gd name="T19" fmla="*/ 292 h 9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901"/>
                  <a:gd name="T32" fmla="*/ 536 w 536"/>
                  <a:gd name="T33" fmla="*/ 901 h 9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901">
                    <a:moveTo>
                      <a:pt x="0" y="292"/>
                    </a:moveTo>
                    <a:cubicBezTo>
                      <a:pt x="50" y="189"/>
                      <a:pt x="26" y="0"/>
                      <a:pt x="26" y="0"/>
                    </a:cubicBezTo>
                    <a:cubicBezTo>
                      <a:pt x="196" y="1"/>
                      <a:pt x="196" y="1"/>
                      <a:pt x="196" y="1"/>
                    </a:cubicBezTo>
                    <a:cubicBezTo>
                      <a:pt x="197" y="11"/>
                      <a:pt x="173" y="95"/>
                      <a:pt x="233" y="149"/>
                    </a:cubicBezTo>
                    <a:cubicBezTo>
                      <a:pt x="536" y="420"/>
                      <a:pt x="222" y="612"/>
                      <a:pt x="222" y="612"/>
                    </a:cubicBezTo>
                    <a:cubicBezTo>
                      <a:pt x="191" y="639"/>
                      <a:pt x="194" y="819"/>
                      <a:pt x="194" y="819"/>
                    </a:cubicBezTo>
                    <a:cubicBezTo>
                      <a:pt x="111" y="901"/>
                      <a:pt x="46" y="812"/>
                      <a:pt x="46" y="812"/>
                    </a:cubicBezTo>
                    <a:cubicBezTo>
                      <a:pt x="46" y="812"/>
                      <a:pt x="65" y="606"/>
                      <a:pt x="24" y="548"/>
                    </a:cubicBezTo>
                    <a:cubicBezTo>
                      <a:pt x="24" y="548"/>
                      <a:pt x="24" y="548"/>
                      <a:pt x="24" y="548"/>
                    </a:cubicBezTo>
                    <a:cubicBezTo>
                      <a:pt x="0" y="292"/>
                      <a:pt x="0" y="292"/>
                      <a:pt x="0" y="292"/>
                    </a:cubicBezTo>
                  </a:path>
                </a:pathLst>
              </a:custGeom>
              <a:solidFill>
                <a:srgbClr val="B0CFE7"/>
              </a:solidFill>
              <a:ln w="9525">
                <a:noFill/>
                <a:round/>
                <a:headEnd/>
                <a:tailEnd/>
              </a:ln>
            </p:spPr>
            <p:txBody>
              <a:bodyPr/>
              <a:lstStyle/>
              <a:p>
                <a:endParaRPr lang="en-US"/>
              </a:p>
            </p:txBody>
          </p:sp>
          <p:sp>
            <p:nvSpPr>
              <p:cNvPr id="44075" name="Oval 923"/>
              <p:cNvSpPr>
                <a:spLocks noChangeArrowheads="1"/>
              </p:cNvSpPr>
              <p:nvPr/>
            </p:nvSpPr>
            <p:spPr bwMode="auto">
              <a:xfrm>
                <a:off x="567" y="1440"/>
                <a:ext cx="423" cy="173"/>
              </a:xfrm>
              <a:prstGeom prst="ellipse">
                <a:avLst/>
              </a:prstGeom>
              <a:solidFill>
                <a:srgbClr val="DCE8EE"/>
              </a:solidFill>
              <a:ln w="9525">
                <a:noFill/>
                <a:round/>
                <a:headEnd/>
                <a:tailEnd/>
              </a:ln>
            </p:spPr>
            <p:txBody>
              <a:bodyPr/>
              <a:lstStyle/>
              <a:p>
                <a:endParaRPr lang="en-US"/>
              </a:p>
            </p:txBody>
          </p:sp>
          <p:sp>
            <p:nvSpPr>
              <p:cNvPr id="44076" name="Freeform 924"/>
              <p:cNvSpPr>
                <a:spLocks/>
              </p:cNvSpPr>
              <p:nvPr/>
            </p:nvSpPr>
            <p:spPr bwMode="auto">
              <a:xfrm>
                <a:off x="615" y="3045"/>
                <a:ext cx="375" cy="624"/>
              </a:xfrm>
              <a:custGeom>
                <a:avLst/>
                <a:gdLst>
                  <a:gd name="T0" fmla="*/ 0 w 150"/>
                  <a:gd name="T1" fmla="*/ 0 h 234"/>
                  <a:gd name="T2" fmla="*/ 15 w 150"/>
                  <a:gd name="T3" fmla="*/ 120 h 234"/>
                  <a:gd name="T4" fmla="*/ 149 w 150"/>
                  <a:gd name="T5" fmla="*/ 234 h 234"/>
                  <a:gd name="T6" fmla="*/ 150 w 150"/>
                  <a:gd name="T7" fmla="*/ 204 h 234"/>
                  <a:gd name="T8" fmla="*/ 133 w 150"/>
                  <a:gd name="T9" fmla="*/ 143 h 234"/>
                  <a:gd name="T10" fmla="*/ 34 w 150"/>
                  <a:gd name="T11" fmla="*/ 4 h 234"/>
                  <a:gd name="T12" fmla="*/ 0 w 150"/>
                  <a:gd name="T13" fmla="*/ 0 h 234"/>
                  <a:gd name="T14" fmla="*/ 0 60000 65536"/>
                  <a:gd name="T15" fmla="*/ 0 60000 65536"/>
                  <a:gd name="T16" fmla="*/ 0 60000 65536"/>
                  <a:gd name="T17" fmla="*/ 0 60000 65536"/>
                  <a:gd name="T18" fmla="*/ 0 60000 65536"/>
                  <a:gd name="T19" fmla="*/ 0 60000 65536"/>
                  <a:gd name="T20" fmla="*/ 0 60000 65536"/>
                  <a:gd name="T21" fmla="*/ 0 w 150"/>
                  <a:gd name="T22" fmla="*/ 0 h 234"/>
                  <a:gd name="T23" fmla="*/ 150 w 150"/>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234">
                    <a:moveTo>
                      <a:pt x="0" y="0"/>
                    </a:moveTo>
                    <a:cubicBezTo>
                      <a:pt x="0" y="0"/>
                      <a:pt x="19" y="51"/>
                      <a:pt x="15" y="120"/>
                    </a:cubicBezTo>
                    <a:cubicBezTo>
                      <a:pt x="82" y="145"/>
                      <a:pt x="111" y="232"/>
                      <a:pt x="149" y="234"/>
                    </a:cubicBezTo>
                    <a:cubicBezTo>
                      <a:pt x="150" y="204"/>
                      <a:pt x="150" y="204"/>
                      <a:pt x="150" y="204"/>
                    </a:cubicBezTo>
                    <a:cubicBezTo>
                      <a:pt x="133" y="143"/>
                      <a:pt x="133" y="143"/>
                      <a:pt x="133" y="143"/>
                    </a:cubicBezTo>
                    <a:cubicBezTo>
                      <a:pt x="34" y="4"/>
                      <a:pt x="34" y="4"/>
                      <a:pt x="34" y="4"/>
                    </a:cubicBezTo>
                    <a:lnTo>
                      <a:pt x="0" y="0"/>
                    </a:lnTo>
                    <a:close/>
                  </a:path>
                </a:pathLst>
              </a:custGeom>
              <a:solidFill>
                <a:srgbClr val="89BDDF"/>
              </a:solidFill>
              <a:ln w="9525">
                <a:noFill/>
                <a:round/>
                <a:headEnd/>
                <a:tailEnd/>
              </a:ln>
            </p:spPr>
            <p:txBody>
              <a:bodyPr/>
              <a:lstStyle/>
              <a:p>
                <a:endParaRPr lang="en-US"/>
              </a:p>
            </p:txBody>
          </p:sp>
          <p:sp>
            <p:nvSpPr>
              <p:cNvPr id="44077" name="Freeform 925"/>
              <p:cNvSpPr>
                <a:spLocks/>
              </p:cNvSpPr>
              <p:nvPr/>
            </p:nvSpPr>
            <p:spPr bwMode="auto">
              <a:xfrm>
                <a:off x="880" y="1781"/>
                <a:ext cx="555" cy="710"/>
              </a:xfrm>
              <a:custGeom>
                <a:avLst/>
                <a:gdLst>
                  <a:gd name="T0" fmla="*/ 7 w 222"/>
                  <a:gd name="T1" fmla="*/ 70 h 266"/>
                  <a:gd name="T2" fmla="*/ 24 w 222"/>
                  <a:gd name="T3" fmla="*/ 19 h 266"/>
                  <a:gd name="T4" fmla="*/ 63 w 222"/>
                  <a:gd name="T5" fmla="*/ 2 h 266"/>
                  <a:gd name="T6" fmla="*/ 198 w 222"/>
                  <a:gd name="T7" fmla="*/ 163 h 266"/>
                  <a:gd name="T8" fmla="*/ 193 w 222"/>
                  <a:gd name="T9" fmla="*/ 266 h 266"/>
                  <a:gd name="T10" fmla="*/ 105 w 222"/>
                  <a:gd name="T11" fmla="*/ 135 h 266"/>
                  <a:gd name="T12" fmla="*/ 7 w 222"/>
                  <a:gd name="T13" fmla="*/ 70 h 266"/>
                  <a:gd name="T14" fmla="*/ 0 60000 65536"/>
                  <a:gd name="T15" fmla="*/ 0 60000 65536"/>
                  <a:gd name="T16" fmla="*/ 0 60000 65536"/>
                  <a:gd name="T17" fmla="*/ 0 60000 65536"/>
                  <a:gd name="T18" fmla="*/ 0 60000 65536"/>
                  <a:gd name="T19" fmla="*/ 0 60000 65536"/>
                  <a:gd name="T20" fmla="*/ 0 60000 65536"/>
                  <a:gd name="T21" fmla="*/ 0 w 222"/>
                  <a:gd name="T22" fmla="*/ 0 h 266"/>
                  <a:gd name="T23" fmla="*/ 222 w 222"/>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266">
                    <a:moveTo>
                      <a:pt x="7" y="70"/>
                    </a:moveTo>
                    <a:cubicBezTo>
                      <a:pt x="7" y="70"/>
                      <a:pt x="0" y="28"/>
                      <a:pt x="24" y="19"/>
                    </a:cubicBezTo>
                    <a:cubicBezTo>
                      <a:pt x="48" y="10"/>
                      <a:pt x="44" y="0"/>
                      <a:pt x="63" y="2"/>
                    </a:cubicBezTo>
                    <a:cubicBezTo>
                      <a:pt x="81" y="3"/>
                      <a:pt x="174" y="152"/>
                      <a:pt x="198" y="163"/>
                    </a:cubicBezTo>
                    <a:cubicBezTo>
                      <a:pt x="222" y="174"/>
                      <a:pt x="193" y="266"/>
                      <a:pt x="193" y="266"/>
                    </a:cubicBezTo>
                    <a:cubicBezTo>
                      <a:pt x="105" y="135"/>
                      <a:pt x="105" y="135"/>
                      <a:pt x="105" y="135"/>
                    </a:cubicBezTo>
                    <a:lnTo>
                      <a:pt x="7" y="70"/>
                    </a:lnTo>
                    <a:close/>
                  </a:path>
                </a:pathLst>
              </a:custGeom>
              <a:solidFill>
                <a:srgbClr val="CBB1C1"/>
              </a:solidFill>
              <a:ln w="9525">
                <a:noFill/>
                <a:round/>
                <a:headEnd/>
                <a:tailEnd/>
              </a:ln>
            </p:spPr>
            <p:txBody>
              <a:bodyPr/>
              <a:lstStyle/>
              <a:p>
                <a:endParaRPr lang="en-US"/>
              </a:p>
            </p:txBody>
          </p:sp>
          <p:sp>
            <p:nvSpPr>
              <p:cNvPr id="44078" name="Oval 926"/>
              <p:cNvSpPr>
                <a:spLocks noChangeArrowheads="1"/>
              </p:cNvSpPr>
              <p:nvPr/>
            </p:nvSpPr>
            <p:spPr bwMode="auto">
              <a:xfrm>
                <a:off x="625" y="1453"/>
                <a:ext cx="317" cy="131"/>
              </a:xfrm>
              <a:prstGeom prst="ellipse">
                <a:avLst/>
              </a:prstGeom>
              <a:solidFill>
                <a:srgbClr val="3594BF"/>
              </a:solidFill>
              <a:ln w="9525">
                <a:noFill/>
                <a:round/>
                <a:headEnd/>
                <a:tailEnd/>
              </a:ln>
            </p:spPr>
            <p:txBody>
              <a:bodyPr/>
              <a:lstStyle/>
              <a:p>
                <a:endParaRPr lang="en-US"/>
              </a:p>
            </p:txBody>
          </p:sp>
          <p:sp>
            <p:nvSpPr>
              <p:cNvPr id="44079" name="Freeform 927"/>
              <p:cNvSpPr>
                <a:spLocks/>
              </p:cNvSpPr>
              <p:nvPr/>
            </p:nvSpPr>
            <p:spPr bwMode="auto">
              <a:xfrm>
                <a:off x="625" y="1453"/>
                <a:ext cx="317" cy="86"/>
              </a:xfrm>
              <a:custGeom>
                <a:avLst/>
                <a:gdLst>
                  <a:gd name="T0" fmla="*/ 123 w 127"/>
                  <a:gd name="T1" fmla="*/ 32 h 32"/>
                  <a:gd name="T2" fmla="*/ 127 w 127"/>
                  <a:gd name="T3" fmla="*/ 24 h 32"/>
                  <a:gd name="T4" fmla="*/ 63 w 127"/>
                  <a:gd name="T5" fmla="*/ 0 h 32"/>
                  <a:gd name="T6" fmla="*/ 0 w 127"/>
                  <a:gd name="T7" fmla="*/ 24 h 32"/>
                  <a:gd name="T8" fmla="*/ 2 w 127"/>
                  <a:gd name="T9" fmla="*/ 30 h 32"/>
                  <a:gd name="T10" fmla="*/ 62 w 127"/>
                  <a:gd name="T11" fmla="*/ 11 h 32"/>
                  <a:gd name="T12" fmla="*/ 123 w 127"/>
                  <a:gd name="T13" fmla="*/ 32 h 32"/>
                  <a:gd name="T14" fmla="*/ 0 60000 65536"/>
                  <a:gd name="T15" fmla="*/ 0 60000 65536"/>
                  <a:gd name="T16" fmla="*/ 0 60000 65536"/>
                  <a:gd name="T17" fmla="*/ 0 60000 65536"/>
                  <a:gd name="T18" fmla="*/ 0 60000 65536"/>
                  <a:gd name="T19" fmla="*/ 0 60000 65536"/>
                  <a:gd name="T20" fmla="*/ 0 60000 65536"/>
                  <a:gd name="T21" fmla="*/ 0 w 127"/>
                  <a:gd name="T22" fmla="*/ 0 h 32"/>
                  <a:gd name="T23" fmla="*/ 127 w 1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2">
                    <a:moveTo>
                      <a:pt x="123" y="32"/>
                    </a:moveTo>
                    <a:cubicBezTo>
                      <a:pt x="125" y="30"/>
                      <a:pt x="127" y="27"/>
                      <a:pt x="127" y="24"/>
                    </a:cubicBezTo>
                    <a:cubicBezTo>
                      <a:pt x="127" y="11"/>
                      <a:pt x="98" y="0"/>
                      <a:pt x="63" y="0"/>
                    </a:cubicBezTo>
                    <a:cubicBezTo>
                      <a:pt x="28" y="0"/>
                      <a:pt x="0" y="11"/>
                      <a:pt x="0" y="24"/>
                    </a:cubicBezTo>
                    <a:cubicBezTo>
                      <a:pt x="0" y="26"/>
                      <a:pt x="0" y="28"/>
                      <a:pt x="2" y="30"/>
                    </a:cubicBezTo>
                    <a:cubicBezTo>
                      <a:pt x="2" y="30"/>
                      <a:pt x="22" y="10"/>
                      <a:pt x="62" y="11"/>
                    </a:cubicBezTo>
                    <a:cubicBezTo>
                      <a:pt x="109" y="12"/>
                      <a:pt x="123" y="32"/>
                      <a:pt x="123" y="32"/>
                    </a:cubicBezTo>
                    <a:close/>
                  </a:path>
                </a:pathLst>
              </a:custGeom>
              <a:solidFill>
                <a:srgbClr val="89BDDF"/>
              </a:solidFill>
              <a:ln w="9525">
                <a:noFill/>
                <a:round/>
                <a:headEnd/>
                <a:tailEnd/>
              </a:ln>
            </p:spPr>
            <p:txBody>
              <a:bodyPr/>
              <a:lstStyle/>
              <a:p>
                <a:endParaRPr lang="en-US"/>
              </a:p>
            </p:txBody>
          </p:sp>
          <p:sp>
            <p:nvSpPr>
              <p:cNvPr id="44080" name="Freeform 928"/>
              <p:cNvSpPr>
                <a:spLocks/>
              </p:cNvSpPr>
              <p:nvPr/>
            </p:nvSpPr>
            <p:spPr bwMode="auto">
              <a:xfrm>
                <a:off x="742" y="3203"/>
                <a:ext cx="1960" cy="728"/>
              </a:xfrm>
              <a:custGeom>
                <a:avLst/>
                <a:gdLst>
                  <a:gd name="T0" fmla="*/ 0 w 784"/>
                  <a:gd name="T1" fmla="*/ 0 h 273"/>
                  <a:gd name="T2" fmla="*/ 396 w 784"/>
                  <a:gd name="T3" fmla="*/ 256 h 273"/>
                  <a:gd name="T4" fmla="*/ 656 w 784"/>
                  <a:gd name="T5" fmla="*/ 224 h 273"/>
                  <a:gd name="T6" fmla="*/ 784 w 784"/>
                  <a:gd name="T7" fmla="*/ 84 h 273"/>
                  <a:gd name="T8" fmla="*/ 240 w 784"/>
                  <a:gd name="T9" fmla="*/ 164 h 273"/>
                  <a:gd name="T10" fmla="*/ 0 w 784"/>
                  <a:gd name="T11" fmla="*/ 0 h 273"/>
                  <a:gd name="T12" fmla="*/ 0 60000 65536"/>
                  <a:gd name="T13" fmla="*/ 0 60000 65536"/>
                  <a:gd name="T14" fmla="*/ 0 60000 65536"/>
                  <a:gd name="T15" fmla="*/ 0 60000 65536"/>
                  <a:gd name="T16" fmla="*/ 0 60000 65536"/>
                  <a:gd name="T17" fmla="*/ 0 60000 65536"/>
                  <a:gd name="T18" fmla="*/ 0 w 784"/>
                  <a:gd name="T19" fmla="*/ 0 h 273"/>
                  <a:gd name="T20" fmla="*/ 784 w 784"/>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784" h="273">
                    <a:moveTo>
                      <a:pt x="0" y="0"/>
                    </a:moveTo>
                    <a:cubicBezTo>
                      <a:pt x="0" y="0"/>
                      <a:pt x="64" y="256"/>
                      <a:pt x="396" y="256"/>
                    </a:cubicBezTo>
                    <a:cubicBezTo>
                      <a:pt x="452" y="256"/>
                      <a:pt x="616" y="224"/>
                      <a:pt x="656" y="224"/>
                    </a:cubicBezTo>
                    <a:cubicBezTo>
                      <a:pt x="696" y="224"/>
                      <a:pt x="784" y="184"/>
                      <a:pt x="784" y="84"/>
                    </a:cubicBezTo>
                    <a:cubicBezTo>
                      <a:pt x="784" y="84"/>
                      <a:pt x="592" y="273"/>
                      <a:pt x="240" y="164"/>
                    </a:cubicBezTo>
                    <a:cubicBezTo>
                      <a:pt x="72" y="112"/>
                      <a:pt x="0" y="0"/>
                      <a:pt x="0" y="0"/>
                    </a:cubicBezTo>
                    <a:close/>
                  </a:path>
                </a:pathLst>
              </a:custGeom>
              <a:solidFill>
                <a:srgbClr val="F4E2E4"/>
              </a:solidFill>
              <a:ln w="9525">
                <a:noFill/>
                <a:round/>
                <a:headEnd/>
                <a:tailEnd/>
              </a:ln>
            </p:spPr>
            <p:txBody>
              <a:bodyPr/>
              <a:lstStyle/>
              <a:p>
                <a:endParaRPr lang="en-US"/>
              </a:p>
            </p:txBody>
          </p:sp>
          <p:sp>
            <p:nvSpPr>
              <p:cNvPr id="44081" name="Freeform 929"/>
              <p:cNvSpPr>
                <a:spLocks/>
              </p:cNvSpPr>
              <p:nvPr/>
            </p:nvSpPr>
            <p:spPr bwMode="auto">
              <a:xfrm>
                <a:off x="435" y="1515"/>
                <a:ext cx="2407" cy="2538"/>
              </a:xfrm>
              <a:custGeom>
                <a:avLst/>
                <a:gdLst>
                  <a:gd name="T0" fmla="*/ 539 w 963"/>
                  <a:gd name="T1" fmla="*/ 49 h 952"/>
                  <a:gd name="T2" fmla="*/ 527 w 963"/>
                  <a:gd name="T3" fmla="*/ 13 h 952"/>
                  <a:gd name="T4" fmla="*/ 644 w 963"/>
                  <a:gd name="T5" fmla="*/ 4 h 952"/>
                  <a:gd name="T6" fmla="*/ 784 w 963"/>
                  <a:gd name="T7" fmla="*/ 226 h 952"/>
                  <a:gd name="T8" fmla="*/ 842 w 963"/>
                  <a:gd name="T9" fmla="*/ 798 h 952"/>
                  <a:gd name="T10" fmla="*/ 177 w 963"/>
                  <a:gd name="T11" fmla="*/ 708 h 952"/>
                  <a:gd name="T12" fmla="*/ 99 w 963"/>
                  <a:gd name="T13" fmla="*/ 603 h 952"/>
                  <a:gd name="T14" fmla="*/ 17 w 963"/>
                  <a:gd name="T15" fmla="*/ 382 h 952"/>
                  <a:gd name="T16" fmla="*/ 45 w 963"/>
                  <a:gd name="T17" fmla="*/ 265 h 952"/>
                  <a:gd name="T18" fmla="*/ 91 w 963"/>
                  <a:gd name="T19" fmla="*/ 203 h 952"/>
                  <a:gd name="T20" fmla="*/ 165 w 963"/>
                  <a:gd name="T21" fmla="*/ 171 h 952"/>
                  <a:gd name="T22" fmla="*/ 275 w 963"/>
                  <a:gd name="T23" fmla="*/ 229 h 952"/>
                  <a:gd name="T24" fmla="*/ 327 w 963"/>
                  <a:gd name="T25" fmla="*/ 293 h 952"/>
                  <a:gd name="T26" fmla="*/ 539 w 963"/>
                  <a:gd name="T27" fmla="*/ 49 h 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3"/>
                  <a:gd name="T43" fmla="*/ 0 h 952"/>
                  <a:gd name="T44" fmla="*/ 963 w 963"/>
                  <a:gd name="T45" fmla="*/ 952 h 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3" h="952">
                    <a:moveTo>
                      <a:pt x="539" y="49"/>
                    </a:moveTo>
                    <a:cubicBezTo>
                      <a:pt x="538" y="49"/>
                      <a:pt x="527" y="13"/>
                      <a:pt x="527" y="13"/>
                    </a:cubicBezTo>
                    <a:cubicBezTo>
                      <a:pt x="527" y="13"/>
                      <a:pt x="591" y="5"/>
                      <a:pt x="644" y="4"/>
                    </a:cubicBezTo>
                    <a:cubicBezTo>
                      <a:pt x="796" y="0"/>
                      <a:pt x="784" y="226"/>
                      <a:pt x="784" y="226"/>
                    </a:cubicBezTo>
                    <a:cubicBezTo>
                      <a:pt x="881" y="276"/>
                      <a:pt x="963" y="751"/>
                      <a:pt x="842" y="798"/>
                    </a:cubicBezTo>
                    <a:cubicBezTo>
                      <a:pt x="443" y="952"/>
                      <a:pt x="227" y="739"/>
                      <a:pt x="177" y="708"/>
                    </a:cubicBezTo>
                    <a:cubicBezTo>
                      <a:pt x="126" y="677"/>
                      <a:pt x="138" y="627"/>
                      <a:pt x="99" y="603"/>
                    </a:cubicBezTo>
                    <a:cubicBezTo>
                      <a:pt x="0" y="544"/>
                      <a:pt x="29" y="413"/>
                      <a:pt x="17" y="382"/>
                    </a:cubicBezTo>
                    <a:cubicBezTo>
                      <a:pt x="6" y="350"/>
                      <a:pt x="33" y="296"/>
                      <a:pt x="45" y="265"/>
                    </a:cubicBezTo>
                    <a:cubicBezTo>
                      <a:pt x="56" y="234"/>
                      <a:pt x="80" y="234"/>
                      <a:pt x="91" y="203"/>
                    </a:cubicBezTo>
                    <a:cubicBezTo>
                      <a:pt x="103" y="171"/>
                      <a:pt x="138" y="187"/>
                      <a:pt x="165" y="171"/>
                    </a:cubicBezTo>
                    <a:cubicBezTo>
                      <a:pt x="192" y="156"/>
                      <a:pt x="263" y="206"/>
                      <a:pt x="275" y="229"/>
                    </a:cubicBezTo>
                    <a:cubicBezTo>
                      <a:pt x="287" y="253"/>
                      <a:pt x="321" y="286"/>
                      <a:pt x="327" y="293"/>
                    </a:cubicBezTo>
                    <a:cubicBezTo>
                      <a:pt x="465" y="465"/>
                      <a:pt x="539" y="49"/>
                      <a:pt x="539" y="49"/>
                    </a:cubicBezTo>
                    <a:close/>
                  </a:path>
                </a:pathLst>
              </a:custGeom>
              <a:solidFill>
                <a:srgbClr val="7F2339"/>
              </a:solidFill>
              <a:ln w="9525">
                <a:noFill/>
                <a:round/>
                <a:headEnd/>
                <a:tailEnd/>
              </a:ln>
            </p:spPr>
            <p:txBody>
              <a:bodyPr/>
              <a:lstStyle/>
              <a:p>
                <a:endParaRPr lang="en-US"/>
              </a:p>
            </p:txBody>
          </p:sp>
          <p:sp>
            <p:nvSpPr>
              <p:cNvPr id="44082" name="Freeform 930"/>
              <p:cNvSpPr>
                <a:spLocks/>
              </p:cNvSpPr>
              <p:nvPr/>
            </p:nvSpPr>
            <p:spPr bwMode="auto">
              <a:xfrm>
                <a:off x="2122" y="2904"/>
                <a:ext cx="180" cy="469"/>
              </a:xfrm>
              <a:custGeom>
                <a:avLst/>
                <a:gdLst>
                  <a:gd name="T0" fmla="*/ 16 w 72"/>
                  <a:gd name="T1" fmla="*/ 116 h 176"/>
                  <a:gd name="T2" fmla="*/ 16 w 72"/>
                  <a:gd name="T3" fmla="*/ 0 h 176"/>
                  <a:gd name="T4" fmla="*/ 72 w 72"/>
                  <a:gd name="T5" fmla="*/ 176 h 176"/>
                  <a:gd name="T6" fmla="*/ 16 w 72"/>
                  <a:gd name="T7" fmla="*/ 116 h 176"/>
                  <a:gd name="T8" fmla="*/ 0 60000 65536"/>
                  <a:gd name="T9" fmla="*/ 0 60000 65536"/>
                  <a:gd name="T10" fmla="*/ 0 60000 65536"/>
                  <a:gd name="T11" fmla="*/ 0 60000 65536"/>
                  <a:gd name="T12" fmla="*/ 0 w 72"/>
                  <a:gd name="T13" fmla="*/ 0 h 176"/>
                  <a:gd name="T14" fmla="*/ 72 w 72"/>
                  <a:gd name="T15" fmla="*/ 176 h 176"/>
                </a:gdLst>
                <a:ahLst/>
                <a:cxnLst>
                  <a:cxn ang="T8">
                    <a:pos x="T0" y="T1"/>
                  </a:cxn>
                  <a:cxn ang="T9">
                    <a:pos x="T2" y="T3"/>
                  </a:cxn>
                  <a:cxn ang="T10">
                    <a:pos x="T4" y="T5"/>
                  </a:cxn>
                  <a:cxn ang="T11">
                    <a:pos x="T6" y="T7"/>
                  </a:cxn>
                </a:cxnLst>
                <a:rect l="T12" t="T13" r="T14" b="T15"/>
                <a:pathLst>
                  <a:path w="72" h="176">
                    <a:moveTo>
                      <a:pt x="16" y="116"/>
                    </a:moveTo>
                    <a:cubicBezTo>
                      <a:pt x="16" y="116"/>
                      <a:pt x="0" y="0"/>
                      <a:pt x="16" y="0"/>
                    </a:cubicBezTo>
                    <a:cubicBezTo>
                      <a:pt x="32" y="0"/>
                      <a:pt x="72" y="176"/>
                      <a:pt x="72" y="176"/>
                    </a:cubicBezTo>
                    <a:lnTo>
                      <a:pt x="16" y="116"/>
                    </a:lnTo>
                    <a:close/>
                  </a:path>
                </a:pathLst>
              </a:custGeom>
              <a:solidFill>
                <a:srgbClr val="B65566"/>
              </a:solidFill>
              <a:ln w="9525">
                <a:noFill/>
                <a:round/>
                <a:headEnd/>
                <a:tailEnd/>
              </a:ln>
            </p:spPr>
            <p:txBody>
              <a:bodyPr/>
              <a:lstStyle/>
              <a:p>
                <a:endParaRPr lang="en-US"/>
              </a:p>
            </p:txBody>
          </p:sp>
          <p:sp>
            <p:nvSpPr>
              <p:cNvPr id="44083" name="Freeform 931"/>
              <p:cNvSpPr>
                <a:spLocks/>
              </p:cNvSpPr>
              <p:nvPr/>
            </p:nvSpPr>
            <p:spPr bwMode="auto">
              <a:xfrm>
                <a:off x="1692" y="2947"/>
                <a:ext cx="530" cy="501"/>
              </a:xfrm>
              <a:custGeom>
                <a:avLst/>
                <a:gdLst>
                  <a:gd name="T0" fmla="*/ 208 w 212"/>
                  <a:gd name="T1" fmla="*/ 188 h 188"/>
                  <a:gd name="T2" fmla="*/ 28 w 212"/>
                  <a:gd name="T3" fmla="*/ 48 h 188"/>
                  <a:gd name="T4" fmla="*/ 148 w 212"/>
                  <a:gd name="T5" fmla="*/ 72 h 188"/>
                  <a:gd name="T6" fmla="*/ 208 w 212"/>
                  <a:gd name="T7" fmla="*/ 188 h 188"/>
                  <a:gd name="T8" fmla="*/ 0 60000 65536"/>
                  <a:gd name="T9" fmla="*/ 0 60000 65536"/>
                  <a:gd name="T10" fmla="*/ 0 60000 65536"/>
                  <a:gd name="T11" fmla="*/ 0 60000 65536"/>
                  <a:gd name="T12" fmla="*/ 0 w 212"/>
                  <a:gd name="T13" fmla="*/ 0 h 188"/>
                  <a:gd name="T14" fmla="*/ 212 w 212"/>
                  <a:gd name="T15" fmla="*/ 188 h 188"/>
                </a:gdLst>
                <a:ahLst/>
                <a:cxnLst>
                  <a:cxn ang="T8">
                    <a:pos x="T0" y="T1"/>
                  </a:cxn>
                  <a:cxn ang="T9">
                    <a:pos x="T2" y="T3"/>
                  </a:cxn>
                  <a:cxn ang="T10">
                    <a:pos x="T4" y="T5"/>
                  </a:cxn>
                  <a:cxn ang="T11">
                    <a:pos x="T6" y="T7"/>
                  </a:cxn>
                </a:cxnLst>
                <a:rect l="T12" t="T13" r="T14" b="T15"/>
                <a:pathLst>
                  <a:path w="212" h="188">
                    <a:moveTo>
                      <a:pt x="208" y="188"/>
                    </a:moveTo>
                    <a:cubicBezTo>
                      <a:pt x="208" y="188"/>
                      <a:pt x="42" y="56"/>
                      <a:pt x="28" y="48"/>
                    </a:cubicBezTo>
                    <a:cubicBezTo>
                      <a:pt x="17" y="42"/>
                      <a:pt x="0" y="0"/>
                      <a:pt x="148" y="72"/>
                    </a:cubicBezTo>
                    <a:cubicBezTo>
                      <a:pt x="148" y="72"/>
                      <a:pt x="212" y="172"/>
                      <a:pt x="208" y="188"/>
                    </a:cubicBezTo>
                    <a:close/>
                  </a:path>
                </a:pathLst>
              </a:custGeom>
              <a:solidFill>
                <a:srgbClr val="B65566"/>
              </a:solidFill>
              <a:ln w="9525">
                <a:noFill/>
                <a:round/>
                <a:headEnd/>
                <a:tailEnd/>
              </a:ln>
            </p:spPr>
            <p:txBody>
              <a:bodyPr/>
              <a:lstStyle/>
              <a:p>
                <a:endParaRPr lang="en-US"/>
              </a:p>
            </p:txBody>
          </p:sp>
          <p:sp>
            <p:nvSpPr>
              <p:cNvPr id="44084" name="Freeform 932"/>
              <p:cNvSpPr>
                <a:spLocks/>
              </p:cNvSpPr>
              <p:nvPr/>
            </p:nvSpPr>
            <p:spPr bwMode="auto">
              <a:xfrm>
                <a:off x="1442" y="3171"/>
                <a:ext cx="870" cy="576"/>
              </a:xfrm>
              <a:custGeom>
                <a:avLst/>
                <a:gdLst>
                  <a:gd name="T0" fmla="*/ 80 w 348"/>
                  <a:gd name="T1" fmla="*/ 200 h 216"/>
                  <a:gd name="T2" fmla="*/ 24 w 348"/>
                  <a:gd name="T3" fmla="*/ 124 h 216"/>
                  <a:gd name="T4" fmla="*/ 44 w 348"/>
                  <a:gd name="T5" fmla="*/ 104 h 216"/>
                  <a:gd name="T6" fmla="*/ 148 w 348"/>
                  <a:gd name="T7" fmla="*/ 152 h 216"/>
                  <a:gd name="T8" fmla="*/ 192 w 348"/>
                  <a:gd name="T9" fmla="*/ 116 h 216"/>
                  <a:gd name="T10" fmla="*/ 136 w 348"/>
                  <a:gd name="T11" fmla="*/ 16 h 216"/>
                  <a:gd name="T12" fmla="*/ 280 w 348"/>
                  <a:gd name="T13" fmla="*/ 96 h 216"/>
                  <a:gd name="T14" fmla="*/ 260 w 348"/>
                  <a:gd name="T15" fmla="*/ 16 h 216"/>
                  <a:gd name="T16" fmla="*/ 300 w 348"/>
                  <a:gd name="T17" fmla="*/ 44 h 216"/>
                  <a:gd name="T18" fmla="*/ 348 w 348"/>
                  <a:gd name="T19" fmla="*/ 136 h 216"/>
                  <a:gd name="T20" fmla="*/ 324 w 348"/>
                  <a:gd name="T21" fmla="*/ 184 h 216"/>
                  <a:gd name="T22" fmla="*/ 260 w 348"/>
                  <a:gd name="T23" fmla="*/ 216 h 216"/>
                  <a:gd name="T24" fmla="*/ 80 w 348"/>
                  <a:gd name="T25" fmla="*/ 20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216"/>
                  <a:gd name="T41" fmla="*/ 348 w 348"/>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216">
                    <a:moveTo>
                      <a:pt x="80" y="200"/>
                    </a:moveTo>
                    <a:cubicBezTo>
                      <a:pt x="80" y="200"/>
                      <a:pt x="40" y="144"/>
                      <a:pt x="24" y="124"/>
                    </a:cubicBezTo>
                    <a:cubicBezTo>
                      <a:pt x="8" y="104"/>
                      <a:pt x="0" y="80"/>
                      <a:pt x="44" y="104"/>
                    </a:cubicBezTo>
                    <a:cubicBezTo>
                      <a:pt x="88" y="128"/>
                      <a:pt x="148" y="152"/>
                      <a:pt x="148" y="152"/>
                    </a:cubicBezTo>
                    <a:cubicBezTo>
                      <a:pt x="148" y="152"/>
                      <a:pt x="212" y="164"/>
                      <a:pt x="192" y="116"/>
                    </a:cubicBezTo>
                    <a:cubicBezTo>
                      <a:pt x="172" y="68"/>
                      <a:pt x="96" y="32"/>
                      <a:pt x="136" y="16"/>
                    </a:cubicBezTo>
                    <a:cubicBezTo>
                      <a:pt x="176" y="0"/>
                      <a:pt x="244" y="108"/>
                      <a:pt x="280" y="96"/>
                    </a:cubicBezTo>
                    <a:cubicBezTo>
                      <a:pt x="316" y="84"/>
                      <a:pt x="260" y="16"/>
                      <a:pt x="260" y="16"/>
                    </a:cubicBezTo>
                    <a:cubicBezTo>
                      <a:pt x="300" y="44"/>
                      <a:pt x="300" y="44"/>
                      <a:pt x="300" y="44"/>
                    </a:cubicBezTo>
                    <a:cubicBezTo>
                      <a:pt x="348" y="136"/>
                      <a:pt x="348" y="136"/>
                      <a:pt x="348" y="136"/>
                    </a:cubicBezTo>
                    <a:cubicBezTo>
                      <a:pt x="324" y="184"/>
                      <a:pt x="324" y="184"/>
                      <a:pt x="324" y="184"/>
                    </a:cubicBezTo>
                    <a:cubicBezTo>
                      <a:pt x="260" y="216"/>
                      <a:pt x="260" y="216"/>
                      <a:pt x="260" y="216"/>
                    </a:cubicBezTo>
                    <a:lnTo>
                      <a:pt x="80" y="200"/>
                    </a:lnTo>
                    <a:close/>
                  </a:path>
                </a:pathLst>
              </a:custGeom>
              <a:solidFill>
                <a:srgbClr val="B65566"/>
              </a:solidFill>
              <a:ln w="9525">
                <a:noFill/>
                <a:round/>
                <a:headEnd/>
                <a:tailEnd/>
              </a:ln>
            </p:spPr>
            <p:txBody>
              <a:bodyPr/>
              <a:lstStyle/>
              <a:p>
                <a:endParaRPr lang="en-US"/>
              </a:p>
            </p:txBody>
          </p:sp>
          <p:sp>
            <p:nvSpPr>
              <p:cNvPr id="44085" name="Freeform 933"/>
              <p:cNvSpPr>
                <a:spLocks noEditPoints="1"/>
              </p:cNvSpPr>
              <p:nvPr/>
            </p:nvSpPr>
            <p:spPr bwMode="auto">
              <a:xfrm>
                <a:off x="825" y="2461"/>
                <a:ext cx="1025" cy="1163"/>
              </a:xfrm>
              <a:custGeom>
                <a:avLst/>
                <a:gdLst>
                  <a:gd name="T0" fmla="*/ 160 w 410"/>
                  <a:gd name="T1" fmla="*/ 73 h 436"/>
                  <a:gd name="T2" fmla="*/ 0 w 410"/>
                  <a:gd name="T3" fmla="*/ 180 h 436"/>
                  <a:gd name="T4" fmla="*/ 407 w 410"/>
                  <a:gd name="T5" fmla="*/ 436 h 436"/>
                  <a:gd name="T6" fmla="*/ 264 w 410"/>
                  <a:gd name="T7" fmla="*/ 54 h 436"/>
                  <a:gd name="T8" fmla="*/ 242 w 410"/>
                  <a:gd name="T9" fmla="*/ 80 h 436"/>
                  <a:gd name="T10" fmla="*/ 232 w 410"/>
                  <a:gd name="T11" fmla="*/ 133 h 436"/>
                  <a:gd name="T12" fmla="*/ 213 w 410"/>
                  <a:gd name="T13" fmla="*/ 120 h 436"/>
                  <a:gd name="T14" fmla="*/ 178 w 410"/>
                  <a:gd name="T15" fmla="*/ 163 h 436"/>
                  <a:gd name="T16" fmla="*/ 200 w 410"/>
                  <a:gd name="T17" fmla="*/ 167 h 436"/>
                  <a:gd name="T18" fmla="*/ 220 w 410"/>
                  <a:gd name="T19" fmla="*/ 249 h 436"/>
                  <a:gd name="T20" fmla="*/ 178 w 410"/>
                  <a:gd name="T21" fmla="*/ 163 h 436"/>
                  <a:gd name="T22" fmla="*/ 176 w 410"/>
                  <a:gd name="T23" fmla="*/ 158 h 436"/>
                  <a:gd name="T24" fmla="*/ 101 w 410"/>
                  <a:gd name="T25" fmla="*/ 250 h 436"/>
                  <a:gd name="T26" fmla="*/ 43 w 410"/>
                  <a:gd name="T27" fmla="*/ 238 h 436"/>
                  <a:gd name="T28" fmla="*/ 34 w 410"/>
                  <a:gd name="T29" fmla="*/ 218 h 436"/>
                  <a:gd name="T30" fmla="*/ 101 w 410"/>
                  <a:gd name="T31" fmla="*/ 250 h 436"/>
                  <a:gd name="T32" fmla="*/ 101 w 410"/>
                  <a:gd name="T33" fmla="*/ 205 h 436"/>
                  <a:gd name="T34" fmla="*/ 148 w 410"/>
                  <a:gd name="T35" fmla="*/ 230 h 436"/>
                  <a:gd name="T36" fmla="*/ 143 w 410"/>
                  <a:gd name="T37" fmla="*/ 248 h 436"/>
                  <a:gd name="T38" fmla="*/ 212 w 410"/>
                  <a:gd name="T39" fmla="*/ 304 h 436"/>
                  <a:gd name="T40" fmla="*/ 183 w 410"/>
                  <a:gd name="T41" fmla="*/ 285 h 436"/>
                  <a:gd name="T42" fmla="*/ 186 w 410"/>
                  <a:gd name="T43" fmla="*/ 279 h 436"/>
                  <a:gd name="T44" fmla="*/ 212 w 410"/>
                  <a:gd name="T45" fmla="*/ 304 h 436"/>
                  <a:gd name="T46" fmla="*/ 193 w 410"/>
                  <a:gd name="T47" fmla="*/ 252 h 436"/>
                  <a:gd name="T48" fmla="*/ 192 w 410"/>
                  <a:gd name="T49" fmla="*/ 250 h 436"/>
                  <a:gd name="T50" fmla="*/ 204 w 410"/>
                  <a:gd name="T51" fmla="*/ 250 h 436"/>
                  <a:gd name="T52" fmla="*/ 236 w 410"/>
                  <a:gd name="T53" fmla="*/ 294 h 436"/>
                  <a:gd name="T54" fmla="*/ 261 w 410"/>
                  <a:gd name="T55" fmla="*/ 333 h 436"/>
                  <a:gd name="T56" fmla="*/ 263 w 410"/>
                  <a:gd name="T57" fmla="*/ 320 h 436"/>
                  <a:gd name="T58" fmla="*/ 272 w 410"/>
                  <a:gd name="T59" fmla="*/ 296 h 436"/>
                  <a:gd name="T60" fmla="*/ 250 w 410"/>
                  <a:gd name="T61" fmla="*/ 259 h 436"/>
                  <a:gd name="T62" fmla="*/ 250 w 410"/>
                  <a:gd name="T63" fmla="*/ 259 h 436"/>
                  <a:gd name="T64" fmla="*/ 250 w 410"/>
                  <a:gd name="T65" fmla="*/ 259 h 436"/>
                  <a:gd name="T66" fmla="*/ 271 w 410"/>
                  <a:gd name="T67" fmla="*/ 265 h 436"/>
                  <a:gd name="T68" fmla="*/ 316 w 410"/>
                  <a:gd name="T69" fmla="*/ 368 h 436"/>
                  <a:gd name="T70" fmla="*/ 301 w 410"/>
                  <a:gd name="T71" fmla="*/ 347 h 436"/>
                  <a:gd name="T72" fmla="*/ 316 w 410"/>
                  <a:gd name="T73" fmla="*/ 368 h 4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436"/>
                  <a:gd name="T113" fmla="*/ 410 w 410"/>
                  <a:gd name="T114" fmla="*/ 436 h 4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436">
                    <a:moveTo>
                      <a:pt x="264" y="54"/>
                    </a:moveTo>
                    <a:cubicBezTo>
                      <a:pt x="264" y="54"/>
                      <a:pt x="246" y="0"/>
                      <a:pt x="160" y="73"/>
                    </a:cubicBezTo>
                    <a:cubicBezTo>
                      <a:pt x="112" y="113"/>
                      <a:pt x="71" y="113"/>
                      <a:pt x="71" y="113"/>
                    </a:cubicBezTo>
                    <a:cubicBezTo>
                      <a:pt x="0" y="180"/>
                      <a:pt x="0" y="180"/>
                      <a:pt x="0" y="180"/>
                    </a:cubicBezTo>
                    <a:cubicBezTo>
                      <a:pt x="6" y="251"/>
                      <a:pt x="6" y="251"/>
                      <a:pt x="6" y="251"/>
                    </a:cubicBezTo>
                    <a:cubicBezTo>
                      <a:pt x="90" y="223"/>
                      <a:pt x="407" y="436"/>
                      <a:pt x="407" y="436"/>
                    </a:cubicBezTo>
                    <a:cubicBezTo>
                      <a:pt x="410" y="423"/>
                      <a:pt x="410" y="423"/>
                      <a:pt x="410" y="423"/>
                    </a:cubicBezTo>
                    <a:cubicBezTo>
                      <a:pt x="214" y="271"/>
                      <a:pt x="264" y="54"/>
                      <a:pt x="264" y="54"/>
                    </a:cubicBezTo>
                    <a:close/>
                    <a:moveTo>
                      <a:pt x="221" y="74"/>
                    </a:moveTo>
                    <a:cubicBezTo>
                      <a:pt x="221" y="74"/>
                      <a:pt x="241" y="39"/>
                      <a:pt x="242" y="80"/>
                    </a:cubicBezTo>
                    <a:cubicBezTo>
                      <a:pt x="242" y="91"/>
                      <a:pt x="243" y="102"/>
                      <a:pt x="240" y="113"/>
                    </a:cubicBezTo>
                    <a:cubicBezTo>
                      <a:pt x="238" y="120"/>
                      <a:pt x="234" y="126"/>
                      <a:pt x="232" y="133"/>
                    </a:cubicBezTo>
                    <a:cubicBezTo>
                      <a:pt x="232" y="136"/>
                      <a:pt x="232" y="152"/>
                      <a:pt x="230" y="154"/>
                    </a:cubicBezTo>
                    <a:cubicBezTo>
                      <a:pt x="219" y="159"/>
                      <a:pt x="213" y="124"/>
                      <a:pt x="213" y="120"/>
                    </a:cubicBezTo>
                    <a:cubicBezTo>
                      <a:pt x="211" y="104"/>
                      <a:pt x="214" y="89"/>
                      <a:pt x="221" y="74"/>
                    </a:cubicBezTo>
                    <a:close/>
                    <a:moveTo>
                      <a:pt x="178" y="163"/>
                    </a:moveTo>
                    <a:cubicBezTo>
                      <a:pt x="179" y="157"/>
                      <a:pt x="181" y="150"/>
                      <a:pt x="188" y="153"/>
                    </a:cubicBezTo>
                    <a:cubicBezTo>
                      <a:pt x="193" y="154"/>
                      <a:pt x="198" y="163"/>
                      <a:pt x="200" y="167"/>
                    </a:cubicBezTo>
                    <a:cubicBezTo>
                      <a:pt x="207" y="178"/>
                      <a:pt x="210" y="191"/>
                      <a:pt x="212" y="204"/>
                    </a:cubicBezTo>
                    <a:cubicBezTo>
                      <a:pt x="215" y="217"/>
                      <a:pt x="223" y="235"/>
                      <a:pt x="220" y="249"/>
                    </a:cubicBezTo>
                    <a:cubicBezTo>
                      <a:pt x="204" y="245"/>
                      <a:pt x="195" y="217"/>
                      <a:pt x="190" y="204"/>
                    </a:cubicBezTo>
                    <a:cubicBezTo>
                      <a:pt x="186" y="190"/>
                      <a:pt x="183" y="176"/>
                      <a:pt x="178" y="163"/>
                    </a:cubicBezTo>
                    <a:cubicBezTo>
                      <a:pt x="178" y="164"/>
                      <a:pt x="178" y="166"/>
                      <a:pt x="178" y="167"/>
                    </a:cubicBezTo>
                    <a:cubicBezTo>
                      <a:pt x="176" y="158"/>
                      <a:pt x="176" y="158"/>
                      <a:pt x="176" y="158"/>
                    </a:cubicBezTo>
                    <a:cubicBezTo>
                      <a:pt x="177" y="160"/>
                      <a:pt x="178" y="161"/>
                      <a:pt x="178" y="163"/>
                    </a:cubicBezTo>
                    <a:close/>
                    <a:moveTo>
                      <a:pt x="101" y="250"/>
                    </a:moveTo>
                    <a:cubicBezTo>
                      <a:pt x="93" y="248"/>
                      <a:pt x="84" y="247"/>
                      <a:pt x="75" y="245"/>
                    </a:cubicBezTo>
                    <a:cubicBezTo>
                      <a:pt x="65" y="242"/>
                      <a:pt x="54" y="239"/>
                      <a:pt x="43" y="238"/>
                    </a:cubicBezTo>
                    <a:cubicBezTo>
                      <a:pt x="38" y="238"/>
                      <a:pt x="22" y="240"/>
                      <a:pt x="23" y="231"/>
                    </a:cubicBezTo>
                    <a:cubicBezTo>
                      <a:pt x="23" y="227"/>
                      <a:pt x="31" y="220"/>
                      <a:pt x="34" y="218"/>
                    </a:cubicBezTo>
                    <a:cubicBezTo>
                      <a:pt x="34" y="218"/>
                      <a:pt x="51" y="211"/>
                      <a:pt x="64" y="215"/>
                    </a:cubicBezTo>
                    <a:cubicBezTo>
                      <a:pt x="77" y="219"/>
                      <a:pt x="104" y="235"/>
                      <a:pt x="101" y="250"/>
                    </a:cubicBezTo>
                    <a:close/>
                    <a:moveTo>
                      <a:pt x="99" y="219"/>
                    </a:moveTo>
                    <a:cubicBezTo>
                      <a:pt x="95" y="215"/>
                      <a:pt x="98" y="208"/>
                      <a:pt x="101" y="205"/>
                    </a:cubicBezTo>
                    <a:cubicBezTo>
                      <a:pt x="107" y="200"/>
                      <a:pt x="113" y="203"/>
                      <a:pt x="120" y="205"/>
                    </a:cubicBezTo>
                    <a:cubicBezTo>
                      <a:pt x="132" y="210"/>
                      <a:pt x="140" y="220"/>
                      <a:pt x="148" y="230"/>
                    </a:cubicBezTo>
                    <a:cubicBezTo>
                      <a:pt x="157" y="242"/>
                      <a:pt x="180" y="254"/>
                      <a:pt x="181" y="270"/>
                    </a:cubicBezTo>
                    <a:cubicBezTo>
                      <a:pt x="170" y="271"/>
                      <a:pt x="151" y="254"/>
                      <a:pt x="143" y="248"/>
                    </a:cubicBezTo>
                    <a:cubicBezTo>
                      <a:pt x="127" y="238"/>
                      <a:pt x="99" y="219"/>
                      <a:pt x="99" y="219"/>
                    </a:cubicBezTo>
                    <a:close/>
                    <a:moveTo>
                      <a:pt x="212" y="304"/>
                    </a:moveTo>
                    <a:cubicBezTo>
                      <a:pt x="208" y="304"/>
                      <a:pt x="200" y="295"/>
                      <a:pt x="197" y="293"/>
                    </a:cubicBezTo>
                    <a:cubicBezTo>
                      <a:pt x="193" y="290"/>
                      <a:pt x="188" y="286"/>
                      <a:pt x="183" y="285"/>
                    </a:cubicBezTo>
                    <a:cubicBezTo>
                      <a:pt x="183" y="287"/>
                      <a:pt x="183" y="287"/>
                      <a:pt x="183" y="287"/>
                    </a:cubicBezTo>
                    <a:cubicBezTo>
                      <a:pt x="177" y="284"/>
                      <a:pt x="182" y="279"/>
                      <a:pt x="186" y="279"/>
                    </a:cubicBezTo>
                    <a:cubicBezTo>
                      <a:pt x="193" y="277"/>
                      <a:pt x="202" y="282"/>
                      <a:pt x="206" y="286"/>
                    </a:cubicBezTo>
                    <a:cubicBezTo>
                      <a:pt x="210" y="289"/>
                      <a:pt x="221" y="303"/>
                      <a:pt x="212" y="304"/>
                    </a:cubicBezTo>
                    <a:close/>
                    <a:moveTo>
                      <a:pt x="221" y="290"/>
                    </a:moveTo>
                    <a:cubicBezTo>
                      <a:pt x="210" y="280"/>
                      <a:pt x="203" y="264"/>
                      <a:pt x="193" y="252"/>
                    </a:cubicBezTo>
                    <a:cubicBezTo>
                      <a:pt x="193" y="252"/>
                      <a:pt x="193" y="252"/>
                      <a:pt x="194" y="252"/>
                    </a:cubicBezTo>
                    <a:cubicBezTo>
                      <a:pt x="192" y="250"/>
                      <a:pt x="192" y="250"/>
                      <a:pt x="192" y="250"/>
                    </a:cubicBezTo>
                    <a:cubicBezTo>
                      <a:pt x="192" y="251"/>
                      <a:pt x="193" y="252"/>
                      <a:pt x="193" y="252"/>
                    </a:cubicBezTo>
                    <a:cubicBezTo>
                      <a:pt x="190" y="247"/>
                      <a:pt x="200" y="248"/>
                      <a:pt x="204" y="250"/>
                    </a:cubicBezTo>
                    <a:cubicBezTo>
                      <a:pt x="213" y="256"/>
                      <a:pt x="222" y="267"/>
                      <a:pt x="229" y="276"/>
                    </a:cubicBezTo>
                    <a:cubicBezTo>
                      <a:pt x="232" y="280"/>
                      <a:pt x="240" y="287"/>
                      <a:pt x="236" y="294"/>
                    </a:cubicBezTo>
                    <a:cubicBezTo>
                      <a:pt x="232" y="298"/>
                      <a:pt x="224" y="293"/>
                      <a:pt x="221" y="290"/>
                    </a:cubicBezTo>
                    <a:close/>
                    <a:moveTo>
                      <a:pt x="261" y="333"/>
                    </a:moveTo>
                    <a:cubicBezTo>
                      <a:pt x="253" y="329"/>
                      <a:pt x="241" y="317"/>
                      <a:pt x="237" y="309"/>
                    </a:cubicBezTo>
                    <a:cubicBezTo>
                      <a:pt x="234" y="296"/>
                      <a:pt x="261" y="318"/>
                      <a:pt x="263" y="320"/>
                    </a:cubicBezTo>
                    <a:cubicBezTo>
                      <a:pt x="268" y="327"/>
                      <a:pt x="273" y="339"/>
                      <a:pt x="261" y="333"/>
                    </a:cubicBezTo>
                    <a:close/>
                    <a:moveTo>
                      <a:pt x="272" y="296"/>
                    </a:moveTo>
                    <a:cubicBezTo>
                      <a:pt x="260" y="297"/>
                      <a:pt x="252" y="267"/>
                      <a:pt x="250" y="259"/>
                    </a:cubicBezTo>
                    <a:cubicBezTo>
                      <a:pt x="250" y="259"/>
                      <a:pt x="250" y="259"/>
                      <a:pt x="250" y="259"/>
                    </a:cubicBezTo>
                    <a:cubicBezTo>
                      <a:pt x="250" y="262"/>
                      <a:pt x="250" y="262"/>
                      <a:pt x="250" y="262"/>
                    </a:cubicBezTo>
                    <a:cubicBezTo>
                      <a:pt x="250" y="261"/>
                      <a:pt x="250" y="260"/>
                      <a:pt x="250" y="259"/>
                    </a:cubicBezTo>
                    <a:cubicBezTo>
                      <a:pt x="250" y="259"/>
                      <a:pt x="250" y="259"/>
                      <a:pt x="250" y="259"/>
                    </a:cubicBezTo>
                    <a:cubicBezTo>
                      <a:pt x="250" y="259"/>
                      <a:pt x="250" y="259"/>
                      <a:pt x="250" y="259"/>
                    </a:cubicBezTo>
                    <a:cubicBezTo>
                      <a:pt x="251" y="256"/>
                      <a:pt x="253" y="254"/>
                      <a:pt x="257" y="253"/>
                    </a:cubicBezTo>
                    <a:cubicBezTo>
                      <a:pt x="263" y="252"/>
                      <a:pt x="268" y="260"/>
                      <a:pt x="271" y="265"/>
                    </a:cubicBezTo>
                    <a:cubicBezTo>
                      <a:pt x="274" y="271"/>
                      <a:pt x="283" y="294"/>
                      <a:pt x="272" y="296"/>
                    </a:cubicBezTo>
                    <a:close/>
                    <a:moveTo>
                      <a:pt x="316" y="368"/>
                    </a:moveTo>
                    <a:cubicBezTo>
                      <a:pt x="308" y="363"/>
                      <a:pt x="302" y="355"/>
                      <a:pt x="300" y="347"/>
                    </a:cubicBezTo>
                    <a:cubicBezTo>
                      <a:pt x="301" y="347"/>
                      <a:pt x="301" y="347"/>
                      <a:pt x="301" y="347"/>
                    </a:cubicBezTo>
                    <a:cubicBezTo>
                      <a:pt x="309" y="342"/>
                      <a:pt x="321" y="359"/>
                      <a:pt x="324" y="365"/>
                    </a:cubicBezTo>
                    <a:cubicBezTo>
                      <a:pt x="330" y="375"/>
                      <a:pt x="323" y="373"/>
                      <a:pt x="316" y="368"/>
                    </a:cubicBezTo>
                    <a:close/>
                  </a:path>
                </a:pathLst>
              </a:custGeom>
              <a:solidFill>
                <a:srgbClr val="6D97B3"/>
              </a:solidFill>
              <a:ln w="9525">
                <a:noFill/>
                <a:round/>
                <a:headEnd/>
                <a:tailEnd/>
              </a:ln>
            </p:spPr>
            <p:txBody>
              <a:bodyPr/>
              <a:lstStyle/>
              <a:p>
                <a:endParaRPr lang="en-US"/>
              </a:p>
            </p:txBody>
          </p:sp>
          <p:sp>
            <p:nvSpPr>
              <p:cNvPr id="44086" name="Freeform 934"/>
              <p:cNvSpPr>
                <a:spLocks noEditPoints="1"/>
              </p:cNvSpPr>
              <p:nvPr/>
            </p:nvSpPr>
            <p:spPr bwMode="auto">
              <a:xfrm>
                <a:off x="1947" y="2264"/>
                <a:ext cx="360" cy="685"/>
              </a:xfrm>
              <a:custGeom>
                <a:avLst/>
                <a:gdLst>
                  <a:gd name="T0" fmla="*/ 110 w 144"/>
                  <a:gd name="T1" fmla="*/ 9 h 257"/>
                  <a:gd name="T2" fmla="*/ 56 w 144"/>
                  <a:gd name="T3" fmla="*/ 28 h 257"/>
                  <a:gd name="T4" fmla="*/ 80 w 144"/>
                  <a:gd name="T5" fmla="*/ 253 h 257"/>
                  <a:gd name="T6" fmla="*/ 83 w 144"/>
                  <a:gd name="T7" fmla="*/ 247 h 257"/>
                  <a:gd name="T8" fmla="*/ 87 w 144"/>
                  <a:gd name="T9" fmla="*/ 247 h 257"/>
                  <a:gd name="T10" fmla="*/ 90 w 144"/>
                  <a:gd name="T11" fmla="*/ 247 h 257"/>
                  <a:gd name="T12" fmla="*/ 144 w 144"/>
                  <a:gd name="T13" fmla="*/ 0 h 257"/>
                  <a:gd name="T14" fmla="*/ 120 w 144"/>
                  <a:gd name="T15" fmla="*/ 26 h 257"/>
                  <a:gd name="T16" fmla="*/ 126 w 144"/>
                  <a:gd name="T17" fmla="*/ 37 h 257"/>
                  <a:gd name="T18" fmla="*/ 107 w 144"/>
                  <a:gd name="T19" fmla="*/ 81 h 257"/>
                  <a:gd name="T20" fmla="*/ 104 w 144"/>
                  <a:gd name="T21" fmla="*/ 65 h 257"/>
                  <a:gd name="T22" fmla="*/ 92 w 144"/>
                  <a:gd name="T23" fmla="*/ 131 h 257"/>
                  <a:gd name="T24" fmla="*/ 80 w 144"/>
                  <a:gd name="T25" fmla="*/ 133 h 257"/>
                  <a:gd name="T26" fmla="*/ 97 w 144"/>
                  <a:gd name="T27" fmla="*/ 100 h 257"/>
                  <a:gd name="T28" fmla="*/ 73 w 144"/>
                  <a:gd name="T29" fmla="*/ 82 h 257"/>
                  <a:gd name="T30" fmla="*/ 79 w 144"/>
                  <a:gd name="T31" fmla="*/ 58 h 257"/>
                  <a:gd name="T32" fmla="*/ 94 w 144"/>
                  <a:gd name="T33" fmla="*/ 65 h 257"/>
                  <a:gd name="T34" fmla="*/ 77 w 144"/>
                  <a:gd name="T35" fmla="*/ 115 h 257"/>
                  <a:gd name="T36" fmla="*/ 52 w 144"/>
                  <a:gd name="T37" fmla="*/ 92 h 257"/>
                  <a:gd name="T38" fmla="*/ 44 w 144"/>
                  <a:gd name="T39" fmla="*/ 40 h 257"/>
                  <a:gd name="T40" fmla="*/ 56 w 144"/>
                  <a:gd name="T41" fmla="*/ 50 h 257"/>
                  <a:gd name="T42" fmla="*/ 52 w 144"/>
                  <a:gd name="T43" fmla="*/ 92 h 257"/>
                  <a:gd name="T44" fmla="*/ 57 w 144"/>
                  <a:gd name="T45" fmla="*/ 103 h 257"/>
                  <a:gd name="T46" fmla="*/ 67 w 144"/>
                  <a:gd name="T47" fmla="*/ 111 h 257"/>
                  <a:gd name="T48" fmla="*/ 76 w 144"/>
                  <a:gd name="T49" fmla="*/ 162 h 257"/>
                  <a:gd name="T50" fmla="*/ 57 w 144"/>
                  <a:gd name="T51" fmla="*/ 105 h 257"/>
                  <a:gd name="T52" fmla="*/ 76 w 144"/>
                  <a:gd name="T53" fmla="*/ 200 h 257"/>
                  <a:gd name="T54" fmla="*/ 77 w 144"/>
                  <a:gd name="T55" fmla="*/ 174 h 257"/>
                  <a:gd name="T56" fmla="*/ 82 w 144"/>
                  <a:gd name="T57" fmla="*/ 221 h 257"/>
                  <a:gd name="T58" fmla="*/ 82 w 144"/>
                  <a:gd name="T59" fmla="*/ 204 h 257"/>
                  <a:gd name="T60" fmla="*/ 82 w 144"/>
                  <a:gd name="T61" fmla="*/ 221 h 257"/>
                  <a:gd name="T62" fmla="*/ 85 w 144"/>
                  <a:gd name="T63" fmla="*/ 155 h 257"/>
                  <a:gd name="T64" fmla="*/ 86 w 144"/>
                  <a:gd name="T65" fmla="*/ 156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257"/>
                  <a:gd name="T101" fmla="*/ 144 w 144"/>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257">
                    <a:moveTo>
                      <a:pt x="144" y="0"/>
                    </a:moveTo>
                    <a:cubicBezTo>
                      <a:pt x="110" y="9"/>
                      <a:pt x="110" y="9"/>
                      <a:pt x="110" y="9"/>
                    </a:cubicBezTo>
                    <a:cubicBezTo>
                      <a:pt x="76" y="45"/>
                      <a:pt x="76" y="45"/>
                      <a:pt x="76" y="45"/>
                    </a:cubicBezTo>
                    <a:cubicBezTo>
                      <a:pt x="56" y="28"/>
                      <a:pt x="56" y="28"/>
                      <a:pt x="56" y="28"/>
                    </a:cubicBezTo>
                    <a:cubicBezTo>
                      <a:pt x="0" y="12"/>
                      <a:pt x="0" y="12"/>
                      <a:pt x="0" y="12"/>
                    </a:cubicBezTo>
                    <a:cubicBezTo>
                      <a:pt x="43" y="45"/>
                      <a:pt x="78" y="241"/>
                      <a:pt x="80" y="253"/>
                    </a:cubicBezTo>
                    <a:cubicBezTo>
                      <a:pt x="80" y="253"/>
                      <a:pt x="80" y="254"/>
                      <a:pt x="80" y="254"/>
                    </a:cubicBezTo>
                    <a:cubicBezTo>
                      <a:pt x="83" y="247"/>
                      <a:pt x="83" y="247"/>
                      <a:pt x="83" y="247"/>
                    </a:cubicBezTo>
                    <a:cubicBezTo>
                      <a:pt x="85" y="254"/>
                      <a:pt x="85" y="254"/>
                      <a:pt x="85" y="254"/>
                    </a:cubicBezTo>
                    <a:cubicBezTo>
                      <a:pt x="87" y="247"/>
                      <a:pt x="87" y="247"/>
                      <a:pt x="87" y="247"/>
                    </a:cubicBezTo>
                    <a:cubicBezTo>
                      <a:pt x="90" y="257"/>
                      <a:pt x="90" y="257"/>
                      <a:pt x="90" y="257"/>
                    </a:cubicBezTo>
                    <a:cubicBezTo>
                      <a:pt x="90" y="247"/>
                      <a:pt x="90" y="247"/>
                      <a:pt x="90" y="247"/>
                    </a:cubicBezTo>
                    <a:cubicBezTo>
                      <a:pt x="94" y="252"/>
                      <a:pt x="94" y="252"/>
                      <a:pt x="94" y="252"/>
                    </a:cubicBezTo>
                    <a:cubicBezTo>
                      <a:pt x="73" y="180"/>
                      <a:pt x="144" y="0"/>
                      <a:pt x="144" y="0"/>
                    </a:cubicBezTo>
                    <a:close/>
                    <a:moveTo>
                      <a:pt x="104" y="65"/>
                    </a:moveTo>
                    <a:cubicBezTo>
                      <a:pt x="107" y="51"/>
                      <a:pt x="114" y="39"/>
                      <a:pt x="120" y="26"/>
                    </a:cubicBezTo>
                    <a:cubicBezTo>
                      <a:pt x="121" y="28"/>
                      <a:pt x="121" y="28"/>
                      <a:pt x="121" y="28"/>
                    </a:cubicBezTo>
                    <a:cubicBezTo>
                      <a:pt x="125" y="20"/>
                      <a:pt x="127" y="34"/>
                      <a:pt x="126" y="37"/>
                    </a:cubicBezTo>
                    <a:cubicBezTo>
                      <a:pt x="123" y="50"/>
                      <a:pt x="114" y="63"/>
                      <a:pt x="110" y="76"/>
                    </a:cubicBezTo>
                    <a:cubicBezTo>
                      <a:pt x="109" y="77"/>
                      <a:pt x="108" y="79"/>
                      <a:pt x="107" y="81"/>
                    </a:cubicBezTo>
                    <a:cubicBezTo>
                      <a:pt x="105" y="85"/>
                      <a:pt x="103" y="88"/>
                      <a:pt x="101" y="83"/>
                    </a:cubicBezTo>
                    <a:cubicBezTo>
                      <a:pt x="100" y="78"/>
                      <a:pt x="103" y="69"/>
                      <a:pt x="104" y="65"/>
                    </a:cubicBezTo>
                    <a:close/>
                    <a:moveTo>
                      <a:pt x="100" y="107"/>
                    </a:moveTo>
                    <a:cubicBezTo>
                      <a:pt x="99" y="115"/>
                      <a:pt x="95" y="123"/>
                      <a:pt x="92" y="131"/>
                    </a:cubicBezTo>
                    <a:cubicBezTo>
                      <a:pt x="91" y="134"/>
                      <a:pt x="88" y="149"/>
                      <a:pt x="84" y="148"/>
                    </a:cubicBezTo>
                    <a:cubicBezTo>
                      <a:pt x="79" y="147"/>
                      <a:pt x="80" y="136"/>
                      <a:pt x="80" y="133"/>
                    </a:cubicBezTo>
                    <a:cubicBezTo>
                      <a:pt x="82" y="120"/>
                      <a:pt x="89" y="108"/>
                      <a:pt x="97" y="97"/>
                    </a:cubicBezTo>
                    <a:cubicBezTo>
                      <a:pt x="97" y="100"/>
                      <a:pt x="97" y="100"/>
                      <a:pt x="97" y="100"/>
                    </a:cubicBezTo>
                    <a:cubicBezTo>
                      <a:pt x="102" y="97"/>
                      <a:pt x="101" y="104"/>
                      <a:pt x="100" y="107"/>
                    </a:cubicBezTo>
                    <a:close/>
                    <a:moveTo>
                      <a:pt x="73" y="82"/>
                    </a:moveTo>
                    <a:cubicBezTo>
                      <a:pt x="74" y="74"/>
                      <a:pt x="73" y="58"/>
                      <a:pt x="82" y="53"/>
                    </a:cubicBezTo>
                    <a:cubicBezTo>
                      <a:pt x="79" y="58"/>
                      <a:pt x="79" y="58"/>
                      <a:pt x="79" y="58"/>
                    </a:cubicBezTo>
                    <a:cubicBezTo>
                      <a:pt x="81" y="54"/>
                      <a:pt x="86" y="47"/>
                      <a:pt x="92" y="50"/>
                    </a:cubicBezTo>
                    <a:cubicBezTo>
                      <a:pt x="97" y="53"/>
                      <a:pt x="95" y="61"/>
                      <a:pt x="94" y="65"/>
                    </a:cubicBezTo>
                    <a:cubicBezTo>
                      <a:pt x="92" y="73"/>
                      <a:pt x="89" y="81"/>
                      <a:pt x="85" y="89"/>
                    </a:cubicBezTo>
                    <a:cubicBezTo>
                      <a:pt x="82" y="97"/>
                      <a:pt x="83" y="107"/>
                      <a:pt x="77" y="115"/>
                    </a:cubicBezTo>
                    <a:cubicBezTo>
                      <a:pt x="67" y="111"/>
                      <a:pt x="71" y="90"/>
                      <a:pt x="73" y="82"/>
                    </a:cubicBezTo>
                    <a:close/>
                    <a:moveTo>
                      <a:pt x="52" y="92"/>
                    </a:moveTo>
                    <a:cubicBezTo>
                      <a:pt x="44" y="87"/>
                      <a:pt x="45" y="74"/>
                      <a:pt x="44" y="66"/>
                    </a:cubicBezTo>
                    <a:cubicBezTo>
                      <a:pt x="43" y="61"/>
                      <a:pt x="35" y="40"/>
                      <a:pt x="44" y="40"/>
                    </a:cubicBezTo>
                    <a:cubicBezTo>
                      <a:pt x="42" y="42"/>
                      <a:pt x="42" y="42"/>
                      <a:pt x="42" y="42"/>
                    </a:cubicBezTo>
                    <a:cubicBezTo>
                      <a:pt x="49" y="36"/>
                      <a:pt x="54" y="41"/>
                      <a:pt x="56" y="50"/>
                    </a:cubicBezTo>
                    <a:cubicBezTo>
                      <a:pt x="58" y="57"/>
                      <a:pt x="56" y="65"/>
                      <a:pt x="55" y="72"/>
                    </a:cubicBezTo>
                    <a:cubicBezTo>
                      <a:pt x="54" y="78"/>
                      <a:pt x="56" y="87"/>
                      <a:pt x="52" y="92"/>
                    </a:cubicBezTo>
                    <a:close/>
                    <a:moveTo>
                      <a:pt x="57" y="107"/>
                    </a:moveTo>
                    <a:cubicBezTo>
                      <a:pt x="57" y="103"/>
                      <a:pt x="57" y="103"/>
                      <a:pt x="57" y="103"/>
                    </a:cubicBezTo>
                    <a:cubicBezTo>
                      <a:pt x="57" y="104"/>
                      <a:pt x="57" y="105"/>
                      <a:pt x="57" y="105"/>
                    </a:cubicBezTo>
                    <a:cubicBezTo>
                      <a:pt x="58" y="102"/>
                      <a:pt x="66" y="110"/>
                      <a:pt x="67" y="111"/>
                    </a:cubicBezTo>
                    <a:cubicBezTo>
                      <a:pt x="71" y="117"/>
                      <a:pt x="72" y="124"/>
                      <a:pt x="74" y="131"/>
                    </a:cubicBezTo>
                    <a:cubicBezTo>
                      <a:pt x="75" y="140"/>
                      <a:pt x="77" y="152"/>
                      <a:pt x="76" y="162"/>
                    </a:cubicBezTo>
                    <a:cubicBezTo>
                      <a:pt x="67" y="164"/>
                      <a:pt x="63" y="147"/>
                      <a:pt x="62" y="141"/>
                    </a:cubicBezTo>
                    <a:cubicBezTo>
                      <a:pt x="61" y="129"/>
                      <a:pt x="62" y="116"/>
                      <a:pt x="57" y="105"/>
                    </a:cubicBezTo>
                    <a:cubicBezTo>
                      <a:pt x="57" y="105"/>
                      <a:pt x="57" y="106"/>
                      <a:pt x="57" y="107"/>
                    </a:cubicBezTo>
                    <a:close/>
                    <a:moveTo>
                      <a:pt x="76" y="200"/>
                    </a:moveTo>
                    <a:cubicBezTo>
                      <a:pt x="70" y="196"/>
                      <a:pt x="70" y="186"/>
                      <a:pt x="70" y="181"/>
                    </a:cubicBezTo>
                    <a:cubicBezTo>
                      <a:pt x="70" y="177"/>
                      <a:pt x="73" y="170"/>
                      <a:pt x="77" y="174"/>
                    </a:cubicBezTo>
                    <a:cubicBezTo>
                      <a:pt x="83" y="175"/>
                      <a:pt x="78" y="197"/>
                      <a:pt x="76" y="200"/>
                    </a:cubicBezTo>
                    <a:close/>
                    <a:moveTo>
                      <a:pt x="82" y="221"/>
                    </a:moveTo>
                    <a:cubicBezTo>
                      <a:pt x="78" y="219"/>
                      <a:pt x="81" y="206"/>
                      <a:pt x="83" y="202"/>
                    </a:cubicBezTo>
                    <a:cubicBezTo>
                      <a:pt x="82" y="204"/>
                      <a:pt x="82" y="204"/>
                      <a:pt x="82" y="204"/>
                    </a:cubicBezTo>
                    <a:cubicBezTo>
                      <a:pt x="81" y="200"/>
                      <a:pt x="84" y="198"/>
                      <a:pt x="86" y="203"/>
                    </a:cubicBezTo>
                    <a:cubicBezTo>
                      <a:pt x="88" y="207"/>
                      <a:pt x="85" y="219"/>
                      <a:pt x="82" y="221"/>
                    </a:cubicBezTo>
                    <a:close/>
                    <a:moveTo>
                      <a:pt x="86" y="156"/>
                    </a:moveTo>
                    <a:cubicBezTo>
                      <a:pt x="85" y="155"/>
                      <a:pt x="85" y="155"/>
                      <a:pt x="85" y="155"/>
                    </a:cubicBezTo>
                    <a:cubicBezTo>
                      <a:pt x="92" y="149"/>
                      <a:pt x="90" y="166"/>
                      <a:pt x="89" y="169"/>
                    </a:cubicBezTo>
                    <a:cubicBezTo>
                      <a:pt x="83" y="185"/>
                      <a:pt x="82" y="161"/>
                      <a:pt x="86" y="156"/>
                    </a:cubicBezTo>
                    <a:close/>
                  </a:path>
                </a:pathLst>
              </a:custGeom>
              <a:solidFill>
                <a:srgbClr val="6D97B3"/>
              </a:solidFill>
              <a:ln w="9525">
                <a:noFill/>
                <a:round/>
                <a:headEnd/>
                <a:tailEnd/>
              </a:ln>
            </p:spPr>
            <p:txBody>
              <a:bodyPr/>
              <a:lstStyle/>
              <a:p>
                <a:endParaRPr lang="en-US"/>
              </a:p>
            </p:txBody>
          </p:sp>
          <p:sp>
            <p:nvSpPr>
              <p:cNvPr id="44087" name="Freeform 935"/>
              <p:cNvSpPr>
                <a:spLocks noEditPoints="1"/>
              </p:cNvSpPr>
              <p:nvPr/>
            </p:nvSpPr>
            <p:spPr bwMode="auto">
              <a:xfrm>
                <a:off x="830" y="2528"/>
                <a:ext cx="1007" cy="797"/>
              </a:xfrm>
              <a:custGeom>
                <a:avLst/>
                <a:gdLst>
                  <a:gd name="T0" fmla="*/ 403 w 403"/>
                  <a:gd name="T1" fmla="*/ 282 h 299"/>
                  <a:gd name="T2" fmla="*/ 164 w 403"/>
                  <a:gd name="T3" fmla="*/ 27 h 299"/>
                  <a:gd name="T4" fmla="*/ 31 w 403"/>
                  <a:gd name="T5" fmla="*/ 150 h 299"/>
                  <a:gd name="T6" fmla="*/ 391 w 403"/>
                  <a:gd name="T7" fmla="*/ 299 h 299"/>
                  <a:gd name="T8" fmla="*/ 394 w 403"/>
                  <a:gd name="T9" fmla="*/ 295 h 299"/>
                  <a:gd name="T10" fmla="*/ 399 w 403"/>
                  <a:gd name="T11" fmla="*/ 287 h 299"/>
                  <a:gd name="T12" fmla="*/ 230 w 403"/>
                  <a:gd name="T13" fmla="*/ 80 h 299"/>
                  <a:gd name="T14" fmla="*/ 243 w 403"/>
                  <a:gd name="T15" fmla="*/ 128 h 299"/>
                  <a:gd name="T16" fmla="*/ 212 w 403"/>
                  <a:gd name="T17" fmla="*/ 60 h 299"/>
                  <a:gd name="T18" fmla="*/ 230 w 403"/>
                  <a:gd name="T19" fmla="*/ 80 h 299"/>
                  <a:gd name="T20" fmla="*/ 148 w 403"/>
                  <a:gd name="T21" fmla="*/ 141 h 299"/>
                  <a:gd name="T22" fmla="*/ 147 w 403"/>
                  <a:gd name="T23" fmla="*/ 130 h 299"/>
                  <a:gd name="T24" fmla="*/ 187 w 403"/>
                  <a:gd name="T25" fmla="*/ 140 h 299"/>
                  <a:gd name="T26" fmla="*/ 218 w 403"/>
                  <a:gd name="T27" fmla="*/ 197 h 299"/>
                  <a:gd name="T28" fmla="*/ 191 w 403"/>
                  <a:gd name="T29" fmla="*/ 170 h 299"/>
                  <a:gd name="T30" fmla="*/ 218 w 403"/>
                  <a:gd name="T31" fmla="*/ 197 h 299"/>
                  <a:gd name="T32" fmla="*/ 173 w 403"/>
                  <a:gd name="T33" fmla="*/ 96 h 299"/>
                  <a:gd name="T34" fmla="*/ 183 w 403"/>
                  <a:gd name="T35" fmla="*/ 87 h 299"/>
                  <a:gd name="T36" fmla="*/ 230 w 403"/>
                  <a:gd name="T37" fmla="*/ 143 h 299"/>
                  <a:gd name="T38" fmla="*/ 201 w 403"/>
                  <a:gd name="T39" fmla="*/ 140 h 299"/>
                  <a:gd name="T40" fmla="*/ 246 w 403"/>
                  <a:gd name="T41" fmla="*/ 201 h 299"/>
                  <a:gd name="T42" fmla="*/ 238 w 403"/>
                  <a:gd name="T43" fmla="*/ 170 h 299"/>
                  <a:gd name="T44" fmla="*/ 283 w 403"/>
                  <a:gd name="T45" fmla="*/ 227 h 299"/>
                  <a:gd name="T46" fmla="*/ 260 w 403"/>
                  <a:gd name="T47" fmla="*/ 158 h 299"/>
                  <a:gd name="T48" fmla="*/ 256 w 403"/>
                  <a:gd name="T49" fmla="*/ 137 h 299"/>
                  <a:gd name="T50" fmla="*/ 284 w 403"/>
                  <a:gd name="T51" fmla="*/ 180 h 299"/>
                  <a:gd name="T52" fmla="*/ 293 w 403"/>
                  <a:gd name="T53" fmla="*/ 195 h 299"/>
                  <a:gd name="T54" fmla="*/ 292 w 403"/>
                  <a:gd name="T55" fmla="*/ 202 h 299"/>
                  <a:gd name="T56" fmla="*/ 293 w 403"/>
                  <a:gd name="T57" fmla="*/ 235 h 299"/>
                  <a:gd name="T58" fmla="*/ 342 w 403"/>
                  <a:gd name="T59" fmla="*/ 253 h 299"/>
                  <a:gd name="T60" fmla="*/ 354 w 403"/>
                  <a:gd name="T61" fmla="*/ 261 h 299"/>
                  <a:gd name="T62" fmla="*/ 354 w 403"/>
                  <a:gd name="T63" fmla="*/ 261 h 2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299"/>
                  <a:gd name="T98" fmla="*/ 403 w 403"/>
                  <a:gd name="T99" fmla="*/ 299 h 2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299">
                    <a:moveTo>
                      <a:pt x="394" y="282"/>
                    </a:moveTo>
                    <a:cubicBezTo>
                      <a:pt x="403" y="282"/>
                      <a:pt x="403" y="282"/>
                      <a:pt x="403" y="282"/>
                    </a:cubicBezTo>
                    <a:cubicBezTo>
                      <a:pt x="266" y="231"/>
                      <a:pt x="263" y="0"/>
                      <a:pt x="187" y="18"/>
                    </a:cubicBezTo>
                    <a:cubicBezTo>
                      <a:pt x="180" y="20"/>
                      <a:pt x="172" y="23"/>
                      <a:pt x="164" y="27"/>
                    </a:cubicBezTo>
                    <a:cubicBezTo>
                      <a:pt x="140" y="39"/>
                      <a:pt x="161" y="128"/>
                      <a:pt x="137" y="151"/>
                    </a:cubicBezTo>
                    <a:cubicBezTo>
                      <a:pt x="114" y="174"/>
                      <a:pt x="47" y="131"/>
                      <a:pt x="31" y="150"/>
                    </a:cubicBezTo>
                    <a:cubicBezTo>
                      <a:pt x="12" y="174"/>
                      <a:pt x="0" y="191"/>
                      <a:pt x="0" y="191"/>
                    </a:cubicBezTo>
                    <a:cubicBezTo>
                      <a:pt x="80" y="123"/>
                      <a:pt x="391" y="299"/>
                      <a:pt x="391" y="299"/>
                    </a:cubicBezTo>
                    <a:cubicBezTo>
                      <a:pt x="387" y="293"/>
                      <a:pt x="387" y="293"/>
                      <a:pt x="387" y="293"/>
                    </a:cubicBezTo>
                    <a:cubicBezTo>
                      <a:pt x="394" y="295"/>
                      <a:pt x="394" y="295"/>
                      <a:pt x="394" y="295"/>
                    </a:cubicBezTo>
                    <a:cubicBezTo>
                      <a:pt x="392" y="290"/>
                      <a:pt x="392" y="290"/>
                      <a:pt x="392" y="290"/>
                    </a:cubicBezTo>
                    <a:cubicBezTo>
                      <a:pt x="399" y="287"/>
                      <a:pt x="399" y="287"/>
                      <a:pt x="399" y="287"/>
                    </a:cubicBezTo>
                    <a:lnTo>
                      <a:pt x="394" y="282"/>
                    </a:lnTo>
                    <a:close/>
                    <a:moveTo>
                      <a:pt x="230" y="80"/>
                    </a:moveTo>
                    <a:cubicBezTo>
                      <a:pt x="233" y="89"/>
                      <a:pt x="235" y="98"/>
                      <a:pt x="237" y="107"/>
                    </a:cubicBezTo>
                    <a:cubicBezTo>
                      <a:pt x="238" y="111"/>
                      <a:pt x="246" y="124"/>
                      <a:pt x="243" y="128"/>
                    </a:cubicBezTo>
                    <a:cubicBezTo>
                      <a:pt x="236" y="139"/>
                      <a:pt x="221" y="112"/>
                      <a:pt x="220" y="107"/>
                    </a:cubicBezTo>
                    <a:cubicBezTo>
                      <a:pt x="216" y="92"/>
                      <a:pt x="219" y="74"/>
                      <a:pt x="212" y="60"/>
                    </a:cubicBezTo>
                    <a:cubicBezTo>
                      <a:pt x="211" y="60"/>
                      <a:pt x="211" y="60"/>
                      <a:pt x="211" y="60"/>
                    </a:cubicBezTo>
                    <a:cubicBezTo>
                      <a:pt x="219" y="52"/>
                      <a:pt x="228" y="76"/>
                      <a:pt x="230" y="80"/>
                    </a:cubicBezTo>
                    <a:close/>
                    <a:moveTo>
                      <a:pt x="168" y="151"/>
                    </a:moveTo>
                    <a:cubicBezTo>
                      <a:pt x="160" y="150"/>
                      <a:pt x="151" y="150"/>
                      <a:pt x="148" y="141"/>
                    </a:cubicBezTo>
                    <a:cubicBezTo>
                      <a:pt x="147" y="139"/>
                      <a:pt x="148" y="131"/>
                      <a:pt x="148" y="130"/>
                    </a:cubicBezTo>
                    <a:cubicBezTo>
                      <a:pt x="147" y="130"/>
                      <a:pt x="147" y="130"/>
                      <a:pt x="147" y="130"/>
                    </a:cubicBezTo>
                    <a:cubicBezTo>
                      <a:pt x="147" y="124"/>
                      <a:pt x="150" y="117"/>
                      <a:pt x="157" y="117"/>
                    </a:cubicBezTo>
                    <a:cubicBezTo>
                      <a:pt x="168" y="115"/>
                      <a:pt x="181" y="132"/>
                      <a:pt x="187" y="140"/>
                    </a:cubicBezTo>
                    <a:cubicBezTo>
                      <a:pt x="202" y="158"/>
                      <a:pt x="180" y="153"/>
                      <a:pt x="168" y="151"/>
                    </a:cubicBezTo>
                    <a:close/>
                    <a:moveTo>
                      <a:pt x="218" y="197"/>
                    </a:moveTo>
                    <a:cubicBezTo>
                      <a:pt x="206" y="196"/>
                      <a:pt x="172" y="177"/>
                      <a:pt x="193" y="165"/>
                    </a:cubicBezTo>
                    <a:cubicBezTo>
                      <a:pt x="191" y="170"/>
                      <a:pt x="191" y="170"/>
                      <a:pt x="191" y="170"/>
                    </a:cubicBezTo>
                    <a:cubicBezTo>
                      <a:pt x="200" y="172"/>
                      <a:pt x="211" y="177"/>
                      <a:pt x="219" y="182"/>
                    </a:cubicBezTo>
                    <a:cubicBezTo>
                      <a:pt x="228" y="187"/>
                      <a:pt x="233" y="197"/>
                      <a:pt x="218" y="197"/>
                    </a:cubicBezTo>
                    <a:close/>
                    <a:moveTo>
                      <a:pt x="201" y="140"/>
                    </a:moveTo>
                    <a:cubicBezTo>
                      <a:pt x="188" y="131"/>
                      <a:pt x="171" y="113"/>
                      <a:pt x="173" y="96"/>
                    </a:cubicBezTo>
                    <a:cubicBezTo>
                      <a:pt x="174" y="90"/>
                      <a:pt x="177" y="87"/>
                      <a:pt x="183" y="89"/>
                    </a:cubicBezTo>
                    <a:cubicBezTo>
                      <a:pt x="183" y="87"/>
                      <a:pt x="183" y="87"/>
                      <a:pt x="183" y="87"/>
                    </a:cubicBezTo>
                    <a:cubicBezTo>
                      <a:pt x="189" y="97"/>
                      <a:pt x="192" y="106"/>
                      <a:pt x="200" y="114"/>
                    </a:cubicBezTo>
                    <a:cubicBezTo>
                      <a:pt x="209" y="125"/>
                      <a:pt x="220" y="134"/>
                      <a:pt x="230" y="143"/>
                    </a:cubicBezTo>
                    <a:cubicBezTo>
                      <a:pt x="236" y="148"/>
                      <a:pt x="246" y="155"/>
                      <a:pt x="234" y="157"/>
                    </a:cubicBezTo>
                    <a:cubicBezTo>
                      <a:pt x="222" y="158"/>
                      <a:pt x="209" y="147"/>
                      <a:pt x="201" y="140"/>
                    </a:cubicBezTo>
                    <a:close/>
                    <a:moveTo>
                      <a:pt x="283" y="227"/>
                    </a:moveTo>
                    <a:cubicBezTo>
                      <a:pt x="274" y="239"/>
                      <a:pt x="253" y="208"/>
                      <a:pt x="246" y="201"/>
                    </a:cubicBezTo>
                    <a:cubicBezTo>
                      <a:pt x="238" y="192"/>
                      <a:pt x="235" y="185"/>
                      <a:pt x="235" y="172"/>
                    </a:cubicBezTo>
                    <a:cubicBezTo>
                      <a:pt x="238" y="170"/>
                      <a:pt x="238" y="170"/>
                      <a:pt x="238" y="170"/>
                    </a:cubicBezTo>
                    <a:cubicBezTo>
                      <a:pt x="235" y="156"/>
                      <a:pt x="259" y="176"/>
                      <a:pt x="260" y="178"/>
                    </a:cubicBezTo>
                    <a:cubicBezTo>
                      <a:pt x="268" y="185"/>
                      <a:pt x="292" y="215"/>
                      <a:pt x="283" y="227"/>
                    </a:cubicBezTo>
                    <a:close/>
                    <a:moveTo>
                      <a:pt x="276" y="183"/>
                    </a:moveTo>
                    <a:cubicBezTo>
                      <a:pt x="269" y="176"/>
                      <a:pt x="265" y="166"/>
                      <a:pt x="260" y="158"/>
                    </a:cubicBezTo>
                    <a:cubicBezTo>
                      <a:pt x="257" y="152"/>
                      <a:pt x="251" y="150"/>
                      <a:pt x="251" y="150"/>
                    </a:cubicBezTo>
                    <a:cubicBezTo>
                      <a:pt x="246" y="143"/>
                      <a:pt x="249" y="137"/>
                      <a:pt x="256" y="137"/>
                    </a:cubicBezTo>
                    <a:cubicBezTo>
                      <a:pt x="266" y="136"/>
                      <a:pt x="272" y="144"/>
                      <a:pt x="275" y="152"/>
                    </a:cubicBezTo>
                    <a:cubicBezTo>
                      <a:pt x="279" y="160"/>
                      <a:pt x="284" y="171"/>
                      <a:pt x="284" y="180"/>
                    </a:cubicBezTo>
                    <a:cubicBezTo>
                      <a:pt x="284" y="188"/>
                      <a:pt x="281" y="188"/>
                      <a:pt x="276" y="183"/>
                    </a:cubicBezTo>
                    <a:close/>
                    <a:moveTo>
                      <a:pt x="293" y="195"/>
                    </a:moveTo>
                    <a:cubicBezTo>
                      <a:pt x="302" y="194"/>
                      <a:pt x="324" y="216"/>
                      <a:pt x="317" y="223"/>
                    </a:cubicBezTo>
                    <a:cubicBezTo>
                      <a:pt x="309" y="230"/>
                      <a:pt x="297" y="207"/>
                      <a:pt x="292" y="202"/>
                    </a:cubicBezTo>
                    <a:cubicBezTo>
                      <a:pt x="290" y="196"/>
                      <a:pt x="292" y="197"/>
                      <a:pt x="293" y="195"/>
                    </a:cubicBezTo>
                    <a:close/>
                    <a:moveTo>
                      <a:pt x="293" y="235"/>
                    </a:moveTo>
                    <a:cubicBezTo>
                      <a:pt x="300" y="234"/>
                      <a:pt x="305" y="236"/>
                      <a:pt x="312" y="238"/>
                    </a:cubicBezTo>
                    <a:cubicBezTo>
                      <a:pt x="320" y="241"/>
                      <a:pt x="339" y="243"/>
                      <a:pt x="342" y="253"/>
                    </a:cubicBezTo>
                    <a:cubicBezTo>
                      <a:pt x="327" y="259"/>
                      <a:pt x="293" y="238"/>
                      <a:pt x="293" y="235"/>
                    </a:cubicBezTo>
                    <a:close/>
                    <a:moveTo>
                      <a:pt x="354" y="261"/>
                    </a:moveTo>
                    <a:cubicBezTo>
                      <a:pt x="360" y="262"/>
                      <a:pt x="372" y="270"/>
                      <a:pt x="373" y="275"/>
                    </a:cubicBezTo>
                    <a:cubicBezTo>
                      <a:pt x="363" y="276"/>
                      <a:pt x="349" y="261"/>
                      <a:pt x="354" y="261"/>
                    </a:cubicBezTo>
                    <a:close/>
                  </a:path>
                </a:pathLst>
              </a:custGeom>
              <a:solidFill>
                <a:srgbClr val="A0C0D5"/>
              </a:solidFill>
              <a:ln w="9525">
                <a:noFill/>
                <a:round/>
                <a:headEnd/>
                <a:tailEnd/>
              </a:ln>
            </p:spPr>
            <p:txBody>
              <a:bodyPr/>
              <a:lstStyle/>
              <a:p>
                <a:endParaRPr lang="en-US"/>
              </a:p>
            </p:txBody>
          </p:sp>
          <p:sp>
            <p:nvSpPr>
              <p:cNvPr id="44088" name="Freeform 936"/>
              <p:cNvSpPr>
                <a:spLocks/>
              </p:cNvSpPr>
              <p:nvPr/>
            </p:nvSpPr>
            <p:spPr bwMode="auto">
              <a:xfrm>
                <a:off x="982" y="2637"/>
                <a:ext cx="100" cy="203"/>
              </a:xfrm>
              <a:custGeom>
                <a:avLst/>
                <a:gdLst>
                  <a:gd name="T0" fmla="*/ 40 w 40"/>
                  <a:gd name="T1" fmla="*/ 76 h 76"/>
                  <a:gd name="T2" fmla="*/ 28 w 40"/>
                  <a:gd name="T3" fmla="*/ 0 h 76"/>
                  <a:gd name="T4" fmla="*/ 40 w 40"/>
                  <a:gd name="T5" fmla="*/ 72 h 76"/>
                  <a:gd name="T6" fmla="*/ 0 60000 65536"/>
                  <a:gd name="T7" fmla="*/ 0 60000 65536"/>
                  <a:gd name="T8" fmla="*/ 0 60000 65536"/>
                  <a:gd name="T9" fmla="*/ 0 w 40"/>
                  <a:gd name="T10" fmla="*/ 0 h 76"/>
                  <a:gd name="T11" fmla="*/ 40 w 40"/>
                  <a:gd name="T12" fmla="*/ 76 h 76"/>
                </a:gdLst>
                <a:ahLst/>
                <a:cxnLst>
                  <a:cxn ang="T6">
                    <a:pos x="T0" y="T1"/>
                  </a:cxn>
                  <a:cxn ang="T7">
                    <a:pos x="T2" y="T3"/>
                  </a:cxn>
                  <a:cxn ang="T8">
                    <a:pos x="T4" y="T5"/>
                  </a:cxn>
                </a:cxnLst>
                <a:rect l="T9" t="T10" r="T11" b="T12"/>
                <a:pathLst>
                  <a:path w="40" h="76">
                    <a:moveTo>
                      <a:pt x="40" y="76"/>
                    </a:moveTo>
                    <a:cubicBezTo>
                      <a:pt x="40" y="76"/>
                      <a:pt x="0" y="16"/>
                      <a:pt x="28" y="0"/>
                    </a:cubicBezTo>
                    <a:cubicBezTo>
                      <a:pt x="28" y="0"/>
                      <a:pt x="20" y="52"/>
                      <a:pt x="40" y="72"/>
                    </a:cubicBezTo>
                  </a:path>
                </a:pathLst>
              </a:custGeom>
              <a:solidFill>
                <a:srgbClr val="8A534D"/>
              </a:solidFill>
              <a:ln w="9525">
                <a:noFill/>
                <a:round/>
                <a:headEnd/>
                <a:tailEnd/>
              </a:ln>
            </p:spPr>
            <p:txBody>
              <a:bodyPr/>
              <a:lstStyle/>
              <a:p>
                <a:endParaRPr lang="en-US"/>
              </a:p>
            </p:txBody>
          </p:sp>
          <p:sp>
            <p:nvSpPr>
              <p:cNvPr id="44089" name="Freeform 937"/>
              <p:cNvSpPr>
                <a:spLocks/>
              </p:cNvSpPr>
              <p:nvPr/>
            </p:nvSpPr>
            <p:spPr bwMode="auto">
              <a:xfrm>
                <a:off x="512" y="1517"/>
                <a:ext cx="1928" cy="1494"/>
              </a:xfrm>
              <a:custGeom>
                <a:avLst/>
                <a:gdLst>
                  <a:gd name="T0" fmla="*/ 108 w 771"/>
                  <a:gd name="T1" fmla="*/ 192 h 560"/>
                  <a:gd name="T2" fmla="*/ 20 w 771"/>
                  <a:gd name="T3" fmla="*/ 284 h 560"/>
                  <a:gd name="T4" fmla="*/ 0 w 771"/>
                  <a:gd name="T5" fmla="*/ 340 h 560"/>
                  <a:gd name="T6" fmla="*/ 0 w 771"/>
                  <a:gd name="T7" fmla="*/ 424 h 560"/>
                  <a:gd name="T8" fmla="*/ 20 w 771"/>
                  <a:gd name="T9" fmla="*/ 504 h 560"/>
                  <a:gd name="T10" fmla="*/ 60 w 771"/>
                  <a:gd name="T11" fmla="*/ 560 h 560"/>
                  <a:gd name="T12" fmla="*/ 264 w 771"/>
                  <a:gd name="T13" fmla="*/ 530 h 560"/>
                  <a:gd name="T14" fmla="*/ 266 w 771"/>
                  <a:gd name="T15" fmla="*/ 490 h 560"/>
                  <a:gd name="T16" fmla="*/ 354 w 771"/>
                  <a:gd name="T17" fmla="*/ 352 h 560"/>
                  <a:gd name="T18" fmla="*/ 456 w 771"/>
                  <a:gd name="T19" fmla="*/ 240 h 560"/>
                  <a:gd name="T20" fmla="*/ 492 w 771"/>
                  <a:gd name="T21" fmla="*/ 204 h 560"/>
                  <a:gd name="T22" fmla="*/ 548 w 771"/>
                  <a:gd name="T23" fmla="*/ 280 h 560"/>
                  <a:gd name="T24" fmla="*/ 650 w 771"/>
                  <a:gd name="T25" fmla="*/ 328 h 560"/>
                  <a:gd name="T26" fmla="*/ 712 w 771"/>
                  <a:gd name="T27" fmla="*/ 260 h 560"/>
                  <a:gd name="T28" fmla="*/ 748 w 771"/>
                  <a:gd name="T29" fmla="*/ 168 h 560"/>
                  <a:gd name="T30" fmla="*/ 720 w 771"/>
                  <a:gd name="T31" fmla="*/ 56 h 560"/>
                  <a:gd name="T32" fmla="*/ 644 w 771"/>
                  <a:gd name="T33" fmla="*/ 20 h 560"/>
                  <a:gd name="T34" fmla="*/ 520 w 771"/>
                  <a:gd name="T35" fmla="*/ 0 h 560"/>
                  <a:gd name="T36" fmla="*/ 388 w 771"/>
                  <a:gd name="T37" fmla="*/ 84 h 560"/>
                  <a:gd name="T38" fmla="*/ 364 w 771"/>
                  <a:gd name="T39" fmla="*/ 228 h 560"/>
                  <a:gd name="T40" fmla="*/ 348 w 771"/>
                  <a:gd name="T41" fmla="*/ 268 h 560"/>
                  <a:gd name="T42" fmla="*/ 308 w 771"/>
                  <a:gd name="T43" fmla="*/ 316 h 560"/>
                  <a:gd name="T44" fmla="*/ 280 w 771"/>
                  <a:gd name="T45" fmla="*/ 260 h 560"/>
                  <a:gd name="T46" fmla="*/ 220 w 771"/>
                  <a:gd name="T47" fmla="*/ 204 h 560"/>
                  <a:gd name="T48" fmla="*/ 108 w 771"/>
                  <a:gd name="T49" fmla="*/ 192 h 5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1"/>
                  <a:gd name="T76" fmla="*/ 0 h 560"/>
                  <a:gd name="T77" fmla="*/ 771 w 771"/>
                  <a:gd name="T78" fmla="*/ 560 h 5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1" h="560">
                    <a:moveTo>
                      <a:pt x="108" y="192"/>
                    </a:moveTo>
                    <a:cubicBezTo>
                      <a:pt x="20" y="284"/>
                      <a:pt x="20" y="284"/>
                      <a:pt x="20" y="284"/>
                    </a:cubicBezTo>
                    <a:cubicBezTo>
                      <a:pt x="0" y="340"/>
                      <a:pt x="0" y="340"/>
                      <a:pt x="0" y="340"/>
                    </a:cubicBezTo>
                    <a:cubicBezTo>
                      <a:pt x="0" y="424"/>
                      <a:pt x="0" y="424"/>
                      <a:pt x="0" y="424"/>
                    </a:cubicBezTo>
                    <a:cubicBezTo>
                      <a:pt x="20" y="504"/>
                      <a:pt x="20" y="504"/>
                      <a:pt x="20" y="504"/>
                    </a:cubicBezTo>
                    <a:cubicBezTo>
                      <a:pt x="60" y="560"/>
                      <a:pt x="60" y="560"/>
                      <a:pt x="60" y="560"/>
                    </a:cubicBezTo>
                    <a:cubicBezTo>
                      <a:pt x="60" y="560"/>
                      <a:pt x="199" y="508"/>
                      <a:pt x="264" y="530"/>
                    </a:cubicBezTo>
                    <a:cubicBezTo>
                      <a:pt x="264" y="530"/>
                      <a:pt x="262" y="524"/>
                      <a:pt x="266" y="490"/>
                    </a:cubicBezTo>
                    <a:cubicBezTo>
                      <a:pt x="271" y="454"/>
                      <a:pt x="354" y="352"/>
                      <a:pt x="354" y="352"/>
                    </a:cubicBezTo>
                    <a:cubicBezTo>
                      <a:pt x="456" y="240"/>
                      <a:pt x="456" y="240"/>
                      <a:pt x="456" y="240"/>
                    </a:cubicBezTo>
                    <a:cubicBezTo>
                      <a:pt x="492" y="204"/>
                      <a:pt x="492" y="204"/>
                      <a:pt x="492" y="204"/>
                    </a:cubicBezTo>
                    <a:cubicBezTo>
                      <a:pt x="548" y="280"/>
                      <a:pt x="548" y="280"/>
                      <a:pt x="548" y="280"/>
                    </a:cubicBezTo>
                    <a:cubicBezTo>
                      <a:pt x="548" y="280"/>
                      <a:pt x="630" y="284"/>
                      <a:pt x="650" y="328"/>
                    </a:cubicBezTo>
                    <a:cubicBezTo>
                      <a:pt x="650" y="328"/>
                      <a:pt x="647" y="283"/>
                      <a:pt x="712" y="260"/>
                    </a:cubicBezTo>
                    <a:cubicBezTo>
                      <a:pt x="771" y="239"/>
                      <a:pt x="748" y="168"/>
                      <a:pt x="748" y="168"/>
                    </a:cubicBezTo>
                    <a:cubicBezTo>
                      <a:pt x="720" y="56"/>
                      <a:pt x="720" y="56"/>
                      <a:pt x="720" y="56"/>
                    </a:cubicBezTo>
                    <a:cubicBezTo>
                      <a:pt x="644" y="20"/>
                      <a:pt x="644" y="20"/>
                      <a:pt x="644" y="20"/>
                    </a:cubicBezTo>
                    <a:cubicBezTo>
                      <a:pt x="520" y="0"/>
                      <a:pt x="520" y="0"/>
                      <a:pt x="520" y="0"/>
                    </a:cubicBezTo>
                    <a:cubicBezTo>
                      <a:pt x="388" y="84"/>
                      <a:pt x="388" y="84"/>
                      <a:pt x="388" y="84"/>
                    </a:cubicBezTo>
                    <a:cubicBezTo>
                      <a:pt x="364" y="228"/>
                      <a:pt x="364" y="228"/>
                      <a:pt x="364" y="228"/>
                    </a:cubicBezTo>
                    <a:cubicBezTo>
                      <a:pt x="348" y="268"/>
                      <a:pt x="348" y="268"/>
                      <a:pt x="348" y="268"/>
                    </a:cubicBezTo>
                    <a:cubicBezTo>
                      <a:pt x="308" y="316"/>
                      <a:pt x="308" y="316"/>
                      <a:pt x="308" y="316"/>
                    </a:cubicBezTo>
                    <a:cubicBezTo>
                      <a:pt x="280" y="260"/>
                      <a:pt x="280" y="260"/>
                      <a:pt x="280" y="260"/>
                    </a:cubicBezTo>
                    <a:cubicBezTo>
                      <a:pt x="220" y="204"/>
                      <a:pt x="220" y="204"/>
                      <a:pt x="220" y="204"/>
                    </a:cubicBezTo>
                    <a:lnTo>
                      <a:pt x="108" y="192"/>
                    </a:lnTo>
                    <a:close/>
                  </a:path>
                </a:pathLst>
              </a:custGeom>
              <a:solidFill>
                <a:srgbClr val="B11B48"/>
              </a:solidFill>
              <a:ln w="9525">
                <a:noFill/>
                <a:round/>
                <a:headEnd/>
                <a:tailEnd/>
              </a:ln>
            </p:spPr>
            <p:txBody>
              <a:bodyPr/>
              <a:lstStyle/>
              <a:p>
                <a:endParaRPr lang="en-US"/>
              </a:p>
            </p:txBody>
          </p:sp>
          <p:sp>
            <p:nvSpPr>
              <p:cNvPr id="44090" name="Oval 938"/>
              <p:cNvSpPr>
                <a:spLocks noChangeArrowheads="1"/>
              </p:cNvSpPr>
              <p:nvPr/>
            </p:nvSpPr>
            <p:spPr bwMode="auto">
              <a:xfrm>
                <a:off x="612" y="2637"/>
                <a:ext cx="340" cy="214"/>
              </a:xfrm>
              <a:prstGeom prst="ellipse">
                <a:avLst/>
              </a:prstGeom>
              <a:solidFill>
                <a:srgbClr val="5F1E31"/>
              </a:solidFill>
              <a:ln w="9525">
                <a:noFill/>
                <a:round/>
                <a:headEnd/>
                <a:tailEnd/>
              </a:ln>
            </p:spPr>
            <p:txBody>
              <a:bodyPr/>
              <a:lstStyle/>
              <a:p>
                <a:endParaRPr lang="en-US"/>
              </a:p>
            </p:txBody>
          </p:sp>
          <p:sp>
            <p:nvSpPr>
              <p:cNvPr id="44091" name="Freeform 939"/>
              <p:cNvSpPr>
                <a:spLocks/>
              </p:cNvSpPr>
              <p:nvPr/>
            </p:nvSpPr>
            <p:spPr bwMode="auto">
              <a:xfrm>
                <a:off x="492" y="2584"/>
                <a:ext cx="280" cy="224"/>
              </a:xfrm>
              <a:custGeom>
                <a:avLst/>
                <a:gdLst>
                  <a:gd name="T0" fmla="*/ 64 w 112"/>
                  <a:gd name="T1" fmla="*/ 84 h 84"/>
                  <a:gd name="T2" fmla="*/ 80 w 112"/>
                  <a:gd name="T3" fmla="*/ 4 h 84"/>
                  <a:gd name="T4" fmla="*/ 112 w 112"/>
                  <a:gd name="T5" fmla="*/ 0 h 84"/>
                  <a:gd name="T6" fmla="*/ 68 w 112"/>
                  <a:gd name="T7" fmla="*/ 64 h 84"/>
                  <a:gd name="T8" fmla="*/ 64 w 112"/>
                  <a:gd name="T9" fmla="*/ 84 h 84"/>
                  <a:gd name="T10" fmla="*/ 0 60000 65536"/>
                  <a:gd name="T11" fmla="*/ 0 60000 65536"/>
                  <a:gd name="T12" fmla="*/ 0 60000 65536"/>
                  <a:gd name="T13" fmla="*/ 0 60000 65536"/>
                  <a:gd name="T14" fmla="*/ 0 60000 65536"/>
                  <a:gd name="T15" fmla="*/ 0 w 112"/>
                  <a:gd name="T16" fmla="*/ 0 h 84"/>
                  <a:gd name="T17" fmla="*/ 112 w 112"/>
                  <a:gd name="T18" fmla="*/ 84 h 84"/>
                </a:gdLst>
                <a:ahLst/>
                <a:cxnLst>
                  <a:cxn ang="T10">
                    <a:pos x="T0" y="T1"/>
                  </a:cxn>
                  <a:cxn ang="T11">
                    <a:pos x="T2" y="T3"/>
                  </a:cxn>
                  <a:cxn ang="T12">
                    <a:pos x="T4" y="T5"/>
                  </a:cxn>
                  <a:cxn ang="T13">
                    <a:pos x="T6" y="T7"/>
                  </a:cxn>
                  <a:cxn ang="T14">
                    <a:pos x="T8" y="T9"/>
                  </a:cxn>
                </a:cxnLst>
                <a:rect l="T15" t="T16" r="T17" b="T18"/>
                <a:pathLst>
                  <a:path w="112" h="84">
                    <a:moveTo>
                      <a:pt x="64" y="84"/>
                    </a:moveTo>
                    <a:cubicBezTo>
                      <a:pt x="64" y="84"/>
                      <a:pt x="0" y="42"/>
                      <a:pt x="80" y="4"/>
                    </a:cubicBezTo>
                    <a:cubicBezTo>
                      <a:pt x="112" y="0"/>
                      <a:pt x="112" y="0"/>
                      <a:pt x="112" y="0"/>
                    </a:cubicBezTo>
                    <a:cubicBezTo>
                      <a:pt x="112" y="0"/>
                      <a:pt x="20" y="12"/>
                      <a:pt x="68" y="64"/>
                    </a:cubicBezTo>
                    <a:lnTo>
                      <a:pt x="64" y="84"/>
                    </a:lnTo>
                    <a:close/>
                  </a:path>
                </a:pathLst>
              </a:custGeom>
              <a:solidFill>
                <a:srgbClr val="5F1E31"/>
              </a:solidFill>
              <a:ln w="9525">
                <a:noFill/>
                <a:round/>
                <a:headEnd/>
                <a:tailEnd/>
              </a:ln>
            </p:spPr>
            <p:txBody>
              <a:bodyPr/>
              <a:lstStyle/>
              <a:p>
                <a:endParaRPr lang="en-US"/>
              </a:p>
            </p:txBody>
          </p:sp>
          <p:sp>
            <p:nvSpPr>
              <p:cNvPr id="44092" name="Freeform 940"/>
              <p:cNvSpPr>
                <a:spLocks/>
              </p:cNvSpPr>
              <p:nvPr/>
            </p:nvSpPr>
            <p:spPr bwMode="auto">
              <a:xfrm>
                <a:off x="2362" y="2947"/>
                <a:ext cx="260" cy="618"/>
              </a:xfrm>
              <a:custGeom>
                <a:avLst/>
                <a:gdLst>
                  <a:gd name="T0" fmla="*/ 16 w 104"/>
                  <a:gd name="T1" fmla="*/ 208 h 232"/>
                  <a:gd name="T2" fmla="*/ 16 w 104"/>
                  <a:gd name="T3" fmla="*/ 200 h 232"/>
                  <a:gd name="T4" fmla="*/ 8 w 104"/>
                  <a:gd name="T5" fmla="*/ 48 h 232"/>
                  <a:gd name="T6" fmla="*/ 36 w 104"/>
                  <a:gd name="T7" fmla="*/ 52 h 232"/>
                  <a:gd name="T8" fmla="*/ 104 w 104"/>
                  <a:gd name="T9" fmla="*/ 168 h 232"/>
                  <a:gd name="T10" fmla="*/ 16 w 104"/>
                  <a:gd name="T11" fmla="*/ 208 h 232"/>
                  <a:gd name="T12" fmla="*/ 0 60000 65536"/>
                  <a:gd name="T13" fmla="*/ 0 60000 65536"/>
                  <a:gd name="T14" fmla="*/ 0 60000 65536"/>
                  <a:gd name="T15" fmla="*/ 0 60000 65536"/>
                  <a:gd name="T16" fmla="*/ 0 60000 65536"/>
                  <a:gd name="T17" fmla="*/ 0 60000 65536"/>
                  <a:gd name="T18" fmla="*/ 0 w 104"/>
                  <a:gd name="T19" fmla="*/ 0 h 232"/>
                  <a:gd name="T20" fmla="*/ 104 w 104"/>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04" h="232">
                    <a:moveTo>
                      <a:pt x="16" y="208"/>
                    </a:moveTo>
                    <a:cubicBezTo>
                      <a:pt x="16" y="208"/>
                      <a:pt x="16" y="205"/>
                      <a:pt x="16" y="200"/>
                    </a:cubicBezTo>
                    <a:cubicBezTo>
                      <a:pt x="16" y="171"/>
                      <a:pt x="15" y="72"/>
                      <a:pt x="8" y="48"/>
                    </a:cubicBezTo>
                    <a:cubicBezTo>
                      <a:pt x="0" y="20"/>
                      <a:pt x="4" y="0"/>
                      <a:pt x="36" y="52"/>
                    </a:cubicBezTo>
                    <a:cubicBezTo>
                      <a:pt x="68" y="104"/>
                      <a:pt x="104" y="168"/>
                      <a:pt x="104" y="168"/>
                    </a:cubicBezTo>
                    <a:cubicBezTo>
                      <a:pt x="104" y="168"/>
                      <a:pt x="64" y="232"/>
                      <a:pt x="16" y="208"/>
                    </a:cubicBezTo>
                    <a:close/>
                  </a:path>
                </a:pathLst>
              </a:custGeom>
              <a:solidFill>
                <a:srgbClr val="B65566"/>
              </a:solidFill>
              <a:ln w="9525">
                <a:noFill/>
                <a:round/>
                <a:headEnd/>
                <a:tailEnd/>
              </a:ln>
            </p:spPr>
            <p:txBody>
              <a:bodyPr/>
              <a:lstStyle/>
              <a:p>
                <a:endParaRPr lang="en-US"/>
              </a:p>
            </p:txBody>
          </p:sp>
          <p:sp>
            <p:nvSpPr>
              <p:cNvPr id="44093" name="Freeform 941"/>
              <p:cNvSpPr>
                <a:spLocks/>
              </p:cNvSpPr>
              <p:nvPr/>
            </p:nvSpPr>
            <p:spPr bwMode="auto">
              <a:xfrm>
                <a:off x="2152" y="2733"/>
                <a:ext cx="440" cy="747"/>
              </a:xfrm>
              <a:custGeom>
                <a:avLst/>
                <a:gdLst>
                  <a:gd name="T0" fmla="*/ 44 w 176"/>
                  <a:gd name="T1" fmla="*/ 244 h 280"/>
                  <a:gd name="T2" fmla="*/ 20 w 176"/>
                  <a:gd name="T3" fmla="*/ 8 h 280"/>
                  <a:gd name="T4" fmla="*/ 176 w 176"/>
                  <a:gd name="T5" fmla="*/ 256 h 280"/>
                  <a:gd name="T6" fmla="*/ 44 w 176"/>
                  <a:gd name="T7" fmla="*/ 244 h 280"/>
                  <a:gd name="T8" fmla="*/ 0 60000 65536"/>
                  <a:gd name="T9" fmla="*/ 0 60000 65536"/>
                  <a:gd name="T10" fmla="*/ 0 60000 65536"/>
                  <a:gd name="T11" fmla="*/ 0 60000 65536"/>
                  <a:gd name="T12" fmla="*/ 0 w 176"/>
                  <a:gd name="T13" fmla="*/ 0 h 280"/>
                  <a:gd name="T14" fmla="*/ 176 w 176"/>
                  <a:gd name="T15" fmla="*/ 280 h 280"/>
                </a:gdLst>
                <a:ahLst/>
                <a:cxnLst>
                  <a:cxn ang="T8">
                    <a:pos x="T0" y="T1"/>
                  </a:cxn>
                  <a:cxn ang="T9">
                    <a:pos x="T2" y="T3"/>
                  </a:cxn>
                  <a:cxn ang="T10">
                    <a:pos x="T4" y="T5"/>
                  </a:cxn>
                  <a:cxn ang="T11">
                    <a:pos x="T6" y="T7"/>
                  </a:cxn>
                </a:cxnLst>
                <a:rect l="T12" t="T13" r="T14" b="T15"/>
                <a:pathLst>
                  <a:path w="176" h="280">
                    <a:moveTo>
                      <a:pt x="44" y="244"/>
                    </a:moveTo>
                    <a:cubicBezTo>
                      <a:pt x="44" y="244"/>
                      <a:pt x="0" y="16"/>
                      <a:pt x="20" y="8"/>
                    </a:cubicBezTo>
                    <a:cubicBezTo>
                      <a:pt x="40" y="0"/>
                      <a:pt x="88" y="256"/>
                      <a:pt x="176" y="256"/>
                    </a:cubicBezTo>
                    <a:cubicBezTo>
                      <a:pt x="176" y="256"/>
                      <a:pt x="68" y="280"/>
                      <a:pt x="44" y="244"/>
                    </a:cubicBezTo>
                    <a:close/>
                  </a:path>
                </a:pathLst>
              </a:custGeom>
              <a:solidFill>
                <a:srgbClr val="D98D99"/>
              </a:solidFill>
              <a:ln w="9525">
                <a:noFill/>
                <a:round/>
                <a:headEnd/>
                <a:tailEnd/>
              </a:ln>
            </p:spPr>
            <p:txBody>
              <a:bodyPr/>
              <a:lstStyle/>
              <a:p>
                <a:endParaRPr lang="en-US"/>
              </a:p>
            </p:txBody>
          </p:sp>
          <p:sp>
            <p:nvSpPr>
              <p:cNvPr id="44094" name="Freeform 942"/>
              <p:cNvSpPr>
                <a:spLocks noEditPoints="1"/>
              </p:cNvSpPr>
              <p:nvPr/>
            </p:nvSpPr>
            <p:spPr bwMode="auto">
              <a:xfrm>
                <a:off x="1225" y="2517"/>
                <a:ext cx="565" cy="558"/>
              </a:xfrm>
              <a:custGeom>
                <a:avLst/>
                <a:gdLst>
                  <a:gd name="T0" fmla="*/ 226 w 226"/>
                  <a:gd name="T1" fmla="*/ 195 h 209"/>
                  <a:gd name="T2" fmla="*/ 62 w 226"/>
                  <a:gd name="T3" fmla="*/ 0 h 209"/>
                  <a:gd name="T4" fmla="*/ 10 w 226"/>
                  <a:gd name="T5" fmla="*/ 32 h 209"/>
                  <a:gd name="T6" fmla="*/ 216 w 226"/>
                  <a:gd name="T7" fmla="*/ 209 h 209"/>
                  <a:gd name="T8" fmla="*/ 218 w 226"/>
                  <a:gd name="T9" fmla="*/ 206 h 209"/>
                  <a:gd name="T10" fmla="*/ 221 w 226"/>
                  <a:gd name="T11" fmla="*/ 202 h 209"/>
                  <a:gd name="T12" fmla="*/ 225 w 226"/>
                  <a:gd name="T13" fmla="*/ 196 h 209"/>
                  <a:gd name="T14" fmla="*/ 129 w 226"/>
                  <a:gd name="T15" fmla="*/ 53 h 209"/>
                  <a:gd name="T16" fmla="*/ 133 w 226"/>
                  <a:gd name="T17" fmla="*/ 30 h 209"/>
                  <a:gd name="T18" fmla="*/ 143 w 226"/>
                  <a:gd name="T19" fmla="*/ 32 h 209"/>
                  <a:gd name="T20" fmla="*/ 152 w 226"/>
                  <a:gd name="T21" fmla="*/ 102 h 209"/>
                  <a:gd name="T22" fmla="*/ 129 w 226"/>
                  <a:gd name="T23" fmla="*/ 53 h 209"/>
                  <a:gd name="T24" fmla="*/ 115 w 226"/>
                  <a:gd name="T25" fmla="*/ 32 h 209"/>
                  <a:gd name="T26" fmla="*/ 123 w 226"/>
                  <a:gd name="T27" fmla="*/ 39 h 209"/>
                  <a:gd name="T28" fmla="*/ 120 w 226"/>
                  <a:gd name="T29" fmla="*/ 70 h 209"/>
                  <a:gd name="T30" fmla="*/ 114 w 226"/>
                  <a:gd name="T31" fmla="*/ 63 h 209"/>
                  <a:gd name="T32" fmla="*/ 109 w 226"/>
                  <a:gd name="T33" fmla="*/ 36 h 209"/>
                  <a:gd name="T34" fmla="*/ 63 w 226"/>
                  <a:gd name="T35" fmla="*/ 86 h 209"/>
                  <a:gd name="T36" fmla="*/ 30 w 226"/>
                  <a:gd name="T37" fmla="*/ 66 h 209"/>
                  <a:gd name="T38" fmla="*/ 32 w 226"/>
                  <a:gd name="T39" fmla="*/ 54 h 209"/>
                  <a:gd name="T40" fmla="*/ 69 w 226"/>
                  <a:gd name="T41" fmla="*/ 75 h 209"/>
                  <a:gd name="T42" fmla="*/ 124 w 226"/>
                  <a:gd name="T43" fmla="*/ 117 h 209"/>
                  <a:gd name="T44" fmla="*/ 85 w 226"/>
                  <a:gd name="T45" fmla="*/ 74 h 209"/>
                  <a:gd name="T46" fmla="*/ 74 w 226"/>
                  <a:gd name="T47" fmla="*/ 27 h 209"/>
                  <a:gd name="T48" fmla="*/ 87 w 226"/>
                  <a:gd name="T49" fmla="*/ 34 h 209"/>
                  <a:gd name="T50" fmla="*/ 102 w 226"/>
                  <a:gd name="T51" fmla="*/ 67 h 209"/>
                  <a:gd name="T52" fmla="*/ 124 w 226"/>
                  <a:gd name="T53" fmla="*/ 117 h 209"/>
                  <a:gd name="T54" fmla="*/ 132 w 226"/>
                  <a:gd name="T55" fmla="*/ 94 h 209"/>
                  <a:gd name="T56" fmla="*/ 144 w 226"/>
                  <a:gd name="T57" fmla="*/ 112 h 209"/>
                  <a:gd name="T58" fmla="*/ 129 w 226"/>
                  <a:gd name="T59" fmla="*/ 99 h 209"/>
                  <a:gd name="T60" fmla="*/ 147 w 226"/>
                  <a:gd name="T61" fmla="*/ 148 h 209"/>
                  <a:gd name="T62" fmla="*/ 140 w 226"/>
                  <a:gd name="T63" fmla="*/ 130 h 209"/>
                  <a:gd name="T64" fmla="*/ 156 w 226"/>
                  <a:gd name="T65" fmla="*/ 151 h 209"/>
                  <a:gd name="T66" fmla="*/ 157 w 226"/>
                  <a:gd name="T67" fmla="*/ 131 h 209"/>
                  <a:gd name="T68" fmla="*/ 162 w 226"/>
                  <a:gd name="T69" fmla="*/ 125 h 209"/>
                  <a:gd name="T70" fmla="*/ 174 w 226"/>
                  <a:gd name="T71" fmla="*/ 155 h 209"/>
                  <a:gd name="T72" fmla="*/ 187 w 226"/>
                  <a:gd name="T73" fmla="*/ 177 h 209"/>
                  <a:gd name="T74" fmla="*/ 176 w 226"/>
                  <a:gd name="T75" fmla="*/ 168 h 209"/>
                  <a:gd name="T76" fmla="*/ 187 w 226"/>
                  <a:gd name="T77" fmla="*/ 177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6"/>
                  <a:gd name="T118" fmla="*/ 0 h 209"/>
                  <a:gd name="T119" fmla="*/ 226 w 226"/>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6" h="209">
                    <a:moveTo>
                      <a:pt x="222" y="194"/>
                    </a:moveTo>
                    <a:cubicBezTo>
                      <a:pt x="226" y="195"/>
                      <a:pt x="226" y="195"/>
                      <a:pt x="226" y="195"/>
                    </a:cubicBezTo>
                    <a:cubicBezTo>
                      <a:pt x="138" y="141"/>
                      <a:pt x="153" y="3"/>
                      <a:pt x="153" y="3"/>
                    </a:cubicBezTo>
                    <a:cubicBezTo>
                      <a:pt x="62" y="0"/>
                      <a:pt x="62" y="0"/>
                      <a:pt x="62" y="0"/>
                    </a:cubicBezTo>
                    <a:cubicBezTo>
                      <a:pt x="31" y="17"/>
                      <a:pt x="31" y="17"/>
                      <a:pt x="31" y="17"/>
                    </a:cubicBezTo>
                    <a:cubicBezTo>
                      <a:pt x="10" y="32"/>
                      <a:pt x="10" y="32"/>
                      <a:pt x="10" y="32"/>
                    </a:cubicBezTo>
                    <a:cubicBezTo>
                      <a:pt x="0" y="69"/>
                      <a:pt x="0" y="69"/>
                      <a:pt x="0" y="69"/>
                    </a:cubicBezTo>
                    <a:cubicBezTo>
                      <a:pt x="45" y="73"/>
                      <a:pt x="216" y="209"/>
                      <a:pt x="216" y="209"/>
                    </a:cubicBezTo>
                    <a:cubicBezTo>
                      <a:pt x="215" y="206"/>
                      <a:pt x="215" y="206"/>
                      <a:pt x="215" y="206"/>
                    </a:cubicBezTo>
                    <a:cubicBezTo>
                      <a:pt x="218" y="206"/>
                      <a:pt x="218" y="206"/>
                      <a:pt x="218" y="206"/>
                    </a:cubicBezTo>
                    <a:cubicBezTo>
                      <a:pt x="216" y="202"/>
                      <a:pt x="216" y="202"/>
                      <a:pt x="216" y="202"/>
                    </a:cubicBezTo>
                    <a:cubicBezTo>
                      <a:pt x="221" y="202"/>
                      <a:pt x="221" y="202"/>
                      <a:pt x="221" y="202"/>
                    </a:cubicBezTo>
                    <a:cubicBezTo>
                      <a:pt x="221" y="197"/>
                      <a:pt x="221" y="197"/>
                      <a:pt x="221" y="197"/>
                    </a:cubicBezTo>
                    <a:cubicBezTo>
                      <a:pt x="225" y="196"/>
                      <a:pt x="225" y="196"/>
                      <a:pt x="225" y="196"/>
                    </a:cubicBezTo>
                    <a:lnTo>
                      <a:pt x="222" y="194"/>
                    </a:lnTo>
                    <a:close/>
                    <a:moveTo>
                      <a:pt x="129" y="53"/>
                    </a:moveTo>
                    <a:cubicBezTo>
                      <a:pt x="129" y="47"/>
                      <a:pt x="129" y="42"/>
                      <a:pt x="129" y="36"/>
                    </a:cubicBezTo>
                    <a:cubicBezTo>
                      <a:pt x="130" y="33"/>
                      <a:pt x="130" y="30"/>
                      <a:pt x="133" y="30"/>
                    </a:cubicBezTo>
                    <a:cubicBezTo>
                      <a:pt x="133" y="29"/>
                      <a:pt x="133" y="29"/>
                      <a:pt x="133" y="29"/>
                    </a:cubicBezTo>
                    <a:cubicBezTo>
                      <a:pt x="137" y="30"/>
                      <a:pt x="140" y="26"/>
                      <a:pt x="143" y="32"/>
                    </a:cubicBezTo>
                    <a:cubicBezTo>
                      <a:pt x="147" y="39"/>
                      <a:pt x="145" y="51"/>
                      <a:pt x="145" y="58"/>
                    </a:cubicBezTo>
                    <a:cubicBezTo>
                      <a:pt x="145" y="73"/>
                      <a:pt x="149" y="87"/>
                      <a:pt x="152" y="102"/>
                    </a:cubicBezTo>
                    <a:cubicBezTo>
                      <a:pt x="146" y="104"/>
                      <a:pt x="138" y="84"/>
                      <a:pt x="135" y="79"/>
                    </a:cubicBezTo>
                    <a:cubicBezTo>
                      <a:pt x="131" y="71"/>
                      <a:pt x="128" y="62"/>
                      <a:pt x="129" y="53"/>
                    </a:cubicBezTo>
                    <a:close/>
                    <a:moveTo>
                      <a:pt x="109" y="36"/>
                    </a:moveTo>
                    <a:cubicBezTo>
                      <a:pt x="109" y="33"/>
                      <a:pt x="112" y="32"/>
                      <a:pt x="115" y="32"/>
                    </a:cubicBezTo>
                    <a:cubicBezTo>
                      <a:pt x="116" y="31"/>
                      <a:pt x="116" y="31"/>
                      <a:pt x="116" y="31"/>
                    </a:cubicBezTo>
                    <a:cubicBezTo>
                      <a:pt x="121" y="28"/>
                      <a:pt x="123" y="36"/>
                      <a:pt x="123" y="39"/>
                    </a:cubicBezTo>
                    <a:cubicBezTo>
                      <a:pt x="123" y="44"/>
                      <a:pt x="121" y="49"/>
                      <a:pt x="121" y="54"/>
                    </a:cubicBezTo>
                    <a:cubicBezTo>
                      <a:pt x="120" y="59"/>
                      <a:pt x="120" y="64"/>
                      <a:pt x="120" y="70"/>
                    </a:cubicBezTo>
                    <a:cubicBezTo>
                      <a:pt x="120" y="73"/>
                      <a:pt x="124" y="86"/>
                      <a:pt x="118" y="84"/>
                    </a:cubicBezTo>
                    <a:cubicBezTo>
                      <a:pt x="113" y="81"/>
                      <a:pt x="114" y="68"/>
                      <a:pt x="114" y="63"/>
                    </a:cubicBezTo>
                    <a:cubicBezTo>
                      <a:pt x="113" y="58"/>
                      <a:pt x="113" y="52"/>
                      <a:pt x="112" y="47"/>
                    </a:cubicBezTo>
                    <a:cubicBezTo>
                      <a:pt x="111" y="44"/>
                      <a:pt x="108" y="40"/>
                      <a:pt x="109" y="36"/>
                    </a:cubicBezTo>
                    <a:close/>
                    <a:moveTo>
                      <a:pt x="74" y="92"/>
                    </a:moveTo>
                    <a:cubicBezTo>
                      <a:pt x="70" y="92"/>
                      <a:pt x="66" y="87"/>
                      <a:pt x="63" y="86"/>
                    </a:cubicBezTo>
                    <a:cubicBezTo>
                      <a:pt x="59" y="84"/>
                      <a:pt x="55" y="81"/>
                      <a:pt x="51" y="78"/>
                    </a:cubicBezTo>
                    <a:cubicBezTo>
                      <a:pt x="45" y="75"/>
                      <a:pt x="34" y="73"/>
                      <a:pt x="30" y="66"/>
                    </a:cubicBezTo>
                    <a:cubicBezTo>
                      <a:pt x="27" y="62"/>
                      <a:pt x="29" y="57"/>
                      <a:pt x="33" y="54"/>
                    </a:cubicBezTo>
                    <a:cubicBezTo>
                      <a:pt x="32" y="54"/>
                      <a:pt x="32" y="54"/>
                      <a:pt x="32" y="54"/>
                    </a:cubicBezTo>
                    <a:cubicBezTo>
                      <a:pt x="34" y="52"/>
                      <a:pt x="41" y="51"/>
                      <a:pt x="44" y="52"/>
                    </a:cubicBezTo>
                    <a:cubicBezTo>
                      <a:pt x="56" y="54"/>
                      <a:pt x="62" y="66"/>
                      <a:pt x="69" y="75"/>
                    </a:cubicBezTo>
                    <a:cubicBezTo>
                      <a:pt x="70" y="78"/>
                      <a:pt x="82" y="93"/>
                      <a:pt x="74" y="92"/>
                    </a:cubicBezTo>
                    <a:close/>
                    <a:moveTo>
                      <a:pt x="124" y="117"/>
                    </a:moveTo>
                    <a:cubicBezTo>
                      <a:pt x="118" y="118"/>
                      <a:pt x="108" y="106"/>
                      <a:pt x="105" y="102"/>
                    </a:cubicBezTo>
                    <a:cubicBezTo>
                      <a:pt x="98" y="93"/>
                      <a:pt x="91" y="83"/>
                      <a:pt x="85" y="74"/>
                    </a:cubicBezTo>
                    <a:cubicBezTo>
                      <a:pt x="74" y="61"/>
                      <a:pt x="62" y="42"/>
                      <a:pt x="74" y="26"/>
                    </a:cubicBezTo>
                    <a:cubicBezTo>
                      <a:pt x="74" y="27"/>
                      <a:pt x="74" y="27"/>
                      <a:pt x="74" y="27"/>
                    </a:cubicBezTo>
                    <a:cubicBezTo>
                      <a:pt x="77" y="25"/>
                      <a:pt x="79" y="26"/>
                      <a:pt x="81" y="28"/>
                    </a:cubicBezTo>
                    <a:cubicBezTo>
                      <a:pt x="83" y="30"/>
                      <a:pt x="85" y="32"/>
                      <a:pt x="87" y="34"/>
                    </a:cubicBezTo>
                    <a:cubicBezTo>
                      <a:pt x="90" y="35"/>
                      <a:pt x="93" y="37"/>
                      <a:pt x="95" y="39"/>
                    </a:cubicBezTo>
                    <a:cubicBezTo>
                      <a:pt x="101" y="46"/>
                      <a:pt x="101" y="58"/>
                      <a:pt x="102" y="67"/>
                    </a:cubicBezTo>
                    <a:cubicBezTo>
                      <a:pt x="104" y="76"/>
                      <a:pt x="108" y="85"/>
                      <a:pt x="112" y="93"/>
                    </a:cubicBezTo>
                    <a:cubicBezTo>
                      <a:pt x="115" y="100"/>
                      <a:pt x="125" y="110"/>
                      <a:pt x="124" y="117"/>
                    </a:cubicBezTo>
                    <a:close/>
                    <a:moveTo>
                      <a:pt x="129" y="99"/>
                    </a:moveTo>
                    <a:cubicBezTo>
                      <a:pt x="128" y="97"/>
                      <a:pt x="130" y="95"/>
                      <a:pt x="132" y="94"/>
                    </a:cubicBezTo>
                    <a:cubicBezTo>
                      <a:pt x="135" y="94"/>
                      <a:pt x="138" y="97"/>
                      <a:pt x="139" y="99"/>
                    </a:cubicBezTo>
                    <a:cubicBezTo>
                      <a:pt x="142" y="103"/>
                      <a:pt x="143" y="107"/>
                      <a:pt x="144" y="112"/>
                    </a:cubicBezTo>
                    <a:cubicBezTo>
                      <a:pt x="144" y="114"/>
                      <a:pt x="149" y="125"/>
                      <a:pt x="147" y="126"/>
                    </a:cubicBezTo>
                    <a:cubicBezTo>
                      <a:pt x="142" y="131"/>
                      <a:pt x="130" y="101"/>
                      <a:pt x="129" y="99"/>
                    </a:cubicBezTo>
                    <a:close/>
                    <a:moveTo>
                      <a:pt x="156" y="151"/>
                    </a:moveTo>
                    <a:cubicBezTo>
                      <a:pt x="154" y="154"/>
                      <a:pt x="148" y="149"/>
                      <a:pt x="147" y="148"/>
                    </a:cubicBezTo>
                    <a:cubicBezTo>
                      <a:pt x="142" y="145"/>
                      <a:pt x="131" y="137"/>
                      <a:pt x="135" y="130"/>
                    </a:cubicBezTo>
                    <a:cubicBezTo>
                      <a:pt x="135" y="127"/>
                      <a:pt x="139" y="129"/>
                      <a:pt x="140" y="130"/>
                    </a:cubicBezTo>
                    <a:cubicBezTo>
                      <a:pt x="144" y="133"/>
                      <a:pt x="146" y="139"/>
                      <a:pt x="150" y="143"/>
                    </a:cubicBezTo>
                    <a:cubicBezTo>
                      <a:pt x="151" y="144"/>
                      <a:pt x="157" y="149"/>
                      <a:pt x="156" y="151"/>
                    </a:cubicBezTo>
                    <a:close/>
                    <a:moveTo>
                      <a:pt x="163" y="144"/>
                    </a:moveTo>
                    <a:cubicBezTo>
                      <a:pt x="160" y="140"/>
                      <a:pt x="158" y="135"/>
                      <a:pt x="157" y="131"/>
                    </a:cubicBezTo>
                    <a:cubicBezTo>
                      <a:pt x="157" y="129"/>
                      <a:pt x="157" y="126"/>
                      <a:pt x="156" y="125"/>
                    </a:cubicBezTo>
                    <a:cubicBezTo>
                      <a:pt x="155" y="119"/>
                      <a:pt x="161" y="123"/>
                      <a:pt x="162" y="125"/>
                    </a:cubicBezTo>
                    <a:cubicBezTo>
                      <a:pt x="165" y="129"/>
                      <a:pt x="167" y="133"/>
                      <a:pt x="168" y="138"/>
                    </a:cubicBezTo>
                    <a:cubicBezTo>
                      <a:pt x="170" y="144"/>
                      <a:pt x="175" y="150"/>
                      <a:pt x="174" y="155"/>
                    </a:cubicBezTo>
                    <a:cubicBezTo>
                      <a:pt x="170" y="156"/>
                      <a:pt x="164" y="147"/>
                      <a:pt x="163" y="144"/>
                    </a:cubicBezTo>
                    <a:close/>
                    <a:moveTo>
                      <a:pt x="187" y="177"/>
                    </a:moveTo>
                    <a:cubicBezTo>
                      <a:pt x="183" y="177"/>
                      <a:pt x="178" y="170"/>
                      <a:pt x="176" y="167"/>
                    </a:cubicBezTo>
                    <a:cubicBezTo>
                      <a:pt x="176" y="168"/>
                      <a:pt x="176" y="168"/>
                      <a:pt x="176" y="168"/>
                    </a:cubicBezTo>
                    <a:cubicBezTo>
                      <a:pt x="174" y="166"/>
                      <a:pt x="172" y="162"/>
                      <a:pt x="176" y="162"/>
                    </a:cubicBezTo>
                    <a:cubicBezTo>
                      <a:pt x="182" y="161"/>
                      <a:pt x="189" y="171"/>
                      <a:pt x="187" y="177"/>
                    </a:cubicBezTo>
                    <a:close/>
                  </a:path>
                </a:pathLst>
              </a:custGeom>
              <a:solidFill>
                <a:srgbClr val="D4E7F0"/>
              </a:solidFill>
              <a:ln w="9525">
                <a:noFill/>
                <a:round/>
                <a:headEnd/>
                <a:tailEnd/>
              </a:ln>
            </p:spPr>
            <p:txBody>
              <a:bodyPr/>
              <a:lstStyle/>
              <a:p>
                <a:endParaRPr lang="en-US"/>
              </a:p>
            </p:txBody>
          </p:sp>
          <p:sp>
            <p:nvSpPr>
              <p:cNvPr id="44095" name="Freeform 943"/>
              <p:cNvSpPr>
                <a:spLocks/>
              </p:cNvSpPr>
              <p:nvPr/>
            </p:nvSpPr>
            <p:spPr bwMode="auto">
              <a:xfrm>
                <a:off x="2432" y="2765"/>
                <a:ext cx="280" cy="907"/>
              </a:xfrm>
              <a:custGeom>
                <a:avLst/>
                <a:gdLst>
                  <a:gd name="T0" fmla="*/ 8 w 112"/>
                  <a:gd name="T1" fmla="*/ 224 h 340"/>
                  <a:gd name="T2" fmla="*/ 7 w 112"/>
                  <a:gd name="T3" fmla="*/ 45 h 340"/>
                  <a:gd name="T4" fmla="*/ 26 w 112"/>
                  <a:gd name="T5" fmla="*/ 31 h 340"/>
                  <a:gd name="T6" fmla="*/ 72 w 112"/>
                  <a:gd name="T7" fmla="*/ 64 h 340"/>
                  <a:gd name="T8" fmla="*/ 8 w 112"/>
                  <a:gd name="T9" fmla="*/ 224 h 340"/>
                  <a:gd name="T10" fmla="*/ 0 60000 65536"/>
                  <a:gd name="T11" fmla="*/ 0 60000 65536"/>
                  <a:gd name="T12" fmla="*/ 0 60000 65536"/>
                  <a:gd name="T13" fmla="*/ 0 60000 65536"/>
                  <a:gd name="T14" fmla="*/ 0 60000 65536"/>
                  <a:gd name="T15" fmla="*/ 0 w 112"/>
                  <a:gd name="T16" fmla="*/ 0 h 340"/>
                  <a:gd name="T17" fmla="*/ 112 w 112"/>
                  <a:gd name="T18" fmla="*/ 340 h 340"/>
                </a:gdLst>
                <a:ahLst/>
                <a:cxnLst>
                  <a:cxn ang="T10">
                    <a:pos x="T0" y="T1"/>
                  </a:cxn>
                  <a:cxn ang="T11">
                    <a:pos x="T2" y="T3"/>
                  </a:cxn>
                  <a:cxn ang="T12">
                    <a:pos x="T4" y="T5"/>
                  </a:cxn>
                  <a:cxn ang="T13">
                    <a:pos x="T6" y="T7"/>
                  </a:cxn>
                  <a:cxn ang="T14">
                    <a:pos x="T8" y="T9"/>
                  </a:cxn>
                </a:cxnLst>
                <a:rect l="T15" t="T16" r="T17" b="T18"/>
                <a:pathLst>
                  <a:path w="112" h="340">
                    <a:moveTo>
                      <a:pt x="8" y="224"/>
                    </a:moveTo>
                    <a:cubicBezTo>
                      <a:pt x="8" y="224"/>
                      <a:pt x="56" y="238"/>
                      <a:pt x="7" y="45"/>
                    </a:cubicBezTo>
                    <a:cubicBezTo>
                      <a:pt x="0" y="17"/>
                      <a:pt x="13" y="0"/>
                      <a:pt x="26" y="31"/>
                    </a:cubicBezTo>
                    <a:cubicBezTo>
                      <a:pt x="55" y="103"/>
                      <a:pt x="60" y="60"/>
                      <a:pt x="72" y="64"/>
                    </a:cubicBezTo>
                    <a:cubicBezTo>
                      <a:pt x="72" y="64"/>
                      <a:pt x="112" y="340"/>
                      <a:pt x="8" y="224"/>
                    </a:cubicBezTo>
                    <a:close/>
                  </a:path>
                </a:pathLst>
              </a:custGeom>
              <a:solidFill>
                <a:srgbClr val="D98D99"/>
              </a:solidFill>
              <a:ln w="9525">
                <a:noFill/>
                <a:round/>
                <a:headEnd/>
                <a:tailEnd/>
              </a:ln>
            </p:spPr>
            <p:txBody>
              <a:bodyPr/>
              <a:lstStyle/>
              <a:p>
                <a:endParaRPr lang="en-US"/>
              </a:p>
            </p:txBody>
          </p:sp>
          <p:sp>
            <p:nvSpPr>
              <p:cNvPr id="44096" name="Freeform 944"/>
              <p:cNvSpPr>
                <a:spLocks/>
              </p:cNvSpPr>
              <p:nvPr/>
            </p:nvSpPr>
            <p:spPr bwMode="auto">
              <a:xfrm>
                <a:off x="495" y="1992"/>
                <a:ext cx="757" cy="789"/>
              </a:xfrm>
              <a:custGeom>
                <a:avLst/>
                <a:gdLst>
                  <a:gd name="T0" fmla="*/ 22 w 303"/>
                  <a:gd name="T1" fmla="*/ 296 h 296"/>
                  <a:gd name="T2" fmla="*/ 117 w 303"/>
                  <a:gd name="T3" fmla="*/ 131 h 296"/>
                  <a:gd name="T4" fmla="*/ 303 w 303"/>
                  <a:gd name="T5" fmla="*/ 139 h 296"/>
                  <a:gd name="T6" fmla="*/ 296 w 303"/>
                  <a:gd name="T7" fmla="*/ 92 h 296"/>
                  <a:gd name="T8" fmla="*/ 238 w 303"/>
                  <a:gd name="T9" fmla="*/ 40 h 296"/>
                  <a:gd name="T10" fmla="*/ 154 w 303"/>
                  <a:gd name="T11" fmla="*/ 0 h 296"/>
                  <a:gd name="T12" fmla="*/ 59 w 303"/>
                  <a:gd name="T13" fmla="*/ 47 h 296"/>
                  <a:gd name="T14" fmla="*/ 6 w 303"/>
                  <a:gd name="T15" fmla="*/ 125 h 296"/>
                  <a:gd name="T16" fmla="*/ 0 w 303"/>
                  <a:gd name="T17" fmla="*/ 213 h 296"/>
                  <a:gd name="T18" fmla="*/ 22 w 303"/>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296"/>
                  <a:gd name="T32" fmla="*/ 303 w 303"/>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296">
                    <a:moveTo>
                      <a:pt x="22" y="296"/>
                    </a:moveTo>
                    <a:cubicBezTo>
                      <a:pt x="22" y="296"/>
                      <a:pt x="26" y="160"/>
                      <a:pt x="117" y="131"/>
                    </a:cubicBezTo>
                    <a:cubicBezTo>
                      <a:pt x="208" y="102"/>
                      <a:pt x="280" y="99"/>
                      <a:pt x="303" y="139"/>
                    </a:cubicBezTo>
                    <a:cubicBezTo>
                      <a:pt x="296" y="92"/>
                      <a:pt x="296" y="92"/>
                      <a:pt x="296" y="92"/>
                    </a:cubicBezTo>
                    <a:cubicBezTo>
                      <a:pt x="238" y="40"/>
                      <a:pt x="238" y="40"/>
                      <a:pt x="238" y="40"/>
                    </a:cubicBezTo>
                    <a:cubicBezTo>
                      <a:pt x="154" y="0"/>
                      <a:pt x="154" y="0"/>
                      <a:pt x="154" y="0"/>
                    </a:cubicBezTo>
                    <a:cubicBezTo>
                      <a:pt x="59" y="47"/>
                      <a:pt x="59" y="47"/>
                      <a:pt x="59" y="47"/>
                    </a:cubicBezTo>
                    <a:cubicBezTo>
                      <a:pt x="6" y="125"/>
                      <a:pt x="6" y="125"/>
                      <a:pt x="6" y="125"/>
                    </a:cubicBezTo>
                    <a:cubicBezTo>
                      <a:pt x="0" y="213"/>
                      <a:pt x="0" y="213"/>
                      <a:pt x="0" y="213"/>
                    </a:cubicBezTo>
                    <a:lnTo>
                      <a:pt x="22" y="296"/>
                    </a:lnTo>
                    <a:close/>
                  </a:path>
                </a:pathLst>
              </a:custGeom>
              <a:solidFill>
                <a:srgbClr val="8C263B"/>
              </a:solidFill>
              <a:ln w="9525">
                <a:noFill/>
                <a:round/>
                <a:headEnd/>
                <a:tailEnd/>
              </a:ln>
            </p:spPr>
            <p:txBody>
              <a:bodyPr/>
              <a:lstStyle/>
              <a:p>
                <a:endParaRPr lang="en-US"/>
              </a:p>
            </p:txBody>
          </p:sp>
          <p:sp>
            <p:nvSpPr>
              <p:cNvPr id="44097" name="Freeform 945"/>
              <p:cNvSpPr>
                <a:spLocks/>
              </p:cNvSpPr>
              <p:nvPr/>
            </p:nvSpPr>
            <p:spPr bwMode="auto">
              <a:xfrm>
                <a:off x="1482" y="3053"/>
                <a:ext cx="1030" cy="694"/>
              </a:xfrm>
              <a:custGeom>
                <a:avLst/>
                <a:gdLst>
                  <a:gd name="T0" fmla="*/ 196 w 412"/>
                  <a:gd name="T1" fmla="*/ 240 h 260"/>
                  <a:gd name="T2" fmla="*/ 76 w 412"/>
                  <a:gd name="T3" fmla="*/ 56 h 260"/>
                  <a:gd name="T4" fmla="*/ 84 w 412"/>
                  <a:gd name="T5" fmla="*/ 32 h 260"/>
                  <a:gd name="T6" fmla="*/ 288 w 412"/>
                  <a:gd name="T7" fmla="*/ 128 h 260"/>
                  <a:gd name="T8" fmla="*/ 196 w 412"/>
                  <a:gd name="T9" fmla="*/ 240 h 260"/>
                  <a:gd name="T10" fmla="*/ 0 60000 65536"/>
                  <a:gd name="T11" fmla="*/ 0 60000 65536"/>
                  <a:gd name="T12" fmla="*/ 0 60000 65536"/>
                  <a:gd name="T13" fmla="*/ 0 60000 65536"/>
                  <a:gd name="T14" fmla="*/ 0 60000 65536"/>
                  <a:gd name="T15" fmla="*/ 0 w 412"/>
                  <a:gd name="T16" fmla="*/ 0 h 260"/>
                  <a:gd name="T17" fmla="*/ 412 w 412"/>
                  <a:gd name="T18" fmla="*/ 260 h 260"/>
                </a:gdLst>
                <a:ahLst/>
                <a:cxnLst>
                  <a:cxn ang="T10">
                    <a:pos x="T0" y="T1"/>
                  </a:cxn>
                  <a:cxn ang="T11">
                    <a:pos x="T2" y="T3"/>
                  </a:cxn>
                  <a:cxn ang="T12">
                    <a:pos x="T4" y="T5"/>
                  </a:cxn>
                  <a:cxn ang="T13">
                    <a:pos x="T6" y="T7"/>
                  </a:cxn>
                  <a:cxn ang="T14">
                    <a:pos x="T8" y="T9"/>
                  </a:cxn>
                </a:cxnLst>
                <a:rect l="T15" t="T16" r="T17" b="T18"/>
                <a:pathLst>
                  <a:path w="412" h="260">
                    <a:moveTo>
                      <a:pt x="196" y="240"/>
                    </a:moveTo>
                    <a:cubicBezTo>
                      <a:pt x="196" y="240"/>
                      <a:pt x="244" y="132"/>
                      <a:pt x="76" y="56"/>
                    </a:cubicBezTo>
                    <a:cubicBezTo>
                      <a:pt x="32" y="36"/>
                      <a:pt x="0" y="0"/>
                      <a:pt x="84" y="32"/>
                    </a:cubicBezTo>
                    <a:cubicBezTo>
                      <a:pt x="168" y="64"/>
                      <a:pt x="248" y="136"/>
                      <a:pt x="288" y="128"/>
                    </a:cubicBezTo>
                    <a:cubicBezTo>
                      <a:pt x="288" y="128"/>
                      <a:pt x="412" y="260"/>
                      <a:pt x="196" y="240"/>
                    </a:cubicBezTo>
                    <a:close/>
                  </a:path>
                </a:pathLst>
              </a:custGeom>
              <a:solidFill>
                <a:srgbClr val="D98D99"/>
              </a:solidFill>
              <a:ln w="9525">
                <a:noFill/>
                <a:round/>
                <a:headEnd/>
                <a:tailEnd/>
              </a:ln>
            </p:spPr>
            <p:txBody>
              <a:bodyPr/>
              <a:lstStyle/>
              <a:p>
                <a:endParaRPr lang="en-US"/>
              </a:p>
            </p:txBody>
          </p:sp>
          <p:sp>
            <p:nvSpPr>
              <p:cNvPr id="44098" name="Freeform 946"/>
              <p:cNvSpPr>
                <a:spLocks noEditPoints="1"/>
              </p:cNvSpPr>
              <p:nvPr/>
            </p:nvSpPr>
            <p:spPr bwMode="auto">
              <a:xfrm>
                <a:off x="2017" y="2232"/>
                <a:ext cx="460" cy="816"/>
              </a:xfrm>
              <a:custGeom>
                <a:avLst/>
                <a:gdLst>
                  <a:gd name="T0" fmla="*/ 116 w 184"/>
                  <a:gd name="T1" fmla="*/ 2 h 306"/>
                  <a:gd name="T2" fmla="*/ 49 w 184"/>
                  <a:gd name="T3" fmla="*/ 60 h 306"/>
                  <a:gd name="T4" fmla="*/ 143 w 184"/>
                  <a:gd name="T5" fmla="*/ 299 h 306"/>
                  <a:gd name="T6" fmla="*/ 151 w 184"/>
                  <a:gd name="T7" fmla="*/ 306 h 306"/>
                  <a:gd name="T8" fmla="*/ 152 w 184"/>
                  <a:gd name="T9" fmla="*/ 296 h 306"/>
                  <a:gd name="T10" fmla="*/ 154 w 184"/>
                  <a:gd name="T11" fmla="*/ 295 h 306"/>
                  <a:gd name="T12" fmla="*/ 162 w 184"/>
                  <a:gd name="T13" fmla="*/ 30 h 306"/>
                  <a:gd name="T14" fmla="*/ 71 w 184"/>
                  <a:gd name="T15" fmla="*/ 107 h 306"/>
                  <a:gd name="T16" fmla="*/ 49 w 184"/>
                  <a:gd name="T17" fmla="*/ 73 h 306"/>
                  <a:gd name="T18" fmla="*/ 49 w 184"/>
                  <a:gd name="T19" fmla="*/ 71 h 306"/>
                  <a:gd name="T20" fmla="*/ 71 w 184"/>
                  <a:gd name="T21" fmla="*/ 65 h 306"/>
                  <a:gd name="T22" fmla="*/ 83 w 184"/>
                  <a:gd name="T23" fmla="*/ 121 h 306"/>
                  <a:gd name="T24" fmla="*/ 89 w 184"/>
                  <a:gd name="T25" fmla="*/ 154 h 306"/>
                  <a:gd name="T26" fmla="*/ 93 w 184"/>
                  <a:gd name="T27" fmla="*/ 134 h 306"/>
                  <a:gd name="T28" fmla="*/ 101 w 184"/>
                  <a:gd name="T29" fmla="*/ 147 h 306"/>
                  <a:gd name="T30" fmla="*/ 109 w 184"/>
                  <a:gd name="T31" fmla="*/ 178 h 306"/>
                  <a:gd name="T32" fmla="*/ 99 w 184"/>
                  <a:gd name="T33" fmla="*/ 108 h 306"/>
                  <a:gd name="T34" fmla="*/ 91 w 184"/>
                  <a:gd name="T35" fmla="*/ 39 h 306"/>
                  <a:gd name="T36" fmla="*/ 106 w 184"/>
                  <a:gd name="T37" fmla="*/ 42 h 306"/>
                  <a:gd name="T38" fmla="*/ 110 w 184"/>
                  <a:gd name="T39" fmla="*/ 133 h 306"/>
                  <a:gd name="T40" fmla="*/ 126 w 184"/>
                  <a:gd name="T41" fmla="*/ 100 h 306"/>
                  <a:gd name="T42" fmla="*/ 124 w 184"/>
                  <a:gd name="T43" fmla="*/ 162 h 306"/>
                  <a:gd name="T44" fmla="*/ 127 w 184"/>
                  <a:gd name="T45" fmla="*/ 98 h 306"/>
                  <a:gd name="T46" fmla="*/ 123 w 184"/>
                  <a:gd name="T47" fmla="*/ 177 h 306"/>
                  <a:gd name="T48" fmla="*/ 134 w 184"/>
                  <a:gd name="T49" fmla="*/ 184 h 306"/>
                  <a:gd name="T50" fmla="*/ 122 w 184"/>
                  <a:gd name="T51" fmla="*/ 175 h 306"/>
                  <a:gd name="T52" fmla="*/ 122 w 184"/>
                  <a:gd name="T53" fmla="*/ 220 h 306"/>
                  <a:gd name="T54" fmla="*/ 125 w 184"/>
                  <a:gd name="T55" fmla="*/ 217 h 306"/>
                  <a:gd name="T56" fmla="*/ 131 w 184"/>
                  <a:gd name="T57" fmla="*/ 238 h 306"/>
                  <a:gd name="T58" fmla="*/ 141 w 184"/>
                  <a:gd name="T59" fmla="*/ 261 h 306"/>
                  <a:gd name="T60" fmla="*/ 138 w 184"/>
                  <a:gd name="T61" fmla="*/ 250 h 306"/>
                  <a:gd name="T62" fmla="*/ 140 w 184"/>
                  <a:gd name="T63" fmla="*/ 62 h 306"/>
                  <a:gd name="T64" fmla="*/ 129 w 184"/>
                  <a:gd name="T65" fmla="*/ 52 h 306"/>
                  <a:gd name="T66" fmla="*/ 135 w 184"/>
                  <a:gd name="T67" fmla="*/ 41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306"/>
                  <a:gd name="T104" fmla="*/ 184 w 184"/>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306">
                    <a:moveTo>
                      <a:pt x="162" y="30"/>
                    </a:moveTo>
                    <a:cubicBezTo>
                      <a:pt x="162" y="30"/>
                      <a:pt x="118" y="4"/>
                      <a:pt x="116" y="2"/>
                    </a:cubicBezTo>
                    <a:cubicBezTo>
                      <a:pt x="115" y="0"/>
                      <a:pt x="68" y="18"/>
                      <a:pt x="68" y="18"/>
                    </a:cubicBezTo>
                    <a:cubicBezTo>
                      <a:pt x="49" y="60"/>
                      <a:pt x="49" y="60"/>
                      <a:pt x="49" y="60"/>
                    </a:cubicBezTo>
                    <a:cubicBezTo>
                      <a:pt x="0" y="26"/>
                      <a:pt x="0" y="26"/>
                      <a:pt x="0" y="26"/>
                    </a:cubicBezTo>
                    <a:cubicBezTo>
                      <a:pt x="0" y="26"/>
                      <a:pt x="108" y="156"/>
                      <a:pt x="143" y="299"/>
                    </a:cubicBezTo>
                    <a:cubicBezTo>
                      <a:pt x="143" y="293"/>
                      <a:pt x="143" y="293"/>
                      <a:pt x="143" y="293"/>
                    </a:cubicBezTo>
                    <a:cubicBezTo>
                      <a:pt x="151" y="306"/>
                      <a:pt x="151" y="306"/>
                      <a:pt x="151" y="306"/>
                    </a:cubicBezTo>
                    <a:cubicBezTo>
                      <a:pt x="148" y="292"/>
                      <a:pt x="148" y="292"/>
                      <a:pt x="148" y="292"/>
                    </a:cubicBezTo>
                    <a:cubicBezTo>
                      <a:pt x="152" y="296"/>
                      <a:pt x="152" y="296"/>
                      <a:pt x="152" y="296"/>
                    </a:cubicBezTo>
                    <a:cubicBezTo>
                      <a:pt x="150" y="291"/>
                      <a:pt x="150" y="291"/>
                      <a:pt x="150" y="291"/>
                    </a:cubicBezTo>
                    <a:cubicBezTo>
                      <a:pt x="154" y="295"/>
                      <a:pt x="154" y="295"/>
                      <a:pt x="154" y="295"/>
                    </a:cubicBezTo>
                    <a:cubicBezTo>
                      <a:pt x="154" y="295"/>
                      <a:pt x="104" y="60"/>
                      <a:pt x="184" y="64"/>
                    </a:cubicBezTo>
                    <a:lnTo>
                      <a:pt x="162" y="30"/>
                    </a:lnTo>
                    <a:close/>
                    <a:moveTo>
                      <a:pt x="83" y="121"/>
                    </a:moveTo>
                    <a:cubicBezTo>
                      <a:pt x="78" y="119"/>
                      <a:pt x="75" y="112"/>
                      <a:pt x="71" y="107"/>
                    </a:cubicBezTo>
                    <a:cubicBezTo>
                      <a:pt x="67" y="101"/>
                      <a:pt x="61" y="97"/>
                      <a:pt x="56" y="91"/>
                    </a:cubicBezTo>
                    <a:cubicBezTo>
                      <a:pt x="53" y="88"/>
                      <a:pt x="47" y="78"/>
                      <a:pt x="49" y="73"/>
                    </a:cubicBezTo>
                    <a:cubicBezTo>
                      <a:pt x="48" y="73"/>
                      <a:pt x="48" y="73"/>
                      <a:pt x="48" y="73"/>
                    </a:cubicBezTo>
                    <a:cubicBezTo>
                      <a:pt x="48" y="72"/>
                      <a:pt x="49" y="72"/>
                      <a:pt x="49" y="71"/>
                    </a:cubicBezTo>
                    <a:cubicBezTo>
                      <a:pt x="49" y="71"/>
                      <a:pt x="49" y="71"/>
                      <a:pt x="49" y="71"/>
                    </a:cubicBezTo>
                    <a:cubicBezTo>
                      <a:pt x="54" y="63"/>
                      <a:pt x="62" y="58"/>
                      <a:pt x="71" y="65"/>
                    </a:cubicBezTo>
                    <a:cubicBezTo>
                      <a:pt x="79" y="71"/>
                      <a:pt x="80" y="80"/>
                      <a:pt x="80" y="88"/>
                    </a:cubicBezTo>
                    <a:cubicBezTo>
                      <a:pt x="81" y="97"/>
                      <a:pt x="88" y="114"/>
                      <a:pt x="83" y="121"/>
                    </a:cubicBezTo>
                    <a:close/>
                    <a:moveTo>
                      <a:pt x="109" y="178"/>
                    </a:moveTo>
                    <a:cubicBezTo>
                      <a:pt x="103" y="184"/>
                      <a:pt x="91" y="159"/>
                      <a:pt x="89" y="154"/>
                    </a:cubicBezTo>
                    <a:cubicBezTo>
                      <a:pt x="88" y="150"/>
                      <a:pt x="85" y="141"/>
                      <a:pt x="87" y="136"/>
                    </a:cubicBezTo>
                    <a:cubicBezTo>
                      <a:pt x="88" y="133"/>
                      <a:pt x="91" y="131"/>
                      <a:pt x="93" y="134"/>
                    </a:cubicBezTo>
                    <a:cubicBezTo>
                      <a:pt x="92" y="132"/>
                      <a:pt x="92" y="132"/>
                      <a:pt x="92" y="132"/>
                    </a:cubicBezTo>
                    <a:cubicBezTo>
                      <a:pt x="95" y="137"/>
                      <a:pt x="98" y="142"/>
                      <a:pt x="101" y="147"/>
                    </a:cubicBezTo>
                    <a:cubicBezTo>
                      <a:pt x="104" y="153"/>
                      <a:pt x="107" y="158"/>
                      <a:pt x="108" y="164"/>
                    </a:cubicBezTo>
                    <a:cubicBezTo>
                      <a:pt x="109" y="166"/>
                      <a:pt x="111" y="177"/>
                      <a:pt x="109" y="178"/>
                    </a:cubicBezTo>
                    <a:close/>
                    <a:moveTo>
                      <a:pt x="110" y="133"/>
                    </a:moveTo>
                    <a:cubicBezTo>
                      <a:pt x="102" y="135"/>
                      <a:pt x="99" y="113"/>
                      <a:pt x="99" y="108"/>
                    </a:cubicBezTo>
                    <a:cubicBezTo>
                      <a:pt x="97" y="95"/>
                      <a:pt x="98" y="81"/>
                      <a:pt x="94" y="67"/>
                    </a:cubicBezTo>
                    <a:cubicBezTo>
                      <a:pt x="92" y="58"/>
                      <a:pt x="91" y="49"/>
                      <a:pt x="91" y="39"/>
                    </a:cubicBezTo>
                    <a:cubicBezTo>
                      <a:pt x="92" y="39"/>
                      <a:pt x="92" y="39"/>
                      <a:pt x="92" y="39"/>
                    </a:cubicBezTo>
                    <a:cubicBezTo>
                      <a:pt x="96" y="35"/>
                      <a:pt x="103" y="38"/>
                      <a:pt x="106" y="42"/>
                    </a:cubicBezTo>
                    <a:cubicBezTo>
                      <a:pt x="116" y="54"/>
                      <a:pt x="109" y="74"/>
                      <a:pt x="109" y="87"/>
                    </a:cubicBezTo>
                    <a:cubicBezTo>
                      <a:pt x="109" y="93"/>
                      <a:pt x="115" y="132"/>
                      <a:pt x="110" y="133"/>
                    </a:cubicBezTo>
                    <a:close/>
                    <a:moveTo>
                      <a:pt x="127" y="98"/>
                    </a:moveTo>
                    <a:cubicBezTo>
                      <a:pt x="126" y="100"/>
                      <a:pt x="126" y="100"/>
                      <a:pt x="126" y="100"/>
                    </a:cubicBezTo>
                    <a:cubicBezTo>
                      <a:pt x="140" y="104"/>
                      <a:pt x="130" y="136"/>
                      <a:pt x="130" y="146"/>
                    </a:cubicBezTo>
                    <a:cubicBezTo>
                      <a:pt x="129" y="149"/>
                      <a:pt x="130" y="163"/>
                      <a:pt x="124" y="162"/>
                    </a:cubicBezTo>
                    <a:cubicBezTo>
                      <a:pt x="117" y="162"/>
                      <a:pt x="118" y="145"/>
                      <a:pt x="117" y="142"/>
                    </a:cubicBezTo>
                    <a:cubicBezTo>
                      <a:pt x="117" y="129"/>
                      <a:pt x="117" y="107"/>
                      <a:pt x="127" y="98"/>
                    </a:cubicBezTo>
                    <a:close/>
                    <a:moveTo>
                      <a:pt x="122" y="175"/>
                    </a:moveTo>
                    <a:cubicBezTo>
                      <a:pt x="123" y="177"/>
                      <a:pt x="123" y="177"/>
                      <a:pt x="123" y="177"/>
                    </a:cubicBezTo>
                    <a:cubicBezTo>
                      <a:pt x="122" y="174"/>
                      <a:pt x="125" y="172"/>
                      <a:pt x="128" y="173"/>
                    </a:cubicBezTo>
                    <a:cubicBezTo>
                      <a:pt x="133" y="174"/>
                      <a:pt x="133" y="180"/>
                      <a:pt x="134" y="184"/>
                    </a:cubicBezTo>
                    <a:cubicBezTo>
                      <a:pt x="134" y="189"/>
                      <a:pt x="134" y="210"/>
                      <a:pt x="124" y="204"/>
                    </a:cubicBezTo>
                    <a:cubicBezTo>
                      <a:pt x="117" y="198"/>
                      <a:pt x="120" y="182"/>
                      <a:pt x="122" y="175"/>
                    </a:cubicBezTo>
                    <a:close/>
                    <a:moveTo>
                      <a:pt x="131" y="238"/>
                    </a:moveTo>
                    <a:cubicBezTo>
                      <a:pt x="127" y="236"/>
                      <a:pt x="124" y="225"/>
                      <a:pt x="122" y="220"/>
                    </a:cubicBezTo>
                    <a:cubicBezTo>
                      <a:pt x="122" y="223"/>
                      <a:pt x="122" y="223"/>
                      <a:pt x="122" y="223"/>
                    </a:cubicBezTo>
                    <a:cubicBezTo>
                      <a:pt x="121" y="220"/>
                      <a:pt x="122" y="218"/>
                      <a:pt x="125" y="217"/>
                    </a:cubicBezTo>
                    <a:cubicBezTo>
                      <a:pt x="130" y="217"/>
                      <a:pt x="132" y="222"/>
                      <a:pt x="134" y="226"/>
                    </a:cubicBezTo>
                    <a:cubicBezTo>
                      <a:pt x="135" y="230"/>
                      <a:pt x="139" y="242"/>
                      <a:pt x="131" y="238"/>
                    </a:cubicBezTo>
                    <a:close/>
                    <a:moveTo>
                      <a:pt x="139" y="245"/>
                    </a:moveTo>
                    <a:cubicBezTo>
                      <a:pt x="142" y="246"/>
                      <a:pt x="144" y="260"/>
                      <a:pt x="141" y="261"/>
                    </a:cubicBezTo>
                    <a:cubicBezTo>
                      <a:pt x="135" y="264"/>
                      <a:pt x="137" y="250"/>
                      <a:pt x="137" y="248"/>
                    </a:cubicBezTo>
                    <a:cubicBezTo>
                      <a:pt x="138" y="250"/>
                      <a:pt x="138" y="250"/>
                      <a:pt x="138" y="250"/>
                    </a:cubicBezTo>
                    <a:cubicBezTo>
                      <a:pt x="137" y="249"/>
                      <a:pt x="138" y="247"/>
                      <a:pt x="139" y="245"/>
                    </a:cubicBezTo>
                    <a:close/>
                    <a:moveTo>
                      <a:pt x="140" y="62"/>
                    </a:moveTo>
                    <a:cubicBezTo>
                      <a:pt x="137" y="67"/>
                      <a:pt x="129" y="88"/>
                      <a:pt x="125" y="75"/>
                    </a:cubicBezTo>
                    <a:cubicBezTo>
                      <a:pt x="123" y="68"/>
                      <a:pt x="127" y="58"/>
                      <a:pt x="129" y="52"/>
                    </a:cubicBezTo>
                    <a:cubicBezTo>
                      <a:pt x="130" y="49"/>
                      <a:pt x="132" y="42"/>
                      <a:pt x="135" y="40"/>
                    </a:cubicBezTo>
                    <a:cubicBezTo>
                      <a:pt x="135" y="41"/>
                      <a:pt x="135" y="41"/>
                      <a:pt x="135" y="41"/>
                    </a:cubicBezTo>
                    <a:cubicBezTo>
                      <a:pt x="144" y="46"/>
                      <a:pt x="145" y="53"/>
                      <a:pt x="140" y="62"/>
                    </a:cubicBezTo>
                    <a:close/>
                  </a:path>
                </a:pathLst>
              </a:custGeom>
              <a:solidFill>
                <a:srgbClr val="A0C0D5"/>
              </a:solidFill>
              <a:ln w="9525">
                <a:noFill/>
                <a:round/>
                <a:headEnd/>
                <a:tailEnd/>
              </a:ln>
            </p:spPr>
            <p:txBody>
              <a:bodyPr/>
              <a:lstStyle/>
              <a:p>
                <a:endParaRPr lang="en-US"/>
              </a:p>
            </p:txBody>
          </p:sp>
          <p:sp>
            <p:nvSpPr>
              <p:cNvPr id="44099" name="Freeform 947"/>
              <p:cNvSpPr>
                <a:spLocks noEditPoints="1"/>
              </p:cNvSpPr>
              <p:nvPr/>
            </p:nvSpPr>
            <p:spPr bwMode="auto">
              <a:xfrm>
                <a:off x="2137" y="2227"/>
                <a:ext cx="390" cy="642"/>
              </a:xfrm>
              <a:custGeom>
                <a:avLst/>
                <a:gdLst>
                  <a:gd name="T0" fmla="*/ 156 w 156"/>
                  <a:gd name="T1" fmla="*/ 15 h 241"/>
                  <a:gd name="T2" fmla="*/ 91 w 156"/>
                  <a:gd name="T3" fmla="*/ 18 h 241"/>
                  <a:gd name="T4" fmla="*/ 0 w 156"/>
                  <a:gd name="T5" fmla="*/ 62 h 241"/>
                  <a:gd name="T6" fmla="*/ 126 w 156"/>
                  <a:gd name="T7" fmla="*/ 241 h 241"/>
                  <a:gd name="T8" fmla="*/ 126 w 156"/>
                  <a:gd name="T9" fmla="*/ 226 h 241"/>
                  <a:gd name="T10" fmla="*/ 128 w 156"/>
                  <a:gd name="T11" fmla="*/ 238 h 241"/>
                  <a:gd name="T12" fmla="*/ 130 w 156"/>
                  <a:gd name="T13" fmla="*/ 224 h 241"/>
                  <a:gd name="T14" fmla="*/ 137 w 156"/>
                  <a:gd name="T15" fmla="*/ 238 h 241"/>
                  <a:gd name="T16" fmla="*/ 138 w 156"/>
                  <a:gd name="T17" fmla="*/ 224 h 241"/>
                  <a:gd name="T18" fmla="*/ 143 w 156"/>
                  <a:gd name="T19" fmla="*/ 235 h 241"/>
                  <a:gd name="T20" fmla="*/ 156 w 156"/>
                  <a:gd name="T21" fmla="*/ 15 h 241"/>
                  <a:gd name="T22" fmla="*/ 66 w 156"/>
                  <a:gd name="T23" fmla="*/ 99 h 241"/>
                  <a:gd name="T24" fmla="*/ 41 w 156"/>
                  <a:gd name="T25" fmla="*/ 86 h 241"/>
                  <a:gd name="T26" fmla="*/ 22 w 156"/>
                  <a:gd name="T27" fmla="*/ 54 h 241"/>
                  <a:gd name="T28" fmla="*/ 22 w 156"/>
                  <a:gd name="T29" fmla="*/ 58 h 241"/>
                  <a:gd name="T30" fmla="*/ 38 w 156"/>
                  <a:gd name="T31" fmla="*/ 46 h 241"/>
                  <a:gd name="T32" fmla="*/ 55 w 156"/>
                  <a:gd name="T33" fmla="*/ 60 h 241"/>
                  <a:gd name="T34" fmla="*/ 63 w 156"/>
                  <a:gd name="T35" fmla="*/ 82 h 241"/>
                  <a:gd name="T36" fmla="*/ 66 w 156"/>
                  <a:gd name="T37" fmla="*/ 99 h 241"/>
                  <a:gd name="T38" fmla="*/ 71 w 156"/>
                  <a:gd name="T39" fmla="*/ 32 h 241"/>
                  <a:gd name="T40" fmla="*/ 74 w 156"/>
                  <a:gd name="T41" fmla="*/ 34 h 241"/>
                  <a:gd name="T42" fmla="*/ 89 w 156"/>
                  <a:gd name="T43" fmla="*/ 51 h 241"/>
                  <a:gd name="T44" fmla="*/ 91 w 156"/>
                  <a:gd name="T45" fmla="*/ 71 h 241"/>
                  <a:gd name="T46" fmla="*/ 91 w 156"/>
                  <a:gd name="T47" fmla="*/ 106 h 241"/>
                  <a:gd name="T48" fmla="*/ 78 w 156"/>
                  <a:gd name="T49" fmla="*/ 89 h 241"/>
                  <a:gd name="T50" fmla="*/ 70 w 156"/>
                  <a:gd name="T51" fmla="*/ 62 h 241"/>
                  <a:gd name="T52" fmla="*/ 71 w 156"/>
                  <a:gd name="T53" fmla="*/ 32 h 241"/>
                  <a:gd name="T54" fmla="*/ 93 w 156"/>
                  <a:gd name="T55" fmla="*/ 145 h 241"/>
                  <a:gd name="T56" fmla="*/ 82 w 156"/>
                  <a:gd name="T57" fmla="*/ 132 h 241"/>
                  <a:gd name="T58" fmla="*/ 71 w 156"/>
                  <a:gd name="T59" fmla="*/ 113 h 241"/>
                  <a:gd name="T60" fmla="*/ 76 w 156"/>
                  <a:gd name="T61" fmla="*/ 108 h 241"/>
                  <a:gd name="T62" fmla="*/ 75 w 156"/>
                  <a:gd name="T63" fmla="*/ 106 h 241"/>
                  <a:gd name="T64" fmla="*/ 95 w 156"/>
                  <a:gd name="T65" fmla="*/ 133 h 241"/>
                  <a:gd name="T66" fmla="*/ 93 w 156"/>
                  <a:gd name="T67" fmla="*/ 145 h 241"/>
                  <a:gd name="T68" fmla="*/ 108 w 156"/>
                  <a:gd name="T69" fmla="*/ 174 h 241"/>
                  <a:gd name="T70" fmla="*/ 103 w 156"/>
                  <a:gd name="T71" fmla="*/ 148 h 241"/>
                  <a:gd name="T72" fmla="*/ 103 w 156"/>
                  <a:gd name="T73" fmla="*/ 150 h 241"/>
                  <a:gd name="T74" fmla="*/ 104 w 156"/>
                  <a:gd name="T75" fmla="*/ 148 h 241"/>
                  <a:gd name="T76" fmla="*/ 114 w 156"/>
                  <a:gd name="T77" fmla="*/ 167 h 241"/>
                  <a:gd name="T78" fmla="*/ 108 w 156"/>
                  <a:gd name="T79" fmla="*/ 174 h 241"/>
                  <a:gd name="T80" fmla="*/ 116 w 156"/>
                  <a:gd name="T81" fmla="*/ 148 h 241"/>
                  <a:gd name="T82" fmla="*/ 108 w 156"/>
                  <a:gd name="T83" fmla="*/ 128 h 241"/>
                  <a:gd name="T84" fmla="*/ 104 w 156"/>
                  <a:gd name="T85" fmla="*/ 78 h 241"/>
                  <a:gd name="T86" fmla="*/ 104 w 156"/>
                  <a:gd name="T87" fmla="*/ 77 h 241"/>
                  <a:gd name="T88" fmla="*/ 116 w 156"/>
                  <a:gd name="T89" fmla="*/ 92 h 241"/>
                  <a:gd name="T90" fmla="*/ 119 w 156"/>
                  <a:gd name="T91" fmla="*/ 125 h 241"/>
                  <a:gd name="T92" fmla="*/ 116 w 156"/>
                  <a:gd name="T93" fmla="*/ 148 h 241"/>
                  <a:gd name="T94" fmla="*/ 123 w 156"/>
                  <a:gd name="T95" fmla="*/ 213 h 241"/>
                  <a:gd name="T96" fmla="*/ 119 w 156"/>
                  <a:gd name="T97" fmla="*/ 204 h 241"/>
                  <a:gd name="T98" fmla="*/ 125 w 156"/>
                  <a:gd name="T99" fmla="*/ 203 h 241"/>
                  <a:gd name="T100" fmla="*/ 123 w 156"/>
                  <a:gd name="T101" fmla="*/ 213 h 241"/>
                  <a:gd name="T102" fmla="*/ 129 w 156"/>
                  <a:gd name="T103" fmla="*/ 193 h 241"/>
                  <a:gd name="T104" fmla="*/ 123 w 156"/>
                  <a:gd name="T105" fmla="*/ 195 h 241"/>
                  <a:gd name="T106" fmla="*/ 123 w 156"/>
                  <a:gd name="T107" fmla="*/ 180 h 241"/>
                  <a:gd name="T108" fmla="*/ 122 w 156"/>
                  <a:gd name="T109" fmla="*/ 182 h 241"/>
                  <a:gd name="T110" fmla="*/ 126 w 156"/>
                  <a:gd name="T111" fmla="*/ 180 h 241"/>
                  <a:gd name="T112" fmla="*/ 129 w 156"/>
                  <a:gd name="T113" fmla="*/ 193 h 2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6"/>
                  <a:gd name="T172" fmla="*/ 0 h 241"/>
                  <a:gd name="T173" fmla="*/ 156 w 156"/>
                  <a:gd name="T174" fmla="*/ 241 h 2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6" h="241">
                    <a:moveTo>
                      <a:pt x="156" y="15"/>
                    </a:moveTo>
                    <a:cubicBezTo>
                      <a:pt x="156" y="15"/>
                      <a:pt x="114" y="25"/>
                      <a:pt x="91" y="18"/>
                    </a:cubicBezTo>
                    <a:cubicBezTo>
                      <a:pt x="34" y="0"/>
                      <a:pt x="0" y="62"/>
                      <a:pt x="0" y="62"/>
                    </a:cubicBezTo>
                    <a:cubicBezTo>
                      <a:pt x="0" y="62"/>
                      <a:pt x="82" y="117"/>
                      <a:pt x="126" y="241"/>
                    </a:cubicBezTo>
                    <a:cubicBezTo>
                      <a:pt x="126" y="226"/>
                      <a:pt x="126" y="226"/>
                      <a:pt x="126" y="226"/>
                    </a:cubicBezTo>
                    <a:cubicBezTo>
                      <a:pt x="128" y="238"/>
                      <a:pt x="128" y="238"/>
                      <a:pt x="128" y="238"/>
                    </a:cubicBezTo>
                    <a:cubicBezTo>
                      <a:pt x="130" y="224"/>
                      <a:pt x="130" y="224"/>
                      <a:pt x="130" y="224"/>
                    </a:cubicBezTo>
                    <a:cubicBezTo>
                      <a:pt x="137" y="238"/>
                      <a:pt x="137" y="238"/>
                      <a:pt x="137" y="238"/>
                    </a:cubicBezTo>
                    <a:cubicBezTo>
                      <a:pt x="138" y="224"/>
                      <a:pt x="138" y="224"/>
                      <a:pt x="138" y="224"/>
                    </a:cubicBezTo>
                    <a:cubicBezTo>
                      <a:pt x="143" y="235"/>
                      <a:pt x="143" y="235"/>
                      <a:pt x="143" y="235"/>
                    </a:cubicBezTo>
                    <a:cubicBezTo>
                      <a:pt x="143" y="235"/>
                      <a:pt x="102" y="45"/>
                      <a:pt x="156" y="15"/>
                    </a:cubicBezTo>
                    <a:close/>
                    <a:moveTo>
                      <a:pt x="66" y="99"/>
                    </a:moveTo>
                    <a:cubicBezTo>
                      <a:pt x="57" y="97"/>
                      <a:pt x="48" y="92"/>
                      <a:pt x="41" y="86"/>
                    </a:cubicBezTo>
                    <a:cubicBezTo>
                      <a:pt x="34" y="79"/>
                      <a:pt x="22" y="65"/>
                      <a:pt x="22" y="54"/>
                    </a:cubicBezTo>
                    <a:cubicBezTo>
                      <a:pt x="22" y="58"/>
                      <a:pt x="22" y="58"/>
                      <a:pt x="22" y="58"/>
                    </a:cubicBezTo>
                    <a:cubicBezTo>
                      <a:pt x="17" y="50"/>
                      <a:pt x="32" y="46"/>
                      <a:pt x="38" y="46"/>
                    </a:cubicBezTo>
                    <a:cubicBezTo>
                      <a:pt x="46" y="46"/>
                      <a:pt x="51" y="54"/>
                      <a:pt x="55" y="60"/>
                    </a:cubicBezTo>
                    <a:cubicBezTo>
                      <a:pt x="60" y="67"/>
                      <a:pt x="61" y="75"/>
                      <a:pt x="63" y="82"/>
                    </a:cubicBezTo>
                    <a:cubicBezTo>
                      <a:pt x="65" y="87"/>
                      <a:pt x="69" y="94"/>
                      <a:pt x="66" y="99"/>
                    </a:cubicBezTo>
                    <a:close/>
                    <a:moveTo>
                      <a:pt x="71" y="32"/>
                    </a:moveTo>
                    <a:cubicBezTo>
                      <a:pt x="72" y="33"/>
                      <a:pt x="73" y="33"/>
                      <a:pt x="74" y="34"/>
                    </a:cubicBezTo>
                    <a:cubicBezTo>
                      <a:pt x="79" y="40"/>
                      <a:pt x="86" y="43"/>
                      <a:pt x="89" y="51"/>
                    </a:cubicBezTo>
                    <a:cubicBezTo>
                      <a:pt x="91" y="57"/>
                      <a:pt x="91" y="65"/>
                      <a:pt x="91" y="71"/>
                    </a:cubicBezTo>
                    <a:cubicBezTo>
                      <a:pt x="91" y="82"/>
                      <a:pt x="93" y="96"/>
                      <a:pt x="91" y="106"/>
                    </a:cubicBezTo>
                    <a:cubicBezTo>
                      <a:pt x="83" y="106"/>
                      <a:pt x="80" y="94"/>
                      <a:pt x="78" y="89"/>
                    </a:cubicBezTo>
                    <a:cubicBezTo>
                      <a:pt x="75" y="80"/>
                      <a:pt x="73" y="71"/>
                      <a:pt x="70" y="62"/>
                    </a:cubicBezTo>
                    <a:cubicBezTo>
                      <a:pt x="68" y="55"/>
                      <a:pt x="56" y="28"/>
                      <a:pt x="71" y="32"/>
                    </a:cubicBezTo>
                    <a:close/>
                    <a:moveTo>
                      <a:pt x="93" y="145"/>
                    </a:moveTo>
                    <a:cubicBezTo>
                      <a:pt x="88" y="145"/>
                      <a:pt x="84" y="135"/>
                      <a:pt x="82" y="132"/>
                    </a:cubicBezTo>
                    <a:cubicBezTo>
                      <a:pt x="78" y="127"/>
                      <a:pt x="72" y="120"/>
                      <a:pt x="71" y="113"/>
                    </a:cubicBezTo>
                    <a:cubicBezTo>
                      <a:pt x="71" y="110"/>
                      <a:pt x="72" y="105"/>
                      <a:pt x="76" y="108"/>
                    </a:cubicBezTo>
                    <a:cubicBezTo>
                      <a:pt x="75" y="106"/>
                      <a:pt x="75" y="106"/>
                      <a:pt x="75" y="106"/>
                    </a:cubicBezTo>
                    <a:cubicBezTo>
                      <a:pt x="82" y="114"/>
                      <a:pt x="92" y="121"/>
                      <a:pt x="95" y="133"/>
                    </a:cubicBezTo>
                    <a:cubicBezTo>
                      <a:pt x="96" y="136"/>
                      <a:pt x="98" y="146"/>
                      <a:pt x="93" y="145"/>
                    </a:cubicBezTo>
                    <a:close/>
                    <a:moveTo>
                      <a:pt x="108" y="174"/>
                    </a:moveTo>
                    <a:cubicBezTo>
                      <a:pt x="103" y="167"/>
                      <a:pt x="103" y="157"/>
                      <a:pt x="103" y="148"/>
                    </a:cubicBezTo>
                    <a:cubicBezTo>
                      <a:pt x="103" y="150"/>
                      <a:pt x="103" y="150"/>
                      <a:pt x="103" y="150"/>
                    </a:cubicBezTo>
                    <a:cubicBezTo>
                      <a:pt x="103" y="149"/>
                      <a:pt x="103" y="149"/>
                      <a:pt x="104" y="148"/>
                    </a:cubicBezTo>
                    <a:cubicBezTo>
                      <a:pt x="111" y="147"/>
                      <a:pt x="114" y="162"/>
                      <a:pt x="114" y="167"/>
                    </a:cubicBezTo>
                    <a:cubicBezTo>
                      <a:pt x="115" y="174"/>
                      <a:pt x="113" y="183"/>
                      <a:pt x="108" y="174"/>
                    </a:cubicBezTo>
                    <a:close/>
                    <a:moveTo>
                      <a:pt x="116" y="148"/>
                    </a:moveTo>
                    <a:cubicBezTo>
                      <a:pt x="110" y="150"/>
                      <a:pt x="108" y="131"/>
                      <a:pt x="108" y="128"/>
                    </a:cubicBezTo>
                    <a:cubicBezTo>
                      <a:pt x="107" y="123"/>
                      <a:pt x="96" y="81"/>
                      <a:pt x="104" y="78"/>
                    </a:cubicBezTo>
                    <a:cubicBezTo>
                      <a:pt x="104" y="77"/>
                      <a:pt x="104" y="77"/>
                      <a:pt x="104" y="77"/>
                    </a:cubicBezTo>
                    <a:cubicBezTo>
                      <a:pt x="111" y="79"/>
                      <a:pt x="115" y="85"/>
                      <a:pt x="116" y="92"/>
                    </a:cubicBezTo>
                    <a:cubicBezTo>
                      <a:pt x="116" y="103"/>
                      <a:pt x="118" y="114"/>
                      <a:pt x="119" y="125"/>
                    </a:cubicBezTo>
                    <a:cubicBezTo>
                      <a:pt x="119" y="128"/>
                      <a:pt x="121" y="146"/>
                      <a:pt x="116" y="148"/>
                    </a:cubicBezTo>
                    <a:close/>
                    <a:moveTo>
                      <a:pt x="123" y="213"/>
                    </a:moveTo>
                    <a:cubicBezTo>
                      <a:pt x="122" y="213"/>
                      <a:pt x="120" y="207"/>
                      <a:pt x="119" y="204"/>
                    </a:cubicBezTo>
                    <a:cubicBezTo>
                      <a:pt x="116" y="199"/>
                      <a:pt x="122" y="198"/>
                      <a:pt x="125" y="203"/>
                    </a:cubicBezTo>
                    <a:cubicBezTo>
                      <a:pt x="126" y="205"/>
                      <a:pt x="129" y="215"/>
                      <a:pt x="123" y="213"/>
                    </a:cubicBezTo>
                    <a:close/>
                    <a:moveTo>
                      <a:pt x="129" y="193"/>
                    </a:moveTo>
                    <a:cubicBezTo>
                      <a:pt x="128" y="198"/>
                      <a:pt x="127" y="200"/>
                      <a:pt x="123" y="195"/>
                    </a:cubicBezTo>
                    <a:cubicBezTo>
                      <a:pt x="121" y="191"/>
                      <a:pt x="122" y="184"/>
                      <a:pt x="123" y="180"/>
                    </a:cubicBezTo>
                    <a:cubicBezTo>
                      <a:pt x="122" y="182"/>
                      <a:pt x="122" y="182"/>
                      <a:pt x="122" y="182"/>
                    </a:cubicBezTo>
                    <a:cubicBezTo>
                      <a:pt x="122" y="178"/>
                      <a:pt x="124" y="179"/>
                      <a:pt x="126" y="180"/>
                    </a:cubicBezTo>
                    <a:cubicBezTo>
                      <a:pt x="129" y="182"/>
                      <a:pt x="129" y="189"/>
                      <a:pt x="129" y="193"/>
                    </a:cubicBezTo>
                    <a:close/>
                  </a:path>
                </a:pathLst>
              </a:custGeom>
              <a:solidFill>
                <a:srgbClr val="D4E7F0"/>
              </a:solidFill>
              <a:ln w="9525">
                <a:noFill/>
                <a:round/>
                <a:headEnd/>
                <a:tailEnd/>
              </a:ln>
            </p:spPr>
            <p:txBody>
              <a:bodyPr/>
              <a:lstStyle/>
              <a:p>
                <a:endParaRPr lang="en-US"/>
              </a:p>
            </p:txBody>
          </p:sp>
          <p:sp>
            <p:nvSpPr>
              <p:cNvPr id="44100" name="Freeform 948"/>
              <p:cNvSpPr>
                <a:spLocks/>
              </p:cNvSpPr>
              <p:nvPr/>
            </p:nvSpPr>
            <p:spPr bwMode="auto">
              <a:xfrm>
                <a:off x="1597" y="2011"/>
                <a:ext cx="410" cy="672"/>
              </a:xfrm>
              <a:custGeom>
                <a:avLst/>
                <a:gdLst>
                  <a:gd name="T0" fmla="*/ 110 w 164"/>
                  <a:gd name="T1" fmla="*/ 252 h 252"/>
                  <a:gd name="T2" fmla="*/ 164 w 164"/>
                  <a:gd name="T3" fmla="*/ 111 h 252"/>
                  <a:gd name="T4" fmla="*/ 114 w 164"/>
                  <a:gd name="T5" fmla="*/ 93 h 252"/>
                  <a:gd name="T6" fmla="*/ 34 w 164"/>
                  <a:gd name="T7" fmla="*/ 0 h 252"/>
                  <a:gd name="T8" fmla="*/ 0 w 164"/>
                  <a:gd name="T9" fmla="*/ 79 h 252"/>
                  <a:gd name="T10" fmla="*/ 22 w 164"/>
                  <a:gd name="T11" fmla="*/ 161 h 252"/>
                  <a:gd name="T12" fmla="*/ 64 w 164"/>
                  <a:gd name="T13" fmla="*/ 219 h 252"/>
                  <a:gd name="T14" fmla="*/ 110 w 164"/>
                  <a:gd name="T15" fmla="*/ 252 h 252"/>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252"/>
                  <a:gd name="T26" fmla="*/ 164 w 164"/>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252">
                    <a:moveTo>
                      <a:pt x="110" y="252"/>
                    </a:moveTo>
                    <a:cubicBezTo>
                      <a:pt x="110" y="252"/>
                      <a:pt x="61" y="103"/>
                      <a:pt x="164" y="111"/>
                    </a:cubicBezTo>
                    <a:cubicBezTo>
                      <a:pt x="114" y="93"/>
                      <a:pt x="114" y="93"/>
                      <a:pt x="114" y="93"/>
                    </a:cubicBezTo>
                    <a:cubicBezTo>
                      <a:pt x="34" y="0"/>
                      <a:pt x="34" y="0"/>
                      <a:pt x="34" y="0"/>
                    </a:cubicBezTo>
                    <a:cubicBezTo>
                      <a:pt x="0" y="79"/>
                      <a:pt x="0" y="79"/>
                      <a:pt x="0" y="79"/>
                    </a:cubicBezTo>
                    <a:cubicBezTo>
                      <a:pt x="22" y="161"/>
                      <a:pt x="22" y="161"/>
                      <a:pt x="22" y="161"/>
                    </a:cubicBezTo>
                    <a:cubicBezTo>
                      <a:pt x="64" y="219"/>
                      <a:pt x="64" y="219"/>
                      <a:pt x="64" y="219"/>
                    </a:cubicBezTo>
                    <a:lnTo>
                      <a:pt x="110" y="252"/>
                    </a:lnTo>
                    <a:close/>
                  </a:path>
                </a:pathLst>
              </a:custGeom>
              <a:solidFill>
                <a:srgbClr val="85273E"/>
              </a:solidFill>
              <a:ln w="9525">
                <a:noFill/>
                <a:round/>
                <a:headEnd/>
                <a:tailEnd/>
              </a:ln>
            </p:spPr>
            <p:txBody>
              <a:bodyPr/>
              <a:lstStyle/>
              <a:p>
                <a:endParaRPr lang="en-US"/>
              </a:p>
            </p:txBody>
          </p:sp>
          <p:sp>
            <p:nvSpPr>
              <p:cNvPr id="44101" name="Freeform 949"/>
              <p:cNvSpPr>
                <a:spLocks/>
              </p:cNvSpPr>
              <p:nvPr/>
            </p:nvSpPr>
            <p:spPr bwMode="auto">
              <a:xfrm>
                <a:off x="2257" y="2243"/>
                <a:ext cx="10" cy="5"/>
              </a:xfrm>
              <a:custGeom>
                <a:avLst/>
                <a:gdLst>
                  <a:gd name="T0" fmla="*/ 0 w 4"/>
                  <a:gd name="T1" fmla="*/ 2 h 2"/>
                  <a:gd name="T2" fmla="*/ 4 w 4"/>
                  <a:gd name="T3" fmla="*/ 0 h 2"/>
                  <a:gd name="T4" fmla="*/ 0 w 4"/>
                  <a:gd name="T5" fmla="*/ 2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2"/>
                    </a:moveTo>
                    <a:cubicBezTo>
                      <a:pt x="4" y="0"/>
                      <a:pt x="4" y="0"/>
                      <a:pt x="4" y="0"/>
                    </a:cubicBezTo>
                    <a:cubicBezTo>
                      <a:pt x="3" y="0"/>
                      <a:pt x="1" y="1"/>
                      <a:pt x="0" y="2"/>
                    </a:cubicBezTo>
                    <a:close/>
                  </a:path>
                </a:pathLst>
              </a:custGeom>
              <a:solidFill>
                <a:srgbClr val="D192AA"/>
              </a:solidFill>
              <a:ln w="9525">
                <a:noFill/>
                <a:round/>
                <a:headEnd/>
                <a:tailEnd/>
              </a:ln>
            </p:spPr>
            <p:txBody>
              <a:bodyPr/>
              <a:lstStyle/>
              <a:p>
                <a:endParaRPr lang="en-US"/>
              </a:p>
            </p:txBody>
          </p:sp>
          <p:sp>
            <p:nvSpPr>
              <p:cNvPr id="44102" name="Freeform 950"/>
              <p:cNvSpPr>
                <a:spLocks noEditPoints="1"/>
              </p:cNvSpPr>
              <p:nvPr/>
            </p:nvSpPr>
            <p:spPr bwMode="auto">
              <a:xfrm>
                <a:off x="1737" y="2205"/>
                <a:ext cx="520" cy="638"/>
              </a:xfrm>
              <a:custGeom>
                <a:avLst/>
                <a:gdLst>
                  <a:gd name="T0" fmla="*/ 208 w 208"/>
                  <a:gd name="T1" fmla="*/ 16 h 239"/>
                  <a:gd name="T2" fmla="*/ 175 w 208"/>
                  <a:gd name="T3" fmla="*/ 38 h 239"/>
                  <a:gd name="T4" fmla="*/ 161 w 208"/>
                  <a:gd name="T5" fmla="*/ 68 h 239"/>
                  <a:gd name="T6" fmla="*/ 12 w 208"/>
                  <a:gd name="T7" fmla="*/ 1 h 239"/>
                  <a:gd name="T8" fmla="*/ 182 w 208"/>
                  <a:gd name="T9" fmla="*/ 239 h 239"/>
                  <a:gd name="T10" fmla="*/ 182 w 208"/>
                  <a:gd name="T11" fmla="*/ 225 h 239"/>
                  <a:gd name="T12" fmla="*/ 184 w 208"/>
                  <a:gd name="T13" fmla="*/ 236 h 239"/>
                  <a:gd name="T14" fmla="*/ 186 w 208"/>
                  <a:gd name="T15" fmla="*/ 223 h 239"/>
                  <a:gd name="T16" fmla="*/ 193 w 208"/>
                  <a:gd name="T17" fmla="*/ 237 h 239"/>
                  <a:gd name="T18" fmla="*/ 194 w 208"/>
                  <a:gd name="T19" fmla="*/ 222 h 239"/>
                  <a:gd name="T20" fmla="*/ 199 w 208"/>
                  <a:gd name="T21" fmla="*/ 233 h 239"/>
                  <a:gd name="T22" fmla="*/ 208 w 208"/>
                  <a:gd name="T23" fmla="*/ 16 h 239"/>
                  <a:gd name="T24" fmla="*/ 109 w 208"/>
                  <a:gd name="T25" fmla="*/ 94 h 239"/>
                  <a:gd name="T26" fmla="*/ 84 w 208"/>
                  <a:gd name="T27" fmla="*/ 68 h 239"/>
                  <a:gd name="T28" fmla="*/ 75 w 208"/>
                  <a:gd name="T29" fmla="*/ 52 h 239"/>
                  <a:gd name="T30" fmla="*/ 87 w 208"/>
                  <a:gd name="T31" fmla="*/ 51 h 239"/>
                  <a:gd name="T32" fmla="*/ 97 w 208"/>
                  <a:gd name="T33" fmla="*/ 52 h 239"/>
                  <a:gd name="T34" fmla="*/ 109 w 208"/>
                  <a:gd name="T35" fmla="*/ 94 h 239"/>
                  <a:gd name="T36" fmla="*/ 136 w 208"/>
                  <a:gd name="T37" fmla="*/ 139 h 239"/>
                  <a:gd name="T38" fmla="*/ 126 w 208"/>
                  <a:gd name="T39" fmla="*/ 119 h 239"/>
                  <a:gd name="T40" fmla="*/ 130 w 208"/>
                  <a:gd name="T41" fmla="*/ 118 h 239"/>
                  <a:gd name="T42" fmla="*/ 128 w 208"/>
                  <a:gd name="T43" fmla="*/ 116 h 239"/>
                  <a:gd name="T44" fmla="*/ 142 w 208"/>
                  <a:gd name="T45" fmla="*/ 137 h 239"/>
                  <a:gd name="T46" fmla="*/ 136 w 208"/>
                  <a:gd name="T47" fmla="*/ 139 h 239"/>
                  <a:gd name="T48" fmla="*/ 143 w 208"/>
                  <a:gd name="T49" fmla="*/ 117 h 239"/>
                  <a:gd name="T50" fmla="*/ 133 w 208"/>
                  <a:gd name="T51" fmla="*/ 102 h 239"/>
                  <a:gd name="T52" fmla="*/ 121 w 208"/>
                  <a:gd name="T53" fmla="*/ 83 h 239"/>
                  <a:gd name="T54" fmla="*/ 120 w 208"/>
                  <a:gd name="T55" fmla="*/ 70 h 239"/>
                  <a:gd name="T56" fmla="*/ 130 w 208"/>
                  <a:gd name="T57" fmla="*/ 69 h 239"/>
                  <a:gd name="T58" fmla="*/ 144 w 208"/>
                  <a:gd name="T59" fmla="*/ 76 h 239"/>
                  <a:gd name="T60" fmla="*/ 144 w 208"/>
                  <a:gd name="T61" fmla="*/ 94 h 239"/>
                  <a:gd name="T62" fmla="*/ 143 w 208"/>
                  <a:gd name="T63" fmla="*/ 117 h 239"/>
                  <a:gd name="T64" fmla="*/ 158 w 208"/>
                  <a:gd name="T65" fmla="*/ 169 h 239"/>
                  <a:gd name="T66" fmla="*/ 152 w 208"/>
                  <a:gd name="T67" fmla="*/ 145 h 239"/>
                  <a:gd name="T68" fmla="*/ 152 w 208"/>
                  <a:gd name="T69" fmla="*/ 145 h 239"/>
                  <a:gd name="T70" fmla="*/ 152 w 208"/>
                  <a:gd name="T71" fmla="*/ 147 h 239"/>
                  <a:gd name="T72" fmla="*/ 152 w 208"/>
                  <a:gd name="T73" fmla="*/ 145 h 239"/>
                  <a:gd name="T74" fmla="*/ 152 w 208"/>
                  <a:gd name="T75" fmla="*/ 144 h 239"/>
                  <a:gd name="T76" fmla="*/ 152 w 208"/>
                  <a:gd name="T77" fmla="*/ 145 h 239"/>
                  <a:gd name="T78" fmla="*/ 153 w 208"/>
                  <a:gd name="T79" fmla="*/ 142 h 239"/>
                  <a:gd name="T80" fmla="*/ 165 w 208"/>
                  <a:gd name="T81" fmla="*/ 164 h 239"/>
                  <a:gd name="T82" fmla="*/ 158 w 208"/>
                  <a:gd name="T83" fmla="*/ 169 h 239"/>
                  <a:gd name="T84" fmla="*/ 160 w 208"/>
                  <a:gd name="T85" fmla="*/ 99 h 239"/>
                  <a:gd name="T86" fmla="*/ 162 w 208"/>
                  <a:gd name="T87" fmla="*/ 83 h 239"/>
                  <a:gd name="T88" fmla="*/ 174 w 208"/>
                  <a:gd name="T89" fmla="*/ 73 h 239"/>
                  <a:gd name="T90" fmla="*/ 174 w 208"/>
                  <a:gd name="T91" fmla="*/ 100 h 239"/>
                  <a:gd name="T92" fmla="*/ 173 w 208"/>
                  <a:gd name="T93" fmla="*/ 139 h 239"/>
                  <a:gd name="T94" fmla="*/ 167 w 208"/>
                  <a:gd name="T95" fmla="*/ 148 h 239"/>
                  <a:gd name="T96" fmla="*/ 160 w 208"/>
                  <a:gd name="T97" fmla="*/ 99 h 239"/>
                  <a:gd name="T98" fmla="*/ 176 w 208"/>
                  <a:gd name="T99" fmla="*/ 202 h 239"/>
                  <a:gd name="T100" fmla="*/ 168 w 208"/>
                  <a:gd name="T101" fmla="*/ 187 h 239"/>
                  <a:gd name="T102" fmla="*/ 169 w 208"/>
                  <a:gd name="T103" fmla="*/ 189 h 239"/>
                  <a:gd name="T104" fmla="*/ 170 w 208"/>
                  <a:gd name="T105" fmla="*/ 185 h 239"/>
                  <a:gd name="T106" fmla="*/ 179 w 208"/>
                  <a:gd name="T107" fmla="*/ 198 h 239"/>
                  <a:gd name="T108" fmla="*/ 176 w 208"/>
                  <a:gd name="T109" fmla="*/ 202 h 239"/>
                  <a:gd name="T110" fmla="*/ 177 w 208"/>
                  <a:gd name="T111" fmla="*/ 186 h 239"/>
                  <a:gd name="T112" fmla="*/ 175 w 208"/>
                  <a:gd name="T113" fmla="*/ 170 h 239"/>
                  <a:gd name="T114" fmla="*/ 174 w 208"/>
                  <a:gd name="T115" fmla="*/ 173 h 239"/>
                  <a:gd name="T116" fmla="*/ 177 w 208"/>
                  <a:gd name="T117" fmla="*/ 186 h 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8"/>
                  <a:gd name="T178" fmla="*/ 0 h 239"/>
                  <a:gd name="T179" fmla="*/ 208 w 208"/>
                  <a:gd name="T180" fmla="*/ 239 h 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8" h="239">
                    <a:moveTo>
                      <a:pt x="208" y="16"/>
                    </a:moveTo>
                    <a:cubicBezTo>
                      <a:pt x="175" y="38"/>
                      <a:pt x="175" y="38"/>
                      <a:pt x="175" y="38"/>
                    </a:cubicBezTo>
                    <a:cubicBezTo>
                      <a:pt x="161" y="68"/>
                      <a:pt x="161" y="68"/>
                      <a:pt x="161" y="68"/>
                    </a:cubicBezTo>
                    <a:cubicBezTo>
                      <a:pt x="161" y="68"/>
                      <a:pt x="96" y="10"/>
                      <a:pt x="12" y="1"/>
                    </a:cubicBezTo>
                    <a:cubicBezTo>
                      <a:pt x="0" y="0"/>
                      <a:pt x="138" y="115"/>
                      <a:pt x="182" y="239"/>
                    </a:cubicBezTo>
                    <a:cubicBezTo>
                      <a:pt x="182" y="225"/>
                      <a:pt x="182" y="225"/>
                      <a:pt x="182" y="225"/>
                    </a:cubicBezTo>
                    <a:cubicBezTo>
                      <a:pt x="184" y="236"/>
                      <a:pt x="184" y="236"/>
                      <a:pt x="184" y="236"/>
                    </a:cubicBezTo>
                    <a:cubicBezTo>
                      <a:pt x="186" y="223"/>
                      <a:pt x="186" y="223"/>
                      <a:pt x="186" y="223"/>
                    </a:cubicBezTo>
                    <a:cubicBezTo>
                      <a:pt x="193" y="237"/>
                      <a:pt x="193" y="237"/>
                      <a:pt x="193" y="237"/>
                    </a:cubicBezTo>
                    <a:cubicBezTo>
                      <a:pt x="194" y="222"/>
                      <a:pt x="194" y="222"/>
                      <a:pt x="194" y="222"/>
                    </a:cubicBezTo>
                    <a:cubicBezTo>
                      <a:pt x="199" y="233"/>
                      <a:pt x="199" y="233"/>
                      <a:pt x="199" y="233"/>
                    </a:cubicBezTo>
                    <a:cubicBezTo>
                      <a:pt x="199" y="233"/>
                      <a:pt x="160" y="53"/>
                      <a:pt x="208" y="16"/>
                    </a:cubicBezTo>
                    <a:close/>
                    <a:moveTo>
                      <a:pt x="109" y="94"/>
                    </a:moveTo>
                    <a:cubicBezTo>
                      <a:pt x="101" y="95"/>
                      <a:pt x="88" y="74"/>
                      <a:pt x="84" y="68"/>
                    </a:cubicBezTo>
                    <a:cubicBezTo>
                      <a:pt x="81" y="65"/>
                      <a:pt x="70" y="56"/>
                      <a:pt x="75" y="52"/>
                    </a:cubicBezTo>
                    <a:cubicBezTo>
                      <a:pt x="77" y="50"/>
                      <a:pt x="84" y="52"/>
                      <a:pt x="87" y="51"/>
                    </a:cubicBezTo>
                    <a:cubicBezTo>
                      <a:pt x="90" y="49"/>
                      <a:pt x="94" y="50"/>
                      <a:pt x="97" y="52"/>
                    </a:cubicBezTo>
                    <a:cubicBezTo>
                      <a:pt x="104" y="62"/>
                      <a:pt x="113" y="81"/>
                      <a:pt x="109" y="94"/>
                    </a:cubicBezTo>
                    <a:close/>
                    <a:moveTo>
                      <a:pt x="136" y="139"/>
                    </a:moveTo>
                    <a:cubicBezTo>
                      <a:pt x="132" y="135"/>
                      <a:pt x="125" y="125"/>
                      <a:pt x="126" y="119"/>
                    </a:cubicBezTo>
                    <a:cubicBezTo>
                      <a:pt x="127" y="117"/>
                      <a:pt x="129" y="117"/>
                      <a:pt x="130" y="118"/>
                    </a:cubicBezTo>
                    <a:cubicBezTo>
                      <a:pt x="128" y="116"/>
                      <a:pt x="128" y="116"/>
                      <a:pt x="128" y="116"/>
                    </a:cubicBezTo>
                    <a:cubicBezTo>
                      <a:pt x="133" y="121"/>
                      <a:pt x="141" y="130"/>
                      <a:pt x="142" y="137"/>
                    </a:cubicBezTo>
                    <a:cubicBezTo>
                      <a:pt x="144" y="143"/>
                      <a:pt x="140" y="142"/>
                      <a:pt x="136" y="139"/>
                    </a:cubicBezTo>
                    <a:close/>
                    <a:moveTo>
                      <a:pt x="143" y="117"/>
                    </a:moveTo>
                    <a:cubicBezTo>
                      <a:pt x="138" y="114"/>
                      <a:pt x="136" y="107"/>
                      <a:pt x="133" y="102"/>
                    </a:cubicBezTo>
                    <a:cubicBezTo>
                      <a:pt x="129" y="95"/>
                      <a:pt x="124" y="90"/>
                      <a:pt x="121" y="83"/>
                    </a:cubicBezTo>
                    <a:cubicBezTo>
                      <a:pt x="120" y="80"/>
                      <a:pt x="118" y="73"/>
                      <a:pt x="120" y="70"/>
                    </a:cubicBezTo>
                    <a:cubicBezTo>
                      <a:pt x="123" y="66"/>
                      <a:pt x="125" y="69"/>
                      <a:pt x="130" y="69"/>
                    </a:cubicBezTo>
                    <a:cubicBezTo>
                      <a:pt x="130" y="69"/>
                      <a:pt x="140" y="68"/>
                      <a:pt x="144" y="76"/>
                    </a:cubicBezTo>
                    <a:cubicBezTo>
                      <a:pt x="147" y="81"/>
                      <a:pt x="145" y="88"/>
                      <a:pt x="144" y="94"/>
                    </a:cubicBezTo>
                    <a:cubicBezTo>
                      <a:pt x="143" y="100"/>
                      <a:pt x="146" y="112"/>
                      <a:pt x="143" y="117"/>
                    </a:cubicBezTo>
                    <a:close/>
                    <a:moveTo>
                      <a:pt x="158" y="169"/>
                    </a:moveTo>
                    <a:cubicBezTo>
                      <a:pt x="153" y="163"/>
                      <a:pt x="152" y="153"/>
                      <a:pt x="152" y="145"/>
                    </a:cubicBezTo>
                    <a:cubicBezTo>
                      <a:pt x="152" y="145"/>
                      <a:pt x="152" y="145"/>
                      <a:pt x="152" y="145"/>
                    </a:cubicBezTo>
                    <a:cubicBezTo>
                      <a:pt x="152" y="147"/>
                      <a:pt x="152" y="147"/>
                      <a:pt x="152" y="147"/>
                    </a:cubicBezTo>
                    <a:cubicBezTo>
                      <a:pt x="151" y="147"/>
                      <a:pt x="151" y="146"/>
                      <a:pt x="152" y="145"/>
                    </a:cubicBezTo>
                    <a:cubicBezTo>
                      <a:pt x="152" y="144"/>
                      <a:pt x="152" y="144"/>
                      <a:pt x="152" y="144"/>
                    </a:cubicBezTo>
                    <a:cubicBezTo>
                      <a:pt x="152" y="145"/>
                      <a:pt x="152" y="145"/>
                      <a:pt x="152" y="145"/>
                    </a:cubicBezTo>
                    <a:cubicBezTo>
                      <a:pt x="152" y="144"/>
                      <a:pt x="152" y="143"/>
                      <a:pt x="153" y="142"/>
                    </a:cubicBezTo>
                    <a:cubicBezTo>
                      <a:pt x="160" y="143"/>
                      <a:pt x="164" y="158"/>
                      <a:pt x="165" y="164"/>
                    </a:cubicBezTo>
                    <a:cubicBezTo>
                      <a:pt x="166" y="170"/>
                      <a:pt x="163" y="176"/>
                      <a:pt x="158" y="169"/>
                    </a:cubicBezTo>
                    <a:close/>
                    <a:moveTo>
                      <a:pt x="160" y="99"/>
                    </a:moveTo>
                    <a:cubicBezTo>
                      <a:pt x="160" y="95"/>
                      <a:pt x="158" y="87"/>
                      <a:pt x="162" y="83"/>
                    </a:cubicBezTo>
                    <a:cubicBezTo>
                      <a:pt x="164" y="78"/>
                      <a:pt x="169" y="69"/>
                      <a:pt x="174" y="73"/>
                    </a:cubicBezTo>
                    <a:cubicBezTo>
                      <a:pt x="180" y="77"/>
                      <a:pt x="175" y="96"/>
                      <a:pt x="174" y="100"/>
                    </a:cubicBezTo>
                    <a:cubicBezTo>
                      <a:pt x="172" y="113"/>
                      <a:pt x="173" y="126"/>
                      <a:pt x="173" y="139"/>
                    </a:cubicBezTo>
                    <a:cubicBezTo>
                      <a:pt x="173" y="143"/>
                      <a:pt x="174" y="159"/>
                      <a:pt x="167" y="148"/>
                    </a:cubicBezTo>
                    <a:cubicBezTo>
                      <a:pt x="158" y="136"/>
                      <a:pt x="162" y="114"/>
                      <a:pt x="160" y="99"/>
                    </a:cubicBezTo>
                    <a:close/>
                    <a:moveTo>
                      <a:pt x="176" y="202"/>
                    </a:moveTo>
                    <a:cubicBezTo>
                      <a:pt x="171" y="200"/>
                      <a:pt x="170" y="192"/>
                      <a:pt x="168" y="187"/>
                    </a:cubicBezTo>
                    <a:cubicBezTo>
                      <a:pt x="169" y="189"/>
                      <a:pt x="169" y="189"/>
                      <a:pt x="169" y="189"/>
                    </a:cubicBezTo>
                    <a:cubicBezTo>
                      <a:pt x="168" y="188"/>
                      <a:pt x="168" y="186"/>
                      <a:pt x="170" y="185"/>
                    </a:cubicBezTo>
                    <a:cubicBezTo>
                      <a:pt x="173" y="187"/>
                      <a:pt x="178" y="194"/>
                      <a:pt x="179" y="198"/>
                    </a:cubicBezTo>
                    <a:cubicBezTo>
                      <a:pt x="181" y="203"/>
                      <a:pt x="180" y="205"/>
                      <a:pt x="176" y="202"/>
                    </a:cubicBezTo>
                    <a:close/>
                    <a:moveTo>
                      <a:pt x="177" y="186"/>
                    </a:moveTo>
                    <a:cubicBezTo>
                      <a:pt x="174" y="182"/>
                      <a:pt x="175" y="175"/>
                      <a:pt x="175" y="170"/>
                    </a:cubicBezTo>
                    <a:cubicBezTo>
                      <a:pt x="174" y="173"/>
                      <a:pt x="174" y="173"/>
                      <a:pt x="174" y="173"/>
                    </a:cubicBezTo>
                    <a:cubicBezTo>
                      <a:pt x="176" y="158"/>
                      <a:pt x="185" y="182"/>
                      <a:pt x="177" y="186"/>
                    </a:cubicBezTo>
                    <a:close/>
                  </a:path>
                </a:pathLst>
              </a:custGeom>
              <a:solidFill>
                <a:srgbClr val="F1F5F8"/>
              </a:solidFill>
              <a:ln w="9525">
                <a:noFill/>
                <a:round/>
                <a:headEnd/>
                <a:tailEnd/>
              </a:ln>
            </p:spPr>
            <p:txBody>
              <a:bodyPr/>
              <a:lstStyle/>
              <a:p>
                <a:endParaRPr lang="en-US"/>
              </a:p>
            </p:txBody>
          </p:sp>
          <p:sp>
            <p:nvSpPr>
              <p:cNvPr id="44103" name="Freeform 951"/>
              <p:cNvSpPr>
                <a:spLocks/>
              </p:cNvSpPr>
              <p:nvPr/>
            </p:nvSpPr>
            <p:spPr bwMode="auto">
              <a:xfrm>
                <a:off x="1700" y="1552"/>
                <a:ext cx="667" cy="523"/>
              </a:xfrm>
              <a:custGeom>
                <a:avLst/>
                <a:gdLst>
                  <a:gd name="T0" fmla="*/ 34 w 267"/>
                  <a:gd name="T1" fmla="*/ 196 h 196"/>
                  <a:gd name="T2" fmla="*/ 84 w 267"/>
                  <a:gd name="T3" fmla="*/ 113 h 196"/>
                  <a:gd name="T4" fmla="*/ 154 w 267"/>
                  <a:gd name="T5" fmla="*/ 85 h 196"/>
                  <a:gd name="T6" fmla="*/ 267 w 267"/>
                  <a:gd name="T7" fmla="*/ 162 h 196"/>
                  <a:gd name="T8" fmla="*/ 267 w 267"/>
                  <a:gd name="T9" fmla="*/ 84 h 196"/>
                  <a:gd name="T10" fmla="*/ 221 w 267"/>
                  <a:gd name="T11" fmla="*/ 29 h 196"/>
                  <a:gd name="T12" fmla="*/ 151 w 267"/>
                  <a:gd name="T13" fmla="*/ 5 h 196"/>
                  <a:gd name="T14" fmla="*/ 66 w 267"/>
                  <a:gd name="T15" fmla="*/ 0 h 196"/>
                  <a:gd name="T16" fmla="*/ 0 w 267"/>
                  <a:gd name="T17" fmla="*/ 76 h 196"/>
                  <a:gd name="T18" fmla="*/ 34 w 267"/>
                  <a:gd name="T19" fmla="*/ 196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196"/>
                  <a:gd name="T32" fmla="*/ 267 w 267"/>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196">
                    <a:moveTo>
                      <a:pt x="34" y="196"/>
                    </a:moveTo>
                    <a:cubicBezTo>
                      <a:pt x="34" y="196"/>
                      <a:pt x="48" y="101"/>
                      <a:pt x="84" y="113"/>
                    </a:cubicBezTo>
                    <a:cubicBezTo>
                      <a:pt x="84" y="113"/>
                      <a:pt x="94" y="60"/>
                      <a:pt x="154" y="85"/>
                    </a:cubicBezTo>
                    <a:cubicBezTo>
                      <a:pt x="214" y="111"/>
                      <a:pt x="215" y="165"/>
                      <a:pt x="267" y="162"/>
                    </a:cubicBezTo>
                    <a:cubicBezTo>
                      <a:pt x="267" y="84"/>
                      <a:pt x="267" y="84"/>
                      <a:pt x="267" y="84"/>
                    </a:cubicBezTo>
                    <a:cubicBezTo>
                      <a:pt x="221" y="29"/>
                      <a:pt x="221" y="29"/>
                      <a:pt x="221" y="29"/>
                    </a:cubicBezTo>
                    <a:cubicBezTo>
                      <a:pt x="221" y="29"/>
                      <a:pt x="153" y="5"/>
                      <a:pt x="151" y="5"/>
                    </a:cubicBezTo>
                    <a:cubicBezTo>
                      <a:pt x="149" y="5"/>
                      <a:pt x="66" y="0"/>
                      <a:pt x="66" y="0"/>
                    </a:cubicBezTo>
                    <a:cubicBezTo>
                      <a:pt x="0" y="76"/>
                      <a:pt x="0" y="76"/>
                      <a:pt x="0" y="76"/>
                    </a:cubicBezTo>
                    <a:lnTo>
                      <a:pt x="34" y="196"/>
                    </a:lnTo>
                    <a:close/>
                  </a:path>
                </a:pathLst>
              </a:custGeom>
              <a:solidFill>
                <a:srgbClr val="8C263B"/>
              </a:solidFill>
              <a:ln w="9525">
                <a:noFill/>
                <a:round/>
                <a:headEnd/>
                <a:tailEnd/>
              </a:ln>
            </p:spPr>
            <p:txBody>
              <a:bodyPr/>
              <a:lstStyle/>
              <a:p>
                <a:endParaRPr lang="en-US"/>
              </a:p>
            </p:txBody>
          </p:sp>
          <p:sp>
            <p:nvSpPr>
              <p:cNvPr id="44104" name="Freeform 952"/>
              <p:cNvSpPr>
                <a:spLocks/>
              </p:cNvSpPr>
              <p:nvPr/>
            </p:nvSpPr>
            <p:spPr bwMode="auto">
              <a:xfrm>
                <a:off x="1702" y="1912"/>
                <a:ext cx="435" cy="480"/>
              </a:xfrm>
              <a:custGeom>
                <a:avLst/>
                <a:gdLst>
                  <a:gd name="T0" fmla="*/ 24 w 174"/>
                  <a:gd name="T1" fmla="*/ 0 h 180"/>
                  <a:gd name="T2" fmla="*/ 121 w 174"/>
                  <a:gd name="T3" fmla="*/ 128 h 180"/>
                  <a:gd name="T4" fmla="*/ 174 w 174"/>
                  <a:gd name="T5" fmla="*/ 180 h 180"/>
                  <a:gd name="T6" fmla="*/ 87 w 174"/>
                  <a:gd name="T7" fmla="*/ 148 h 180"/>
                  <a:gd name="T8" fmla="*/ 0 w 174"/>
                  <a:gd name="T9" fmla="*/ 76 h 180"/>
                  <a:gd name="T10" fmla="*/ 24 w 174"/>
                  <a:gd name="T11" fmla="*/ 0 h 180"/>
                  <a:gd name="T12" fmla="*/ 0 60000 65536"/>
                  <a:gd name="T13" fmla="*/ 0 60000 65536"/>
                  <a:gd name="T14" fmla="*/ 0 60000 65536"/>
                  <a:gd name="T15" fmla="*/ 0 60000 65536"/>
                  <a:gd name="T16" fmla="*/ 0 60000 65536"/>
                  <a:gd name="T17" fmla="*/ 0 60000 65536"/>
                  <a:gd name="T18" fmla="*/ 0 w 174"/>
                  <a:gd name="T19" fmla="*/ 0 h 180"/>
                  <a:gd name="T20" fmla="*/ 174 w 174"/>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4" h="180">
                    <a:moveTo>
                      <a:pt x="24" y="0"/>
                    </a:moveTo>
                    <a:cubicBezTo>
                      <a:pt x="24" y="0"/>
                      <a:pt x="19" y="108"/>
                      <a:pt x="121" y="128"/>
                    </a:cubicBezTo>
                    <a:cubicBezTo>
                      <a:pt x="161" y="136"/>
                      <a:pt x="174" y="168"/>
                      <a:pt x="174" y="180"/>
                    </a:cubicBezTo>
                    <a:cubicBezTo>
                      <a:pt x="174" y="180"/>
                      <a:pt x="132" y="146"/>
                      <a:pt x="87" y="148"/>
                    </a:cubicBezTo>
                    <a:cubicBezTo>
                      <a:pt x="27" y="150"/>
                      <a:pt x="0" y="76"/>
                      <a:pt x="0" y="76"/>
                    </a:cubicBezTo>
                    <a:lnTo>
                      <a:pt x="24" y="0"/>
                    </a:lnTo>
                    <a:close/>
                  </a:path>
                </a:pathLst>
              </a:custGeom>
              <a:solidFill>
                <a:srgbClr val="EFE1E1"/>
              </a:solidFill>
              <a:ln w="9525">
                <a:noFill/>
                <a:round/>
                <a:headEnd/>
                <a:tailEnd/>
              </a:ln>
            </p:spPr>
            <p:txBody>
              <a:bodyPr/>
              <a:lstStyle/>
              <a:p>
                <a:endParaRPr lang="en-US"/>
              </a:p>
            </p:txBody>
          </p:sp>
          <p:sp>
            <p:nvSpPr>
              <p:cNvPr id="44105" name="Freeform 953"/>
              <p:cNvSpPr>
                <a:spLocks/>
              </p:cNvSpPr>
              <p:nvPr/>
            </p:nvSpPr>
            <p:spPr bwMode="auto">
              <a:xfrm>
                <a:off x="622" y="800"/>
                <a:ext cx="693" cy="605"/>
              </a:xfrm>
              <a:custGeom>
                <a:avLst/>
                <a:gdLst>
                  <a:gd name="T0" fmla="*/ 209 w 277"/>
                  <a:gd name="T1" fmla="*/ 227 h 227"/>
                  <a:gd name="T2" fmla="*/ 8 w 277"/>
                  <a:gd name="T3" fmla="*/ 137 h 227"/>
                  <a:gd name="T4" fmla="*/ 37 w 277"/>
                  <a:gd name="T5" fmla="*/ 80 h 227"/>
                  <a:gd name="T6" fmla="*/ 104 w 277"/>
                  <a:gd name="T7" fmla="*/ 97 h 227"/>
                  <a:gd name="T8" fmla="*/ 52 w 277"/>
                  <a:gd name="T9" fmla="*/ 49 h 227"/>
                  <a:gd name="T10" fmla="*/ 89 w 277"/>
                  <a:gd name="T11" fmla="*/ 0 h 227"/>
                  <a:gd name="T12" fmla="*/ 277 w 277"/>
                  <a:gd name="T13" fmla="*/ 105 h 227"/>
                  <a:gd name="T14" fmla="*/ 209 w 277"/>
                  <a:gd name="T15" fmla="*/ 227 h 227"/>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227"/>
                  <a:gd name="T26" fmla="*/ 277 w 277"/>
                  <a:gd name="T27" fmla="*/ 227 h 2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227">
                    <a:moveTo>
                      <a:pt x="209" y="227"/>
                    </a:moveTo>
                    <a:cubicBezTo>
                      <a:pt x="137" y="182"/>
                      <a:pt x="52" y="153"/>
                      <a:pt x="8" y="137"/>
                    </a:cubicBezTo>
                    <a:cubicBezTo>
                      <a:pt x="8" y="137"/>
                      <a:pt x="0" y="93"/>
                      <a:pt x="37" y="80"/>
                    </a:cubicBezTo>
                    <a:cubicBezTo>
                      <a:pt x="37" y="80"/>
                      <a:pt x="100" y="113"/>
                      <a:pt x="104" y="97"/>
                    </a:cubicBezTo>
                    <a:cubicBezTo>
                      <a:pt x="108" y="81"/>
                      <a:pt x="52" y="49"/>
                      <a:pt x="52" y="49"/>
                    </a:cubicBezTo>
                    <a:cubicBezTo>
                      <a:pt x="52" y="49"/>
                      <a:pt x="52" y="13"/>
                      <a:pt x="89" y="0"/>
                    </a:cubicBezTo>
                    <a:cubicBezTo>
                      <a:pt x="89" y="0"/>
                      <a:pt x="162" y="60"/>
                      <a:pt x="277" y="105"/>
                    </a:cubicBezTo>
                    <a:lnTo>
                      <a:pt x="209" y="227"/>
                    </a:lnTo>
                    <a:close/>
                  </a:path>
                </a:pathLst>
              </a:custGeom>
              <a:solidFill>
                <a:srgbClr val="8FC3E3"/>
              </a:solidFill>
              <a:ln w="9525">
                <a:noFill/>
                <a:round/>
                <a:headEnd/>
                <a:tailEnd/>
              </a:ln>
            </p:spPr>
            <p:txBody>
              <a:bodyPr/>
              <a:lstStyle/>
              <a:p>
                <a:endParaRPr lang="en-US"/>
              </a:p>
            </p:txBody>
          </p:sp>
          <p:sp>
            <p:nvSpPr>
              <p:cNvPr id="44106" name="Freeform 954"/>
              <p:cNvSpPr>
                <a:spLocks/>
              </p:cNvSpPr>
              <p:nvPr/>
            </p:nvSpPr>
            <p:spPr bwMode="auto">
              <a:xfrm>
                <a:off x="950" y="725"/>
                <a:ext cx="1160" cy="1582"/>
              </a:xfrm>
              <a:custGeom>
                <a:avLst/>
                <a:gdLst>
                  <a:gd name="T0" fmla="*/ 205 w 464"/>
                  <a:gd name="T1" fmla="*/ 593 h 593"/>
                  <a:gd name="T2" fmla="*/ 37 w 464"/>
                  <a:gd name="T3" fmla="*/ 409 h 593"/>
                  <a:gd name="T4" fmla="*/ 153 w 464"/>
                  <a:gd name="T5" fmla="*/ 77 h 593"/>
                  <a:gd name="T6" fmla="*/ 149 w 464"/>
                  <a:gd name="T7" fmla="*/ 41 h 593"/>
                  <a:gd name="T8" fmla="*/ 189 w 464"/>
                  <a:gd name="T9" fmla="*/ 21 h 593"/>
                  <a:gd name="T10" fmla="*/ 201 w 464"/>
                  <a:gd name="T11" fmla="*/ 57 h 593"/>
                  <a:gd name="T12" fmla="*/ 237 w 464"/>
                  <a:gd name="T13" fmla="*/ 57 h 593"/>
                  <a:gd name="T14" fmla="*/ 269 w 464"/>
                  <a:gd name="T15" fmla="*/ 1 h 593"/>
                  <a:gd name="T16" fmla="*/ 297 w 464"/>
                  <a:gd name="T17" fmla="*/ 25 h 593"/>
                  <a:gd name="T18" fmla="*/ 296 w 464"/>
                  <a:gd name="T19" fmla="*/ 54 h 593"/>
                  <a:gd name="T20" fmla="*/ 333 w 464"/>
                  <a:gd name="T21" fmla="*/ 13 h 593"/>
                  <a:gd name="T22" fmla="*/ 377 w 464"/>
                  <a:gd name="T23" fmla="*/ 53 h 593"/>
                  <a:gd name="T24" fmla="*/ 373 w 464"/>
                  <a:gd name="T25" fmla="*/ 81 h 593"/>
                  <a:gd name="T26" fmla="*/ 464 w 464"/>
                  <a:gd name="T27" fmla="*/ 278 h 593"/>
                  <a:gd name="T28" fmla="*/ 340 w 464"/>
                  <a:gd name="T29" fmla="*/ 370 h 593"/>
                  <a:gd name="T30" fmla="*/ 292 w 464"/>
                  <a:gd name="T31" fmla="*/ 186 h 593"/>
                  <a:gd name="T32" fmla="*/ 188 w 464"/>
                  <a:gd name="T33" fmla="*/ 394 h 593"/>
                  <a:gd name="T34" fmla="*/ 205 w 464"/>
                  <a:gd name="T35" fmla="*/ 593 h 5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4"/>
                  <a:gd name="T55" fmla="*/ 0 h 593"/>
                  <a:gd name="T56" fmla="*/ 464 w 464"/>
                  <a:gd name="T57" fmla="*/ 593 h 5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4" h="593">
                    <a:moveTo>
                      <a:pt x="205" y="593"/>
                    </a:moveTo>
                    <a:cubicBezTo>
                      <a:pt x="161" y="581"/>
                      <a:pt x="69" y="497"/>
                      <a:pt x="37" y="409"/>
                    </a:cubicBezTo>
                    <a:cubicBezTo>
                      <a:pt x="0" y="307"/>
                      <a:pt x="33" y="129"/>
                      <a:pt x="153" y="77"/>
                    </a:cubicBezTo>
                    <a:cubicBezTo>
                      <a:pt x="153" y="77"/>
                      <a:pt x="169" y="61"/>
                      <a:pt x="149" y="41"/>
                    </a:cubicBezTo>
                    <a:cubicBezTo>
                      <a:pt x="149" y="41"/>
                      <a:pt x="165" y="17"/>
                      <a:pt x="189" y="21"/>
                    </a:cubicBezTo>
                    <a:cubicBezTo>
                      <a:pt x="189" y="21"/>
                      <a:pt x="201" y="41"/>
                      <a:pt x="201" y="57"/>
                    </a:cubicBezTo>
                    <a:cubicBezTo>
                      <a:pt x="201" y="57"/>
                      <a:pt x="229" y="53"/>
                      <a:pt x="237" y="57"/>
                    </a:cubicBezTo>
                    <a:cubicBezTo>
                      <a:pt x="237" y="57"/>
                      <a:pt x="249" y="5"/>
                      <a:pt x="269" y="1"/>
                    </a:cubicBezTo>
                    <a:cubicBezTo>
                      <a:pt x="276" y="0"/>
                      <a:pt x="294" y="17"/>
                      <a:pt x="297" y="25"/>
                    </a:cubicBezTo>
                    <a:cubicBezTo>
                      <a:pt x="302" y="37"/>
                      <a:pt x="276" y="42"/>
                      <a:pt x="296" y="54"/>
                    </a:cubicBezTo>
                    <a:cubicBezTo>
                      <a:pt x="333" y="13"/>
                      <a:pt x="333" y="13"/>
                      <a:pt x="333" y="13"/>
                    </a:cubicBezTo>
                    <a:cubicBezTo>
                      <a:pt x="333" y="13"/>
                      <a:pt x="373" y="5"/>
                      <a:pt x="377" y="53"/>
                    </a:cubicBezTo>
                    <a:cubicBezTo>
                      <a:pt x="377" y="53"/>
                      <a:pt x="344" y="58"/>
                      <a:pt x="373" y="81"/>
                    </a:cubicBezTo>
                    <a:cubicBezTo>
                      <a:pt x="383" y="88"/>
                      <a:pt x="451" y="133"/>
                      <a:pt x="464" y="278"/>
                    </a:cubicBezTo>
                    <a:cubicBezTo>
                      <a:pt x="396" y="286"/>
                      <a:pt x="340" y="370"/>
                      <a:pt x="340" y="370"/>
                    </a:cubicBezTo>
                    <a:cubicBezTo>
                      <a:pt x="343" y="309"/>
                      <a:pt x="343" y="186"/>
                      <a:pt x="292" y="186"/>
                    </a:cubicBezTo>
                    <a:cubicBezTo>
                      <a:pt x="292" y="186"/>
                      <a:pt x="192" y="242"/>
                      <a:pt x="188" y="394"/>
                    </a:cubicBezTo>
                    <a:cubicBezTo>
                      <a:pt x="186" y="466"/>
                      <a:pt x="205" y="593"/>
                      <a:pt x="205" y="593"/>
                    </a:cubicBezTo>
                    <a:close/>
                  </a:path>
                </a:pathLst>
              </a:custGeom>
              <a:solidFill>
                <a:srgbClr val="E87857"/>
              </a:solidFill>
              <a:ln w="9525">
                <a:noFill/>
                <a:round/>
                <a:headEnd/>
                <a:tailEnd/>
              </a:ln>
            </p:spPr>
            <p:txBody>
              <a:bodyPr/>
              <a:lstStyle/>
              <a:p>
                <a:endParaRPr lang="en-US"/>
              </a:p>
            </p:txBody>
          </p:sp>
          <p:sp>
            <p:nvSpPr>
              <p:cNvPr id="44107" name="Freeform 955"/>
              <p:cNvSpPr>
                <a:spLocks noEditPoints="1"/>
              </p:cNvSpPr>
              <p:nvPr/>
            </p:nvSpPr>
            <p:spPr bwMode="auto">
              <a:xfrm>
                <a:off x="732" y="2749"/>
                <a:ext cx="783" cy="720"/>
              </a:xfrm>
              <a:custGeom>
                <a:avLst/>
                <a:gdLst>
                  <a:gd name="T0" fmla="*/ 209 w 313"/>
                  <a:gd name="T1" fmla="*/ 0 h 270"/>
                  <a:gd name="T2" fmla="*/ 176 w 313"/>
                  <a:gd name="T3" fmla="*/ 68 h 270"/>
                  <a:gd name="T4" fmla="*/ 33 w 313"/>
                  <a:gd name="T5" fmla="*/ 124 h 270"/>
                  <a:gd name="T6" fmla="*/ 300 w 313"/>
                  <a:gd name="T7" fmla="*/ 267 h 270"/>
                  <a:gd name="T8" fmla="*/ 302 w 313"/>
                  <a:gd name="T9" fmla="*/ 263 h 270"/>
                  <a:gd name="T10" fmla="*/ 307 w 313"/>
                  <a:gd name="T11" fmla="*/ 259 h 270"/>
                  <a:gd name="T12" fmla="*/ 310 w 313"/>
                  <a:gd name="T13" fmla="*/ 256 h 270"/>
                  <a:gd name="T14" fmla="*/ 244 w 313"/>
                  <a:gd name="T15" fmla="*/ 171 h 270"/>
                  <a:gd name="T16" fmla="*/ 244 w 313"/>
                  <a:gd name="T17" fmla="*/ 177 h 270"/>
                  <a:gd name="T18" fmla="*/ 229 w 313"/>
                  <a:gd name="T19" fmla="*/ 148 h 270"/>
                  <a:gd name="T20" fmla="*/ 212 w 313"/>
                  <a:gd name="T21" fmla="*/ 124 h 270"/>
                  <a:gd name="T22" fmla="*/ 212 w 313"/>
                  <a:gd name="T23" fmla="*/ 123 h 270"/>
                  <a:gd name="T24" fmla="*/ 221 w 313"/>
                  <a:gd name="T25" fmla="*/ 128 h 270"/>
                  <a:gd name="T26" fmla="*/ 200 w 313"/>
                  <a:gd name="T27" fmla="*/ 44 h 270"/>
                  <a:gd name="T28" fmla="*/ 216 w 313"/>
                  <a:gd name="T29" fmla="*/ 94 h 270"/>
                  <a:gd name="T30" fmla="*/ 204 w 313"/>
                  <a:gd name="T31" fmla="*/ 89 h 270"/>
                  <a:gd name="T32" fmla="*/ 200 w 313"/>
                  <a:gd name="T33" fmla="*/ 44 h 270"/>
                  <a:gd name="T34" fmla="*/ 146 w 313"/>
                  <a:gd name="T35" fmla="*/ 122 h 270"/>
                  <a:gd name="T36" fmla="*/ 104 w 313"/>
                  <a:gd name="T37" fmla="*/ 101 h 270"/>
                  <a:gd name="T38" fmla="*/ 147 w 313"/>
                  <a:gd name="T39" fmla="*/ 112 h 270"/>
                  <a:gd name="T40" fmla="*/ 180 w 313"/>
                  <a:gd name="T41" fmla="*/ 143 h 270"/>
                  <a:gd name="T42" fmla="*/ 179 w 313"/>
                  <a:gd name="T43" fmla="*/ 117 h 270"/>
                  <a:gd name="T44" fmla="*/ 158 w 313"/>
                  <a:gd name="T45" fmla="*/ 86 h 270"/>
                  <a:gd name="T46" fmla="*/ 178 w 313"/>
                  <a:gd name="T47" fmla="*/ 90 h 270"/>
                  <a:gd name="T48" fmla="*/ 200 w 313"/>
                  <a:gd name="T49" fmla="*/ 135 h 270"/>
                  <a:gd name="T50" fmla="*/ 214 w 313"/>
                  <a:gd name="T51" fmla="*/ 158 h 270"/>
                  <a:gd name="T52" fmla="*/ 191 w 313"/>
                  <a:gd name="T53" fmla="*/ 140 h 270"/>
                  <a:gd name="T54" fmla="*/ 191 w 313"/>
                  <a:gd name="T55" fmla="*/ 140 h 270"/>
                  <a:gd name="T56" fmla="*/ 191 w 313"/>
                  <a:gd name="T57" fmla="*/ 140 h 270"/>
                  <a:gd name="T58" fmla="*/ 214 w 313"/>
                  <a:gd name="T59" fmla="*/ 158 h 270"/>
                  <a:gd name="T60" fmla="*/ 249 w 313"/>
                  <a:gd name="T61" fmla="*/ 204 h 270"/>
                  <a:gd name="T62" fmla="*/ 221 w 313"/>
                  <a:gd name="T63" fmla="*/ 176 h 270"/>
                  <a:gd name="T64" fmla="*/ 260 w 313"/>
                  <a:gd name="T65" fmla="*/ 21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270"/>
                  <a:gd name="T101" fmla="*/ 313 w 313"/>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270">
                    <a:moveTo>
                      <a:pt x="313" y="256"/>
                    </a:moveTo>
                    <a:cubicBezTo>
                      <a:pt x="254" y="227"/>
                      <a:pt x="209" y="0"/>
                      <a:pt x="209" y="0"/>
                    </a:cubicBezTo>
                    <a:cubicBezTo>
                      <a:pt x="188" y="1"/>
                      <a:pt x="188" y="1"/>
                      <a:pt x="188" y="1"/>
                    </a:cubicBezTo>
                    <a:cubicBezTo>
                      <a:pt x="176" y="68"/>
                      <a:pt x="176" y="68"/>
                      <a:pt x="176" y="68"/>
                    </a:cubicBezTo>
                    <a:cubicBezTo>
                      <a:pt x="176" y="68"/>
                      <a:pt x="104" y="48"/>
                      <a:pt x="52" y="72"/>
                    </a:cubicBezTo>
                    <a:cubicBezTo>
                      <a:pt x="0" y="96"/>
                      <a:pt x="33" y="124"/>
                      <a:pt x="33" y="124"/>
                    </a:cubicBezTo>
                    <a:cubicBezTo>
                      <a:pt x="123" y="71"/>
                      <a:pt x="301" y="270"/>
                      <a:pt x="301" y="270"/>
                    </a:cubicBezTo>
                    <a:cubicBezTo>
                      <a:pt x="300" y="267"/>
                      <a:pt x="300" y="267"/>
                      <a:pt x="300" y="267"/>
                    </a:cubicBezTo>
                    <a:cubicBezTo>
                      <a:pt x="302" y="268"/>
                      <a:pt x="302" y="268"/>
                      <a:pt x="302" y="268"/>
                    </a:cubicBezTo>
                    <a:cubicBezTo>
                      <a:pt x="302" y="263"/>
                      <a:pt x="302" y="263"/>
                      <a:pt x="302" y="263"/>
                    </a:cubicBezTo>
                    <a:cubicBezTo>
                      <a:pt x="306" y="264"/>
                      <a:pt x="306" y="264"/>
                      <a:pt x="306" y="264"/>
                    </a:cubicBezTo>
                    <a:cubicBezTo>
                      <a:pt x="307" y="259"/>
                      <a:pt x="307" y="259"/>
                      <a:pt x="307" y="259"/>
                    </a:cubicBezTo>
                    <a:cubicBezTo>
                      <a:pt x="311" y="258"/>
                      <a:pt x="311" y="258"/>
                      <a:pt x="311" y="258"/>
                    </a:cubicBezTo>
                    <a:cubicBezTo>
                      <a:pt x="311" y="258"/>
                      <a:pt x="310" y="256"/>
                      <a:pt x="310" y="256"/>
                    </a:cubicBezTo>
                    <a:lnTo>
                      <a:pt x="313" y="256"/>
                    </a:lnTo>
                    <a:close/>
                    <a:moveTo>
                      <a:pt x="244" y="171"/>
                    </a:moveTo>
                    <a:cubicBezTo>
                      <a:pt x="247" y="173"/>
                      <a:pt x="254" y="183"/>
                      <a:pt x="252" y="186"/>
                    </a:cubicBezTo>
                    <a:cubicBezTo>
                      <a:pt x="249" y="191"/>
                      <a:pt x="244" y="177"/>
                      <a:pt x="244" y="177"/>
                    </a:cubicBezTo>
                    <a:cubicBezTo>
                      <a:pt x="243" y="175"/>
                      <a:pt x="243" y="173"/>
                      <a:pt x="244" y="171"/>
                    </a:cubicBezTo>
                    <a:close/>
                    <a:moveTo>
                      <a:pt x="229" y="148"/>
                    </a:moveTo>
                    <a:cubicBezTo>
                      <a:pt x="232" y="153"/>
                      <a:pt x="240" y="162"/>
                      <a:pt x="238" y="168"/>
                    </a:cubicBezTo>
                    <a:cubicBezTo>
                      <a:pt x="228" y="173"/>
                      <a:pt x="215" y="134"/>
                      <a:pt x="212" y="124"/>
                    </a:cubicBezTo>
                    <a:cubicBezTo>
                      <a:pt x="212" y="124"/>
                      <a:pt x="212" y="124"/>
                      <a:pt x="212" y="125"/>
                    </a:cubicBezTo>
                    <a:cubicBezTo>
                      <a:pt x="212" y="123"/>
                      <a:pt x="212" y="123"/>
                      <a:pt x="212" y="123"/>
                    </a:cubicBezTo>
                    <a:cubicBezTo>
                      <a:pt x="212" y="123"/>
                      <a:pt x="212" y="124"/>
                      <a:pt x="212" y="124"/>
                    </a:cubicBezTo>
                    <a:cubicBezTo>
                      <a:pt x="215" y="121"/>
                      <a:pt x="219" y="126"/>
                      <a:pt x="221" y="128"/>
                    </a:cubicBezTo>
                    <a:cubicBezTo>
                      <a:pt x="224" y="134"/>
                      <a:pt x="225" y="141"/>
                      <a:pt x="229" y="148"/>
                    </a:cubicBezTo>
                    <a:close/>
                    <a:moveTo>
                      <a:pt x="200" y="44"/>
                    </a:moveTo>
                    <a:cubicBezTo>
                      <a:pt x="203" y="43"/>
                      <a:pt x="205" y="44"/>
                      <a:pt x="206" y="47"/>
                    </a:cubicBezTo>
                    <a:cubicBezTo>
                      <a:pt x="206" y="47"/>
                      <a:pt x="210" y="79"/>
                      <a:pt x="216" y="94"/>
                    </a:cubicBezTo>
                    <a:cubicBezTo>
                      <a:pt x="218" y="97"/>
                      <a:pt x="223" y="108"/>
                      <a:pt x="214" y="106"/>
                    </a:cubicBezTo>
                    <a:cubicBezTo>
                      <a:pt x="209" y="104"/>
                      <a:pt x="206" y="93"/>
                      <a:pt x="204" y="89"/>
                    </a:cubicBezTo>
                    <a:cubicBezTo>
                      <a:pt x="200" y="78"/>
                      <a:pt x="197" y="66"/>
                      <a:pt x="198" y="54"/>
                    </a:cubicBezTo>
                    <a:cubicBezTo>
                      <a:pt x="198" y="51"/>
                      <a:pt x="197" y="46"/>
                      <a:pt x="200" y="44"/>
                    </a:cubicBezTo>
                    <a:close/>
                    <a:moveTo>
                      <a:pt x="164" y="132"/>
                    </a:moveTo>
                    <a:cubicBezTo>
                      <a:pt x="158" y="128"/>
                      <a:pt x="152" y="124"/>
                      <a:pt x="146" y="122"/>
                    </a:cubicBezTo>
                    <a:cubicBezTo>
                      <a:pt x="137" y="117"/>
                      <a:pt x="128" y="114"/>
                      <a:pt x="118" y="111"/>
                    </a:cubicBezTo>
                    <a:cubicBezTo>
                      <a:pt x="116" y="111"/>
                      <a:pt x="100" y="111"/>
                      <a:pt x="104" y="101"/>
                    </a:cubicBezTo>
                    <a:cubicBezTo>
                      <a:pt x="106" y="96"/>
                      <a:pt x="116" y="98"/>
                      <a:pt x="120" y="99"/>
                    </a:cubicBezTo>
                    <a:cubicBezTo>
                      <a:pt x="130" y="101"/>
                      <a:pt x="138" y="106"/>
                      <a:pt x="147" y="112"/>
                    </a:cubicBezTo>
                    <a:cubicBezTo>
                      <a:pt x="153" y="117"/>
                      <a:pt x="158" y="121"/>
                      <a:pt x="164" y="125"/>
                    </a:cubicBezTo>
                    <a:cubicBezTo>
                      <a:pt x="169" y="129"/>
                      <a:pt x="180" y="137"/>
                      <a:pt x="180" y="143"/>
                    </a:cubicBezTo>
                    <a:cubicBezTo>
                      <a:pt x="174" y="141"/>
                      <a:pt x="169" y="135"/>
                      <a:pt x="164" y="132"/>
                    </a:cubicBezTo>
                    <a:close/>
                    <a:moveTo>
                      <a:pt x="179" y="117"/>
                    </a:moveTo>
                    <a:cubicBezTo>
                      <a:pt x="174" y="110"/>
                      <a:pt x="174" y="100"/>
                      <a:pt x="168" y="94"/>
                    </a:cubicBezTo>
                    <a:cubicBezTo>
                      <a:pt x="165" y="91"/>
                      <a:pt x="161" y="89"/>
                      <a:pt x="158" y="86"/>
                    </a:cubicBezTo>
                    <a:cubicBezTo>
                      <a:pt x="158" y="87"/>
                      <a:pt x="158" y="87"/>
                      <a:pt x="158" y="87"/>
                    </a:cubicBezTo>
                    <a:cubicBezTo>
                      <a:pt x="161" y="78"/>
                      <a:pt x="174" y="86"/>
                      <a:pt x="178" y="90"/>
                    </a:cubicBezTo>
                    <a:cubicBezTo>
                      <a:pt x="185" y="95"/>
                      <a:pt x="188" y="102"/>
                      <a:pt x="191" y="110"/>
                    </a:cubicBezTo>
                    <a:cubicBezTo>
                      <a:pt x="193" y="115"/>
                      <a:pt x="203" y="130"/>
                      <a:pt x="200" y="135"/>
                    </a:cubicBezTo>
                    <a:cubicBezTo>
                      <a:pt x="192" y="133"/>
                      <a:pt x="183" y="124"/>
                      <a:pt x="179" y="117"/>
                    </a:cubicBezTo>
                    <a:close/>
                    <a:moveTo>
                      <a:pt x="214" y="158"/>
                    </a:moveTo>
                    <a:cubicBezTo>
                      <a:pt x="206" y="160"/>
                      <a:pt x="192" y="147"/>
                      <a:pt x="190" y="140"/>
                    </a:cubicBezTo>
                    <a:cubicBezTo>
                      <a:pt x="190" y="140"/>
                      <a:pt x="191" y="140"/>
                      <a:pt x="191" y="140"/>
                    </a:cubicBezTo>
                    <a:cubicBezTo>
                      <a:pt x="191" y="140"/>
                      <a:pt x="191" y="140"/>
                      <a:pt x="191" y="140"/>
                    </a:cubicBezTo>
                    <a:cubicBezTo>
                      <a:pt x="191" y="140"/>
                      <a:pt x="191" y="140"/>
                      <a:pt x="191" y="140"/>
                    </a:cubicBezTo>
                    <a:cubicBezTo>
                      <a:pt x="192" y="140"/>
                      <a:pt x="193" y="140"/>
                      <a:pt x="193" y="140"/>
                    </a:cubicBezTo>
                    <a:cubicBezTo>
                      <a:pt x="191" y="140"/>
                      <a:pt x="191" y="140"/>
                      <a:pt x="191" y="140"/>
                    </a:cubicBezTo>
                    <a:cubicBezTo>
                      <a:pt x="191" y="140"/>
                      <a:pt x="191" y="140"/>
                      <a:pt x="191" y="140"/>
                    </a:cubicBezTo>
                    <a:cubicBezTo>
                      <a:pt x="198" y="141"/>
                      <a:pt x="216" y="149"/>
                      <a:pt x="214" y="158"/>
                    </a:cubicBezTo>
                    <a:close/>
                    <a:moveTo>
                      <a:pt x="260" y="211"/>
                    </a:moveTo>
                    <a:cubicBezTo>
                      <a:pt x="256" y="214"/>
                      <a:pt x="250" y="206"/>
                      <a:pt x="249" y="204"/>
                    </a:cubicBezTo>
                    <a:cubicBezTo>
                      <a:pt x="242" y="197"/>
                      <a:pt x="236" y="189"/>
                      <a:pt x="228" y="183"/>
                    </a:cubicBezTo>
                    <a:cubicBezTo>
                      <a:pt x="226" y="181"/>
                      <a:pt x="219" y="179"/>
                      <a:pt x="221" y="176"/>
                    </a:cubicBezTo>
                    <a:cubicBezTo>
                      <a:pt x="221" y="176"/>
                      <a:pt x="222" y="161"/>
                      <a:pt x="256" y="202"/>
                    </a:cubicBezTo>
                    <a:cubicBezTo>
                      <a:pt x="257" y="203"/>
                      <a:pt x="262" y="208"/>
                      <a:pt x="260" y="211"/>
                    </a:cubicBezTo>
                    <a:close/>
                  </a:path>
                </a:pathLst>
              </a:custGeom>
              <a:solidFill>
                <a:srgbClr val="D4E7F0"/>
              </a:solidFill>
              <a:ln w="9525">
                <a:noFill/>
                <a:round/>
                <a:headEnd/>
                <a:tailEnd/>
              </a:ln>
            </p:spPr>
            <p:txBody>
              <a:bodyPr/>
              <a:lstStyle/>
              <a:p>
                <a:endParaRPr lang="en-US"/>
              </a:p>
            </p:txBody>
          </p:sp>
          <p:sp>
            <p:nvSpPr>
              <p:cNvPr id="44108" name="Freeform 956"/>
              <p:cNvSpPr>
                <a:spLocks/>
              </p:cNvSpPr>
              <p:nvPr/>
            </p:nvSpPr>
            <p:spPr bwMode="auto">
              <a:xfrm>
                <a:off x="1065" y="2445"/>
                <a:ext cx="210" cy="291"/>
              </a:xfrm>
              <a:custGeom>
                <a:avLst/>
                <a:gdLst>
                  <a:gd name="T0" fmla="*/ 53 w 84"/>
                  <a:gd name="T1" fmla="*/ 60 h 109"/>
                  <a:gd name="T2" fmla="*/ 69 w 84"/>
                  <a:gd name="T3" fmla="*/ 9 h 109"/>
                  <a:gd name="T4" fmla="*/ 15 w 84"/>
                  <a:gd name="T5" fmla="*/ 38 h 109"/>
                  <a:gd name="T6" fmla="*/ 15 w 84"/>
                  <a:gd name="T7" fmla="*/ 102 h 109"/>
                  <a:gd name="T8" fmla="*/ 53 w 84"/>
                  <a:gd name="T9" fmla="*/ 6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53" y="60"/>
                    </a:moveTo>
                    <a:cubicBezTo>
                      <a:pt x="64" y="33"/>
                      <a:pt x="84" y="22"/>
                      <a:pt x="69" y="9"/>
                    </a:cubicBezTo>
                    <a:cubicBezTo>
                      <a:pt x="59" y="0"/>
                      <a:pt x="31" y="11"/>
                      <a:pt x="15" y="38"/>
                    </a:cubicBezTo>
                    <a:cubicBezTo>
                      <a:pt x="0" y="65"/>
                      <a:pt x="4" y="96"/>
                      <a:pt x="15" y="102"/>
                    </a:cubicBezTo>
                    <a:cubicBezTo>
                      <a:pt x="27" y="109"/>
                      <a:pt x="40" y="94"/>
                      <a:pt x="53" y="60"/>
                    </a:cubicBezTo>
                    <a:close/>
                  </a:path>
                </a:pathLst>
              </a:custGeom>
              <a:solidFill>
                <a:srgbClr val="5F1E31"/>
              </a:solidFill>
              <a:ln w="9525">
                <a:noFill/>
                <a:round/>
                <a:headEnd/>
                <a:tailEnd/>
              </a:ln>
            </p:spPr>
            <p:txBody>
              <a:bodyPr/>
              <a:lstStyle/>
              <a:p>
                <a:endParaRPr lang="en-US"/>
              </a:p>
            </p:txBody>
          </p:sp>
          <p:sp>
            <p:nvSpPr>
              <p:cNvPr id="44109" name="Freeform 957"/>
              <p:cNvSpPr>
                <a:spLocks noEditPoints="1"/>
              </p:cNvSpPr>
              <p:nvPr/>
            </p:nvSpPr>
            <p:spPr bwMode="auto">
              <a:xfrm>
                <a:off x="885" y="2624"/>
                <a:ext cx="717" cy="520"/>
              </a:xfrm>
              <a:custGeom>
                <a:avLst/>
                <a:gdLst>
                  <a:gd name="T0" fmla="*/ 287 w 287"/>
                  <a:gd name="T1" fmla="*/ 183 h 195"/>
                  <a:gd name="T2" fmla="*/ 114 w 287"/>
                  <a:gd name="T3" fmla="*/ 68 h 195"/>
                  <a:gd name="T4" fmla="*/ 99 w 287"/>
                  <a:gd name="T5" fmla="*/ 114 h 195"/>
                  <a:gd name="T6" fmla="*/ 0 w 287"/>
                  <a:gd name="T7" fmla="*/ 143 h 195"/>
                  <a:gd name="T8" fmla="*/ 280 w 287"/>
                  <a:gd name="T9" fmla="*/ 191 h 195"/>
                  <a:gd name="T10" fmla="*/ 281 w 287"/>
                  <a:gd name="T11" fmla="*/ 189 h 195"/>
                  <a:gd name="T12" fmla="*/ 282 w 287"/>
                  <a:gd name="T13" fmla="*/ 185 h 195"/>
                  <a:gd name="T14" fmla="*/ 284 w 287"/>
                  <a:gd name="T15" fmla="*/ 183 h 195"/>
                  <a:gd name="T16" fmla="*/ 198 w 287"/>
                  <a:gd name="T17" fmla="*/ 135 h 195"/>
                  <a:gd name="T18" fmla="*/ 178 w 287"/>
                  <a:gd name="T19" fmla="*/ 119 h 195"/>
                  <a:gd name="T20" fmla="*/ 199 w 287"/>
                  <a:gd name="T21" fmla="*/ 128 h 195"/>
                  <a:gd name="T22" fmla="*/ 150 w 287"/>
                  <a:gd name="T23" fmla="*/ 51 h 195"/>
                  <a:gd name="T24" fmla="*/ 174 w 287"/>
                  <a:gd name="T25" fmla="*/ 91 h 195"/>
                  <a:gd name="T26" fmla="*/ 173 w 287"/>
                  <a:gd name="T27" fmla="*/ 107 h 195"/>
                  <a:gd name="T28" fmla="*/ 145 w 287"/>
                  <a:gd name="T29" fmla="*/ 55 h 195"/>
                  <a:gd name="T30" fmla="*/ 133 w 287"/>
                  <a:gd name="T31" fmla="*/ 74 h 195"/>
                  <a:gd name="T32" fmla="*/ 155 w 287"/>
                  <a:gd name="T33" fmla="*/ 104 h 195"/>
                  <a:gd name="T34" fmla="*/ 153 w 287"/>
                  <a:gd name="T35" fmla="*/ 108 h 195"/>
                  <a:gd name="T36" fmla="*/ 132 w 287"/>
                  <a:gd name="T37" fmla="*/ 83 h 195"/>
                  <a:gd name="T38" fmla="*/ 129 w 287"/>
                  <a:gd name="T39" fmla="*/ 117 h 195"/>
                  <a:gd name="T40" fmla="*/ 131 w 287"/>
                  <a:gd name="T41" fmla="*/ 117 h 195"/>
                  <a:gd name="T42" fmla="*/ 151 w 287"/>
                  <a:gd name="T43" fmla="*/ 122 h 195"/>
                  <a:gd name="T44" fmla="*/ 153 w 287"/>
                  <a:gd name="T45" fmla="*/ 128 h 195"/>
                  <a:gd name="T46" fmla="*/ 131 w 287"/>
                  <a:gd name="T47" fmla="*/ 118 h 195"/>
                  <a:gd name="T48" fmla="*/ 83 w 287"/>
                  <a:gd name="T49" fmla="*/ 140 h 195"/>
                  <a:gd name="T50" fmla="*/ 69 w 287"/>
                  <a:gd name="T51" fmla="*/ 134 h 195"/>
                  <a:gd name="T52" fmla="*/ 91 w 287"/>
                  <a:gd name="T53" fmla="*/ 128 h 195"/>
                  <a:gd name="T54" fmla="*/ 140 w 287"/>
                  <a:gd name="T55" fmla="*/ 138 h 195"/>
                  <a:gd name="T56" fmla="*/ 172 w 287"/>
                  <a:gd name="T57" fmla="*/ 145 h 195"/>
                  <a:gd name="T58" fmla="*/ 153 w 287"/>
                  <a:gd name="T59" fmla="*/ 136 h 195"/>
                  <a:gd name="T60" fmla="*/ 171 w 287"/>
                  <a:gd name="T61" fmla="*/ 141 h 195"/>
                  <a:gd name="T62" fmla="*/ 185 w 287"/>
                  <a:gd name="T63" fmla="*/ 159 h 195"/>
                  <a:gd name="T64" fmla="*/ 183 w 287"/>
                  <a:gd name="T65" fmla="*/ 152 h 195"/>
                  <a:gd name="T66" fmla="*/ 189 w 287"/>
                  <a:gd name="T67" fmla="*/ 138 h 195"/>
                  <a:gd name="T68" fmla="*/ 189 w 287"/>
                  <a:gd name="T69" fmla="*/ 138 h 195"/>
                  <a:gd name="T70" fmla="*/ 199 w 287"/>
                  <a:gd name="T71" fmla="*/ 156 h 195"/>
                  <a:gd name="T72" fmla="*/ 193 w 287"/>
                  <a:gd name="T73" fmla="*/ 150 h 195"/>
                  <a:gd name="T74" fmla="*/ 226 w 287"/>
                  <a:gd name="T75" fmla="*/ 162 h 195"/>
                  <a:gd name="T76" fmla="*/ 227 w 287"/>
                  <a:gd name="T77" fmla="*/ 150 h 195"/>
                  <a:gd name="T78" fmla="*/ 219 w 287"/>
                  <a:gd name="T79" fmla="*/ 142 h 195"/>
                  <a:gd name="T80" fmla="*/ 236 w 287"/>
                  <a:gd name="T81" fmla="*/ 156 h 195"/>
                  <a:gd name="T82" fmla="*/ 235 w 287"/>
                  <a:gd name="T83" fmla="*/ 167 h 195"/>
                  <a:gd name="T84" fmla="*/ 235 w 287"/>
                  <a:gd name="T85" fmla="*/ 167 h 195"/>
                  <a:gd name="T86" fmla="*/ 247 w 287"/>
                  <a:gd name="T87" fmla="*/ 159 h 1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
                  <a:gd name="T133" fmla="*/ 0 h 195"/>
                  <a:gd name="T134" fmla="*/ 287 w 287"/>
                  <a:gd name="T135" fmla="*/ 195 h 1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 h="195">
                    <a:moveTo>
                      <a:pt x="284" y="183"/>
                    </a:moveTo>
                    <a:cubicBezTo>
                      <a:pt x="287" y="183"/>
                      <a:pt x="287" y="183"/>
                      <a:pt x="287" y="183"/>
                    </a:cubicBezTo>
                    <a:cubicBezTo>
                      <a:pt x="287" y="183"/>
                      <a:pt x="142" y="81"/>
                      <a:pt x="147" y="0"/>
                    </a:cubicBezTo>
                    <a:cubicBezTo>
                      <a:pt x="147" y="0"/>
                      <a:pt x="115" y="38"/>
                      <a:pt x="114" y="68"/>
                    </a:cubicBezTo>
                    <a:cubicBezTo>
                      <a:pt x="113" y="108"/>
                      <a:pt x="115" y="115"/>
                      <a:pt x="115" y="115"/>
                    </a:cubicBezTo>
                    <a:cubicBezTo>
                      <a:pt x="113" y="115"/>
                      <a:pt x="110" y="113"/>
                      <a:pt x="99" y="114"/>
                    </a:cubicBezTo>
                    <a:cubicBezTo>
                      <a:pt x="77" y="115"/>
                      <a:pt x="37" y="115"/>
                      <a:pt x="37" y="115"/>
                    </a:cubicBezTo>
                    <a:cubicBezTo>
                      <a:pt x="0" y="143"/>
                      <a:pt x="0" y="143"/>
                      <a:pt x="0" y="143"/>
                    </a:cubicBezTo>
                    <a:cubicBezTo>
                      <a:pt x="0" y="143"/>
                      <a:pt x="224" y="162"/>
                      <a:pt x="280" y="195"/>
                    </a:cubicBezTo>
                    <a:cubicBezTo>
                      <a:pt x="280" y="191"/>
                      <a:pt x="280" y="191"/>
                      <a:pt x="280" y="191"/>
                    </a:cubicBezTo>
                    <a:cubicBezTo>
                      <a:pt x="283" y="190"/>
                      <a:pt x="283" y="190"/>
                      <a:pt x="283" y="190"/>
                    </a:cubicBezTo>
                    <a:cubicBezTo>
                      <a:pt x="281" y="189"/>
                      <a:pt x="281" y="189"/>
                      <a:pt x="281" y="189"/>
                    </a:cubicBezTo>
                    <a:cubicBezTo>
                      <a:pt x="284" y="188"/>
                      <a:pt x="284" y="188"/>
                      <a:pt x="284" y="188"/>
                    </a:cubicBezTo>
                    <a:cubicBezTo>
                      <a:pt x="282" y="185"/>
                      <a:pt x="282" y="185"/>
                      <a:pt x="282" y="185"/>
                    </a:cubicBezTo>
                    <a:cubicBezTo>
                      <a:pt x="286" y="185"/>
                      <a:pt x="286" y="185"/>
                      <a:pt x="286" y="185"/>
                    </a:cubicBezTo>
                    <a:lnTo>
                      <a:pt x="284" y="183"/>
                    </a:lnTo>
                    <a:close/>
                    <a:moveTo>
                      <a:pt x="199" y="128"/>
                    </a:moveTo>
                    <a:cubicBezTo>
                      <a:pt x="201" y="130"/>
                      <a:pt x="202" y="136"/>
                      <a:pt x="198" y="135"/>
                    </a:cubicBezTo>
                    <a:cubicBezTo>
                      <a:pt x="193" y="134"/>
                      <a:pt x="188" y="128"/>
                      <a:pt x="185" y="125"/>
                    </a:cubicBezTo>
                    <a:cubicBezTo>
                      <a:pt x="183" y="123"/>
                      <a:pt x="178" y="119"/>
                      <a:pt x="178" y="119"/>
                    </a:cubicBezTo>
                    <a:cubicBezTo>
                      <a:pt x="177" y="112"/>
                      <a:pt x="190" y="119"/>
                      <a:pt x="191" y="120"/>
                    </a:cubicBezTo>
                    <a:cubicBezTo>
                      <a:pt x="194" y="122"/>
                      <a:pt x="197" y="124"/>
                      <a:pt x="199" y="128"/>
                    </a:cubicBezTo>
                    <a:close/>
                    <a:moveTo>
                      <a:pt x="148" y="48"/>
                    </a:moveTo>
                    <a:cubicBezTo>
                      <a:pt x="150" y="48"/>
                      <a:pt x="150" y="49"/>
                      <a:pt x="150" y="51"/>
                    </a:cubicBezTo>
                    <a:cubicBezTo>
                      <a:pt x="150" y="56"/>
                      <a:pt x="156" y="63"/>
                      <a:pt x="158" y="68"/>
                    </a:cubicBezTo>
                    <a:cubicBezTo>
                      <a:pt x="163" y="76"/>
                      <a:pt x="168" y="84"/>
                      <a:pt x="174" y="91"/>
                    </a:cubicBezTo>
                    <a:cubicBezTo>
                      <a:pt x="177" y="94"/>
                      <a:pt x="186" y="102"/>
                      <a:pt x="184" y="107"/>
                    </a:cubicBezTo>
                    <a:cubicBezTo>
                      <a:pt x="182" y="111"/>
                      <a:pt x="176" y="109"/>
                      <a:pt x="173" y="107"/>
                    </a:cubicBezTo>
                    <a:cubicBezTo>
                      <a:pt x="168" y="105"/>
                      <a:pt x="165" y="99"/>
                      <a:pt x="161" y="95"/>
                    </a:cubicBezTo>
                    <a:cubicBezTo>
                      <a:pt x="153" y="84"/>
                      <a:pt x="144" y="69"/>
                      <a:pt x="145" y="55"/>
                    </a:cubicBezTo>
                    <a:cubicBezTo>
                      <a:pt x="145" y="53"/>
                      <a:pt x="145" y="48"/>
                      <a:pt x="148" y="48"/>
                    </a:cubicBezTo>
                    <a:close/>
                    <a:moveTo>
                      <a:pt x="133" y="74"/>
                    </a:moveTo>
                    <a:cubicBezTo>
                      <a:pt x="138" y="68"/>
                      <a:pt x="142" y="88"/>
                      <a:pt x="146" y="94"/>
                    </a:cubicBezTo>
                    <a:cubicBezTo>
                      <a:pt x="149" y="97"/>
                      <a:pt x="152" y="101"/>
                      <a:pt x="155" y="104"/>
                    </a:cubicBezTo>
                    <a:cubicBezTo>
                      <a:pt x="157" y="105"/>
                      <a:pt x="163" y="108"/>
                      <a:pt x="162" y="111"/>
                    </a:cubicBezTo>
                    <a:cubicBezTo>
                      <a:pt x="159" y="112"/>
                      <a:pt x="155" y="109"/>
                      <a:pt x="153" y="108"/>
                    </a:cubicBezTo>
                    <a:cubicBezTo>
                      <a:pt x="149" y="106"/>
                      <a:pt x="145" y="103"/>
                      <a:pt x="141" y="100"/>
                    </a:cubicBezTo>
                    <a:cubicBezTo>
                      <a:pt x="136" y="95"/>
                      <a:pt x="132" y="90"/>
                      <a:pt x="132" y="83"/>
                    </a:cubicBezTo>
                    <a:cubicBezTo>
                      <a:pt x="131" y="81"/>
                      <a:pt x="130" y="76"/>
                      <a:pt x="133" y="74"/>
                    </a:cubicBezTo>
                    <a:close/>
                    <a:moveTo>
                      <a:pt x="129" y="117"/>
                    </a:moveTo>
                    <a:cubicBezTo>
                      <a:pt x="131" y="117"/>
                      <a:pt x="131" y="117"/>
                      <a:pt x="131" y="117"/>
                    </a:cubicBezTo>
                    <a:moveTo>
                      <a:pt x="131" y="117"/>
                    </a:moveTo>
                    <a:cubicBezTo>
                      <a:pt x="131" y="118"/>
                      <a:pt x="131" y="118"/>
                      <a:pt x="131" y="118"/>
                    </a:cubicBezTo>
                    <a:cubicBezTo>
                      <a:pt x="138" y="118"/>
                      <a:pt x="144" y="120"/>
                      <a:pt x="151" y="122"/>
                    </a:cubicBezTo>
                    <a:cubicBezTo>
                      <a:pt x="156" y="123"/>
                      <a:pt x="167" y="125"/>
                      <a:pt x="169" y="131"/>
                    </a:cubicBezTo>
                    <a:cubicBezTo>
                      <a:pt x="165" y="136"/>
                      <a:pt x="157" y="130"/>
                      <a:pt x="153" y="128"/>
                    </a:cubicBezTo>
                    <a:cubicBezTo>
                      <a:pt x="149" y="125"/>
                      <a:pt x="145" y="125"/>
                      <a:pt x="141" y="124"/>
                    </a:cubicBezTo>
                    <a:cubicBezTo>
                      <a:pt x="139" y="123"/>
                      <a:pt x="129" y="121"/>
                      <a:pt x="131" y="118"/>
                    </a:cubicBezTo>
                    <a:moveTo>
                      <a:pt x="129" y="147"/>
                    </a:moveTo>
                    <a:cubicBezTo>
                      <a:pt x="113" y="147"/>
                      <a:pt x="98" y="141"/>
                      <a:pt x="83" y="140"/>
                    </a:cubicBezTo>
                    <a:cubicBezTo>
                      <a:pt x="79" y="140"/>
                      <a:pt x="67" y="141"/>
                      <a:pt x="66" y="136"/>
                    </a:cubicBezTo>
                    <a:cubicBezTo>
                      <a:pt x="69" y="134"/>
                      <a:pt x="69" y="134"/>
                      <a:pt x="69" y="134"/>
                    </a:cubicBezTo>
                    <a:cubicBezTo>
                      <a:pt x="68" y="134"/>
                      <a:pt x="73" y="133"/>
                      <a:pt x="75" y="132"/>
                    </a:cubicBezTo>
                    <a:cubicBezTo>
                      <a:pt x="80" y="130"/>
                      <a:pt x="85" y="129"/>
                      <a:pt x="91" y="128"/>
                    </a:cubicBezTo>
                    <a:cubicBezTo>
                      <a:pt x="101" y="128"/>
                      <a:pt x="110" y="129"/>
                      <a:pt x="119" y="131"/>
                    </a:cubicBezTo>
                    <a:cubicBezTo>
                      <a:pt x="127" y="132"/>
                      <a:pt x="133" y="134"/>
                      <a:pt x="140" y="138"/>
                    </a:cubicBezTo>
                    <a:cubicBezTo>
                      <a:pt x="150" y="145"/>
                      <a:pt x="134" y="146"/>
                      <a:pt x="129" y="147"/>
                    </a:cubicBezTo>
                    <a:close/>
                    <a:moveTo>
                      <a:pt x="172" y="145"/>
                    </a:moveTo>
                    <a:cubicBezTo>
                      <a:pt x="170" y="146"/>
                      <a:pt x="166" y="144"/>
                      <a:pt x="164" y="143"/>
                    </a:cubicBezTo>
                    <a:cubicBezTo>
                      <a:pt x="161" y="142"/>
                      <a:pt x="152" y="140"/>
                      <a:pt x="153" y="136"/>
                    </a:cubicBezTo>
                    <a:cubicBezTo>
                      <a:pt x="153" y="136"/>
                      <a:pt x="156" y="136"/>
                      <a:pt x="158" y="137"/>
                    </a:cubicBezTo>
                    <a:cubicBezTo>
                      <a:pt x="162" y="138"/>
                      <a:pt x="167" y="138"/>
                      <a:pt x="171" y="141"/>
                    </a:cubicBezTo>
                    <a:cubicBezTo>
                      <a:pt x="172" y="142"/>
                      <a:pt x="174" y="143"/>
                      <a:pt x="172" y="145"/>
                    </a:cubicBezTo>
                    <a:close/>
                    <a:moveTo>
                      <a:pt x="185" y="159"/>
                    </a:moveTo>
                    <a:cubicBezTo>
                      <a:pt x="180" y="159"/>
                      <a:pt x="173" y="152"/>
                      <a:pt x="174" y="151"/>
                    </a:cubicBezTo>
                    <a:cubicBezTo>
                      <a:pt x="175" y="150"/>
                      <a:pt x="182" y="152"/>
                      <a:pt x="183" y="152"/>
                    </a:cubicBezTo>
                    <a:cubicBezTo>
                      <a:pt x="187" y="153"/>
                      <a:pt x="190" y="158"/>
                      <a:pt x="185" y="159"/>
                    </a:cubicBezTo>
                    <a:close/>
                    <a:moveTo>
                      <a:pt x="189" y="138"/>
                    </a:moveTo>
                    <a:cubicBezTo>
                      <a:pt x="188" y="143"/>
                      <a:pt x="179" y="138"/>
                      <a:pt x="181" y="133"/>
                    </a:cubicBezTo>
                    <a:cubicBezTo>
                      <a:pt x="184" y="132"/>
                      <a:pt x="190" y="134"/>
                      <a:pt x="189" y="138"/>
                    </a:cubicBezTo>
                    <a:close/>
                    <a:moveTo>
                      <a:pt x="212" y="160"/>
                    </a:moveTo>
                    <a:cubicBezTo>
                      <a:pt x="207" y="158"/>
                      <a:pt x="203" y="157"/>
                      <a:pt x="199" y="156"/>
                    </a:cubicBezTo>
                    <a:cubicBezTo>
                      <a:pt x="196" y="156"/>
                      <a:pt x="188" y="155"/>
                      <a:pt x="191" y="150"/>
                    </a:cubicBezTo>
                    <a:cubicBezTo>
                      <a:pt x="193" y="150"/>
                      <a:pt x="193" y="150"/>
                      <a:pt x="193" y="150"/>
                    </a:cubicBezTo>
                    <a:cubicBezTo>
                      <a:pt x="201" y="150"/>
                      <a:pt x="208" y="150"/>
                      <a:pt x="216" y="154"/>
                    </a:cubicBezTo>
                    <a:cubicBezTo>
                      <a:pt x="219" y="155"/>
                      <a:pt x="226" y="158"/>
                      <a:pt x="226" y="162"/>
                    </a:cubicBezTo>
                    <a:cubicBezTo>
                      <a:pt x="221" y="164"/>
                      <a:pt x="216" y="161"/>
                      <a:pt x="212" y="160"/>
                    </a:cubicBezTo>
                    <a:close/>
                    <a:moveTo>
                      <a:pt x="227" y="150"/>
                    </a:moveTo>
                    <a:cubicBezTo>
                      <a:pt x="224" y="148"/>
                      <a:pt x="222" y="145"/>
                      <a:pt x="220" y="143"/>
                    </a:cubicBezTo>
                    <a:cubicBezTo>
                      <a:pt x="219" y="143"/>
                      <a:pt x="218" y="142"/>
                      <a:pt x="219" y="142"/>
                    </a:cubicBezTo>
                    <a:cubicBezTo>
                      <a:pt x="220" y="141"/>
                      <a:pt x="222" y="142"/>
                      <a:pt x="223" y="142"/>
                    </a:cubicBezTo>
                    <a:cubicBezTo>
                      <a:pt x="227" y="144"/>
                      <a:pt x="236" y="151"/>
                      <a:pt x="236" y="156"/>
                    </a:cubicBezTo>
                    <a:cubicBezTo>
                      <a:pt x="232" y="157"/>
                      <a:pt x="229" y="152"/>
                      <a:pt x="227" y="150"/>
                    </a:cubicBezTo>
                    <a:close/>
                    <a:moveTo>
                      <a:pt x="235" y="167"/>
                    </a:moveTo>
                    <a:cubicBezTo>
                      <a:pt x="234" y="164"/>
                      <a:pt x="241" y="167"/>
                      <a:pt x="241" y="171"/>
                    </a:cubicBezTo>
                    <a:cubicBezTo>
                      <a:pt x="238" y="171"/>
                      <a:pt x="235" y="167"/>
                      <a:pt x="235" y="167"/>
                    </a:cubicBezTo>
                    <a:close/>
                    <a:moveTo>
                      <a:pt x="246" y="161"/>
                    </a:moveTo>
                    <a:cubicBezTo>
                      <a:pt x="246" y="161"/>
                      <a:pt x="240" y="157"/>
                      <a:pt x="247" y="159"/>
                    </a:cubicBezTo>
                    <a:cubicBezTo>
                      <a:pt x="253" y="162"/>
                      <a:pt x="246" y="162"/>
                      <a:pt x="246" y="161"/>
                    </a:cubicBezTo>
                    <a:close/>
                  </a:path>
                </a:pathLst>
              </a:custGeom>
              <a:solidFill>
                <a:srgbClr val="F1F5F8"/>
              </a:solidFill>
              <a:ln w="9525">
                <a:noFill/>
                <a:round/>
                <a:headEnd/>
                <a:tailEnd/>
              </a:ln>
            </p:spPr>
            <p:txBody>
              <a:bodyPr/>
              <a:lstStyle/>
              <a:p>
                <a:endParaRPr lang="en-US"/>
              </a:p>
            </p:txBody>
          </p:sp>
          <p:sp>
            <p:nvSpPr>
              <p:cNvPr id="44110" name="Freeform 958"/>
              <p:cNvSpPr>
                <a:spLocks noEditPoints="1"/>
              </p:cNvSpPr>
              <p:nvPr/>
            </p:nvSpPr>
            <p:spPr bwMode="auto">
              <a:xfrm>
                <a:off x="422" y="1464"/>
                <a:ext cx="2475" cy="2621"/>
              </a:xfrm>
              <a:custGeom>
                <a:avLst/>
                <a:gdLst>
                  <a:gd name="T0" fmla="*/ 806 w 990"/>
                  <a:gd name="T1" fmla="*/ 236 h 983"/>
                  <a:gd name="T2" fmla="*/ 662 w 990"/>
                  <a:gd name="T3" fmla="*/ 8 h 983"/>
                  <a:gd name="T4" fmla="*/ 534 w 990"/>
                  <a:gd name="T5" fmla="*/ 32 h 983"/>
                  <a:gd name="T6" fmla="*/ 702 w 990"/>
                  <a:gd name="T7" fmla="*/ 80 h 983"/>
                  <a:gd name="T8" fmla="*/ 746 w 990"/>
                  <a:gd name="T9" fmla="*/ 260 h 983"/>
                  <a:gd name="T10" fmla="*/ 686 w 990"/>
                  <a:gd name="T11" fmla="*/ 348 h 983"/>
                  <a:gd name="T12" fmla="*/ 770 w 990"/>
                  <a:gd name="T13" fmla="*/ 316 h 983"/>
                  <a:gd name="T14" fmla="*/ 822 w 990"/>
                  <a:gd name="T15" fmla="*/ 368 h 983"/>
                  <a:gd name="T16" fmla="*/ 850 w 990"/>
                  <a:gd name="T17" fmla="*/ 412 h 983"/>
                  <a:gd name="T18" fmla="*/ 866 w 990"/>
                  <a:gd name="T19" fmla="*/ 492 h 983"/>
                  <a:gd name="T20" fmla="*/ 858 w 990"/>
                  <a:gd name="T21" fmla="*/ 568 h 983"/>
                  <a:gd name="T22" fmla="*/ 870 w 990"/>
                  <a:gd name="T23" fmla="*/ 620 h 983"/>
                  <a:gd name="T24" fmla="*/ 866 w 990"/>
                  <a:gd name="T25" fmla="*/ 664 h 983"/>
                  <a:gd name="T26" fmla="*/ 774 w 990"/>
                  <a:gd name="T27" fmla="*/ 716 h 983"/>
                  <a:gd name="T28" fmla="*/ 526 w 990"/>
                  <a:gd name="T29" fmla="*/ 392 h 983"/>
                  <a:gd name="T30" fmla="*/ 506 w 990"/>
                  <a:gd name="T31" fmla="*/ 346 h 983"/>
                  <a:gd name="T32" fmla="*/ 492 w 990"/>
                  <a:gd name="T33" fmla="*/ 384 h 983"/>
                  <a:gd name="T34" fmla="*/ 534 w 990"/>
                  <a:gd name="T35" fmla="*/ 536 h 983"/>
                  <a:gd name="T36" fmla="*/ 550 w 990"/>
                  <a:gd name="T37" fmla="*/ 704 h 983"/>
                  <a:gd name="T38" fmla="*/ 414 w 990"/>
                  <a:gd name="T39" fmla="*/ 672 h 983"/>
                  <a:gd name="T40" fmla="*/ 522 w 990"/>
                  <a:gd name="T41" fmla="*/ 800 h 983"/>
                  <a:gd name="T42" fmla="*/ 362 w 990"/>
                  <a:gd name="T43" fmla="*/ 772 h 983"/>
                  <a:gd name="T44" fmla="*/ 222 w 990"/>
                  <a:gd name="T45" fmla="*/ 700 h 983"/>
                  <a:gd name="T46" fmla="*/ 198 w 990"/>
                  <a:gd name="T47" fmla="*/ 580 h 983"/>
                  <a:gd name="T48" fmla="*/ 300 w 990"/>
                  <a:gd name="T49" fmla="*/ 550 h 983"/>
                  <a:gd name="T50" fmla="*/ 150 w 990"/>
                  <a:gd name="T51" fmla="*/ 552 h 983"/>
                  <a:gd name="T52" fmla="*/ 50 w 990"/>
                  <a:gd name="T53" fmla="*/ 428 h 983"/>
                  <a:gd name="T54" fmla="*/ 66 w 990"/>
                  <a:gd name="T55" fmla="*/ 324 h 983"/>
                  <a:gd name="T56" fmla="*/ 114 w 990"/>
                  <a:gd name="T57" fmla="*/ 260 h 983"/>
                  <a:gd name="T58" fmla="*/ 214 w 990"/>
                  <a:gd name="T59" fmla="*/ 232 h 983"/>
                  <a:gd name="T60" fmla="*/ 310 w 990"/>
                  <a:gd name="T61" fmla="*/ 296 h 983"/>
                  <a:gd name="T62" fmla="*/ 338 w 990"/>
                  <a:gd name="T63" fmla="*/ 368 h 983"/>
                  <a:gd name="T64" fmla="*/ 314 w 990"/>
                  <a:gd name="T65" fmla="*/ 440 h 983"/>
                  <a:gd name="T66" fmla="*/ 300 w 990"/>
                  <a:gd name="T67" fmla="*/ 550 h 983"/>
                  <a:gd name="T68" fmla="*/ 358 w 990"/>
                  <a:gd name="T69" fmla="*/ 432 h 983"/>
                  <a:gd name="T70" fmla="*/ 390 w 990"/>
                  <a:gd name="T71" fmla="*/ 372 h 983"/>
                  <a:gd name="T72" fmla="*/ 358 w 990"/>
                  <a:gd name="T73" fmla="*/ 352 h 983"/>
                  <a:gd name="T74" fmla="*/ 330 w 990"/>
                  <a:gd name="T75" fmla="*/ 280 h 983"/>
                  <a:gd name="T76" fmla="*/ 290 w 990"/>
                  <a:gd name="T77" fmla="*/ 228 h 983"/>
                  <a:gd name="T78" fmla="*/ 170 w 990"/>
                  <a:gd name="T79" fmla="*/ 180 h 983"/>
                  <a:gd name="T80" fmla="*/ 94 w 990"/>
                  <a:gd name="T81" fmla="*/ 212 h 983"/>
                  <a:gd name="T82" fmla="*/ 46 w 990"/>
                  <a:gd name="T83" fmla="*/ 276 h 983"/>
                  <a:gd name="T84" fmla="*/ 12 w 990"/>
                  <a:gd name="T85" fmla="*/ 396 h 983"/>
                  <a:gd name="T86" fmla="*/ 102 w 990"/>
                  <a:gd name="T87" fmla="*/ 624 h 983"/>
                  <a:gd name="T88" fmla="*/ 182 w 990"/>
                  <a:gd name="T89" fmla="*/ 732 h 983"/>
                  <a:gd name="T90" fmla="*/ 866 w 990"/>
                  <a:gd name="T91" fmla="*/ 824 h 983"/>
                  <a:gd name="T92" fmla="*/ 806 w 990"/>
                  <a:gd name="T93" fmla="*/ 236 h 983"/>
                  <a:gd name="T94" fmla="*/ 616 w 990"/>
                  <a:gd name="T95" fmla="*/ 812 h 983"/>
                  <a:gd name="T96" fmla="*/ 592 w 990"/>
                  <a:gd name="T97" fmla="*/ 728 h 983"/>
                  <a:gd name="T98" fmla="*/ 680 w 990"/>
                  <a:gd name="T99" fmla="*/ 700 h 983"/>
                  <a:gd name="T100" fmla="*/ 616 w 990"/>
                  <a:gd name="T101" fmla="*/ 812 h 9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0"/>
                  <a:gd name="T154" fmla="*/ 0 h 983"/>
                  <a:gd name="T155" fmla="*/ 990 w 990"/>
                  <a:gd name="T156" fmla="*/ 983 h 9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0" h="983">
                    <a:moveTo>
                      <a:pt x="806" y="236"/>
                    </a:moveTo>
                    <a:cubicBezTo>
                      <a:pt x="806" y="236"/>
                      <a:pt x="818" y="0"/>
                      <a:pt x="662" y="8"/>
                    </a:cubicBezTo>
                    <a:cubicBezTo>
                      <a:pt x="506" y="16"/>
                      <a:pt x="534" y="32"/>
                      <a:pt x="534" y="32"/>
                    </a:cubicBezTo>
                    <a:cubicBezTo>
                      <a:pt x="534" y="32"/>
                      <a:pt x="630" y="88"/>
                      <a:pt x="702" y="80"/>
                    </a:cubicBezTo>
                    <a:cubicBezTo>
                      <a:pt x="774" y="72"/>
                      <a:pt x="774" y="228"/>
                      <a:pt x="746" y="260"/>
                    </a:cubicBezTo>
                    <a:cubicBezTo>
                      <a:pt x="718" y="292"/>
                      <a:pt x="682" y="296"/>
                      <a:pt x="686" y="348"/>
                    </a:cubicBezTo>
                    <a:cubicBezTo>
                      <a:pt x="686" y="348"/>
                      <a:pt x="734" y="284"/>
                      <a:pt x="770" y="316"/>
                    </a:cubicBezTo>
                    <a:cubicBezTo>
                      <a:pt x="806" y="348"/>
                      <a:pt x="766" y="349"/>
                      <a:pt x="822" y="368"/>
                    </a:cubicBezTo>
                    <a:cubicBezTo>
                      <a:pt x="834" y="372"/>
                      <a:pt x="814" y="392"/>
                      <a:pt x="850" y="412"/>
                    </a:cubicBezTo>
                    <a:cubicBezTo>
                      <a:pt x="886" y="432"/>
                      <a:pt x="846" y="468"/>
                      <a:pt x="866" y="492"/>
                    </a:cubicBezTo>
                    <a:cubicBezTo>
                      <a:pt x="886" y="516"/>
                      <a:pt x="817" y="522"/>
                      <a:pt x="858" y="568"/>
                    </a:cubicBezTo>
                    <a:cubicBezTo>
                      <a:pt x="894" y="608"/>
                      <a:pt x="838" y="604"/>
                      <a:pt x="870" y="620"/>
                    </a:cubicBezTo>
                    <a:cubicBezTo>
                      <a:pt x="885" y="628"/>
                      <a:pt x="854" y="644"/>
                      <a:pt x="866" y="664"/>
                    </a:cubicBezTo>
                    <a:cubicBezTo>
                      <a:pt x="878" y="684"/>
                      <a:pt x="850" y="784"/>
                      <a:pt x="774" y="716"/>
                    </a:cubicBezTo>
                    <a:cubicBezTo>
                      <a:pt x="698" y="648"/>
                      <a:pt x="581" y="398"/>
                      <a:pt x="526" y="392"/>
                    </a:cubicBezTo>
                    <a:cubicBezTo>
                      <a:pt x="515" y="391"/>
                      <a:pt x="515" y="351"/>
                      <a:pt x="506" y="346"/>
                    </a:cubicBezTo>
                    <a:cubicBezTo>
                      <a:pt x="500" y="343"/>
                      <a:pt x="496" y="356"/>
                      <a:pt x="492" y="384"/>
                    </a:cubicBezTo>
                    <a:cubicBezTo>
                      <a:pt x="485" y="428"/>
                      <a:pt x="466" y="484"/>
                      <a:pt x="534" y="536"/>
                    </a:cubicBezTo>
                    <a:cubicBezTo>
                      <a:pt x="602" y="588"/>
                      <a:pt x="618" y="668"/>
                      <a:pt x="550" y="704"/>
                    </a:cubicBezTo>
                    <a:cubicBezTo>
                      <a:pt x="482" y="740"/>
                      <a:pt x="458" y="620"/>
                      <a:pt x="414" y="672"/>
                    </a:cubicBezTo>
                    <a:cubicBezTo>
                      <a:pt x="370" y="724"/>
                      <a:pt x="564" y="723"/>
                      <a:pt x="522" y="800"/>
                    </a:cubicBezTo>
                    <a:cubicBezTo>
                      <a:pt x="494" y="852"/>
                      <a:pt x="455" y="763"/>
                      <a:pt x="362" y="772"/>
                    </a:cubicBezTo>
                    <a:cubicBezTo>
                      <a:pt x="322" y="776"/>
                      <a:pt x="254" y="740"/>
                      <a:pt x="222" y="700"/>
                    </a:cubicBezTo>
                    <a:cubicBezTo>
                      <a:pt x="190" y="660"/>
                      <a:pt x="134" y="616"/>
                      <a:pt x="198" y="580"/>
                    </a:cubicBezTo>
                    <a:cubicBezTo>
                      <a:pt x="238" y="558"/>
                      <a:pt x="275" y="544"/>
                      <a:pt x="300" y="550"/>
                    </a:cubicBezTo>
                    <a:cubicBezTo>
                      <a:pt x="300" y="550"/>
                      <a:pt x="264" y="527"/>
                      <a:pt x="150" y="552"/>
                    </a:cubicBezTo>
                    <a:cubicBezTo>
                      <a:pt x="78" y="568"/>
                      <a:pt x="38" y="476"/>
                      <a:pt x="50" y="428"/>
                    </a:cubicBezTo>
                    <a:cubicBezTo>
                      <a:pt x="62" y="380"/>
                      <a:pt x="42" y="348"/>
                      <a:pt x="66" y="324"/>
                    </a:cubicBezTo>
                    <a:cubicBezTo>
                      <a:pt x="90" y="300"/>
                      <a:pt x="86" y="264"/>
                      <a:pt x="114" y="260"/>
                    </a:cubicBezTo>
                    <a:cubicBezTo>
                      <a:pt x="142" y="256"/>
                      <a:pt x="162" y="204"/>
                      <a:pt x="214" y="232"/>
                    </a:cubicBezTo>
                    <a:cubicBezTo>
                      <a:pt x="266" y="260"/>
                      <a:pt x="278" y="284"/>
                      <a:pt x="310" y="296"/>
                    </a:cubicBezTo>
                    <a:cubicBezTo>
                      <a:pt x="342" y="308"/>
                      <a:pt x="308" y="345"/>
                      <a:pt x="338" y="368"/>
                    </a:cubicBezTo>
                    <a:cubicBezTo>
                      <a:pt x="354" y="380"/>
                      <a:pt x="326" y="420"/>
                      <a:pt x="314" y="440"/>
                    </a:cubicBezTo>
                    <a:cubicBezTo>
                      <a:pt x="302" y="460"/>
                      <a:pt x="284" y="518"/>
                      <a:pt x="300" y="550"/>
                    </a:cubicBezTo>
                    <a:cubicBezTo>
                      <a:pt x="300" y="550"/>
                      <a:pt x="322" y="440"/>
                      <a:pt x="358" y="432"/>
                    </a:cubicBezTo>
                    <a:cubicBezTo>
                      <a:pt x="394" y="424"/>
                      <a:pt x="402" y="408"/>
                      <a:pt x="390" y="372"/>
                    </a:cubicBezTo>
                    <a:cubicBezTo>
                      <a:pt x="378" y="336"/>
                      <a:pt x="358" y="352"/>
                      <a:pt x="358" y="352"/>
                    </a:cubicBezTo>
                    <a:cubicBezTo>
                      <a:pt x="358" y="352"/>
                      <a:pt x="343" y="296"/>
                      <a:pt x="330" y="280"/>
                    </a:cubicBezTo>
                    <a:cubicBezTo>
                      <a:pt x="314" y="260"/>
                      <a:pt x="307" y="262"/>
                      <a:pt x="290" y="228"/>
                    </a:cubicBezTo>
                    <a:cubicBezTo>
                      <a:pt x="278" y="204"/>
                      <a:pt x="198" y="164"/>
                      <a:pt x="170" y="180"/>
                    </a:cubicBezTo>
                    <a:cubicBezTo>
                      <a:pt x="142" y="196"/>
                      <a:pt x="106" y="180"/>
                      <a:pt x="94" y="212"/>
                    </a:cubicBezTo>
                    <a:cubicBezTo>
                      <a:pt x="82" y="244"/>
                      <a:pt x="58" y="244"/>
                      <a:pt x="46" y="276"/>
                    </a:cubicBezTo>
                    <a:cubicBezTo>
                      <a:pt x="34" y="308"/>
                      <a:pt x="0" y="364"/>
                      <a:pt x="12" y="396"/>
                    </a:cubicBezTo>
                    <a:cubicBezTo>
                      <a:pt x="24" y="428"/>
                      <a:pt x="1" y="563"/>
                      <a:pt x="102" y="624"/>
                    </a:cubicBezTo>
                    <a:cubicBezTo>
                      <a:pt x="142" y="648"/>
                      <a:pt x="130" y="700"/>
                      <a:pt x="182" y="732"/>
                    </a:cubicBezTo>
                    <a:cubicBezTo>
                      <a:pt x="234" y="764"/>
                      <a:pt x="456" y="983"/>
                      <a:pt x="866" y="824"/>
                    </a:cubicBezTo>
                    <a:cubicBezTo>
                      <a:pt x="990" y="776"/>
                      <a:pt x="906" y="288"/>
                      <a:pt x="806" y="236"/>
                    </a:cubicBezTo>
                    <a:close/>
                    <a:moveTo>
                      <a:pt x="616" y="812"/>
                    </a:moveTo>
                    <a:cubicBezTo>
                      <a:pt x="616" y="812"/>
                      <a:pt x="552" y="776"/>
                      <a:pt x="592" y="728"/>
                    </a:cubicBezTo>
                    <a:cubicBezTo>
                      <a:pt x="632" y="680"/>
                      <a:pt x="616" y="636"/>
                      <a:pt x="680" y="700"/>
                    </a:cubicBezTo>
                    <a:cubicBezTo>
                      <a:pt x="744" y="764"/>
                      <a:pt x="788" y="840"/>
                      <a:pt x="616" y="812"/>
                    </a:cubicBezTo>
                    <a:close/>
                  </a:path>
                </a:pathLst>
              </a:custGeom>
              <a:solidFill>
                <a:srgbClr val="EEC5CA"/>
              </a:solidFill>
              <a:ln w="9525">
                <a:noFill/>
                <a:round/>
                <a:headEnd/>
                <a:tailEnd/>
              </a:ln>
            </p:spPr>
            <p:txBody>
              <a:bodyPr/>
              <a:lstStyle/>
              <a:p>
                <a:endParaRPr lang="en-US"/>
              </a:p>
            </p:txBody>
          </p:sp>
          <p:sp>
            <p:nvSpPr>
              <p:cNvPr id="44111" name="Freeform 959"/>
              <p:cNvSpPr>
                <a:spLocks/>
              </p:cNvSpPr>
              <p:nvPr/>
            </p:nvSpPr>
            <p:spPr bwMode="auto">
              <a:xfrm>
                <a:off x="1292" y="1123"/>
                <a:ext cx="1250" cy="1568"/>
              </a:xfrm>
              <a:custGeom>
                <a:avLst/>
                <a:gdLst>
                  <a:gd name="T0" fmla="*/ 47 w 500"/>
                  <a:gd name="T1" fmla="*/ 216 h 588"/>
                  <a:gd name="T2" fmla="*/ 0 w 500"/>
                  <a:gd name="T3" fmla="*/ 440 h 588"/>
                  <a:gd name="T4" fmla="*/ 140 w 500"/>
                  <a:gd name="T5" fmla="*/ 516 h 588"/>
                  <a:gd name="T6" fmla="*/ 193 w 500"/>
                  <a:gd name="T7" fmla="*/ 299 h 588"/>
                  <a:gd name="T8" fmla="*/ 469 w 500"/>
                  <a:gd name="T9" fmla="*/ 143 h 588"/>
                  <a:gd name="T10" fmla="*/ 477 w 500"/>
                  <a:gd name="T11" fmla="*/ 91 h 588"/>
                  <a:gd name="T12" fmla="*/ 429 w 500"/>
                  <a:gd name="T13" fmla="*/ 75 h 588"/>
                  <a:gd name="T14" fmla="*/ 476 w 500"/>
                  <a:gd name="T15" fmla="*/ 48 h 588"/>
                  <a:gd name="T16" fmla="*/ 452 w 500"/>
                  <a:gd name="T17" fmla="*/ 0 h 588"/>
                  <a:gd name="T18" fmla="*/ 160 w 500"/>
                  <a:gd name="T19" fmla="*/ 36 h 588"/>
                  <a:gd name="T20" fmla="*/ 47 w 500"/>
                  <a:gd name="T21" fmla="*/ 216 h 5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588"/>
                  <a:gd name="T35" fmla="*/ 500 w 500"/>
                  <a:gd name="T36" fmla="*/ 588 h 5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588">
                    <a:moveTo>
                      <a:pt x="47" y="216"/>
                    </a:moveTo>
                    <a:cubicBezTo>
                      <a:pt x="52" y="320"/>
                      <a:pt x="0" y="440"/>
                      <a:pt x="0" y="440"/>
                    </a:cubicBezTo>
                    <a:cubicBezTo>
                      <a:pt x="8" y="588"/>
                      <a:pt x="103" y="524"/>
                      <a:pt x="140" y="516"/>
                    </a:cubicBezTo>
                    <a:cubicBezTo>
                      <a:pt x="176" y="508"/>
                      <a:pt x="194" y="351"/>
                      <a:pt x="193" y="299"/>
                    </a:cubicBezTo>
                    <a:cubicBezTo>
                      <a:pt x="192" y="104"/>
                      <a:pt x="469" y="143"/>
                      <a:pt x="469" y="143"/>
                    </a:cubicBezTo>
                    <a:cubicBezTo>
                      <a:pt x="500" y="128"/>
                      <a:pt x="477" y="91"/>
                      <a:pt x="477" y="91"/>
                    </a:cubicBezTo>
                    <a:cubicBezTo>
                      <a:pt x="477" y="91"/>
                      <a:pt x="431" y="99"/>
                      <a:pt x="429" y="75"/>
                    </a:cubicBezTo>
                    <a:cubicBezTo>
                      <a:pt x="428" y="52"/>
                      <a:pt x="476" y="48"/>
                      <a:pt x="476" y="48"/>
                    </a:cubicBezTo>
                    <a:cubicBezTo>
                      <a:pt x="488" y="4"/>
                      <a:pt x="452" y="0"/>
                      <a:pt x="452" y="0"/>
                    </a:cubicBezTo>
                    <a:cubicBezTo>
                      <a:pt x="428" y="20"/>
                      <a:pt x="250" y="55"/>
                      <a:pt x="160" y="36"/>
                    </a:cubicBezTo>
                    <a:cubicBezTo>
                      <a:pt x="130" y="30"/>
                      <a:pt x="40" y="144"/>
                      <a:pt x="47" y="216"/>
                    </a:cubicBezTo>
                    <a:close/>
                  </a:path>
                </a:pathLst>
              </a:custGeom>
              <a:solidFill>
                <a:srgbClr val="B0CFE7"/>
              </a:solidFill>
              <a:ln w="9525">
                <a:noFill/>
                <a:round/>
                <a:headEnd/>
                <a:tailEnd/>
              </a:ln>
            </p:spPr>
            <p:txBody>
              <a:bodyPr/>
              <a:lstStyle/>
              <a:p>
                <a:endParaRPr lang="en-US"/>
              </a:p>
            </p:txBody>
          </p:sp>
          <p:sp>
            <p:nvSpPr>
              <p:cNvPr id="44112" name="Oval 960"/>
              <p:cNvSpPr>
                <a:spLocks noChangeArrowheads="1"/>
              </p:cNvSpPr>
              <p:nvPr/>
            </p:nvSpPr>
            <p:spPr bwMode="auto">
              <a:xfrm>
                <a:off x="1282" y="2107"/>
                <a:ext cx="430" cy="480"/>
              </a:xfrm>
              <a:prstGeom prst="ellipse">
                <a:avLst/>
              </a:prstGeom>
              <a:solidFill>
                <a:srgbClr val="DCE8EE"/>
              </a:solidFill>
              <a:ln w="9525">
                <a:noFill/>
                <a:round/>
                <a:headEnd/>
                <a:tailEnd/>
              </a:ln>
            </p:spPr>
            <p:txBody>
              <a:bodyPr/>
              <a:lstStyle/>
              <a:p>
                <a:endParaRPr lang="en-US"/>
              </a:p>
            </p:txBody>
          </p:sp>
          <p:sp>
            <p:nvSpPr>
              <p:cNvPr id="44113" name="Freeform 961"/>
              <p:cNvSpPr>
                <a:spLocks/>
              </p:cNvSpPr>
              <p:nvPr/>
            </p:nvSpPr>
            <p:spPr bwMode="auto">
              <a:xfrm>
                <a:off x="1795" y="2352"/>
                <a:ext cx="75" cy="165"/>
              </a:xfrm>
              <a:custGeom>
                <a:avLst/>
                <a:gdLst>
                  <a:gd name="T0" fmla="*/ 30 w 30"/>
                  <a:gd name="T1" fmla="*/ 0 h 62"/>
                  <a:gd name="T2" fmla="*/ 16 w 30"/>
                  <a:gd name="T3" fmla="*/ 62 h 62"/>
                  <a:gd name="T4" fmla="*/ 30 w 30"/>
                  <a:gd name="T5" fmla="*/ 0 h 62"/>
                  <a:gd name="T6" fmla="*/ 0 60000 65536"/>
                  <a:gd name="T7" fmla="*/ 0 60000 65536"/>
                  <a:gd name="T8" fmla="*/ 0 60000 65536"/>
                  <a:gd name="T9" fmla="*/ 0 w 30"/>
                  <a:gd name="T10" fmla="*/ 0 h 62"/>
                  <a:gd name="T11" fmla="*/ 30 w 30"/>
                  <a:gd name="T12" fmla="*/ 62 h 62"/>
                </a:gdLst>
                <a:ahLst/>
                <a:cxnLst>
                  <a:cxn ang="T6">
                    <a:pos x="T0" y="T1"/>
                  </a:cxn>
                  <a:cxn ang="T7">
                    <a:pos x="T2" y="T3"/>
                  </a:cxn>
                  <a:cxn ang="T8">
                    <a:pos x="T4" y="T5"/>
                  </a:cxn>
                </a:cxnLst>
                <a:rect l="T9" t="T10" r="T11" b="T12"/>
                <a:pathLst>
                  <a:path w="30" h="62">
                    <a:moveTo>
                      <a:pt x="30" y="0"/>
                    </a:moveTo>
                    <a:cubicBezTo>
                      <a:pt x="30" y="0"/>
                      <a:pt x="10" y="30"/>
                      <a:pt x="16" y="62"/>
                    </a:cubicBezTo>
                    <a:cubicBezTo>
                      <a:pt x="16" y="62"/>
                      <a:pt x="0" y="27"/>
                      <a:pt x="30" y="0"/>
                    </a:cubicBezTo>
                    <a:close/>
                  </a:path>
                </a:pathLst>
              </a:custGeom>
              <a:solidFill>
                <a:srgbClr val="D192AA"/>
              </a:solidFill>
              <a:ln w="9525">
                <a:noFill/>
                <a:round/>
                <a:headEnd/>
                <a:tailEnd/>
              </a:ln>
            </p:spPr>
            <p:txBody>
              <a:bodyPr/>
              <a:lstStyle/>
              <a:p>
                <a:endParaRPr lang="en-US"/>
              </a:p>
            </p:txBody>
          </p:sp>
          <p:sp>
            <p:nvSpPr>
              <p:cNvPr id="44114" name="Freeform 962"/>
              <p:cNvSpPr>
                <a:spLocks/>
              </p:cNvSpPr>
              <p:nvPr/>
            </p:nvSpPr>
            <p:spPr bwMode="auto">
              <a:xfrm>
                <a:off x="677" y="2549"/>
                <a:ext cx="270" cy="160"/>
              </a:xfrm>
              <a:custGeom>
                <a:avLst/>
                <a:gdLst>
                  <a:gd name="T0" fmla="*/ 0 w 108"/>
                  <a:gd name="T1" fmla="*/ 38 h 60"/>
                  <a:gd name="T2" fmla="*/ 108 w 108"/>
                  <a:gd name="T3" fmla="*/ 60 h 60"/>
                  <a:gd name="T4" fmla="*/ 0 w 108"/>
                  <a:gd name="T5" fmla="*/ 38 h 60"/>
                  <a:gd name="T6" fmla="*/ 0 60000 65536"/>
                  <a:gd name="T7" fmla="*/ 0 60000 65536"/>
                  <a:gd name="T8" fmla="*/ 0 60000 65536"/>
                  <a:gd name="T9" fmla="*/ 0 w 108"/>
                  <a:gd name="T10" fmla="*/ 0 h 60"/>
                  <a:gd name="T11" fmla="*/ 108 w 108"/>
                  <a:gd name="T12" fmla="*/ 60 h 60"/>
                </a:gdLst>
                <a:ahLst/>
                <a:cxnLst>
                  <a:cxn ang="T6">
                    <a:pos x="T0" y="T1"/>
                  </a:cxn>
                  <a:cxn ang="T7">
                    <a:pos x="T2" y="T3"/>
                  </a:cxn>
                  <a:cxn ang="T8">
                    <a:pos x="T4" y="T5"/>
                  </a:cxn>
                </a:cxnLst>
                <a:rect l="T9" t="T10" r="T11" b="T12"/>
                <a:pathLst>
                  <a:path w="108" h="60">
                    <a:moveTo>
                      <a:pt x="0" y="38"/>
                    </a:moveTo>
                    <a:cubicBezTo>
                      <a:pt x="0" y="38"/>
                      <a:pt x="67" y="10"/>
                      <a:pt x="108" y="60"/>
                    </a:cubicBezTo>
                    <a:cubicBezTo>
                      <a:pt x="108" y="60"/>
                      <a:pt x="88" y="0"/>
                      <a:pt x="0" y="38"/>
                    </a:cubicBezTo>
                    <a:close/>
                  </a:path>
                </a:pathLst>
              </a:custGeom>
              <a:solidFill>
                <a:srgbClr val="C28C9E"/>
              </a:solidFill>
              <a:ln w="9525">
                <a:noFill/>
                <a:round/>
                <a:headEnd/>
                <a:tailEnd/>
              </a:ln>
            </p:spPr>
            <p:txBody>
              <a:bodyPr/>
              <a:lstStyle/>
              <a:p>
                <a:endParaRPr lang="en-US"/>
              </a:p>
            </p:txBody>
          </p:sp>
          <p:sp>
            <p:nvSpPr>
              <p:cNvPr id="44115" name="Freeform 963"/>
              <p:cNvSpPr>
                <a:spLocks/>
              </p:cNvSpPr>
              <p:nvPr/>
            </p:nvSpPr>
            <p:spPr bwMode="auto">
              <a:xfrm>
                <a:off x="500" y="2669"/>
                <a:ext cx="280" cy="163"/>
              </a:xfrm>
              <a:custGeom>
                <a:avLst/>
                <a:gdLst>
                  <a:gd name="T0" fmla="*/ 112 w 112"/>
                  <a:gd name="T1" fmla="*/ 61 h 61"/>
                  <a:gd name="T2" fmla="*/ 85 w 112"/>
                  <a:gd name="T3" fmla="*/ 0 h 61"/>
                  <a:gd name="T4" fmla="*/ 112 w 112"/>
                  <a:gd name="T5" fmla="*/ 61 h 61"/>
                  <a:gd name="T6" fmla="*/ 0 60000 65536"/>
                  <a:gd name="T7" fmla="*/ 0 60000 65536"/>
                  <a:gd name="T8" fmla="*/ 0 60000 65536"/>
                  <a:gd name="T9" fmla="*/ 0 w 112"/>
                  <a:gd name="T10" fmla="*/ 0 h 61"/>
                  <a:gd name="T11" fmla="*/ 112 w 112"/>
                  <a:gd name="T12" fmla="*/ 61 h 61"/>
                </a:gdLst>
                <a:ahLst/>
                <a:cxnLst>
                  <a:cxn ang="T6">
                    <a:pos x="T0" y="T1"/>
                  </a:cxn>
                  <a:cxn ang="T7">
                    <a:pos x="T2" y="T3"/>
                  </a:cxn>
                  <a:cxn ang="T8">
                    <a:pos x="T4" y="T5"/>
                  </a:cxn>
                </a:cxnLst>
                <a:rect l="T9" t="T10" r="T11" b="T12"/>
                <a:pathLst>
                  <a:path w="112" h="61">
                    <a:moveTo>
                      <a:pt x="112" y="61"/>
                    </a:moveTo>
                    <a:cubicBezTo>
                      <a:pt x="112" y="61"/>
                      <a:pt x="0" y="40"/>
                      <a:pt x="85" y="0"/>
                    </a:cubicBezTo>
                    <a:cubicBezTo>
                      <a:pt x="85" y="0"/>
                      <a:pt x="74" y="48"/>
                      <a:pt x="112" y="61"/>
                    </a:cubicBezTo>
                    <a:close/>
                  </a:path>
                </a:pathLst>
              </a:custGeom>
              <a:solidFill>
                <a:srgbClr val="4F162B"/>
              </a:solidFill>
              <a:ln w="9525">
                <a:noFill/>
                <a:round/>
                <a:headEnd/>
                <a:tailEnd/>
              </a:ln>
            </p:spPr>
            <p:txBody>
              <a:bodyPr/>
              <a:lstStyle/>
              <a:p>
                <a:endParaRPr lang="en-US"/>
              </a:p>
            </p:txBody>
          </p:sp>
          <p:sp>
            <p:nvSpPr>
              <p:cNvPr id="44116" name="Freeform 964"/>
              <p:cNvSpPr>
                <a:spLocks/>
              </p:cNvSpPr>
              <p:nvPr/>
            </p:nvSpPr>
            <p:spPr bwMode="auto">
              <a:xfrm>
                <a:off x="1962" y="2093"/>
                <a:ext cx="255" cy="176"/>
              </a:xfrm>
              <a:custGeom>
                <a:avLst/>
                <a:gdLst>
                  <a:gd name="T0" fmla="*/ 64 w 102"/>
                  <a:gd name="T1" fmla="*/ 66 h 66"/>
                  <a:gd name="T2" fmla="*/ 0 w 102"/>
                  <a:gd name="T3" fmla="*/ 15 h 66"/>
                  <a:gd name="T4" fmla="*/ 64 w 102"/>
                  <a:gd name="T5" fmla="*/ 60 h 66"/>
                  <a:gd name="T6" fmla="*/ 102 w 102"/>
                  <a:gd name="T7" fmla="*/ 5 h 66"/>
                  <a:gd name="T8" fmla="*/ 64 w 102"/>
                  <a:gd name="T9" fmla="*/ 66 h 66"/>
                  <a:gd name="T10" fmla="*/ 0 60000 65536"/>
                  <a:gd name="T11" fmla="*/ 0 60000 65536"/>
                  <a:gd name="T12" fmla="*/ 0 60000 65536"/>
                  <a:gd name="T13" fmla="*/ 0 60000 65536"/>
                  <a:gd name="T14" fmla="*/ 0 60000 65536"/>
                  <a:gd name="T15" fmla="*/ 0 w 102"/>
                  <a:gd name="T16" fmla="*/ 0 h 66"/>
                  <a:gd name="T17" fmla="*/ 102 w 102"/>
                  <a:gd name="T18" fmla="*/ 66 h 66"/>
                </a:gdLst>
                <a:ahLst/>
                <a:cxnLst>
                  <a:cxn ang="T10">
                    <a:pos x="T0" y="T1"/>
                  </a:cxn>
                  <a:cxn ang="T11">
                    <a:pos x="T2" y="T3"/>
                  </a:cxn>
                  <a:cxn ang="T12">
                    <a:pos x="T4" y="T5"/>
                  </a:cxn>
                  <a:cxn ang="T13">
                    <a:pos x="T6" y="T7"/>
                  </a:cxn>
                  <a:cxn ang="T14">
                    <a:pos x="T8" y="T9"/>
                  </a:cxn>
                </a:cxnLst>
                <a:rect l="T15" t="T16" r="T17" b="T18"/>
                <a:pathLst>
                  <a:path w="102" h="66">
                    <a:moveTo>
                      <a:pt x="64" y="66"/>
                    </a:moveTo>
                    <a:cubicBezTo>
                      <a:pt x="64" y="66"/>
                      <a:pt x="49" y="7"/>
                      <a:pt x="0" y="15"/>
                    </a:cubicBezTo>
                    <a:cubicBezTo>
                      <a:pt x="0" y="15"/>
                      <a:pt x="48" y="0"/>
                      <a:pt x="64" y="60"/>
                    </a:cubicBezTo>
                    <a:cubicBezTo>
                      <a:pt x="64" y="60"/>
                      <a:pt x="64" y="4"/>
                      <a:pt x="102" y="5"/>
                    </a:cubicBezTo>
                    <a:cubicBezTo>
                      <a:pt x="102" y="5"/>
                      <a:pt x="73" y="1"/>
                      <a:pt x="64" y="66"/>
                    </a:cubicBezTo>
                    <a:close/>
                  </a:path>
                </a:pathLst>
              </a:custGeom>
              <a:solidFill>
                <a:srgbClr val="5F1E31"/>
              </a:solidFill>
              <a:ln w="9525">
                <a:noFill/>
                <a:round/>
                <a:headEnd/>
                <a:tailEnd/>
              </a:ln>
            </p:spPr>
            <p:txBody>
              <a:bodyPr/>
              <a:lstStyle/>
              <a:p>
                <a:endParaRPr lang="en-US"/>
              </a:p>
            </p:txBody>
          </p:sp>
          <p:sp>
            <p:nvSpPr>
              <p:cNvPr id="44117" name="Freeform 965"/>
              <p:cNvSpPr>
                <a:spLocks/>
              </p:cNvSpPr>
              <p:nvPr/>
            </p:nvSpPr>
            <p:spPr bwMode="auto">
              <a:xfrm>
                <a:off x="962" y="2552"/>
                <a:ext cx="170" cy="333"/>
              </a:xfrm>
              <a:custGeom>
                <a:avLst/>
                <a:gdLst>
                  <a:gd name="T0" fmla="*/ 3 w 68"/>
                  <a:gd name="T1" fmla="*/ 96 h 125"/>
                  <a:gd name="T2" fmla="*/ 68 w 68"/>
                  <a:gd name="T3" fmla="*/ 125 h 125"/>
                  <a:gd name="T4" fmla="*/ 40 w 68"/>
                  <a:gd name="T5" fmla="*/ 0 h 125"/>
                  <a:gd name="T6" fmla="*/ 61 w 68"/>
                  <a:gd name="T7" fmla="*/ 114 h 125"/>
                  <a:gd name="T8" fmla="*/ 3 w 68"/>
                  <a:gd name="T9" fmla="*/ 96 h 125"/>
                  <a:gd name="T10" fmla="*/ 0 60000 65536"/>
                  <a:gd name="T11" fmla="*/ 0 60000 65536"/>
                  <a:gd name="T12" fmla="*/ 0 60000 65536"/>
                  <a:gd name="T13" fmla="*/ 0 60000 65536"/>
                  <a:gd name="T14" fmla="*/ 0 60000 65536"/>
                  <a:gd name="T15" fmla="*/ 0 w 68"/>
                  <a:gd name="T16" fmla="*/ 0 h 125"/>
                  <a:gd name="T17" fmla="*/ 68 w 68"/>
                  <a:gd name="T18" fmla="*/ 125 h 125"/>
                </a:gdLst>
                <a:ahLst/>
                <a:cxnLst>
                  <a:cxn ang="T10">
                    <a:pos x="T0" y="T1"/>
                  </a:cxn>
                  <a:cxn ang="T11">
                    <a:pos x="T2" y="T3"/>
                  </a:cxn>
                  <a:cxn ang="T12">
                    <a:pos x="T4" y="T5"/>
                  </a:cxn>
                  <a:cxn ang="T13">
                    <a:pos x="T6" y="T7"/>
                  </a:cxn>
                  <a:cxn ang="T14">
                    <a:pos x="T8" y="T9"/>
                  </a:cxn>
                </a:cxnLst>
                <a:rect l="T15" t="T16" r="T17" b="T18"/>
                <a:pathLst>
                  <a:path w="68" h="125">
                    <a:moveTo>
                      <a:pt x="3" y="96"/>
                    </a:moveTo>
                    <a:cubicBezTo>
                      <a:pt x="3" y="96"/>
                      <a:pt x="32" y="73"/>
                      <a:pt x="68" y="125"/>
                    </a:cubicBezTo>
                    <a:cubicBezTo>
                      <a:pt x="68" y="125"/>
                      <a:pt x="9" y="24"/>
                      <a:pt x="40" y="0"/>
                    </a:cubicBezTo>
                    <a:cubicBezTo>
                      <a:pt x="40" y="0"/>
                      <a:pt x="0" y="12"/>
                      <a:pt x="61" y="114"/>
                    </a:cubicBezTo>
                    <a:cubicBezTo>
                      <a:pt x="61" y="114"/>
                      <a:pt x="27" y="67"/>
                      <a:pt x="3" y="96"/>
                    </a:cubicBezTo>
                    <a:close/>
                  </a:path>
                </a:pathLst>
              </a:custGeom>
              <a:solidFill>
                <a:srgbClr val="5F1E31"/>
              </a:solidFill>
              <a:ln w="9525">
                <a:noFill/>
                <a:round/>
                <a:headEnd/>
                <a:tailEnd/>
              </a:ln>
            </p:spPr>
            <p:txBody>
              <a:bodyPr/>
              <a:lstStyle/>
              <a:p>
                <a:endParaRPr lang="en-US"/>
              </a:p>
            </p:txBody>
          </p:sp>
          <p:sp>
            <p:nvSpPr>
              <p:cNvPr id="44118" name="Oval 966"/>
              <p:cNvSpPr>
                <a:spLocks noChangeArrowheads="1"/>
              </p:cNvSpPr>
              <p:nvPr/>
            </p:nvSpPr>
            <p:spPr bwMode="auto">
              <a:xfrm>
                <a:off x="1327" y="2157"/>
                <a:ext cx="340" cy="382"/>
              </a:xfrm>
              <a:prstGeom prst="ellipse">
                <a:avLst/>
              </a:prstGeom>
              <a:solidFill>
                <a:srgbClr val="89BDDF"/>
              </a:solidFill>
              <a:ln w="9525">
                <a:noFill/>
                <a:round/>
                <a:headEnd/>
                <a:tailEnd/>
              </a:ln>
            </p:spPr>
            <p:txBody>
              <a:bodyPr/>
              <a:lstStyle/>
              <a:p>
                <a:endParaRPr lang="en-US"/>
              </a:p>
            </p:txBody>
          </p:sp>
          <p:sp>
            <p:nvSpPr>
              <p:cNvPr id="44119" name="Freeform 967"/>
              <p:cNvSpPr>
                <a:spLocks/>
              </p:cNvSpPr>
              <p:nvPr/>
            </p:nvSpPr>
            <p:spPr bwMode="auto">
              <a:xfrm>
                <a:off x="1392" y="2200"/>
                <a:ext cx="190" cy="235"/>
              </a:xfrm>
              <a:custGeom>
                <a:avLst/>
                <a:gdLst>
                  <a:gd name="T0" fmla="*/ 36 w 76"/>
                  <a:gd name="T1" fmla="*/ 0 h 88"/>
                  <a:gd name="T2" fmla="*/ 0 w 76"/>
                  <a:gd name="T3" fmla="*/ 72 h 88"/>
                  <a:gd name="T4" fmla="*/ 76 w 76"/>
                  <a:gd name="T5" fmla="*/ 88 h 88"/>
                  <a:gd name="T6" fmla="*/ 40 w 76"/>
                  <a:gd name="T7" fmla="*/ 60 h 88"/>
                  <a:gd name="T8" fmla="*/ 36 w 76"/>
                  <a:gd name="T9" fmla="*/ 0 h 88"/>
                  <a:gd name="T10" fmla="*/ 0 60000 65536"/>
                  <a:gd name="T11" fmla="*/ 0 60000 65536"/>
                  <a:gd name="T12" fmla="*/ 0 60000 65536"/>
                  <a:gd name="T13" fmla="*/ 0 60000 65536"/>
                  <a:gd name="T14" fmla="*/ 0 60000 65536"/>
                  <a:gd name="T15" fmla="*/ 0 w 76"/>
                  <a:gd name="T16" fmla="*/ 0 h 88"/>
                  <a:gd name="T17" fmla="*/ 76 w 76"/>
                  <a:gd name="T18" fmla="*/ 88 h 88"/>
                </a:gdLst>
                <a:ahLst/>
                <a:cxnLst>
                  <a:cxn ang="T10">
                    <a:pos x="T0" y="T1"/>
                  </a:cxn>
                  <a:cxn ang="T11">
                    <a:pos x="T2" y="T3"/>
                  </a:cxn>
                  <a:cxn ang="T12">
                    <a:pos x="T4" y="T5"/>
                  </a:cxn>
                  <a:cxn ang="T13">
                    <a:pos x="T6" y="T7"/>
                  </a:cxn>
                  <a:cxn ang="T14">
                    <a:pos x="T8" y="T9"/>
                  </a:cxn>
                </a:cxnLst>
                <a:rect l="T15" t="T16" r="T17" b="T18"/>
                <a:pathLst>
                  <a:path w="76" h="88">
                    <a:moveTo>
                      <a:pt x="36" y="0"/>
                    </a:moveTo>
                    <a:cubicBezTo>
                      <a:pt x="36" y="0"/>
                      <a:pt x="73" y="64"/>
                      <a:pt x="0" y="72"/>
                    </a:cubicBezTo>
                    <a:cubicBezTo>
                      <a:pt x="0" y="72"/>
                      <a:pt x="35" y="67"/>
                      <a:pt x="76" y="88"/>
                    </a:cubicBezTo>
                    <a:cubicBezTo>
                      <a:pt x="56" y="77"/>
                      <a:pt x="33" y="69"/>
                      <a:pt x="40" y="60"/>
                    </a:cubicBezTo>
                    <a:cubicBezTo>
                      <a:pt x="60" y="33"/>
                      <a:pt x="36" y="0"/>
                      <a:pt x="36" y="0"/>
                    </a:cubicBezTo>
                    <a:close/>
                  </a:path>
                </a:pathLst>
              </a:custGeom>
              <a:solidFill>
                <a:srgbClr val="123961"/>
              </a:solidFill>
              <a:ln w="9525">
                <a:noFill/>
                <a:round/>
                <a:headEnd/>
                <a:tailEnd/>
              </a:ln>
            </p:spPr>
            <p:txBody>
              <a:bodyPr/>
              <a:lstStyle/>
              <a:p>
                <a:endParaRPr lang="en-US"/>
              </a:p>
            </p:txBody>
          </p:sp>
          <p:sp>
            <p:nvSpPr>
              <p:cNvPr id="44120" name="Freeform 968"/>
              <p:cNvSpPr>
                <a:spLocks/>
              </p:cNvSpPr>
              <p:nvPr/>
            </p:nvSpPr>
            <p:spPr bwMode="auto">
              <a:xfrm>
                <a:off x="960" y="2776"/>
                <a:ext cx="97" cy="51"/>
              </a:xfrm>
              <a:custGeom>
                <a:avLst/>
                <a:gdLst>
                  <a:gd name="T0" fmla="*/ 0 w 39"/>
                  <a:gd name="T1" fmla="*/ 19 h 19"/>
                  <a:gd name="T2" fmla="*/ 39 w 39"/>
                  <a:gd name="T3" fmla="*/ 14 h 19"/>
                  <a:gd name="T4" fmla="*/ 0 w 39"/>
                  <a:gd name="T5" fmla="*/ 19 h 19"/>
                  <a:gd name="T6" fmla="*/ 0 60000 65536"/>
                  <a:gd name="T7" fmla="*/ 0 60000 65536"/>
                  <a:gd name="T8" fmla="*/ 0 60000 65536"/>
                  <a:gd name="T9" fmla="*/ 0 w 39"/>
                  <a:gd name="T10" fmla="*/ 0 h 19"/>
                  <a:gd name="T11" fmla="*/ 39 w 39"/>
                  <a:gd name="T12" fmla="*/ 19 h 19"/>
                </a:gdLst>
                <a:ahLst/>
                <a:cxnLst>
                  <a:cxn ang="T6">
                    <a:pos x="T0" y="T1"/>
                  </a:cxn>
                  <a:cxn ang="T7">
                    <a:pos x="T2" y="T3"/>
                  </a:cxn>
                  <a:cxn ang="T8">
                    <a:pos x="T4" y="T5"/>
                  </a:cxn>
                </a:cxnLst>
                <a:rect l="T9" t="T10" r="T11" b="T12"/>
                <a:pathLst>
                  <a:path w="39" h="19">
                    <a:moveTo>
                      <a:pt x="0" y="19"/>
                    </a:moveTo>
                    <a:cubicBezTo>
                      <a:pt x="0" y="19"/>
                      <a:pt x="14" y="0"/>
                      <a:pt x="39" y="14"/>
                    </a:cubicBezTo>
                    <a:cubicBezTo>
                      <a:pt x="39" y="14"/>
                      <a:pt x="15" y="8"/>
                      <a:pt x="0" y="19"/>
                    </a:cubicBezTo>
                    <a:close/>
                  </a:path>
                </a:pathLst>
              </a:custGeom>
              <a:solidFill>
                <a:srgbClr val="DCB2C2"/>
              </a:solidFill>
              <a:ln w="9525">
                <a:noFill/>
                <a:round/>
                <a:headEnd/>
                <a:tailEnd/>
              </a:ln>
            </p:spPr>
            <p:txBody>
              <a:bodyPr/>
              <a:lstStyle/>
              <a:p>
                <a:endParaRPr lang="en-US"/>
              </a:p>
            </p:txBody>
          </p:sp>
          <p:sp>
            <p:nvSpPr>
              <p:cNvPr id="44121" name="Freeform 969"/>
              <p:cNvSpPr>
                <a:spLocks/>
              </p:cNvSpPr>
              <p:nvPr/>
            </p:nvSpPr>
            <p:spPr bwMode="auto">
              <a:xfrm>
                <a:off x="1020" y="2549"/>
                <a:ext cx="50" cy="126"/>
              </a:xfrm>
              <a:custGeom>
                <a:avLst/>
                <a:gdLst>
                  <a:gd name="T0" fmla="*/ 20 w 20"/>
                  <a:gd name="T1" fmla="*/ 0 h 47"/>
                  <a:gd name="T2" fmla="*/ 13 w 20"/>
                  <a:gd name="T3" fmla="*/ 47 h 47"/>
                  <a:gd name="T4" fmla="*/ 20 w 20"/>
                  <a:gd name="T5" fmla="*/ 0 h 47"/>
                  <a:gd name="T6" fmla="*/ 0 60000 65536"/>
                  <a:gd name="T7" fmla="*/ 0 60000 65536"/>
                  <a:gd name="T8" fmla="*/ 0 60000 65536"/>
                  <a:gd name="T9" fmla="*/ 0 w 20"/>
                  <a:gd name="T10" fmla="*/ 0 h 47"/>
                  <a:gd name="T11" fmla="*/ 20 w 20"/>
                  <a:gd name="T12" fmla="*/ 47 h 47"/>
                </a:gdLst>
                <a:ahLst/>
                <a:cxnLst>
                  <a:cxn ang="T6">
                    <a:pos x="T0" y="T1"/>
                  </a:cxn>
                  <a:cxn ang="T7">
                    <a:pos x="T2" y="T3"/>
                  </a:cxn>
                  <a:cxn ang="T8">
                    <a:pos x="T4" y="T5"/>
                  </a:cxn>
                </a:cxnLst>
                <a:rect l="T9" t="T10" r="T11" b="T12"/>
                <a:pathLst>
                  <a:path w="20" h="47">
                    <a:moveTo>
                      <a:pt x="20" y="0"/>
                    </a:moveTo>
                    <a:cubicBezTo>
                      <a:pt x="20" y="0"/>
                      <a:pt x="0" y="13"/>
                      <a:pt x="13" y="47"/>
                    </a:cubicBezTo>
                    <a:cubicBezTo>
                      <a:pt x="13" y="47"/>
                      <a:pt x="8" y="18"/>
                      <a:pt x="20" y="0"/>
                    </a:cubicBezTo>
                    <a:close/>
                  </a:path>
                </a:pathLst>
              </a:custGeom>
              <a:solidFill>
                <a:srgbClr val="DCB2C2"/>
              </a:solidFill>
              <a:ln w="9525">
                <a:noFill/>
                <a:round/>
                <a:headEnd/>
                <a:tailEnd/>
              </a:ln>
            </p:spPr>
            <p:txBody>
              <a:bodyPr/>
              <a:lstStyle/>
              <a:p>
                <a:endParaRPr lang="en-US"/>
              </a:p>
            </p:txBody>
          </p:sp>
          <p:sp>
            <p:nvSpPr>
              <p:cNvPr id="44122" name="Freeform 970"/>
              <p:cNvSpPr>
                <a:spLocks/>
              </p:cNvSpPr>
              <p:nvPr/>
            </p:nvSpPr>
            <p:spPr bwMode="auto">
              <a:xfrm>
                <a:off x="1435" y="3235"/>
                <a:ext cx="70" cy="112"/>
              </a:xfrm>
              <a:custGeom>
                <a:avLst/>
                <a:gdLst>
                  <a:gd name="T0" fmla="*/ 28 w 28"/>
                  <a:gd name="T1" fmla="*/ 0 h 42"/>
                  <a:gd name="T2" fmla="*/ 9 w 28"/>
                  <a:gd name="T3" fmla="*/ 28 h 42"/>
                  <a:gd name="T4" fmla="*/ 26 w 28"/>
                  <a:gd name="T5" fmla="*/ 42 h 42"/>
                  <a:gd name="T6" fmla="*/ 14 w 28"/>
                  <a:gd name="T7" fmla="*/ 22 h 42"/>
                  <a:gd name="T8" fmla="*/ 28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8" y="0"/>
                    </a:moveTo>
                    <a:cubicBezTo>
                      <a:pt x="28" y="0"/>
                      <a:pt x="0" y="16"/>
                      <a:pt x="9" y="28"/>
                    </a:cubicBezTo>
                    <a:cubicBezTo>
                      <a:pt x="18" y="40"/>
                      <a:pt x="26" y="42"/>
                      <a:pt x="26" y="42"/>
                    </a:cubicBezTo>
                    <a:cubicBezTo>
                      <a:pt x="26" y="42"/>
                      <a:pt x="7" y="32"/>
                      <a:pt x="14" y="22"/>
                    </a:cubicBezTo>
                    <a:cubicBezTo>
                      <a:pt x="20" y="12"/>
                      <a:pt x="28" y="0"/>
                      <a:pt x="28" y="0"/>
                    </a:cubicBezTo>
                    <a:close/>
                  </a:path>
                </a:pathLst>
              </a:custGeom>
              <a:solidFill>
                <a:srgbClr val="FFFFFF"/>
              </a:solidFill>
              <a:ln w="9525">
                <a:noFill/>
                <a:round/>
                <a:headEnd/>
                <a:tailEnd/>
              </a:ln>
            </p:spPr>
            <p:txBody>
              <a:bodyPr/>
              <a:lstStyle/>
              <a:p>
                <a:endParaRPr lang="en-US"/>
              </a:p>
            </p:txBody>
          </p:sp>
          <p:sp>
            <p:nvSpPr>
              <p:cNvPr id="44123" name="Freeform 971"/>
              <p:cNvSpPr>
                <a:spLocks/>
              </p:cNvSpPr>
              <p:nvPr/>
            </p:nvSpPr>
            <p:spPr bwMode="auto">
              <a:xfrm>
                <a:off x="1947" y="3149"/>
                <a:ext cx="178" cy="158"/>
              </a:xfrm>
              <a:custGeom>
                <a:avLst/>
                <a:gdLst>
                  <a:gd name="T0" fmla="*/ 8 w 71"/>
                  <a:gd name="T1" fmla="*/ 45 h 59"/>
                  <a:gd name="T2" fmla="*/ 71 w 71"/>
                  <a:gd name="T3" fmla="*/ 59 h 59"/>
                  <a:gd name="T4" fmla="*/ 19 w 71"/>
                  <a:gd name="T5" fmla="*/ 22 h 59"/>
                  <a:gd name="T6" fmla="*/ 8 w 71"/>
                  <a:gd name="T7" fmla="*/ 45 h 59"/>
                  <a:gd name="T8" fmla="*/ 0 60000 65536"/>
                  <a:gd name="T9" fmla="*/ 0 60000 65536"/>
                  <a:gd name="T10" fmla="*/ 0 60000 65536"/>
                  <a:gd name="T11" fmla="*/ 0 60000 65536"/>
                  <a:gd name="T12" fmla="*/ 0 w 71"/>
                  <a:gd name="T13" fmla="*/ 0 h 59"/>
                  <a:gd name="T14" fmla="*/ 71 w 71"/>
                  <a:gd name="T15" fmla="*/ 59 h 59"/>
                </a:gdLst>
                <a:ahLst/>
                <a:cxnLst>
                  <a:cxn ang="T8">
                    <a:pos x="T0" y="T1"/>
                  </a:cxn>
                  <a:cxn ang="T9">
                    <a:pos x="T2" y="T3"/>
                  </a:cxn>
                  <a:cxn ang="T10">
                    <a:pos x="T4" y="T5"/>
                  </a:cxn>
                  <a:cxn ang="T11">
                    <a:pos x="T6" y="T7"/>
                  </a:cxn>
                </a:cxnLst>
                <a:rect l="T12" t="T13" r="T14" b="T15"/>
                <a:pathLst>
                  <a:path w="71" h="59">
                    <a:moveTo>
                      <a:pt x="8" y="45"/>
                    </a:moveTo>
                    <a:cubicBezTo>
                      <a:pt x="8" y="45"/>
                      <a:pt x="17" y="0"/>
                      <a:pt x="71" y="59"/>
                    </a:cubicBezTo>
                    <a:cubicBezTo>
                      <a:pt x="71" y="59"/>
                      <a:pt x="37" y="11"/>
                      <a:pt x="19" y="22"/>
                    </a:cubicBezTo>
                    <a:cubicBezTo>
                      <a:pt x="0" y="33"/>
                      <a:pt x="8" y="45"/>
                      <a:pt x="8" y="45"/>
                    </a:cubicBezTo>
                    <a:close/>
                  </a:path>
                </a:pathLst>
              </a:custGeom>
              <a:solidFill>
                <a:srgbClr val="FFFFFF"/>
              </a:solidFill>
              <a:ln w="9525">
                <a:noFill/>
                <a:round/>
                <a:headEnd/>
                <a:tailEnd/>
              </a:ln>
            </p:spPr>
            <p:txBody>
              <a:bodyPr/>
              <a:lstStyle/>
              <a:p>
                <a:endParaRPr lang="en-US"/>
              </a:p>
            </p:txBody>
          </p:sp>
          <p:sp>
            <p:nvSpPr>
              <p:cNvPr id="44124" name="Freeform 972"/>
              <p:cNvSpPr>
                <a:spLocks/>
              </p:cNvSpPr>
              <p:nvPr/>
            </p:nvSpPr>
            <p:spPr bwMode="auto">
              <a:xfrm>
                <a:off x="762" y="2987"/>
                <a:ext cx="205" cy="352"/>
              </a:xfrm>
              <a:custGeom>
                <a:avLst/>
                <a:gdLst>
                  <a:gd name="T0" fmla="*/ 57 w 82"/>
                  <a:gd name="T1" fmla="*/ 0 h 132"/>
                  <a:gd name="T2" fmla="*/ 26 w 82"/>
                  <a:gd name="T3" fmla="*/ 60 h 132"/>
                  <a:gd name="T4" fmla="*/ 82 w 82"/>
                  <a:gd name="T5" fmla="*/ 132 h 132"/>
                  <a:gd name="T6" fmla="*/ 9 w 82"/>
                  <a:gd name="T7" fmla="*/ 44 h 132"/>
                  <a:gd name="T8" fmla="*/ 57 w 82"/>
                  <a:gd name="T9" fmla="*/ 0 h 132"/>
                  <a:gd name="T10" fmla="*/ 0 60000 65536"/>
                  <a:gd name="T11" fmla="*/ 0 60000 65536"/>
                  <a:gd name="T12" fmla="*/ 0 60000 65536"/>
                  <a:gd name="T13" fmla="*/ 0 60000 65536"/>
                  <a:gd name="T14" fmla="*/ 0 60000 65536"/>
                  <a:gd name="T15" fmla="*/ 0 w 82"/>
                  <a:gd name="T16" fmla="*/ 0 h 132"/>
                  <a:gd name="T17" fmla="*/ 82 w 82"/>
                  <a:gd name="T18" fmla="*/ 132 h 132"/>
                </a:gdLst>
                <a:ahLst/>
                <a:cxnLst>
                  <a:cxn ang="T10">
                    <a:pos x="T0" y="T1"/>
                  </a:cxn>
                  <a:cxn ang="T11">
                    <a:pos x="T2" y="T3"/>
                  </a:cxn>
                  <a:cxn ang="T12">
                    <a:pos x="T4" y="T5"/>
                  </a:cxn>
                  <a:cxn ang="T13">
                    <a:pos x="T6" y="T7"/>
                  </a:cxn>
                  <a:cxn ang="T14">
                    <a:pos x="T8" y="T9"/>
                  </a:cxn>
                </a:cxnLst>
                <a:rect l="T15" t="T16" r="T17" b="T18"/>
                <a:pathLst>
                  <a:path w="82" h="132">
                    <a:moveTo>
                      <a:pt x="57" y="0"/>
                    </a:moveTo>
                    <a:cubicBezTo>
                      <a:pt x="57" y="0"/>
                      <a:pt x="9" y="30"/>
                      <a:pt x="26" y="60"/>
                    </a:cubicBezTo>
                    <a:cubicBezTo>
                      <a:pt x="43" y="90"/>
                      <a:pt x="82" y="132"/>
                      <a:pt x="82" y="132"/>
                    </a:cubicBezTo>
                    <a:cubicBezTo>
                      <a:pt x="82" y="132"/>
                      <a:pt x="0" y="84"/>
                      <a:pt x="9" y="44"/>
                    </a:cubicBezTo>
                    <a:cubicBezTo>
                      <a:pt x="18" y="5"/>
                      <a:pt x="57" y="0"/>
                      <a:pt x="57" y="0"/>
                    </a:cubicBezTo>
                    <a:close/>
                  </a:path>
                </a:pathLst>
              </a:custGeom>
              <a:solidFill>
                <a:srgbClr val="FFFFFF"/>
              </a:solidFill>
              <a:ln w="9525">
                <a:noFill/>
                <a:round/>
                <a:headEnd/>
                <a:tailEnd/>
              </a:ln>
            </p:spPr>
            <p:txBody>
              <a:bodyPr/>
              <a:lstStyle/>
              <a:p>
                <a:endParaRPr lang="en-US"/>
              </a:p>
            </p:txBody>
          </p:sp>
          <p:sp>
            <p:nvSpPr>
              <p:cNvPr id="44125" name="Freeform 973"/>
              <p:cNvSpPr>
                <a:spLocks/>
              </p:cNvSpPr>
              <p:nvPr/>
            </p:nvSpPr>
            <p:spPr bwMode="auto">
              <a:xfrm>
                <a:off x="2350" y="2275"/>
                <a:ext cx="285" cy="309"/>
              </a:xfrm>
              <a:custGeom>
                <a:avLst/>
                <a:gdLst>
                  <a:gd name="T0" fmla="*/ 29 w 114"/>
                  <a:gd name="T1" fmla="*/ 25 h 116"/>
                  <a:gd name="T2" fmla="*/ 0 w 114"/>
                  <a:gd name="T3" fmla="*/ 0 h 116"/>
                  <a:gd name="T4" fmla="*/ 28 w 114"/>
                  <a:gd name="T5" fmla="*/ 44 h 116"/>
                  <a:gd name="T6" fmla="*/ 64 w 114"/>
                  <a:gd name="T7" fmla="*/ 75 h 116"/>
                  <a:gd name="T8" fmla="*/ 101 w 114"/>
                  <a:gd name="T9" fmla="*/ 116 h 116"/>
                  <a:gd name="T10" fmla="*/ 84 w 114"/>
                  <a:gd name="T11" fmla="*/ 87 h 116"/>
                  <a:gd name="T12" fmla="*/ 45 w 114"/>
                  <a:gd name="T13" fmla="*/ 50 h 116"/>
                  <a:gd name="T14" fmla="*/ 29 w 114"/>
                  <a:gd name="T15" fmla="*/ 25 h 116"/>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16"/>
                  <a:gd name="T26" fmla="*/ 114 w 114"/>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16">
                    <a:moveTo>
                      <a:pt x="29" y="25"/>
                    </a:moveTo>
                    <a:cubicBezTo>
                      <a:pt x="17" y="11"/>
                      <a:pt x="0" y="0"/>
                      <a:pt x="0" y="0"/>
                    </a:cubicBezTo>
                    <a:cubicBezTo>
                      <a:pt x="0" y="0"/>
                      <a:pt x="24" y="27"/>
                      <a:pt x="28" y="44"/>
                    </a:cubicBezTo>
                    <a:cubicBezTo>
                      <a:pt x="31" y="61"/>
                      <a:pt x="62" y="51"/>
                      <a:pt x="64" y="75"/>
                    </a:cubicBezTo>
                    <a:cubicBezTo>
                      <a:pt x="67" y="98"/>
                      <a:pt x="96" y="91"/>
                      <a:pt x="101" y="116"/>
                    </a:cubicBezTo>
                    <a:cubicBezTo>
                      <a:pt x="101" y="116"/>
                      <a:pt x="114" y="106"/>
                      <a:pt x="84" y="87"/>
                    </a:cubicBezTo>
                    <a:cubicBezTo>
                      <a:pt x="54" y="67"/>
                      <a:pt x="71" y="54"/>
                      <a:pt x="45" y="50"/>
                    </a:cubicBezTo>
                    <a:cubicBezTo>
                      <a:pt x="36" y="49"/>
                      <a:pt x="37" y="34"/>
                      <a:pt x="29" y="25"/>
                    </a:cubicBezTo>
                    <a:close/>
                  </a:path>
                </a:pathLst>
              </a:custGeom>
              <a:solidFill>
                <a:srgbClr val="FFFFFF"/>
              </a:solidFill>
              <a:ln w="9525">
                <a:noFill/>
                <a:round/>
                <a:headEnd/>
                <a:tailEnd/>
              </a:ln>
            </p:spPr>
            <p:txBody>
              <a:bodyPr/>
              <a:lstStyle/>
              <a:p>
                <a:endParaRPr lang="en-US"/>
              </a:p>
            </p:txBody>
          </p:sp>
          <p:sp>
            <p:nvSpPr>
              <p:cNvPr id="44126" name="Freeform 974"/>
              <p:cNvSpPr>
                <a:spLocks/>
              </p:cNvSpPr>
              <p:nvPr/>
            </p:nvSpPr>
            <p:spPr bwMode="auto">
              <a:xfrm>
                <a:off x="2387" y="3280"/>
                <a:ext cx="243" cy="301"/>
              </a:xfrm>
              <a:custGeom>
                <a:avLst/>
                <a:gdLst>
                  <a:gd name="T0" fmla="*/ 0 w 97"/>
                  <a:gd name="T1" fmla="*/ 54 h 113"/>
                  <a:gd name="T2" fmla="*/ 89 w 97"/>
                  <a:gd name="T3" fmla="*/ 0 h 113"/>
                  <a:gd name="T4" fmla="*/ 0 w 97"/>
                  <a:gd name="T5" fmla="*/ 54 h 113"/>
                  <a:gd name="T6" fmla="*/ 0 60000 65536"/>
                  <a:gd name="T7" fmla="*/ 0 60000 65536"/>
                  <a:gd name="T8" fmla="*/ 0 60000 65536"/>
                  <a:gd name="T9" fmla="*/ 0 w 97"/>
                  <a:gd name="T10" fmla="*/ 0 h 113"/>
                  <a:gd name="T11" fmla="*/ 97 w 97"/>
                  <a:gd name="T12" fmla="*/ 113 h 113"/>
                </a:gdLst>
                <a:ahLst/>
                <a:cxnLst>
                  <a:cxn ang="T6">
                    <a:pos x="T0" y="T1"/>
                  </a:cxn>
                  <a:cxn ang="T7">
                    <a:pos x="T2" y="T3"/>
                  </a:cxn>
                  <a:cxn ang="T8">
                    <a:pos x="T4" y="T5"/>
                  </a:cxn>
                </a:cxnLst>
                <a:rect l="T9" t="T10" r="T11" b="T12"/>
                <a:pathLst>
                  <a:path w="97" h="113">
                    <a:moveTo>
                      <a:pt x="0" y="54"/>
                    </a:moveTo>
                    <a:cubicBezTo>
                      <a:pt x="0" y="54"/>
                      <a:pt x="75" y="97"/>
                      <a:pt x="89" y="0"/>
                    </a:cubicBezTo>
                    <a:cubicBezTo>
                      <a:pt x="89" y="0"/>
                      <a:pt x="97" y="113"/>
                      <a:pt x="0" y="54"/>
                    </a:cubicBezTo>
                    <a:close/>
                  </a:path>
                </a:pathLst>
              </a:custGeom>
              <a:solidFill>
                <a:srgbClr val="FFFFFF"/>
              </a:solidFill>
              <a:ln w="9525">
                <a:noFill/>
                <a:round/>
                <a:headEnd/>
                <a:tailEnd/>
              </a:ln>
            </p:spPr>
            <p:txBody>
              <a:bodyPr/>
              <a:lstStyle/>
              <a:p>
                <a:endParaRPr lang="en-US"/>
              </a:p>
            </p:txBody>
          </p:sp>
          <p:sp>
            <p:nvSpPr>
              <p:cNvPr id="44127" name="Freeform 975"/>
              <p:cNvSpPr>
                <a:spLocks/>
              </p:cNvSpPr>
              <p:nvPr/>
            </p:nvSpPr>
            <p:spPr bwMode="auto">
              <a:xfrm>
                <a:off x="887" y="1555"/>
                <a:ext cx="110" cy="325"/>
              </a:xfrm>
              <a:custGeom>
                <a:avLst/>
                <a:gdLst>
                  <a:gd name="T0" fmla="*/ 43 w 44"/>
                  <a:gd name="T1" fmla="*/ 83 h 122"/>
                  <a:gd name="T2" fmla="*/ 40 w 44"/>
                  <a:gd name="T3" fmla="*/ 0 h 122"/>
                  <a:gd name="T4" fmla="*/ 18 w 44"/>
                  <a:gd name="T5" fmla="*/ 14 h 122"/>
                  <a:gd name="T6" fmla="*/ 0 w 44"/>
                  <a:gd name="T7" fmla="*/ 122 h 122"/>
                  <a:gd name="T8" fmla="*/ 22 w 44"/>
                  <a:gd name="T9" fmla="*/ 99 h 122"/>
                  <a:gd name="T10" fmla="*/ 43 w 44"/>
                  <a:gd name="T11" fmla="*/ 83 h 122"/>
                  <a:gd name="T12" fmla="*/ 0 60000 65536"/>
                  <a:gd name="T13" fmla="*/ 0 60000 65536"/>
                  <a:gd name="T14" fmla="*/ 0 60000 65536"/>
                  <a:gd name="T15" fmla="*/ 0 60000 65536"/>
                  <a:gd name="T16" fmla="*/ 0 60000 65536"/>
                  <a:gd name="T17" fmla="*/ 0 60000 65536"/>
                  <a:gd name="T18" fmla="*/ 0 w 44"/>
                  <a:gd name="T19" fmla="*/ 0 h 122"/>
                  <a:gd name="T20" fmla="*/ 44 w 4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44" h="122">
                    <a:moveTo>
                      <a:pt x="43" y="83"/>
                    </a:moveTo>
                    <a:cubicBezTo>
                      <a:pt x="30" y="40"/>
                      <a:pt x="40" y="0"/>
                      <a:pt x="40" y="0"/>
                    </a:cubicBezTo>
                    <a:cubicBezTo>
                      <a:pt x="37" y="10"/>
                      <a:pt x="18" y="14"/>
                      <a:pt x="18" y="14"/>
                    </a:cubicBezTo>
                    <a:cubicBezTo>
                      <a:pt x="21" y="47"/>
                      <a:pt x="11" y="107"/>
                      <a:pt x="0" y="122"/>
                    </a:cubicBezTo>
                    <a:cubicBezTo>
                      <a:pt x="0" y="122"/>
                      <a:pt x="13" y="100"/>
                      <a:pt x="22" y="99"/>
                    </a:cubicBezTo>
                    <a:cubicBezTo>
                      <a:pt x="31" y="97"/>
                      <a:pt x="44" y="89"/>
                      <a:pt x="43" y="83"/>
                    </a:cubicBezTo>
                    <a:close/>
                  </a:path>
                </a:pathLst>
              </a:custGeom>
              <a:solidFill>
                <a:srgbClr val="89BDDF"/>
              </a:solidFill>
              <a:ln w="9525">
                <a:noFill/>
                <a:round/>
                <a:headEnd/>
                <a:tailEnd/>
              </a:ln>
            </p:spPr>
            <p:txBody>
              <a:bodyPr/>
              <a:lstStyle/>
              <a:p>
                <a:endParaRPr lang="en-US"/>
              </a:p>
            </p:txBody>
          </p:sp>
          <p:sp>
            <p:nvSpPr>
              <p:cNvPr id="44128" name="Freeform 976"/>
              <p:cNvSpPr>
                <a:spLocks/>
              </p:cNvSpPr>
              <p:nvPr/>
            </p:nvSpPr>
            <p:spPr bwMode="auto">
              <a:xfrm>
                <a:off x="580" y="1621"/>
                <a:ext cx="85" cy="448"/>
              </a:xfrm>
              <a:custGeom>
                <a:avLst/>
                <a:gdLst>
                  <a:gd name="T0" fmla="*/ 7 w 34"/>
                  <a:gd name="T1" fmla="*/ 0 h 168"/>
                  <a:gd name="T2" fmla="*/ 0 w 34"/>
                  <a:gd name="T3" fmla="*/ 168 h 168"/>
                  <a:gd name="T4" fmla="*/ 7 w 34"/>
                  <a:gd name="T5" fmla="*/ 0 h 168"/>
                  <a:gd name="T6" fmla="*/ 0 60000 65536"/>
                  <a:gd name="T7" fmla="*/ 0 60000 65536"/>
                  <a:gd name="T8" fmla="*/ 0 60000 65536"/>
                  <a:gd name="T9" fmla="*/ 0 w 34"/>
                  <a:gd name="T10" fmla="*/ 0 h 168"/>
                  <a:gd name="T11" fmla="*/ 34 w 34"/>
                  <a:gd name="T12" fmla="*/ 168 h 168"/>
                </a:gdLst>
                <a:ahLst/>
                <a:cxnLst>
                  <a:cxn ang="T6">
                    <a:pos x="T0" y="T1"/>
                  </a:cxn>
                  <a:cxn ang="T7">
                    <a:pos x="T2" y="T3"/>
                  </a:cxn>
                  <a:cxn ang="T8">
                    <a:pos x="T4" y="T5"/>
                  </a:cxn>
                </a:cxnLst>
                <a:rect l="T9" t="T10" r="T11" b="T12"/>
                <a:pathLst>
                  <a:path w="34" h="168">
                    <a:moveTo>
                      <a:pt x="7" y="0"/>
                    </a:moveTo>
                    <a:cubicBezTo>
                      <a:pt x="7" y="0"/>
                      <a:pt x="17" y="122"/>
                      <a:pt x="0" y="168"/>
                    </a:cubicBezTo>
                    <a:cubicBezTo>
                      <a:pt x="0" y="168"/>
                      <a:pt x="34" y="111"/>
                      <a:pt x="7" y="0"/>
                    </a:cubicBezTo>
                    <a:close/>
                  </a:path>
                </a:pathLst>
              </a:custGeom>
              <a:solidFill>
                <a:srgbClr val="FFFFFF"/>
              </a:solidFill>
              <a:ln w="9525">
                <a:noFill/>
                <a:round/>
                <a:headEnd/>
                <a:tailEnd/>
              </a:ln>
            </p:spPr>
            <p:txBody>
              <a:bodyPr/>
              <a:lstStyle/>
              <a:p>
                <a:endParaRPr lang="en-US"/>
              </a:p>
            </p:txBody>
          </p:sp>
          <p:sp>
            <p:nvSpPr>
              <p:cNvPr id="44129" name="Freeform 977"/>
              <p:cNvSpPr>
                <a:spLocks/>
              </p:cNvSpPr>
              <p:nvPr/>
            </p:nvSpPr>
            <p:spPr bwMode="auto">
              <a:xfrm>
                <a:off x="640" y="3520"/>
                <a:ext cx="90" cy="232"/>
              </a:xfrm>
              <a:custGeom>
                <a:avLst/>
                <a:gdLst>
                  <a:gd name="T0" fmla="*/ 3 w 36"/>
                  <a:gd name="T1" fmla="*/ 0 h 87"/>
                  <a:gd name="T2" fmla="*/ 0 w 36"/>
                  <a:gd name="T3" fmla="*/ 60 h 87"/>
                  <a:gd name="T4" fmla="*/ 36 w 36"/>
                  <a:gd name="T5" fmla="*/ 87 h 87"/>
                  <a:gd name="T6" fmla="*/ 3 w 36"/>
                  <a:gd name="T7" fmla="*/ 0 h 87"/>
                  <a:gd name="T8" fmla="*/ 0 60000 65536"/>
                  <a:gd name="T9" fmla="*/ 0 60000 65536"/>
                  <a:gd name="T10" fmla="*/ 0 60000 65536"/>
                  <a:gd name="T11" fmla="*/ 0 60000 65536"/>
                  <a:gd name="T12" fmla="*/ 0 w 36"/>
                  <a:gd name="T13" fmla="*/ 0 h 87"/>
                  <a:gd name="T14" fmla="*/ 36 w 36"/>
                  <a:gd name="T15" fmla="*/ 87 h 87"/>
                </a:gdLst>
                <a:ahLst/>
                <a:cxnLst>
                  <a:cxn ang="T8">
                    <a:pos x="T0" y="T1"/>
                  </a:cxn>
                  <a:cxn ang="T9">
                    <a:pos x="T2" y="T3"/>
                  </a:cxn>
                  <a:cxn ang="T10">
                    <a:pos x="T4" y="T5"/>
                  </a:cxn>
                  <a:cxn ang="T11">
                    <a:pos x="T6" y="T7"/>
                  </a:cxn>
                </a:cxnLst>
                <a:rect l="T12" t="T13" r="T14" b="T15"/>
                <a:pathLst>
                  <a:path w="36" h="87">
                    <a:moveTo>
                      <a:pt x="3" y="0"/>
                    </a:moveTo>
                    <a:cubicBezTo>
                      <a:pt x="0" y="60"/>
                      <a:pt x="0" y="60"/>
                      <a:pt x="0" y="60"/>
                    </a:cubicBezTo>
                    <a:cubicBezTo>
                      <a:pt x="0" y="60"/>
                      <a:pt x="13" y="81"/>
                      <a:pt x="36" y="87"/>
                    </a:cubicBezTo>
                    <a:cubicBezTo>
                      <a:pt x="36" y="87"/>
                      <a:pt x="0" y="78"/>
                      <a:pt x="3" y="0"/>
                    </a:cubicBezTo>
                    <a:close/>
                  </a:path>
                </a:pathLst>
              </a:custGeom>
              <a:solidFill>
                <a:srgbClr val="FFFFFF"/>
              </a:solidFill>
              <a:ln w="9525">
                <a:noFill/>
                <a:round/>
                <a:headEnd/>
                <a:tailEnd/>
              </a:ln>
            </p:spPr>
            <p:txBody>
              <a:bodyPr/>
              <a:lstStyle/>
              <a:p>
                <a:endParaRPr lang="en-US"/>
              </a:p>
            </p:txBody>
          </p:sp>
          <p:sp>
            <p:nvSpPr>
              <p:cNvPr id="44130" name="Freeform 978"/>
              <p:cNvSpPr>
                <a:spLocks/>
              </p:cNvSpPr>
              <p:nvPr/>
            </p:nvSpPr>
            <p:spPr bwMode="auto">
              <a:xfrm>
                <a:off x="1005" y="1011"/>
                <a:ext cx="257" cy="624"/>
              </a:xfrm>
              <a:custGeom>
                <a:avLst/>
                <a:gdLst>
                  <a:gd name="T0" fmla="*/ 103 w 103"/>
                  <a:gd name="T1" fmla="*/ 0 h 234"/>
                  <a:gd name="T2" fmla="*/ 13 w 103"/>
                  <a:gd name="T3" fmla="*/ 234 h 234"/>
                  <a:gd name="T4" fmla="*/ 103 w 103"/>
                  <a:gd name="T5" fmla="*/ 0 h 234"/>
                  <a:gd name="T6" fmla="*/ 0 60000 65536"/>
                  <a:gd name="T7" fmla="*/ 0 60000 65536"/>
                  <a:gd name="T8" fmla="*/ 0 60000 65536"/>
                  <a:gd name="T9" fmla="*/ 0 w 103"/>
                  <a:gd name="T10" fmla="*/ 0 h 234"/>
                  <a:gd name="T11" fmla="*/ 103 w 103"/>
                  <a:gd name="T12" fmla="*/ 234 h 234"/>
                </a:gdLst>
                <a:ahLst/>
                <a:cxnLst>
                  <a:cxn ang="T6">
                    <a:pos x="T0" y="T1"/>
                  </a:cxn>
                  <a:cxn ang="T7">
                    <a:pos x="T2" y="T3"/>
                  </a:cxn>
                  <a:cxn ang="T8">
                    <a:pos x="T4" y="T5"/>
                  </a:cxn>
                </a:cxnLst>
                <a:rect l="T9" t="T10" r="T11" b="T12"/>
                <a:pathLst>
                  <a:path w="103" h="234">
                    <a:moveTo>
                      <a:pt x="103" y="0"/>
                    </a:moveTo>
                    <a:cubicBezTo>
                      <a:pt x="103" y="0"/>
                      <a:pt x="0" y="61"/>
                      <a:pt x="13" y="234"/>
                    </a:cubicBezTo>
                    <a:cubicBezTo>
                      <a:pt x="13" y="234"/>
                      <a:pt x="16" y="83"/>
                      <a:pt x="103" y="0"/>
                    </a:cubicBezTo>
                    <a:close/>
                  </a:path>
                </a:pathLst>
              </a:custGeom>
              <a:solidFill>
                <a:srgbClr val="FFFFFF"/>
              </a:solidFill>
              <a:ln w="9525">
                <a:noFill/>
                <a:round/>
                <a:headEnd/>
                <a:tailEnd/>
              </a:ln>
            </p:spPr>
            <p:txBody>
              <a:bodyPr/>
              <a:lstStyle/>
              <a:p>
                <a:endParaRPr lang="en-US"/>
              </a:p>
            </p:txBody>
          </p:sp>
          <p:sp>
            <p:nvSpPr>
              <p:cNvPr id="44131" name="Freeform 979"/>
              <p:cNvSpPr>
                <a:spLocks/>
              </p:cNvSpPr>
              <p:nvPr/>
            </p:nvSpPr>
            <p:spPr bwMode="auto">
              <a:xfrm>
                <a:off x="1000" y="941"/>
                <a:ext cx="1060" cy="1283"/>
              </a:xfrm>
              <a:custGeom>
                <a:avLst/>
                <a:gdLst>
                  <a:gd name="T0" fmla="*/ 353 w 424"/>
                  <a:gd name="T1" fmla="*/ 0 h 481"/>
                  <a:gd name="T2" fmla="*/ 424 w 424"/>
                  <a:gd name="T3" fmla="*/ 104 h 481"/>
                  <a:gd name="T4" fmla="*/ 277 w 424"/>
                  <a:gd name="T5" fmla="*/ 104 h 481"/>
                  <a:gd name="T6" fmla="*/ 164 w 424"/>
                  <a:gd name="T7" fmla="*/ 280 h 481"/>
                  <a:gd name="T8" fmla="*/ 130 w 424"/>
                  <a:gd name="T9" fmla="*/ 473 h 481"/>
                  <a:gd name="T10" fmla="*/ 26 w 424"/>
                  <a:gd name="T11" fmla="*/ 340 h 481"/>
                  <a:gd name="T12" fmla="*/ 122 w 424"/>
                  <a:gd name="T13" fmla="*/ 319 h 481"/>
                  <a:gd name="T14" fmla="*/ 298 w 424"/>
                  <a:gd name="T15" fmla="*/ 77 h 481"/>
                  <a:gd name="T16" fmla="*/ 353 w 424"/>
                  <a:gd name="T17" fmla="*/ 0 h 4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4"/>
                  <a:gd name="T28" fmla="*/ 0 h 481"/>
                  <a:gd name="T29" fmla="*/ 424 w 424"/>
                  <a:gd name="T30" fmla="*/ 481 h 4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4" h="481">
                    <a:moveTo>
                      <a:pt x="353" y="0"/>
                    </a:moveTo>
                    <a:cubicBezTo>
                      <a:pt x="353" y="0"/>
                      <a:pt x="401" y="30"/>
                      <a:pt x="424" y="104"/>
                    </a:cubicBezTo>
                    <a:cubicBezTo>
                      <a:pt x="424" y="104"/>
                      <a:pt x="331" y="117"/>
                      <a:pt x="277" y="104"/>
                    </a:cubicBezTo>
                    <a:cubicBezTo>
                      <a:pt x="236" y="103"/>
                      <a:pt x="155" y="231"/>
                      <a:pt x="164" y="280"/>
                    </a:cubicBezTo>
                    <a:cubicBezTo>
                      <a:pt x="174" y="330"/>
                      <a:pt x="135" y="464"/>
                      <a:pt x="130" y="473"/>
                    </a:cubicBezTo>
                    <a:cubicBezTo>
                      <a:pt x="125" y="481"/>
                      <a:pt x="48" y="401"/>
                      <a:pt x="26" y="340"/>
                    </a:cubicBezTo>
                    <a:cubicBezTo>
                      <a:pt x="0" y="267"/>
                      <a:pt x="98" y="388"/>
                      <a:pt x="122" y="319"/>
                    </a:cubicBezTo>
                    <a:cubicBezTo>
                      <a:pt x="149" y="243"/>
                      <a:pt x="183" y="98"/>
                      <a:pt x="298" y="77"/>
                    </a:cubicBezTo>
                    <a:cubicBezTo>
                      <a:pt x="415" y="55"/>
                      <a:pt x="386" y="45"/>
                      <a:pt x="353" y="0"/>
                    </a:cubicBezTo>
                    <a:close/>
                  </a:path>
                </a:pathLst>
              </a:custGeom>
              <a:solidFill>
                <a:srgbClr val="D52B20"/>
              </a:solidFill>
              <a:ln w="9525">
                <a:noFill/>
                <a:round/>
                <a:headEnd/>
                <a:tailEnd/>
              </a:ln>
            </p:spPr>
            <p:txBody>
              <a:bodyPr/>
              <a:lstStyle/>
              <a:p>
                <a:endParaRPr lang="en-US"/>
              </a:p>
            </p:txBody>
          </p:sp>
          <p:sp>
            <p:nvSpPr>
              <p:cNvPr id="44132" name="Freeform 980"/>
              <p:cNvSpPr>
                <a:spLocks/>
              </p:cNvSpPr>
              <p:nvPr/>
            </p:nvSpPr>
            <p:spPr bwMode="auto">
              <a:xfrm>
                <a:off x="1417" y="792"/>
                <a:ext cx="35" cy="93"/>
              </a:xfrm>
              <a:custGeom>
                <a:avLst/>
                <a:gdLst>
                  <a:gd name="T0" fmla="*/ 0 w 14"/>
                  <a:gd name="T1" fmla="*/ 0 h 35"/>
                  <a:gd name="T2" fmla="*/ 8 w 14"/>
                  <a:gd name="T3" fmla="*/ 34 h 35"/>
                  <a:gd name="T4" fmla="*/ 2 w 14"/>
                  <a:gd name="T5" fmla="*/ 35 h 35"/>
                  <a:gd name="T6" fmla="*/ 0 w 14"/>
                  <a:gd name="T7" fmla="*/ 0 h 35"/>
                  <a:gd name="T8" fmla="*/ 0 60000 65536"/>
                  <a:gd name="T9" fmla="*/ 0 60000 65536"/>
                  <a:gd name="T10" fmla="*/ 0 60000 65536"/>
                  <a:gd name="T11" fmla="*/ 0 60000 65536"/>
                  <a:gd name="T12" fmla="*/ 0 w 14"/>
                  <a:gd name="T13" fmla="*/ 0 h 35"/>
                  <a:gd name="T14" fmla="*/ 14 w 14"/>
                  <a:gd name="T15" fmla="*/ 35 h 35"/>
                </a:gdLst>
                <a:ahLst/>
                <a:cxnLst>
                  <a:cxn ang="T8">
                    <a:pos x="T0" y="T1"/>
                  </a:cxn>
                  <a:cxn ang="T9">
                    <a:pos x="T2" y="T3"/>
                  </a:cxn>
                  <a:cxn ang="T10">
                    <a:pos x="T4" y="T5"/>
                  </a:cxn>
                  <a:cxn ang="T11">
                    <a:pos x="T6" y="T7"/>
                  </a:cxn>
                </a:cxnLst>
                <a:rect l="T12" t="T13" r="T14" b="T15"/>
                <a:pathLst>
                  <a:path w="14" h="35">
                    <a:moveTo>
                      <a:pt x="0" y="0"/>
                    </a:moveTo>
                    <a:cubicBezTo>
                      <a:pt x="0" y="0"/>
                      <a:pt x="14" y="25"/>
                      <a:pt x="8" y="34"/>
                    </a:cubicBezTo>
                    <a:cubicBezTo>
                      <a:pt x="2" y="35"/>
                      <a:pt x="2" y="35"/>
                      <a:pt x="2" y="35"/>
                    </a:cubicBezTo>
                    <a:cubicBezTo>
                      <a:pt x="2" y="35"/>
                      <a:pt x="9" y="22"/>
                      <a:pt x="0" y="0"/>
                    </a:cubicBezTo>
                    <a:close/>
                  </a:path>
                </a:pathLst>
              </a:custGeom>
              <a:solidFill>
                <a:srgbClr val="D52B20"/>
              </a:solidFill>
              <a:ln w="9525">
                <a:noFill/>
                <a:round/>
                <a:headEnd/>
                <a:tailEnd/>
              </a:ln>
            </p:spPr>
            <p:txBody>
              <a:bodyPr/>
              <a:lstStyle/>
              <a:p>
                <a:endParaRPr lang="en-US"/>
              </a:p>
            </p:txBody>
          </p:sp>
          <p:sp>
            <p:nvSpPr>
              <p:cNvPr id="44133" name="Freeform 981"/>
              <p:cNvSpPr>
                <a:spLocks/>
              </p:cNvSpPr>
              <p:nvPr/>
            </p:nvSpPr>
            <p:spPr bwMode="auto">
              <a:xfrm>
                <a:off x="1632" y="773"/>
                <a:ext cx="55" cy="91"/>
              </a:xfrm>
              <a:custGeom>
                <a:avLst/>
                <a:gdLst>
                  <a:gd name="T0" fmla="*/ 22 w 22"/>
                  <a:gd name="T1" fmla="*/ 9 h 34"/>
                  <a:gd name="T2" fmla="*/ 16 w 22"/>
                  <a:gd name="T3" fmla="*/ 0 h 34"/>
                  <a:gd name="T4" fmla="*/ 10 w 22"/>
                  <a:gd name="T5" fmla="*/ 34 h 34"/>
                  <a:gd name="T6" fmla="*/ 22 w 22"/>
                  <a:gd name="T7" fmla="*/ 9 h 34"/>
                  <a:gd name="T8" fmla="*/ 0 60000 65536"/>
                  <a:gd name="T9" fmla="*/ 0 60000 65536"/>
                  <a:gd name="T10" fmla="*/ 0 60000 65536"/>
                  <a:gd name="T11" fmla="*/ 0 60000 65536"/>
                  <a:gd name="T12" fmla="*/ 0 w 22"/>
                  <a:gd name="T13" fmla="*/ 0 h 34"/>
                  <a:gd name="T14" fmla="*/ 22 w 22"/>
                  <a:gd name="T15" fmla="*/ 34 h 34"/>
                </a:gdLst>
                <a:ahLst/>
                <a:cxnLst>
                  <a:cxn ang="T8">
                    <a:pos x="T0" y="T1"/>
                  </a:cxn>
                  <a:cxn ang="T9">
                    <a:pos x="T2" y="T3"/>
                  </a:cxn>
                  <a:cxn ang="T10">
                    <a:pos x="T4" y="T5"/>
                  </a:cxn>
                  <a:cxn ang="T11">
                    <a:pos x="T6" y="T7"/>
                  </a:cxn>
                </a:cxnLst>
                <a:rect l="T12" t="T13" r="T14" b="T15"/>
                <a:pathLst>
                  <a:path w="22" h="34">
                    <a:moveTo>
                      <a:pt x="22" y="9"/>
                    </a:moveTo>
                    <a:cubicBezTo>
                      <a:pt x="16" y="0"/>
                      <a:pt x="16" y="0"/>
                      <a:pt x="16" y="0"/>
                    </a:cubicBezTo>
                    <a:cubicBezTo>
                      <a:pt x="16" y="0"/>
                      <a:pt x="0" y="25"/>
                      <a:pt x="10" y="34"/>
                    </a:cubicBezTo>
                    <a:cubicBezTo>
                      <a:pt x="10" y="34"/>
                      <a:pt x="10" y="11"/>
                      <a:pt x="22" y="9"/>
                    </a:cubicBezTo>
                    <a:close/>
                  </a:path>
                </a:pathLst>
              </a:custGeom>
              <a:solidFill>
                <a:srgbClr val="D52B20"/>
              </a:solidFill>
              <a:ln w="9525">
                <a:noFill/>
                <a:round/>
                <a:headEnd/>
                <a:tailEnd/>
              </a:ln>
            </p:spPr>
            <p:txBody>
              <a:bodyPr/>
              <a:lstStyle/>
              <a:p>
                <a:endParaRPr lang="en-US"/>
              </a:p>
            </p:txBody>
          </p:sp>
          <p:sp>
            <p:nvSpPr>
              <p:cNvPr id="44134" name="Freeform 982"/>
              <p:cNvSpPr>
                <a:spLocks/>
              </p:cNvSpPr>
              <p:nvPr/>
            </p:nvSpPr>
            <p:spPr bwMode="auto">
              <a:xfrm>
                <a:off x="1805" y="829"/>
                <a:ext cx="77" cy="80"/>
              </a:xfrm>
              <a:custGeom>
                <a:avLst/>
                <a:gdLst>
                  <a:gd name="T0" fmla="*/ 31 w 31"/>
                  <a:gd name="T1" fmla="*/ 10 h 30"/>
                  <a:gd name="T2" fmla="*/ 28 w 31"/>
                  <a:gd name="T3" fmla="*/ 0 h 30"/>
                  <a:gd name="T4" fmla="*/ 10 w 31"/>
                  <a:gd name="T5" fmla="*/ 30 h 30"/>
                  <a:gd name="T6" fmla="*/ 31 w 31"/>
                  <a:gd name="T7" fmla="*/ 10 h 30"/>
                  <a:gd name="T8" fmla="*/ 0 60000 65536"/>
                  <a:gd name="T9" fmla="*/ 0 60000 65536"/>
                  <a:gd name="T10" fmla="*/ 0 60000 65536"/>
                  <a:gd name="T11" fmla="*/ 0 60000 65536"/>
                  <a:gd name="T12" fmla="*/ 0 w 31"/>
                  <a:gd name="T13" fmla="*/ 0 h 30"/>
                  <a:gd name="T14" fmla="*/ 31 w 31"/>
                  <a:gd name="T15" fmla="*/ 30 h 30"/>
                </a:gdLst>
                <a:ahLst/>
                <a:cxnLst>
                  <a:cxn ang="T8">
                    <a:pos x="T0" y="T1"/>
                  </a:cxn>
                  <a:cxn ang="T9">
                    <a:pos x="T2" y="T3"/>
                  </a:cxn>
                  <a:cxn ang="T10">
                    <a:pos x="T4" y="T5"/>
                  </a:cxn>
                  <a:cxn ang="T11">
                    <a:pos x="T6" y="T7"/>
                  </a:cxn>
                </a:cxnLst>
                <a:rect l="T12" t="T13" r="T14" b="T15"/>
                <a:pathLst>
                  <a:path w="31" h="30">
                    <a:moveTo>
                      <a:pt x="31" y="10"/>
                    </a:moveTo>
                    <a:cubicBezTo>
                      <a:pt x="28" y="0"/>
                      <a:pt x="28" y="0"/>
                      <a:pt x="28" y="0"/>
                    </a:cubicBezTo>
                    <a:cubicBezTo>
                      <a:pt x="28" y="0"/>
                      <a:pt x="0" y="14"/>
                      <a:pt x="10" y="30"/>
                    </a:cubicBezTo>
                    <a:cubicBezTo>
                      <a:pt x="10" y="30"/>
                      <a:pt x="17" y="8"/>
                      <a:pt x="31" y="10"/>
                    </a:cubicBezTo>
                    <a:close/>
                  </a:path>
                </a:pathLst>
              </a:custGeom>
              <a:solidFill>
                <a:srgbClr val="D52B20"/>
              </a:solidFill>
              <a:ln w="9525">
                <a:noFill/>
                <a:round/>
                <a:headEnd/>
                <a:tailEnd/>
              </a:ln>
            </p:spPr>
            <p:txBody>
              <a:bodyPr/>
              <a:lstStyle/>
              <a:p>
                <a:endParaRPr lang="en-US"/>
              </a:p>
            </p:txBody>
          </p:sp>
          <p:sp>
            <p:nvSpPr>
              <p:cNvPr id="44135" name="Freeform 983"/>
              <p:cNvSpPr>
                <a:spLocks/>
              </p:cNvSpPr>
              <p:nvPr/>
            </p:nvSpPr>
            <p:spPr bwMode="auto">
              <a:xfrm>
                <a:off x="1335" y="821"/>
                <a:ext cx="30" cy="75"/>
              </a:xfrm>
              <a:custGeom>
                <a:avLst/>
                <a:gdLst>
                  <a:gd name="T0" fmla="*/ 0 w 12"/>
                  <a:gd name="T1" fmla="*/ 4 h 28"/>
                  <a:gd name="T2" fmla="*/ 9 w 12"/>
                  <a:gd name="T3" fmla="*/ 28 h 28"/>
                  <a:gd name="T4" fmla="*/ 4 w 12"/>
                  <a:gd name="T5" fmla="*/ 0 h 28"/>
                  <a:gd name="T6" fmla="*/ 0 w 12"/>
                  <a:gd name="T7" fmla="*/ 4 h 28"/>
                  <a:gd name="T8" fmla="*/ 0 60000 65536"/>
                  <a:gd name="T9" fmla="*/ 0 60000 65536"/>
                  <a:gd name="T10" fmla="*/ 0 60000 65536"/>
                  <a:gd name="T11" fmla="*/ 0 60000 65536"/>
                  <a:gd name="T12" fmla="*/ 0 w 12"/>
                  <a:gd name="T13" fmla="*/ 0 h 28"/>
                  <a:gd name="T14" fmla="*/ 12 w 12"/>
                  <a:gd name="T15" fmla="*/ 28 h 28"/>
                </a:gdLst>
                <a:ahLst/>
                <a:cxnLst>
                  <a:cxn ang="T8">
                    <a:pos x="T0" y="T1"/>
                  </a:cxn>
                  <a:cxn ang="T9">
                    <a:pos x="T2" y="T3"/>
                  </a:cxn>
                  <a:cxn ang="T10">
                    <a:pos x="T4" y="T5"/>
                  </a:cxn>
                  <a:cxn ang="T11">
                    <a:pos x="T6" y="T7"/>
                  </a:cxn>
                </a:cxnLst>
                <a:rect l="T12" t="T13" r="T14" b="T15"/>
                <a:pathLst>
                  <a:path w="12" h="28">
                    <a:moveTo>
                      <a:pt x="0" y="4"/>
                    </a:moveTo>
                    <a:cubicBezTo>
                      <a:pt x="0" y="4"/>
                      <a:pt x="12" y="22"/>
                      <a:pt x="9" y="28"/>
                    </a:cubicBezTo>
                    <a:cubicBezTo>
                      <a:pt x="9" y="28"/>
                      <a:pt x="12" y="17"/>
                      <a:pt x="4" y="0"/>
                    </a:cubicBezTo>
                    <a:lnTo>
                      <a:pt x="0" y="4"/>
                    </a:lnTo>
                    <a:close/>
                  </a:path>
                </a:pathLst>
              </a:custGeom>
              <a:solidFill>
                <a:srgbClr val="FFFFFF"/>
              </a:solidFill>
              <a:ln w="9525">
                <a:noFill/>
                <a:round/>
                <a:headEnd/>
                <a:tailEnd/>
              </a:ln>
            </p:spPr>
            <p:txBody>
              <a:bodyPr/>
              <a:lstStyle/>
              <a:p>
                <a:endParaRPr lang="en-US"/>
              </a:p>
            </p:txBody>
          </p:sp>
          <p:sp>
            <p:nvSpPr>
              <p:cNvPr id="44136" name="Freeform 984"/>
              <p:cNvSpPr>
                <a:spLocks/>
              </p:cNvSpPr>
              <p:nvPr/>
            </p:nvSpPr>
            <p:spPr bwMode="auto">
              <a:xfrm>
                <a:off x="1577" y="733"/>
                <a:ext cx="60" cy="62"/>
              </a:xfrm>
              <a:custGeom>
                <a:avLst/>
                <a:gdLst>
                  <a:gd name="T0" fmla="*/ 19 w 24"/>
                  <a:gd name="T1" fmla="*/ 0 h 23"/>
                  <a:gd name="T2" fmla="*/ 0 w 24"/>
                  <a:gd name="T3" fmla="*/ 23 h 23"/>
                  <a:gd name="T4" fmla="*/ 24 w 24"/>
                  <a:gd name="T5" fmla="*/ 3 h 23"/>
                  <a:gd name="T6" fmla="*/ 19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19" y="0"/>
                    </a:moveTo>
                    <a:cubicBezTo>
                      <a:pt x="19" y="0"/>
                      <a:pt x="3" y="8"/>
                      <a:pt x="0" y="23"/>
                    </a:cubicBezTo>
                    <a:cubicBezTo>
                      <a:pt x="0" y="23"/>
                      <a:pt x="14" y="2"/>
                      <a:pt x="24" y="3"/>
                    </a:cubicBezTo>
                    <a:cubicBezTo>
                      <a:pt x="24" y="3"/>
                      <a:pt x="24" y="0"/>
                      <a:pt x="19" y="0"/>
                    </a:cubicBezTo>
                    <a:close/>
                  </a:path>
                </a:pathLst>
              </a:custGeom>
              <a:solidFill>
                <a:srgbClr val="FFFFFF"/>
              </a:solidFill>
              <a:ln w="9525">
                <a:noFill/>
                <a:round/>
                <a:headEnd/>
                <a:tailEnd/>
              </a:ln>
            </p:spPr>
            <p:txBody>
              <a:bodyPr/>
              <a:lstStyle/>
              <a:p>
                <a:endParaRPr lang="en-US"/>
              </a:p>
            </p:txBody>
          </p:sp>
          <p:sp>
            <p:nvSpPr>
              <p:cNvPr id="44137" name="Freeform 985"/>
              <p:cNvSpPr>
                <a:spLocks/>
              </p:cNvSpPr>
              <p:nvPr/>
            </p:nvSpPr>
            <p:spPr bwMode="auto">
              <a:xfrm>
                <a:off x="1747" y="760"/>
                <a:ext cx="63" cy="53"/>
              </a:xfrm>
              <a:custGeom>
                <a:avLst/>
                <a:gdLst>
                  <a:gd name="T0" fmla="*/ 14 w 25"/>
                  <a:gd name="T1" fmla="*/ 3 h 20"/>
                  <a:gd name="T2" fmla="*/ 0 w 25"/>
                  <a:gd name="T3" fmla="*/ 20 h 20"/>
                  <a:gd name="T4" fmla="*/ 25 w 25"/>
                  <a:gd name="T5" fmla="*/ 2 h 20"/>
                  <a:gd name="T6" fmla="*/ 14 w 25"/>
                  <a:gd name="T7" fmla="*/ 3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14" y="3"/>
                    </a:moveTo>
                    <a:cubicBezTo>
                      <a:pt x="0" y="20"/>
                      <a:pt x="0" y="20"/>
                      <a:pt x="0" y="20"/>
                    </a:cubicBezTo>
                    <a:cubicBezTo>
                      <a:pt x="0" y="20"/>
                      <a:pt x="16" y="1"/>
                      <a:pt x="25" y="2"/>
                    </a:cubicBezTo>
                    <a:cubicBezTo>
                      <a:pt x="25" y="2"/>
                      <a:pt x="20" y="0"/>
                      <a:pt x="14" y="3"/>
                    </a:cubicBezTo>
                    <a:close/>
                  </a:path>
                </a:pathLst>
              </a:custGeom>
              <a:solidFill>
                <a:srgbClr val="FFFFFF"/>
              </a:solidFill>
              <a:ln w="9525">
                <a:noFill/>
                <a:round/>
                <a:headEnd/>
                <a:tailEnd/>
              </a:ln>
            </p:spPr>
            <p:txBody>
              <a:bodyPr/>
              <a:lstStyle/>
              <a:p>
                <a:endParaRPr lang="en-US"/>
              </a:p>
            </p:txBody>
          </p:sp>
          <p:sp>
            <p:nvSpPr>
              <p:cNvPr id="44138" name="Freeform 986"/>
              <p:cNvSpPr>
                <a:spLocks/>
              </p:cNvSpPr>
              <p:nvPr/>
            </p:nvSpPr>
            <p:spPr bwMode="auto">
              <a:xfrm>
                <a:off x="1995" y="2133"/>
                <a:ext cx="105" cy="102"/>
              </a:xfrm>
              <a:custGeom>
                <a:avLst/>
                <a:gdLst>
                  <a:gd name="T0" fmla="*/ 0 w 42"/>
                  <a:gd name="T1" fmla="*/ 1 h 38"/>
                  <a:gd name="T2" fmla="*/ 42 w 42"/>
                  <a:gd name="T3" fmla="*/ 38 h 38"/>
                  <a:gd name="T4" fmla="*/ 0 w 42"/>
                  <a:gd name="T5" fmla="*/ 1 h 38"/>
                  <a:gd name="T6" fmla="*/ 0 60000 65536"/>
                  <a:gd name="T7" fmla="*/ 0 60000 65536"/>
                  <a:gd name="T8" fmla="*/ 0 60000 65536"/>
                  <a:gd name="T9" fmla="*/ 0 w 42"/>
                  <a:gd name="T10" fmla="*/ 0 h 38"/>
                  <a:gd name="T11" fmla="*/ 42 w 42"/>
                  <a:gd name="T12" fmla="*/ 38 h 38"/>
                </a:gdLst>
                <a:ahLst/>
                <a:cxnLst>
                  <a:cxn ang="T6">
                    <a:pos x="T0" y="T1"/>
                  </a:cxn>
                  <a:cxn ang="T7">
                    <a:pos x="T2" y="T3"/>
                  </a:cxn>
                  <a:cxn ang="T8">
                    <a:pos x="T4" y="T5"/>
                  </a:cxn>
                </a:cxnLst>
                <a:rect l="T9" t="T10" r="T11" b="T12"/>
                <a:pathLst>
                  <a:path w="42" h="38">
                    <a:moveTo>
                      <a:pt x="0" y="1"/>
                    </a:moveTo>
                    <a:cubicBezTo>
                      <a:pt x="0" y="1"/>
                      <a:pt x="31" y="6"/>
                      <a:pt x="42" y="38"/>
                    </a:cubicBezTo>
                    <a:cubicBezTo>
                      <a:pt x="42" y="38"/>
                      <a:pt x="13" y="0"/>
                      <a:pt x="0" y="1"/>
                    </a:cubicBezTo>
                    <a:close/>
                  </a:path>
                </a:pathLst>
              </a:custGeom>
              <a:solidFill>
                <a:srgbClr val="DCB2C2"/>
              </a:solidFill>
              <a:ln w="9525">
                <a:noFill/>
                <a:round/>
                <a:headEnd/>
                <a:tailEnd/>
              </a:ln>
            </p:spPr>
            <p:txBody>
              <a:bodyPr/>
              <a:lstStyle/>
              <a:p>
                <a:endParaRPr lang="en-US"/>
              </a:p>
            </p:txBody>
          </p:sp>
          <p:sp>
            <p:nvSpPr>
              <p:cNvPr id="44139" name="Freeform 987"/>
              <p:cNvSpPr>
                <a:spLocks/>
              </p:cNvSpPr>
              <p:nvPr/>
            </p:nvSpPr>
            <p:spPr bwMode="auto">
              <a:xfrm>
                <a:off x="2150" y="2091"/>
                <a:ext cx="110" cy="93"/>
              </a:xfrm>
              <a:custGeom>
                <a:avLst/>
                <a:gdLst>
                  <a:gd name="T0" fmla="*/ 0 w 44"/>
                  <a:gd name="T1" fmla="*/ 35 h 35"/>
                  <a:gd name="T2" fmla="*/ 44 w 44"/>
                  <a:gd name="T3" fmla="*/ 9 h 35"/>
                  <a:gd name="T4" fmla="*/ 0 w 44"/>
                  <a:gd name="T5" fmla="*/ 35 h 35"/>
                  <a:gd name="T6" fmla="*/ 0 60000 65536"/>
                  <a:gd name="T7" fmla="*/ 0 60000 65536"/>
                  <a:gd name="T8" fmla="*/ 0 60000 65536"/>
                  <a:gd name="T9" fmla="*/ 0 w 44"/>
                  <a:gd name="T10" fmla="*/ 0 h 35"/>
                  <a:gd name="T11" fmla="*/ 44 w 44"/>
                  <a:gd name="T12" fmla="*/ 35 h 35"/>
                </a:gdLst>
                <a:ahLst/>
                <a:cxnLst>
                  <a:cxn ang="T6">
                    <a:pos x="T0" y="T1"/>
                  </a:cxn>
                  <a:cxn ang="T7">
                    <a:pos x="T2" y="T3"/>
                  </a:cxn>
                  <a:cxn ang="T8">
                    <a:pos x="T4" y="T5"/>
                  </a:cxn>
                </a:cxnLst>
                <a:rect l="T9" t="T10" r="T11" b="T12"/>
                <a:pathLst>
                  <a:path w="44" h="35">
                    <a:moveTo>
                      <a:pt x="0" y="35"/>
                    </a:moveTo>
                    <a:cubicBezTo>
                      <a:pt x="0" y="35"/>
                      <a:pt x="8" y="0"/>
                      <a:pt x="44" y="9"/>
                    </a:cubicBezTo>
                    <a:cubicBezTo>
                      <a:pt x="44" y="9"/>
                      <a:pt x="17" y="7"/>
                      <a:pt x="0" y="35"/>
                    </a:cubicBezTo>
                    <a:close/>
                  </a:path>
                </a:pathLst>
              </a:custGeom>
              <a:solidFill>
                <a:srgbClr val="DCB2C2"/>
              </a:solidFill>
              <a:ln w="9525">
                <a:noFill/>
                <a:round/>
                <a:headEnd/>
                <a:tailEnd/>
              </a:ln>
            </p:spPr>
            <p:txBody>
              <a:bodyPr/>
              <a:lstStyle/>
              <a:p>
                <a:endParaRPr lang="en-US"/>
              </a:p>
            </p:txBody>
          </p:sp>
          <p:sp>
            <p:nvSpPr>
              <p:cNvPr id="44140" name="Freeform 988"/>
              <p:cNvSpPr>
                <a:spLocks/>
              </p:cNvSpPr>
              <p:nvPr/>
            </p:nvSpPr>
            <p:spPr bwMode="auto">
              <a:xfrm>
                <a:off x="2192" y="2853"/>
                <a:ext cx="28" cy="195"/>
              </a:xfrm>
              <a:custGeom>
                <a:avLst/>
                <a:gdLst>
                  <a:gd name="T0" fmla="*/ 11 w 11"/>
                  <a:gd name="T1" fmla="*/ 0 h 73"/>
                  <a:gd name="T2" fmla="*/ 11 w 11"/>
                  <a:gd name="T3" fmla="*/ 73 h 73"/>
                  <a:gd name="T4" fmla="*/ 11 w 11"/>
                  <a:gd name="T5" fmla="*/ 0 h 73"/>
                  <a:gd name="T6" fmla="*/ 0 60000 65536"/>
                  <a:gd name="T7" fmla="*/ 0 60000 65536"/>
                  <a:gd name="T8" fmla="*/ 0 60000 65536"/>
                  <a:gd name="T9" fmla="*/ 0 w 11"/>
                  <a:gd name="T10" fmla="*/ 0 h 73"/>
                  <a:gd name="T11" fmla="*/ 11 w 11"/>
                  <a:gd name="T12" fmla="*/ 73 h 73"/>
                </a:gdLst>
                <a:ahLst/>
                <a:cxnLst>
                  <a:cxn ang="T6">
                    <a:pos x="T0" y="T1"/>
                  </a:cxn>
                  <a:cxn ang="T7">
                    <a:pos x="T2" y="T3"/>
                  </a:cxn>
                  <a:cxn ang="T8">
                    <a:pos x="T4" y="T5"/>
                  </a:cxn>
                </a:cxnLst>
                <a:rect l="T9" t="T10" r="T11" b="T12"/>
                <a:pathLst>
                  <a:path w="11" h="73">
                    <a:moveTo>
                      <a:pt x="11" y="0"/>
                    </a:moveTo>
                    <a:cubicBezTo>
                      <a:pt x="11" y="0"/>
                      <a:pt x="0" y="11"/>
                      <a:pt x="11" y="73"/>
                    </a:cubicBezTo>
                    <a:cubicBezTo>
                      <a:pt x="11" y="73"/>
                      <a:pt x="8" y="0"/>
                      <a:pt x="11" y="0"/>
                    </a:cubicBezTo>
                    <a:close/>
                  </a:path>
                </a:pathLst>
              </a:custGeom>
              <a:solidFill>
                <a:srgbClr val="FFFFFF"/>
              </a:solidFill>
              <a:ln w="9525">
                <a:noFill/>
                <a:round/>
                <a:headEnd/>
                <a:tailEnd/>
              </a:ln>
            </p:spPr>
            <p:txBody>
              <a:bodyPr/>
              <a:lstStyle/>
              <a:p>
                <a:endParaRPr lang="en-US"/>
              </a:p>
            </p:txBody>
          </p:sp>
          <p:sp>
            <p:nvSpPr>
              <p:cNvPr id="44141" name="Freeform 989"/>
              <p:cNvSpPr>
                <a:spLocks/>
              </p:cNvSpPr>
              <p:nvPr/>
            </p:nvSpPr>
            <p:spPr bwMode="auto">
              <a:xfrm>
                <a:off x="2455" y="2859"/>
                <a:ext cx="37" cy="186"/>
              </a:xfrm>
              <a:custGeom>
                <a:avLst/>
                <a:gdLst>
                  <a:gd name="T0" fmla="*/ 4 w 15"/>
                  <a:gd name="T1" fmla="*/ 0 h 70"/>
                  <a:gd name="T2" fmla="*/ 4 w 15"/>
                  <a:gd name="T3" fmla="*/ 18 h 70"/>
                  <a:gd name="T4" fmla="*/ 15 w 15"/>
                  <a:gd name="T5" fmla="*/ 70 h 70"/>
                  <a:gd name="T6" fmla="*/ 6 w 15"/>
                  <a:gd name="T7" fmla="*/ 14 h 70"/>
                  <a:gd name="T8" fmla="*/ 4 w 15"/>
                  <a:gd name="T9" fmla="*/ 0 h 70"/>
                  <a:gd name="T10" fmla="*/ 0 60000 65536"/>
                  <a:gd name="T11" fmla="*/ 0 60000 65536"/>
                  <a:gd name="T12" fmla="*/ 0 60000 65536"/>
                  <a:gd name="T13" fmla="*/ 0 60000 65536"/>
                  <a:gd name="T14" fmla="*/ 0 60000 65536"/>
                  <a:gd name="T15" fmla="*/ 0 w 15"/>
                  <a:gd name="T16" fmla="*/ 0 h 70"/>
                  <a:gd name="T17" fmla="*/ 15 w 15"/>
                  <a:gd name="T18" fmla="*/ 70 h 70"/>
                </a:gdLst>
                <a:ahLst/>
                <a:cxnLst>
                  <a:cxn ang="T10">
                    <a:pos x="T0" y="T1"/>
                  </a:cxn>
                  <a:cxn ang="T11">
                    <a:pos x="T2" y="T3"/>
                  </a:cxn>
                  <a:cxn ang="T12">
                    <a:pos x="T4" y="T5"/>
                  </a:cxn>
                  <a:cxn ang="T13">
                    <a:pos x="T6" y="T7"/>
                  </a:cxn>
                  <a:cxn ang="T14">
                    <a:pos x="T8" y="T9"/>
                  </a:cxn>
                </a:cxnLst>
                <a:rect l="T15" t="T16" r="T17" b="T18"/>
                <a:pathLst>
                  <a:path w="15" h="70">
                    <a:moveTo>
                      <a:pt x="4" y="0"/>
                    </a:moveTo>
                    <a:cubicBezTo>
                      <a:pt x="4" y="0"/>
                      <a:pt x="0" y="3"/>
                      <a:pt x="4" y="18"/>
                    </a:cubicBezTo>
                    <a:cubicBezTo>
                      <a:pt x="8" y="33"/>
                      <a:pt x="15" y="70"/>
                      <a:pt x="15" y="70"/>
                    </a:cubicBezTo>
                    <a:cubicBezTo>
                      <a:pt x="6" y="14"/>
                      <a:pt x="6" y="14"/>
                      <a:pt x="6" y="14"/>
                    </a:cubicBezTo>
                    <a:cubicBezTo>
                      <a:pt x="6" y="14"/>
                      <a:pt x="2" y="1"/>
                      <a:pt x="4" y="0"/>
                    </a:cubicBezTo>
                    <a:close/>
                  </a:path>
                </a:pathLst>
              </a:custGeom>
              <a:solidFill>
                <a:srgbClr val="FFFFFF"/>
              </a:solidFill>
              <a:ln w="9525">
                <a:noFill/>
                <a:round/>
                <a:headEnd/>
                <a:tailEnd/>
              </a:ln>
            </p:spPr>
            <p:txBody>
              <a:bodyPr/>
              <a:lstStyle/>
              <a:p>
                <a:endParaRPr lang="en-US"/>
              </a:p>
            </p:txBody>
          </p:sp>
          <p:sp>
            <p:nvSpPr>
              <p:cNvPr id="44142" name="Freeform 990"/>
              <p:cNvSpPr>
                <a:spLocks/>
              </p:cNvSpPr>
              <p:nvPr/>
            </p:nvSpPr>
            <p:spPr bwMode="auto">
              <a:xfrm>
                <a:off x="2385" y="3056"/>
                <a:ext cx="27" cy="144"/>
              </a:xfrm>
              <a:custGeom>
                <a:avLst/>
                <a:gdLst>
                  <a:gd name="T0" fmla="*/ 0 w 11"/>
                  <a:gd name="T1" fmla="*/ 0 h 54"/>
                  <a:gd name="T2" fmla="*/ 8 w 11"/>
                  <a:gd name="T3" fmla="*/ 54 h 54"/>
                  <a:gd name="T4" fmla="*/ 0 w 11"/>
                  <a:gd name="T5" fmla="*/ 0 h 54"/>
                  <a:gd name="T6" fmla="*/ 0 60000 65536"/>
                  <a:gd name="T7" fmla="*/ 0 60000 65536"/>
                  <a:gd name="T8" fmla="*/ 0 60000 65536"/>
                  <a:gd name="T9" fmla="*/ 0 w 11"/>
                  <a:gd name="T10" fmla="*/ 0 h 54"/>
                  <a:gd name="T11" fmla="*/ 11 w 11"/>
                  <a:gd name="T12" fmla="*/ 54 h 54"/>
                </a:gdLst>
                <a:ahLst/>
                <a:cxnLst>
                  <a:cxn ang="T6">
                    <a:pos x="T0" y="T1"/>
                  </a:cxn>
                  <a:cxn ang="T7">
                    <a:pos x="T2" y="T3"/>
                  </a:cxn>
                  <a:cxn ang="T8">
                    <a:pos x="T4" y="T5"/>
                  </a:cxn>
                </a:cxnLst>
                <a:rect l="T9" t="T10" r="T11" b="T12"/>
                <a:pathLst>
                  <a:path w="11" h="54">
                    <a:moveTo>
                      <a:pt x="0" y="0"/>
                    </a:moveTo>
                    <a:cubicBezTo>
                      <a:pt x="0" y="0"/>
                      <a:pt x="11" y="41"/>
                      <a:pt x="8" y="54"/>
                    </a:cubicBezTo>
                    <a:cubicBezTo>
                      <a:pt x="8" y="54"/>
                      <a:pt x="3" y="15"/>
                      <a:pt x="0" y="0"/>
                    </a:cubicBezTo>
                    <a:close/>
                  </a:path>
                </a:pathLst>
              </a:custGeom>
              <a:solidFill>
                <a:srgbClr val="FFFFFF"/>
              </a:solidFill>
              <a:ln w="9525">
                <a:noFill/>
                <a:round/>
                <a:headEnd/>
                <a:tailEnd/>
              </a:ln>
            </p:spPr>
            <p:txBody>
              <a:bodyPr/>
              <a:lstStyle/>
              <a:p>
                <a:endParaRPr lang="en-US"/>
              </a:p>
            </p:txBody>
          </p:sp>
          <p:sp>
            <p:nvSpPr>
              <p:cNvPr id="44143" name="Freeform 991"/>
              <p:cNvSpPr>
                <a:spLocks/>
              </p:cNvSpPr>
              <p:nvPr/>
            </p:nvSpPr>
            <p:spPr bwMode="auto">
              <a:xfrm>
                <a:off x="1595" y="3131"/>
                <a:ext cx="140" cy="96"/>
              </a:xfrm>
              <a:custGeom>
                <a:avLst/>
                <a:gdLst>
                  <a:gd name="T0" fmla="*/ 1 w 56"/>
                  <a:gd name="T1" fmla="*/ 0 h 36"/>
                  <a:gd name="T2" fmla="*/ 6 w 56"/>
                  <a:gd name="T3" fmla="*/ 10 h 36"/>
                  <a:gd name="T4" fmla="*/ 56 w 56"/>
                  <a:gd name="T5" fmla="*/ 36 h 36"/>
                  <a:gd name="T6" fmla="*/ 12 w 56"/>
                  <a:gd name="T7" fmla="*/ 9 h 36"/>
                  <a:gd name="T8" fmla="*/ 1 w 56"/>
                  <a:gd name="T9" fmla="*/ 0 h 36"/>
                  <a:gd name="T10" fmla="*/ 0 60000 65536"/>
                  <a:gd name="T11" fmla="*/ 0 60000 65536"/>
                  <a:gd name="T12" fmla="*/ 0 60000 65536"/>
                  <a:gd name="T13" fmla="*/ 0 60000 65536"/>
                  <a:gd name="T14" fmla="*/ 0 60000 65536"/>
                  <a:gd name="T15" fmla="*/ 0 w 56"/>
                  <a:gd name="T16" fmla="*/ 0 h 36"/>
                  <a:gd name="T17" fmla="*/ 56 w 56"/>
                  <a:gd name="T18" fmla="*/ 36 h 36"/>
                </a:gdLst>
                <a:ahLst/>
                <a:cxnLst>
                  <a:cxn ang="T10">
                    <a:pos x="T0" y="T1"/>
                  </a:cxn>
                  <a:cxn ang="T11">
                    <a:pos x="T2" y="T3"/>
                  </a:cxn>
                  <a:cxn ang="T12">
                    <a:pos x="T4" y="T5"/>
                  </a:cxn>
                  <a:cxn ang="T13">
                    <a:pos x="T6" y="T7"/>
                  </a:cxn>
                  <a:cxn ang="T14">
                    <a:pos x="T8" y="T9"/>
                  </a:cxn>
                </a:cxnLst>
                <a:rect l="T15" t="T16" r="T17" b="T18"/>
                <a:pathLst>
                  <a:path w="56" h="36">
                    <a:moveTo>
                      <a:pt x="1" y="0"/>
                    </a:moveTo>
                    <a:cubicBezTo>
                      <a:pt x="1" y="0"/>
                      <a:pt x="0" y="7"/>
                      <a:pt x="6" y="10"/>
                    </a:cubicBezTo>
                    <a:cubicBezTo>
                      <a:pt x="12" y="14"/>
                      <a:pt x="47" y="31"/>
                      <a:pt x="56" y="36"/>
                    </a:cubicBezTo>
                    <a:cubicBezTo>
                      <a:pt x="56" y="36"/>
                      <a:pt x="16" y="12"/>
                      <a:pt x="12" y="9"/>
                    </a:cubicBezTo>
                    <a:cubicBezTo>
                      <a:pt x="8" y="7"/>
                      <a:pt x="0" y="5"/>
                      <a:pt x="1" y="0"/>
                    </a:cubicBezTo>
                    <a:close/>
                  </a:path>
                </a:pathLst>
              </a:custGeom>
              <a:solidFill>
                <a:srgbClr val="FFFFFF"/>
              </a:solidFill>
              <a:ln w="9525">
                <a:noFill/>
                <a:round/>
                <a:headEnd/>
                <a:tailEnd/>
              </a:ln>
            </p:spPr>
            <p:txBody>
              <a:bodyPr/>
              <a:lstStyle/>
              <a:p>
                <a:endParaRPr lang="en-US"/>
              </a:p>
            </p:txBody>
          </p:sp>
          <p:sp>
            <p:nvSpPr>
              <p:cNvPr id="44144" name="Freeform 992"/>
              <p:cNvSpPr>
                <a:spLocks/>
              </p:cNvSpPr>
              <p:nvPr/>
            </p:nvSpPr>
            <p:spPr bwMode="auto">
              <a:xfrm>
                <a:off x="1757" y="3053"/>
                <a:ext cx="100" cy="83"/>
              </a:xfrm>
              <a:custGeom>
                <a:avLst/>
                <a:gdLst>
                  <a:gd name="T0" fmla="*/ 11 w 40"/>
                  <a:gd name="T1" fmla="*/ 0 h 31"/>
                  <a:gd name="T2" fmla="*/ 40 w 40"/>
                  <a:gd name="T3" fmla="*/ 31 h 31"/>
                  <a:gd name="T4" fmla="*/ 11 w 40"/>
                  <a:gd name="T5" fmla="*/ 0 h 31"/>
                  <a:gd name="T6" fmla="*/ 0 60000 65536"/>
                  <a:gd name="T7" fmla="*/ 0 60000 65536"/>
                  <a:gd name="T8" fmla="*/ 0 60000 65536"/>
                  <a:gd name="T9" fmla="*/ 0 w 40"/>
                  <a:gd name="T10" fmla="*/ 0 h 31"/>
                  <a:gd name="T11" fmla="*/ 40 w 40"/>
                  <a:gd name="T12" fmla="*/ 31 h 31"/>
                </a:gdLst>
                <a:ahLst/>
                <a:cxnLst>
                  <a:cxn ang="T6">
                    <a:pos x="T0" y="T1"/>
                  </a:cxn>
                  <a:cxn ang="T7">
                    <a:pos x="T2" y="T3"/>
                  </a:cxn>
                  <a:cxn ang="T8">
                    <a:pos x="T4" y="T5"/>
                  </a:cxn>
                </a:cxnLst>
                <a:rect l="T9" t="T10" r="T11" b="T12"/>
                <a:pathLst>
                  <a:path w="40" h="31">
                    <a:moveTo>
                      <a:pt x="11" y="0"/>
                    </a:moveTo>
                    <a:cubicBezTo>
                      <a:pt x="11" y="0"/>
                      <a:pt x="0" y="7"/>
                      <a:pt x="40" y="31"/>
                    </a:cubicBezTo>
                    <a:cubicBezTo>
                      <a:pt x="40" y="31"/>
                      <a:pt x="10" y="9"/>
                      <a:pt x="11" y="0"/>
                    </a:cubicBezTo>
                    <a:close/>
                  </a:path>
                </a:pathLst>
              </a:custGeom>
              <a:solidFill>
                <a:srgbClr val="FFFFFF"/>
              </a:solidFill>
              <a:ln w="9525">
                <a:noFill/>
                <a:round/>
                <a:headEnd/>
                <a:tailEnd/>
              </a:ln>
            </p:spPr>
            <p:txBody>
              <a:bodyPr/>
              <a:lstStyle/>
              <a:p>
                <a:endParaRPr lang="en-US"/>
              </a:p>
            </p:txBody>
          </p:sp>
          <p:sp>
            <p:nvSpPr>
              <p:cNvPr id="44145" name="Freeform 993"/>
              <p:cNvSpPr>
                <a:spLocks/>
              </p:cNvSpPr>
              <p:nvPr/>
            </p:nvSpPr>
            <p:spPr bwMode="auto">
              <a:xfrm>
                <a:off x="1485" y="3459"/>
                <a:ext cx="32" cy="53"/>
              </a:xfrm>
              <a:custGeom>
                <a:avLst/>
                <a:gdLst>
                  <a:gd name="T0" fmla="*/ 4 w 13"/>
                  <a:gd name="T1" fmla="*/ 0 h 20"/>
                  <a:gd name="T2" fmla="*/ 13 w 13"/>
                  <a:gd name="T3" fmla="*/ 20 h 20"/>
                  <a:gd name="T4" fmla="*/ 4 w 13"/>
                  <a:gd name="T5" fmla="*/ 0 h 20"/>
                  <a:gd name="T6" fmla="*/ 0 60000 65536"/>
                  <a:gd name="T7" fmla="*/ 0 60000 65536"/>
                  <a:gd name="T8" fmla="*/ 0 60000 65536"/>
                  <a:gd name="T9" fmla="*/ 0 w 13"/>
                  <a:gd name="T10" fmla="*/ 0 h 20"/>
                  <a:gd name="T11" fmla="*/ 13 w 13"/>
                  <a:gd name="T12" fmla="*/ 20 h 20"/>
                </a:gdLst>
                <a:ahLst/>
                <a:cxnLst>
                  <a:cxn ang="T6">
                    <a:pos x="T0" y="T1"/>
                  </a:cxn>
                  <a:cxn ang="T7">
                    <a:pos x="T2" y="T3"/>
                  </a:cxn>
                  <a:cxn ang="T8">
                    <a:pos x="T4" y="T5"/>
                  </a:cxn>
                </a:cxnLst>
                <a:rect l="T9" t="T10" r="T11" b="T12"/>
                <a:pathLst>
                  <a:path w="13" h="20">
                    <a:moveTo>
                      <a:pt x="4" y="0"/>
                    </a:moveTo>
                    <a:cubicBezTo>
                      <a:pt x="4" y="0"/>
                      <a:pt x="0" y="7"/>
                      <a:pt x="13" y="20"/>
                    </a:cubicBezTo>
                    <a:cubicBezTo>
                      <a:pt x="13" y="20"/>
                      <a:pt x="2" y="4"/>
                      <a:pt x="4" y="0"/>
                    </a:cubicBezTo>
                    <a:close/>
                  </a:path>
                </a:pathLst>
              </a:custGeom>
              <a:solidFill>
                <a:srgbClr val="FFFFFF"/>
              </a:solidFill>
              <a:ln w="9525">
                <a:noFill/>
                <a:round/>
                <a:headEnd/>
                <a:tailEnd/>
              </a:ln>
            </p:spPr>
            <p:txBody>
              <a:bodyPr/>
              <a:lstStyle/>
              <a:p>
                <a:endParaRPr lang="en-US"/>
              </a:p>
            </p:txBody>
          </p:sp>
          <p:sp>
            <p:nvSpPr>
              <p:cNvPr id="44146" name="Freeform 994"/>
              <p:cNvSpPr>
                <a:spLocks/>
              </p:cNvSpPr>
              <p:nvPr/>
            </p:nvSpPr>
            <p:spPr bwMode="auto">
              <a:xfrm>
                <a:off x="1382" y="2955"/>
                <a:ext cx="25" cy="34"/>
              </a:xfrm>
              <a:custGeom>
                <a:avLst/>
                <a:gdLst>
                  <a:gd name="T0" fmla="*/ 0 w 10"/>
                  <a:gd name="T1" fmla="*/ 0 h 13"/>
                  <a:gd name="T2" fmla="*/ 0 w 10"/>
                  <a:gd name="T3" fmla="*/ 13 h 13"/>
                  <a:gd name="T4" fmla="*/ 0 w 10"/>
                  <a:gd name="T5" fmla="*/ 0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0" y="0"/>
                    </a:moveTo>
                    <a:cubicBezTo>
                      <a:pt x="0" y="0"/>
                      <a:pt x="6" y="10"/>
                      <a:pt x="0" y="13"/>
                    </a:cubicBezTo>
                    <a:cubicBezTo>
                      <a:pt x="0" y="13"/>
                      <a:pt x="10" y="13"/>
                      <a:pt x="0" y="0"/>
                    </a:cubicBezTo>
                    <a:close/>
                  </a:path>
                </a:pathLst>
              </a:custGeom>
              <a:solidFill>
                <a:srgbClr val="FFFFFF"/>
              </a:solidFill>
              <a:ln w="9525">
                <a:noFill/>
                <a:round/>
                <a:headEnd/>
                <a:tailEnd/>
              </a:ln>
            </p:spPr>
            <p:txBody>
              <a:bodyPr/>
              <a:lstStyle/>
              <a:p>
                <a:endParaRPr lang="en-US"/>
              </a:p>
            </p:txBody>
          </p:sp>
          <p:sp>
            <p:nvSpPr>
              <p:cNvPr id="44147" name="Freeform 995"/>
              <p:cNvSpPr>
                <a:spLocks/>
              </p:cNvSpPr>
              <p:nvPr/>
            </p:nvSpPr>
            <p:spPr bwMode="auto">
              <a:xfrm>
                <a:off x="1430" y="3053"/>
                <a:ext cx="37" cy="22"/>
              </a:xfrm>
              <a:custGeom>
                <a:avLst/>
                <a:gdLst>
                  <a:gd name="T0" fmla="*/ 0 w 15"/>
                  <a:gd name="T1" fmla="*/ 3 h 8"/>
                  <a:gd name="T2" fmla="*/ 9 w 15"/>
                  <a:gd name="T3" fmla="*/ 0 h 8"/>
                  <a:gd name="T4" fmla="*/ 0 w 15"/>
                  <a:gd name="T5" fmla="*/ 3 h 8"/>
                  <a:gd name="T6" fmla="*/ 0 60000 65536"/>
                  <a:gd name="T7" fmla="*/ 0 60000 65536"/>
                  <a:gd name="T8" fmla="*/ 0 60000 65536"/>
                  <a:gd name="T9" fmla="*/ 0 w 15"/>
                  <a:gd name="T10" fmla="*/ 0 h 8"/>
                  <a:gd name="T11" fmla="*/ 15 w 15"/>
                  <a:gd name="T12" fmla="*/ 8 h 8"/>
                </a:gdLst>
                <a:ahLst/>
                <a:cxnLst>
                  <a:cxn ang="T6">
                    <a:pos x="T0" y="T1"/>
                  </a:cxn>
                  <a:cxn ang="T7">
                    <a:pos x="T2" y="T3"/>
                  </a:cxn>
                  <a:cxn ang="T8">
                    <a:pos x="T4" y="T5"/>
                  </a:cxn>
                </a:cxnLst>
                <a:rect l="T9" t="T10" r="T11" b="T12"/>
                <a:pathLst>
                  <a:path w="15" h="8">
                    <a:moveTo>
                      <a:pt x="0" y="3"/>
                    </a:moveTo>
                    <a:cubicBezTo>
                      <a:pt x="0" y="3"/>
                      <a:pt x="11" y="5"/>
                      <a:pt x="9" y="0"/>
                    </a:cubicBezTo>
                    <a:cubicBezTo>
                      <a:pt x="9" y="0"/>
                      <a:pt x="15" y="8"/>
                      <a:pt x="0" y="3"/>
                    </a:cubicBezTo>
                    <a:close/>
                  </a:path>
                </a:pathLst>
              </a:custGeom>
              <a:solidFill>
                <a:srgbClr val="FFFFFF"/>
              </a:solidFill>
              <a:ln w="9525">
                <a:noFill/>
                <a:round/>
                <a:headEnd/>
                <a:tailEnd/>
              </a:ln>
            </p:spPr>
            <p:txBody>
              <a:bodyPr/>
              <a:lstStyle/>
              <a:p>
                <a:endParaRPr lang="en-US"/>
              </a:p>
            </p:txBody>
          </p:sp>
          <p:sp>
            <p:nvSpPr>
              <p:cNvPr id="44148" name="Freeform 996"/>
              <p:cNvSpPr>
                <a:spLocks/>
              </p:cNvSpPr>
              <p:nvPr/>
            </p:nvSpPr>
            <p:spPr bwMode="auto">
              <a:xfrm>
                <a:off x="1332" y="2877"/>
                <a:ext cx="40" cy="43"/>
              </a:xfrm>
              <a:custGeom>
                <a:avLst/>
                <a:gdLst>
                  <a:gd name="T0" fmla="*/ 0 w 16"/>
                  <a:gd name="T1" fmla="*/ 0 h 16"/>
                  <a:gd name="T2" fmla="*/ 4 w 16"/>
                  <a:gd name="T3" fmla="*/ 15 h 16"/>
                  <a:gd name="T4" fmla="*/ 0 w 16"/>
                  <a:gd name="T5" fmla="*/ 0 h 16"/>
                  <a:gd name="T6" fmla="*/ 0 60000 65536"/>
                  <a:gd name="T7" fmla="*/ 0 60000 65536"/>
                  <a:gd name="T8" fmla="*/ 0 60000 65536"/>
                  <a:gd name="T9" fmla="*/ 0 w 16"/>
                  <a:gd name="T10" fmla="*/ 0 h 16"/>
                  <a:gd name="T11" fmla="*/ 16 w 16"/>
                  <a:gd name="T12" fmla="*/ 16 h 16"/>
                </a:gdLst>
                <a:ahLst/>
                <a:cxnLst>
                  <a:cxn ang="T6">
                    <a:pos x="T0" y="T1"/>
                  </a:cxn>
                  <a:cxn ang="T7">
                    <a:pos x="T2" y="T3"/>
                  </a:cxn>
                  <a:cxn ang="T8">
                    <a:pos x="T4" y="T5"/>
                  </a:cxn>
                </a:cxnLst>
                <a:rect l="T9" t="T10" r="T11" b="T12"/>
                <a:pathLst>
                  <a:path w="16" h="16">
                    <a:moveTo>
                      <a:pt x="0" y="0"/>
                    </a:moveTo>
                    <a:cubicBezTo>
                      <a:pt x="0" y="0"/>
                      <a:pt x="12" y="11"/>
                      <a:pt x="4" y="15"/>
                    </a:cubicBezTo>
                    <a:cubicBezTo>
                      <a:pt x="4" y="15"/>
                      <a:pt x="16" y="16"/>
                      <a:pt x="0" y="0"/>
                    </a:cubicBezTo>
                    <a:close/>
                  </a:path>
                </a:pathLst>
              </a:custGeom>
              <a:solidFill>
                <a:srgbClr val="FFFFFF"/>
              </a:solidFill>
              <a:ln w="9525">
                <a:noFill/>
                <a:round/>
                <a:headEnd/>
                <a:tailEnd/>
              </a:ln>
            </p:spPr>
            <p:txBody>
              <a:bodyPr/>
              <a:lstStyle/>
              <a:p>
                <a:endParaRPr lang="en-US"/>
              </a:p>
            </p:txBody>
          </p:sp>
          <p:sp>
            <p:nvSpPr>
              <p:cNvPr id="44149" name="Freeform 997"/>
              <p:cNvSpPr>
                <a:spLocks/>
              </p:cNvSpPr>
              <p:nvPr/>
            </p:nvSpPr>
            <p:spPr bwMode="auto">
              <a:xfrm>
                <a:off x="1232" y="2984"/>
                <a:ext cx="40" cy="32"/>
              </a:xfrm>
              <a:custGeom>
                <a:avLst/>
                <a:gdLst>
                  <a:gd name="T0" fmla="*/ 0 w 16"/>
                  <a:gd name="T1" fmla="*/ 0 h 12"/>
                  <a:gd name="T2" fmla="*/ 1 w 16"/>
                  <a:gd name="T3" fmla="*/ 12 h 12"/>
                  <a:gd name="T4" fmla="*/ 0 w 16"/>
                  <a:gd name="T5" fmla="*/ 0 h 12"/>
                  <a:gd name="T6" fmla="*/ 0 60000 65536"/>
                  <a:gd name="T7" fmla="*/ 0 60000 65536"/>
                  <a:gd name="T8" fmla="*/ 0 60000 65536"/>
                  <a:gd name="T9" fmla="*/ 0 w 16"/>
                  <a:gd name="T10" fmla="*/ 0 h 12"/>
                  <a:gd name="T11" fmla="*/ 16 w 16"/>
                  <a:gd name="T12" fmla="*/ 12 h 12"/>
                </a:gdLst>
                <a:ahLst/>
                <a:cxnLst>
                  <a:cxn ang="T6">
                    <a:pos x="T0" y="T1"/>
                  </a:cxn>
                  <a:cxn ang="T7">
                    <a:pos x="T2" y="T3"/>
                  </a:cxn>
                  <a:cxn ang="T8">
                    <a:pos x="T4" y="T5"/>
                  </a:cxn>
                </a:cxnLst>
                <a:rect l="T9" t="T10" r="T11" b="T12"/>
                <a:pathLst>
                  <a:path w="16" h="12">
                    <a:moveTo>
                      <a:pt x="0" y="0"/>
                    </a:moveTo>
                    <a:cubicBezTo>
                      <a:pt x="0" y="0"/>
                      <a:pt x="12" y="6"/>
                      <a:pt x="1" y="12"/>
                    </a:cubicBezTo>
                    <a:cubicBezTo>
                      <a:pt x="1" y="12"/>
                      <a:pt x="16" y="7"/>
                      <a:pt x="0" y="0"/>
                    </a:cubicBezTo>
                    <a:close/>
                  </a:path>
                </a:pathLst>
              </a:custGeom>
              <a:solidFill>
                <a:srgbClr val="FFFFFF"/>
              </a:solidFill>
              <a:ln w="9525">
                <a:noFill/>
                <a:round/>
                <a:headEnd/>
                <a:tailEnd/>
              </a:ln>
            </p:spPr>
            <p:txBody>
              <a:bodyPr/>
              <a:lstStyle/>
              <a:p>
                <a:endParaRPr lang="en-US"/>
              </a:p>
            </p:txBody>
          </p:sp>
          <p:sp>
            <p:nvSpPr>
              <p:cNvPr id="44150" name="Freeform 998"/>
              <p:cNvSpPr>
                <a:spLocks/>
              </p:cNvSpPr>
              <p:nvPr/>
            </p:nvSpPr>
            <p:spPr bwMode="auto">
              <a:xfrm>
                <a:off x="1567" y="2744"/>
                <a:ext cx="45" cy="91"/>
              </a:xfrm>
              <a:custGeom>
                <a:avLst/>
                <a:gdLst>
                  <a:gd name="T0" fmla="*/ 0 w 18"/>
                  <a:gd name="T1" fmla="*/ 0 h 34"/>
                  <a:gd name="T2" fmla="*/ 16 w 18"/>
                  <a:gd name="T3" fmla="*/ 16 h 34"/>
                  <a:gd name="T4" fmla="*/ 5 w 18"/>
                  <a:gd name="T5" fmla="*/ 14 h 34"/>
                  <a:gd name="T6" fmla="*/ 0 w 18"/>
                  <a:gd name="T7" fmla="*/ 0 h 34"/>
                  <a:gd name="T8" fmla="*/ 0 60000 65536"/>
                  <a:gd name="T9" fmla="*/ 0 60000 65536"/>
                  <a:gd name="T10" fmla="*/ 0 60000 65536"/>
                  <a:gd name="T11" fmla="*/ 0 60000 65536"/>
                  <a:gd name="T12" fmla="*/ 0 w 18"/>
                  <a:gd name="T13" fmla="*/ 0 h 34"/>
                  <a:gd name="T14" fmla="*/ 18 w 18"/>
                  <a:gd name="T15" fmla="*/ 34 h 34"/>
                </a:gdLst>
                <a:ahLst/>
                <a:cxnLst>
                  <a:cxn ang="T8">
                    <a:pos x="T0" y="T1"/>
                  </a:cxn>
                  <a:cxn ang="T9">
                    <a:pos x="T2" y="T3"/>
                  </a:cxn>
                  <a:cxn ang="T10">
                    <a:pos x="T4" y="T5"/>
                  </a:cxn>
                  <a:cxn ang="T11">
                    <a:pos x="T6" y="T7"/>
                  </a:cxn>
                </a:cxnLst>
                <a:rect l="T12" t="T13" r="T14" b="T15"/>
                <a:pathLst>
                  <a:path w="18" h="34">
                    <a:moveTo>
                      <a:pt x="0" y="0"/>
                    </a:moveTo>
                    <a:cubicBezTo>
                      <a:pt x="0" y="0"/>
                      <a:pt x="15" y="30"/>
                      <a:pt x="16" y="16"/>
                    </a:cubicBezTo>
                    <a:cubicBezTo>
                      <a:pt x="16" y="16"/>
                      <a:pt x="18" y="34"/>
                      <a:pt x="5" y="14"/>
                    </a:cubicBezTo>
                    <a:cubicBezTo>
                      <a:pt x="2" y="9"/>
                      <a:pt x="0" y="0"/>
                      <a:pt x="0" y="0"/>
                    </a:cubicBezTo>
                    <a:close/>
                  </a:path>
                </a:pathLst>
              </a:custGeom>
              <a:solidFill>
                <a:srgbClr val="FFFFFF"/>
              </a:solidFill>
              <a:ln w="9525">
                <a:noFill/>
                <a:round/>
                <a:headEnd/>
                <a:tailEnd/>
              </a:ln>
            </p:spPr>
            <p:txBody>
              <a:bodyPr/>
              <a:lstStyle/>
              <a:p>
                <a:endParaRPr lang="en-US"/>
              </a:p>
            </p:txBody>
          </p:sp>
          <p:sp>
            <p:nvSpPr>
              <p:cNvPr id="44151" name="Freeform 999"/>
              <p:cNvSpPr>
                <a:spLocks/>
              </p:cNvSpPr>
              <p:nvPr/>
            </p:nvSpPr>
            <p:spPr bwMode="auto">
              <a:xfrm>
                <a:off x="1507" y="2720"/>
                <a:ext cx="33" cy="80"/>
              </a:xfrm>
              <a:custGeom>
                <a:avLst/>
                <a:gdLst>
                  <a:gd name="T0" fmla="*/ 0 w 13"/>
                  <a:gd name="T1" fmla="*/ 5 h 30"/>
                  <a:gd name="T2" fmla="*/ 11 w 13"/>
                  <a:gd name="T3" fmla="*/ 0 h 30"/>
                  <a:gd name="T4" fmla="*/ 0 w 13"/>
                  <a:gd name="T5" fmla="*/ 5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0" y="5"/>
                    </a:moveTo>
                    <a:cubicBezTo>
                      <a:pt x="0" y="5"/>
                      <a:pt x="9" y="20"/>
                      <a:pt x="11" y="0"/>
                    </a:cubicBezTo>
                    <a:cubicBezTo>
                      <a:pt x="11" y="0"/>
                      <a:pt x="13" y="30"/>
                      <a:pt x="0" y="5"/>
                    </a:cubicBezTo>
                    <a:close/>
                  </a:path>
                </a:pathLst>
              </a:custGeom>
              <a:solidFill>
                <a:srgbClr val="FFFFFF"/>
              </a:solidFill>
              <a:ln w="9525">
                <a:noFill/>
                <a:round/>
                <a:headEnd/>
                <a:tailEnd/>
              </a:ln>
            </p:spPr>
            <p:txBody>
              <a:bodyPr/>
              <a:lstStyle/>
              <a:p>
                <a:endParaRPr lang="en-US"/>
              </a:p>
            </p:txBody>
          </p:sp>
          <p:sp>
            <p:nvSpPr>
              <p:cNvPr id="44152" name="Freeform 1000"/>
              <p:cNvSpPr>
                <a:spLocks/>
              </p:cNvSpPr>
              <p:nvPr/>
            </p:nvSpPr>
            <p:spPr bwMode="auto">
              <a:xfrm>
                <a:off x="1400" y="2723"/>
                <a:ext cx="57" cy="66"/>
              </a:xfrm>
              <a:custGeom>
                <a:avLst/>
                <a:gdLst>
                  <a:gd name="T0" fmla="*/ 0 w 23"/>
                  <a:gd name="T1" fmla="*/ 15 h 25"/>
                  <a:gd name="T2" fmla="*/ 2 w 23"/>
                  <a:gd name="T3" fmla="*/ 0 h 25"/>
                  <a:gd name="T4" fmla="*/ 0 w 23"/>
                  <a:gd name="T5" fmla="*/ 15 h 25"/>
                  <a:gd name="T6" fmla="*/ 0 60000 65536"/>
                  <a:gd name="T7" fmla="*/ 0 60000 65536"/>
                  <a:gd name="T8" fmla="*/ 0 60000 65536"/>
                  <a:gd name="T9" fmla="*/ 0 w 23"/>
                  <a:gd name="T10" fmla="*/ 0 h 25"/>
                  <a:gd name="T11" fmla="*/ 23 w 23"/>
                  <a:gd name="T12" fmla="*/ 25 h 25"/>
                </a:gdLst>
                <a:ahLst/>
                <a:cxnLst>
                  <a:cxn ang="T6">
                    <a:pos x="T0" y="T1"/>
                  </a:cxn>
                  <a:cxn ang="T7">
                    <a:pos x="T2" y="T3"/>
                  </a:cxn>
                  <a:cxn ang="T8">
                    <a:pos x="T4" y="T5"/>
                  </a:cxn>
                </a:cxnLst>
                <a:rect l="T9" t="T10" r="T11" b="T12"/>
                <a:pathLst>
                  <a:path w="23" h="25">
                    <a:moveTo>
                      <a:pt x="0" y="15"/>
                    </a:moveTo>
                    <a:cubicBezTo>
                      <a:pt x="0" y="15"/>
                      <a:pt x="17" y="22"/>
                      <a:pt x="2" y="0"/>
                    </a:cubicBezTo>
                    <a:cubicBezTo>
                      <a:pt x="2" y="0"/>
                      <a:pt x="23" y="25"/>
                      <a:pt x="0" y="15"/>
                    </a:cubicBezTo>
                    <a:close/>
                  </a:path>
                </a:pathLst>
              </a:custGeom>
              <a:solidFill>
                <a:srgbClr val="FFFFFF"/>
              </a:solidFill>
              <a:ln w="9525">
                <a:noFill/>
                <a:round/>
                <a:headEnd/>
                <a:tailEnd/>
              </a:ln>
            </p:spPr>
            <p:txBody>
              <a:bodyPr/>
              <a:lstStyle/>
              <a:p>
                <a:endParaRPr lang="en-US"/>
              </a:p>
            </p:txBody>
          </p:sp>
          <p:sp>
            <p:nvSpPr>
              <p:cNvPr id="44153" name="Freeform 1001"/>
              <p:cNvSpPr>
                <a:spLocks/>
              </p:cNvSpPr>
              <p:nvPr/>
            </p:nvSpPr>
            <p:spPr bwMode="auto">
              <a:xfrm>
                <a:off x="1597" y="2904"/>
                <a:ext cx="45" cy="37"/>
              </a:xfrm>
              <a:custGeom>
                <a:avLst/>
                <a:gdLst>
                  <a:gd name="T0" fmla="*/ 0 w 18"/>
                  <a:gd name="T1" fmla="*/ 6 h 14"/>
                  <a:gd name="T2" fmla="*/ 5 w 18"/>
                  <a:gd name="T3" fmla="*/ 0 h 14"/>
                  <a:gd name="T4" fmla="*/ 0 w 18"/>
                  <a:gd name="T5" fmla="*/ 6 h 14"/>
                  <a:gd name="T6" fmla="*/ 0 60000 65536"/>
                  <a:gd name="T7" fmla="*/ 0 60000 65536"/>
                  <a:gd name="T8" fmla="*/ 0 60000 65536"/>
                  <a:gd name="T9" fmla="*/ 0 w 18"/>
                  <a:gd name="T10" fmla="*/ 0 h 14"/>
                  <a:gd name="T11" fmla="*/ 18 w 18"/>
                  <a:gd name="T12" fmla="*/ 14 h 14"/>
                </a:gdLst>
                <a:ahLst/>
                <a:cxnLst>
                  <a:cxn ang="T6">
                    <a:pos x="T0" y="T1"/>
                  </a:cxn>
                  <a:cxn ang="T7">
                    <a:pos x="T2" y="T3"/>
                  </a:cxn>
                  <a:cxn ang="T8">
                    <a:pos x="T4" y="T5"/>
                  </a:cxn>
                </a:cxnLst>
                <a:rect l="T9" t="T10" r="T11" b="T12"/>
                <a:pathLst>
                  <a:path w="18" h="14">
                    <a:moveTo>
                      <a:pt x="0" y="6"/>
                    </a:moveTo>
                    <a:cubicBezTo>
                      <a:pt x="0" y="6"/>
                      <a:pt x="14" y="13"/>
                      <a:pt x="5" y="0"/>
                    </a:cubicBezTo>
                    <a:cubicBezTo>
                      <a:pt x="5" y="0"/>
                      <a:pt x="18" y="14"/>
                      <a:pt x="0" y="6"/>
                    </a:cubicBezTo>
                    <a:close/>
                  </a:path>
                </a:pathLst>
              </a:custGeom>
              <a:solidFill>
                <a:srgbClr val="FFFFFF"/>
              </a:solidFill>
              <a:ln w="9525">
                <a:noFill/>
                <a:round/>
                <a:headEnd/>
                <a:tailEnd/>
              </a:ln>
            </p:spPr>
            <p:txBody>
              <a:bodyPr/>
              <a:lstStyle/>
              <a:p>
                <a:endParaRPr lang="en-US"/>
              </a:p>
            </p:txBody>
          </p:sp>
          <p:sp>
            <p:nvSpPr>
              <p:cNvPr id="44154" name="Freeform 1002"/>
              <p:cNvSpPr>
                <a:spLocks/>
              </p:cNvSpPr>
              <p:nvPr/>
            </p:nvSpPr>
            <p:spPr bwMode="auto">
              <a:xfrm>
                <a:off x="1680" y="2973"/>
                <a:ext cx="37" cy="35"/>
              </a:xfrm>
              <a:custGeom>
                <a:avLst/>
                <a:gdLst>
                  <a:gd name="T0" fmla="*/ 0 w 15"/>
                  <a:gd name="T1" fmla="*/ 5 h 13"/>
                  <a:gd name="T2" fmla="*/ 6 w 15"/>
                  <a:gd name="T3" fmla="*/ 0 h 13"/>
                  <a:gd name="T4" fmla="*/ 0 w 15"/>
                  <a:gd name="T5" fmla="*/ 5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5"/>
                    </a:moveTo>
                    <a:cubicBezTo>
                      <a:pt x="0" y="5"/>
                      <a:pt x="11" y="11"/>
                      <a:pt x="6" y="0"/>
                    </a:cubicBezTo>
                    <a:cubicBezTo>
                      <a:pt x="6" y="0"/>
                      <a:pt x="15" y="13"/>
                      <a:pt x="0" y="5"/>
                    </a:cubicBezTo>
                    <a:close/>
                  </a:path>
                </a:pathLst>
              </a:custGeom>
              <a:solidFill>
                <a:srgbClr val="FFFFFF"/>
              </a:solidFill>
              <a:ln w="9525">
                <a:noFill/>
                <a:round/>
                <a:headEnd/>
                <a:tailEnd/>
              </a:ln>
            </p:spPr>
            <p:txBody>
              <a:bodyPr/>
              <a:lstStyle/>
              <a:p>
                <a:endParaRPr lang="en-US"/>
              </a:p>
            </p:txBody>
          </p:sp>
          <p:sp>
            <p:nvSpPr>
              <p:cNvPr id="44155" name="Freeform 1003"/>
              <p:cNvSpPr>
                <a:spLocks/>
              </p:cNvSpPr>
              <p:nvPr/>
            </p:nvSpPr>
            <p:spPr bwMode="auto">
              <a:xfrm>
                <a:off x="1410" y="2861"/>
                <a:ext cx="35" cy="62"/>
              </a:xfrm>
              <a:custGeom>
                <a:avLst/>
                <a:gdLst>
                  <a:gd name="T0" fmla="*/ 0 w 14"/>
                  <a:gd name="T1" fmla="*/ 4 h 23"/>
                  <a:gd name="T2" fmla="*/ 14 w 14"/>
                  <a:gd name="T3" fmla="*/ 0 h 23"/>
                  <a:gd name="T4" fmla="*/ 0 w 14"/>
                  <a:gd name="T5" fmla="*/ 4 h 23"/>
                  <a:gd name="T6" fmla="*/ 0 60000 65536"/>
                  <a:gd name="T7" fmla="*/ 0 60000 65536"/>
                  <a:gd name="T8" fmla="*/ 0 60000 65536"/>
                  <a:gd name="T9" fmla="*/ 0 w 14"/>
                  <a:gd name="T10" fmla="*/ 0 h 23"/>
                  <a:gd name="T11" fmla="*/ 14 w 14"/>
                  <a:gd name="T12" fmla="*/ 23 h 23"/>
                </a:gdLst>
                <a:ahLst/>
                <a:cxnLst>
                  <a:cxn ang="T6">
                    <a:pos x="T0" y="T1"/>
                  </a:cxn>
                  <a:cxn ang="T7">
                    <a:pos x="T2" y="T3"/>
                  </a:cxn>
                  <a:cxn ang="T8">
                    <a:pos x="T4" y="T5"/>
                  </a:cxn>
                </a:cxnLst>
                <a:rect l="T9" t="T10" r="T11" b="T12"/>
                <a:pathLst>
                  <a:path w="14" h="23">
                    <a:moveTo>
                      <a:pt x="0" y="4"/>
                    </a:moveTo>
                    <a:cubicBezTo>
                      <a:pt x="0" y="4"/>
                      <a:pt x="11" y="16"/>
                      <a:pt x="14" y="0"/>
                    </a:cubicBezTo>
                    <a:cubicBezTo>
                      <a:pt x="14" y="0"/>
                      <a:pt x="12" y="23"/>
                      <a:pt x="0" y="4"/>
                    </a:cubicBezTo>
                    <a:close/>
                  </a:path>
                </a:pathLst>
              </a:custGeom>
              <a:solidFill>
                <a:srgbClr val="FFFFFF"/>
              </a:solidFill>
              <a:ln w="9525">
                <a:noFill/>
                <a:round/>
                <a:headEnd/>
                <a:tailEnd/>
              </a:ln>
            </p:spPr>
            <p:txBody>
              <a:bodyPr/>
              <a:lstStyle/>
              <a:p>
                <a:endParaRPr lang="en-US"/>
              </a:p>
            </p:txBody>
          </p:sp>
          <p:sp>
            <p:nvSpPr>
              <p:cNvPr id="44156" name="Freeform 1004"/>
              <p:cNvSpPr>
                <a:spLocks/>
              </p:cNvSpPr>
              <p:nvPr/>
            </p:nvSpPr>
            <p:spPr bwMode="auto">
              <a:xfrm>
                <a:off x="1535" y="2979"/>
                <a:ext cx="30" cy="69"/>
              </a:xfrm>
              <a:custGeom>
                <a:avLst/>
                <a:gdLst>
                  <a:gd name="T0" fmla="*/ 2 w 12"/>
                  <a:gd name="T1" fmla="*/ 0 h 26"/>
                  <a:gd name="T2" fmla="*/ 0 w 12"/>
                  <a:gd name="T3" fmla="*/ 19 h 26"/>
                  <a:gd name="T4" fmla="*/ 2 w 12"/>
                  <a:gd name="T5" fmla="*/ 0 h 26"/>
                  <a:gd name="T6" fmla="*/ 0 60000 65536"/>
                  <a:gd name="T7" fmla="*/ 0 60000 65536"/>
                  <a:gd name="T8" fmla="*/ 0 60000 65536"/>
                  <a:gd name="T9" fmla="*/ 0 w 12"/>
                  <a:gd name="T10" fmla="*/ 0 h 26"/>
                  <a:gd name="T11" fmla="*/ 12 w 12"/>
                  <a:gd name="T12" fmla="*/ 26 h 26"/>
                </a:gdLst>
                <a:ahLst/>
                <a:cxnLst>
                  <a:cxn ang="T6">
                    <a:pos x="T0" y="T1"/>
                  </a:cxn>
                  <a:cxn ang="T7">
                    <a:pos x="T2" y="T3"/>
                  </a:cxn>
                  <a:cxn ang="T8">
                    <a:pos x="T4" y="T5"/>
                  </a:cxn>
                </a:cxnLst>
                <a:rect l="T9" t="T10" r="T11" b="T12"/>
                <a:pathLst>
                  <a:path w="12" h="26">
                    <a:moveTo>
                      <a:pt x="2" y="0"/>
                    </a:moveTo>
                    <a:cubicBezTo>
                      <a:pt x="2" y="0"/>
                      <a:pt x="8" y="20"/>
                      <a:pt x="0" y="19"/>
                    </a:cubicBezTo>
                    <a:cubicBezTo>
                      <a:pt x="0" y="19"/>
                      <a:pt x="12" y="26"/>
                      <a:pt x="2" y="0"/>
                    </a:cubicBezTo>
                    <a:close/>
                  </a:path>
                </a:pathLst>
              </a:custGeom>
              <a:solidFill>
                <a:srgbClr val="FFFFFF"/>
              </a:solidFill>
              <a:ln w="9525">
                <a:noFill/>
                <a:round/>
                <a:headEnd/>
                <a:tailEnd/>
              </a:ln>
            </p:spPr>
            <p:txBody>
              <a:bodyPr/>
              <a:lstStyle/>
              <a:p>
                <a:endParaRPr lang="en-US"/>
              </a:p>
            </p:txBody>
          </p:sp>
          <p:sp>
            <p:nvSpPr>
              <p:cNvPr id="44157" name="Freeform 1005"/>
              <p:cNvSpPr>
                <a:spLocks/>
              </p:cNvSpPr>
              <p:nvPr/>
            </p:nvSpPr>
            <p:spPr bwMode="auto">
              <a:xfrm>
                <a:off x="1207" y="3080"/>
                <a:ext cx="53" cy="83"/>
              </a:xfrm>
              <a:custGeom>
                <a:avLst/>
                <a:gdLst>
                  <a:gd name="T0" fmla="*/ 0 w 21"/>
                  <a:gd name="T1" fmla="*/ 7 h 31"/>
                  <a:gd name="T2" fmla="*/ 11 w 21"/>
                  <a:gd name="T3" fmla="*/ 0 h 31"/>
                  <a:gd name="T4" fmla="*/ 0 w 21"/>
                  <a:gd name="T5" fmla="*/ 7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0" y="7"/>
                    </a:moveTo>
                    <a:cubicBezTo>
                      <a:pt x="0" y="7"/>
                      <a:pt x="17" y="25"/>
                      <a:pt x="11" y="0"/>
                    </a:cubicBezTo>
                    <a:cubicBezTo>
                      <a:pt x="11" y="0"/>
                      <a:pt x="21" y="31"/>
                      <a:pt x="0" y="7"/>
                    </a:cubicBezTo>
                    <a:close/>
                  </a:path>
                </a:pathLst>
              </a:custGeom>
              <a:solidFill>
                <a:srgbClr val="FFFFFF"/>
              </a:solidFill>
              <a:ln w="9525">
                <a:noFill/>
                <a:round/>
                <a:headEnd/>
                <a:tailEnd/>
              </a:ln>
            </p:spPr>
            <p:txBody>
              <a:bodyPr/>
              <a:lstStyle/>
              <a:p>
                <a:endParaRPr lang="en-US"/>
              </a:p>
            </p:txBody>
          </p:sp>
          <p:sp>
            <p:nvSpPr>
              <p:cNvPr id="44158" name="Freeform 1006"/>
              <p:cNvSpPr>
                <a:spLocks/>
              </p:cNvSpPr>
              <p:nvPr/>
            </p:nvSpPr>
            <p:spPr bwMode="auto">
              <a:xfrm>
                <a:off x="1352" y="3296"/>
                <a:ext cx="48" cy="69"/>
              </a:xfrm>
              <a:custGeom>
                <a:avLst/>
                <a:gdLst>
                  <a:gd name="T0" fmla="*/ 0 w 19"/>
                  <a:gd name="T1" fmla="*/ 0 h 26"/>
                  <a:gd name="T2" fmla="*/ 13 w 19"/>
                  <a:gd name="T3" fmla="*/ 3 h 26"/>
                  <a:gd name="T4" fmla="*/ 0 w 19"/>
                  <a:gd name="T5" fmla="*/ 0 h 26"/>
                  <a:gd name="T6" fmla="*/ 0 60000 65536"/>
                  <a:gd name="T7" fmla="*/ 0 60000 65536"/>
                  <a:gd name="T8" fmla="*/ 0 60000 65536"/>
                  <a:gd name="T9" fmla="*/ 0 w 19"/>
                  <a:gd name="T10" fmla="*/ 0 h 26"/>
                  <a:gd name="T11" fmla="*/ 19 w 19"/>
                  <a:gd name="T12" fmla="*/ 26 h 26"/>
                </a:gdLst>
                <a:ahLst/>
                <a:cxnLst>
                  <a:cxn ang="T6">
                    <a:pos x="T0" y="T1"/>
                  </a:cxn>
                  <a:cxn ang="T7">
                    <a:pos x="T2" y="T3"/>
                  </a:cxn>
                  <a:cxn ang="T8">
                    <a:pos x="T4" y="T5"/>
                  </a:cxn>
                </a:cxnLst>
                <a:rect l="T9" t="T10" r="T11" b="T12"/>
                <a:pathLst>
                  <a:path w="19" h="26">
                    <a:moveTo>
                      <a:pt x="0" y="0"/>
                    </a:moveTo>
                    <a:cubicBezTo>
                      <a:pt x="0" y="0"/>
                      <a:pt x="14" y="19"/>
                      <a:pt x="13" y="3"/>
                    </a:cubicBezTo>
                    <a:cubicBezTo>
                      <a:pt x="13" y="3"/>
                      <a:pt x="19" y="26"/>
                      <a:pt x="0" y="0"/>
                    </a:cubicBezTo>
                    <a:close/>
                  </a:path>
                </a:pathLst>
              </a:custGeom>
              <a:solidFill>
                <a:srgbClr val="FFFFFF"/>
              </a:solidFill>
              <a:ln w="9525">
                <a:noFill/>
                <a:round/>
                <a:headEnd/>
                <a:tailEnd/>
              </a:ln>
            </p:spPr>
            <p:txBody>
              <a:bodyPr/>
              <a:lstStyle/>
              <a:p>
                <a:endParaRPr lang="en-US"/>
              </a:p>
            </p:txBody>
          </p:sp>
          <p:sp>
            <p:nvSpPr>
              <p:cNvPr id="44159" name="Freeform 1007"/>
              <p:cNvSpPr>
                <a:spLocks/>
              </p:cNvSpPr>
              <p:nvPr/>
            </p:nvSpPr>
            <p:spPr bwMode="auto">
              <a:xfrm>
                <a:off x="1050" y="3123"/>
                <a:ext cx="47" cy="37"/>
              </a:xfrm>
              <a:custGeom>
                <a:avLst/>
                <a:gdLst>
                  <a:gd name="T0" fmla="*/ 0 w 19"/>
                  <a:gd name="T1" fmla="*/ 2 h 14"/>
                  <a:gd name="T2" fmla="*/ 14 w 19"/>
                  <a:gd name="T3" fmla="*/ 0 h 14"/>
                  <a:gd name="T4" fmla="*/ 0 w 19"/>
                  <a:gd name="T5" fmla="*/ 2 h 14"/>
                  <a:gd name="T6" fmla="*/ 0 60000 65536"/>
                  <a:gd name="T7" fmla="*/ 0 60000 65536"/>
                  <a:gd name="T8" fmla="*/ 0 60000 65536"/>
                  <a:gd name="T9" fmla="*/ 0 w 19"/>
                  <a:gd name="T10" fmla="*/ 0 h 14"/>
                  <a:gd name="T11" fmla="*/ 19 w 19"/>
                  <a:gd name="T12" fmla="*/ 14 h 14"/>
                </a:gdLst>
                <a:ahLst/>
                <a:cxnLst>
                  <a:cxn ang="T6">
                    <a:pos x="T0" y="T1"/>
                  </a:cxn>
                  <a:cxn ang="T7">
                    <a:pos x="T2" y="T3"/>
                  </a:cxn>
                  <a:cxn ang="T8">
                    <a:pos x="T4" y="T5"/>
                  </a:cxn>
                </a:cxnLst>
                <a:rect l="T9" t="T10" r="T11" b="T12"/>
                <a:pathLst>
                  <a:path w="19" h="14">
                    <a:moveTo>
                      <a:pt x="0" y="2"/>
                    </a:moveTo>
                    <a:cubicBezTo>
                      <a:pt x="0" y="2"/>
                      <a:pt x="16" y="10"/>
                      <a:pt x="14" y="0"/>
                    </a:cubicBezTo>
                    <a:cubicBezTo>
                      <a:pt x="14" y="0"/>
                      <a:pt x="19" y="14"/>
                      <a:pt x="0" y="2"/>
                    </a:cubicBezTo>
                    <a:close/>
                  </a:path>
                </a:pathLst>
              </a:custGeom>
              <a:solidFill>
                <a:srgbClr val="FFFFFF"/>
              </a:solidFill>
              <a:ln w="9525">
                <a:noFill/>
                <a:round/>
                <a:headEnd/>
                <a:tailEnd/>
              </a:ln>
            </p:spPr>
            <p:txBody>
              <a:bodyPr/>
              <a:lstStyle/>
              <a:p>
                <a:endParaRPr lang="en-US"/>
              </a:p>
            </p:txBody>
          </p:sp>
          <p:sp>
            <p:nvSpPr>
              <p:cNvPr id="44160" name="Freeform 1008"/>
              <p:cNvSpPr>
                <a:spLocks/>
              </p:cNvSpPr>
              <p:nvPr/>
            </p:nvSpPr>
            <p:spPr bwMode="auto">
              <a:xfrm>
                <a:off x="1415" y="3208"/>
                <a:ext cx="35" cy="51"/>
              </a:xfrm>
              <a:custGeom>
                <a:avLst/>
                <a:gdLst>
                  <a:gd name="T0" fmla="*/ 0 w 14"/>
                  <a:gd name="T1" fmla="*/ 0 h 19"/>
                  <a:gd name="T2" fmla="*/ 0 w 14"/>
                  <a:gd name="T3" fmla="*/ 17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0" y="0"/>
                    </a:moveTo>
                    <a:cubicBezTo>
                      <a:pt x="0" y="0"/>
                      <a:pt x="8" y="14"/>
                      <a:pt x="0" y="17"/>
                    </a:cubicBezTo>
                    <a:cubicBezTo>
                      <a:pt x="0" y="17"/>
                      <a:pt x="14" y="19"/>
                      <a:pt x="0" y="0"/>
                    </a:cubicBezTo>
                    <a:close/>
                  </a:path>
                </a:pathLst>
              </a:custGeom>
              <a:solidFill>
                <a:srgbClr val="FFFFFF"/>
              </a:solidFill>
              <a:ln w="9525">
                <a:noFill/>
                <a:round/>
                <a:headEnd/>
                <a:tailEnd/>
              </a:ln>
            </p:spPr>
            <p:txBody>
              <a:bodyPr/>
              <a:lstStyle/>
              <a:p>
                <a:endParaRPr lang="en-US"/>
              </a:p>
            </p:txBody>
          </p:sp>
          <p:sp>
            <p:nvSpPr>
              <p:cNvPr id="44161" name="Freeform 1009"/>
              <p:cNvSpPr>
                <a:spLocks/>
              </p:cNvSpPr>
              <p:nvPr/>
            </p:nvSpPr>
            <p:spPr bwMode="auto">
              <a:xfrm>
                <a:off x="1617" y="3440"/>
                <a:ext cx="48" cy="45"/>
              </a:xfrm>
              <a:custGeom>
                <a:avLst/>
                <a:gdLst>
                  <a:gd name="T0" fmla="*/ 0 w 19"/>
                  <a:gd name="T1" fmla="*/ 3 h 17"/>
                  <a:gd name="T2" fmla="*/ 11 w 19"/>
                  <a:gd name="T3" fmla="*/ 0 h 17"/>
                  <a:gd name="T4" fmla="*/ 0 w 19"/>
                  <a:gd name="T5" fmla="*/ 3 h 17"/>
                  <a:gd name="T6" fmla="*/ 0 60000 65536"/>
                  <a:gd name="T7" fmla="*/ 0 60000 65536"/>
                  <a:gd name="T8" fmla="*/ 0 60000 65536"/>
                  <a:gd name="T9" fmla="*/ 0 w 19"/>
                  <a:gd name="T10" fmla="*/ 0 h 17"/>
                  <a:gd name="T11" fmla="*/ 19 w 19"/>
                  <a:gd name="T12" fmla="*/ 17 h 17"/>
                </a:gdLst>
                <a:ahLst/>
                <a:cxnLst>
                  <a:cxn ang="T6">
                    <a:pos x="T0" y="T1"/>
                  </a:cxn>
                  <a:cxn ang="T7">
                    <a:pos x="T2" y="T3"/>
                  </a:cxn>
                  <a:cxn ang="T8">
                    <a:pos x="T4" y="T5"/>
                  </a:cxn>
                </a:cxnLst>
                <a:rect l="T9" t="T10" r="T11" b="T12"/>
                <a:pathLst>
                  <a:path w="19" h="17">
                    <a:moveTo>
                      <a:pt x="0" y="3"/>
                    </a:moveTo>
                    <a:cubicBezTo>
                      <a:pt x="0" y="3"/>
                      <a:pt x="16" y="13"/>
                      <a:pt x="11" y="0"/>
                    </a:cubicBezTo>
                    <a:cubicBezTo>
                      <a:pt x="11" y="0"/>
                      <a:pt x="19" y="17"/>
                      <a:pt x="0" y="3"/>
                    </a:cubicBezTo>
                    <a:close/>
                  </a:path>
                </a:pathLst>
              </a:custGeom>
              <a:solidFill>
                <a:srgbClr val="FFFFFF"/>
              </a:solidFill>
              <a:ln w="9525">
                <a:noFill/>
                <a:round/>
                <a:headEnd/>
                <a:tailEnd/>
              </a:ln>
            </p:spPr>
            <p:txBody>
              <a:bodyPr/>
              <a:lstStyle/>
              <a:p>
                <a:endParaRPr lang="en-US"/>
              </a:p>
            </p:txBody>
          </p:sp>
          <p:sp>
            <p:nvSpPr>
              <p:cNvPr id="44162" name="Freeform 1010"/>
              <p:cNvSpPr>
                <a:spLocks/>
              </p:cNvSpPr>
              <p:nvPr/>
            </p:nvSpPr>
            <p:spPr bwMode="auto">
              <a:xfrm>
                <a:off x="1987" y="2432"/>
                <a:ext cx="53" cy="93"/>
              </a:xfrm>
              <a:custGeom>
                <a:avLst/>
                <a:gdLst>
                  <a:gd name="T0" fmla="*/ 0 w 21"/>
                  <a:gd name="T1" fmla="*/ 6 h 35"/>
                  <a:gd name="T2" fmla="*/ 13 w 21"/>
                  <a:gd name="T3" fmla="*/ 0 h 35"/>
                  <a:gd name="T4" fmla="*/ 0 w 21"/>
                  <a:gd name="T5" fmla="*/ 6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6"/>
                    </a:moveTo>
                    <a:cubicBezTo>
                      <a:pt x="0" y="6"/>
                      <a:pt x="16" y="25"/>
                      <a:pt x="13" y="0"/>
                    </a:cubicBezTo>
                    <a:cubicBezTo>
                      <a:pt x="13" y="0"/>
                      <a:pt x="21" y="35"/>
                      <a:pt x="0" y="6"/>
                    </a:cubicBezTo>
                    <a:close/>
                  </a:path>
                </a:pathLst>
              </a:custGeom>
              <a:solidFill>
                <a:srgbClr val="FFFFFF"/>
              </a:solidFill>
              <a:ln w="9525">
                <a:noFill/>
                <a:round/>
                <a:headEnd/>
                <a:tailEnd/>
              </a:ln>
            </p:spPr>
            <p:txBody>
              <a:bodyPr/>
              <a:lstStyle/>
              <a:p>
                <a:endParaRPr lang="en-US"/>
              </a:p>
            </p:txBody>
          </p:sp>
          <p:sp>
            <p:nvSpPr>
              <p:cNvPr id="44163" name="Freeform 1011"/>
              <p:cNvSpPr>
                <a:spLocks/>
              </p:cNvSpPr>
              <p:nvPr/>
            </p:nvSpPr>
            <p:spPr bwMode="auto">
              <a:xfrm>
                <a:off x="2145" y="2531"/>
                <a:ext cx="50" cy="165"/>
              </a:xfrm>
              <a:custGeom>
                <a:avLst/>
                <a:gdLst>
                  <a:gd name="T0" fmla="*/ 0 w 20"/>
                  <a:gd name="T1" fmla="*/ 23 h 62"/>
                  <a:gd name="T2" fmla="*/ 11 w 20"/>
                  <a:gd name="T3" fmla="*/ 0 h 62"/>
                  <a:gd name="T4" fmla="*/ 0 w 20"/>
                  <a:gd name="T5" fmla="*/ 23 h 62"/>
                  <a:gd name="T6" fmla="*/ 0 60000 65536"/>
                  <a:gd name="T7" fmla="*/ 0 60000 65536"/>
                  <a:gd name="T8" fmla="*/ 0 60000 65536"/>
                  <a:gd name="T9" fmla="*/ 0 w 20"/>
                  <a:gd name="T10" fmla="*/ 0 h 62"/>
                  <a:gd name="T11" fmla="*/ 20 w 20"/>
                  <a:gd name="T12" fmla="*/ 62 h 62"/>
                </a:gdLst>
                <a:ahLst/>
                <a:cxnLst>
                  <a:cxn ang="T6">
                    <a:pos x="T0" y="T1"/>
                  </a:cxn>
                  <a:cxn ang="T7">
                    <a:pos x="T2" y="T3"/>
                  </a:cxn>
                  <a:cxn ang="T8">
                    <a:pos x="T4" y="T5"/>
                  </a:cxn>
                </a:cxnLst>
                <a:rect l="T9" t="T10" r="T11" b="T12"/>
                <a:pathLst>
                  <a:path w="20" h="62">
                    <a:moveTo>
                      <a:pt x="0" y="23"/>
                    </a:moveTo>
                    <a:cubicBezTo>
                      <a:pt x="0" y="23"/>
                      <a:pt x="15" y="55"/>
                      <a:pt x="11" y="0"/>
                    </a:cubicBezTo>
                    <a:cubicBezTo>
                      <a:pt x="11" y="0"/>
                      <a:pt x="20" y="62"/>
                      <a:pt x="0" y="23"/>
                    </a:cubicBezTo>
                    <a:close/>
                  </a:path>
                </a:pathLst>
              </a:custGeom>
              <a:solidFill>
                <a:srgbClr val="FFFFFF"/>
              </a:solidFill>
              <a:ln w="9525">
                <a:noFill/>
                <a:round/>
                <a:headEnd/>
                <a:tailEnd/>
              </a:ln>
            </p:spPr>
            <p:txBody>
              <a:bodyPr/>
              <a:lstStyle/>
              <a:p>
                <a:endParaRPr lang="en-US"/>
              </a:p>
            </p:txBody>
          </p:sp>
          <p:sp>
            <p:nvSpPr>
              <p:cNvPr id="44164" name="Freeform 1012"/>
              <p:cNvSpPr>
                <a:spLocks/>
              </p:cNvSpPr>
              <p:nvPr/>
            </p:nvSpPr>
            <p:spPr bwMode="auto">
              <a:xfrm>
                <a:off x="2167" y="2723"/>
                <a:ext cx="40" cy="77"/>
              </a:xfrm>
              <a:custGeom>
                <a:avLst/>
                <a:gdLst>
                  <a:gd name="T0" fmla="*/ 0 w 16"/>
                  <a:gd name="T1" fmla="*/ 6 h 29"/>
                  <a:gd name="T2" fmla="*/ 9 w 16"/>
                  <a:gd name="T3" fmla="*/ 0 h 29"/>
                  <a:gd name="T4" fmla="*/ 0 w 16"/>
                  <a:gd name="T5" fmla="*/ 6 h 29"/>
                  <a:gd name="T6" fmla="*/ 0 60000 65536"/>
                  <a:gd name="T7" fmla="*/ 0 60000 65536"/>
                  <a:gd name="T8" fmla="*/ 0 60000 65536"/>
                  <a:gd name="T9" fmla="*/ 0 w 16"/>
                  <a:gd name="T10" fmla="*/ 0 h 29"/>
                  <a:gd name="T11" fmla="*/ 16 w 16"/>
                  <a:gd name="T12" fmla="*/ 29 h 29"/>
                </a:gdLst>
                <a:ahLst/>
                <a:cxnLst>
                  <a:cxn ang="T6">
                    <a:pos x="T0" y="T1"/>
                  </a:cxn>
                  <a:cxn ang="T7">
                    <a:pos x="T2" y="T3"/>
                  </a:cxn>
                  <a:cxn ang="T8">
                    <a:pos x="T4" y="T5"/>
                  </a:cxn>
                </a:cxnLst>
                <a:rect l="T9" t="T10" r="T11" b="T12"/>
                <a:pathLst>
                  <a:path w="16" h="29">
                    <a:moveTo>
                      <a:pt x="0" y="6"/>
                    </a:moveTo>
                    <a:cubicBezTo>
                      <a:pt x="0" y="6"/>
                      <a:pt x="14" y="23"/>
                      <a:pt x="9" y="0"/>
                    </a:cubicBezTo>
                    <a:cubicBezTo>
                      <a:pt x="9" y="0"/>
                      <a:pt x="16" y="29"/>
                      <a:pt x="0" y="6"/>
                    </a:cubicBezTo>
                    <a:close/>
                  </a:path>
                </a:pathLst>
              </a:custGeom>
              <a:solidFill>
                <a:srgbClr val="FFFFFF"/>
              </a:solidFill>
              <a:ln w="9525">
                <a:noFill/>
                <a:round/>
                <a:headEnd/>
                <a:tailEnd/>
              </a:ln>
            </p:spPr>
            <p:txBody>
              <a:bodyPr/>
              <a:lstStyle/>
              <a:p>
                <a:endParaRPr lang="en-US"/>
              </a:p>
            </p:txBody>
          </p:sp>
          <p:sp>
            <p:nvSpPr>
              <p:cNvPr id="44165" name="Freeform 1013"/>
              <p:cNvSpPr>
                <a:spLocks/>
              </p:cNvSpPr>
              <p:nvPr/>
            </p:nvSpPr>
            <p:spPr bwMode="auto">
              <a:xfrm>
                <a:off x="2057" y="2547"/>
                <a:ext cx="40" cy="93"/>
              </a:xfrm>
              <a:custGeom>
                <a:avLst/>
                <a:gdLst>
                  <a:gd name="T0" fmla="*/ 0 w 16"/>
                  <a:gd name="T1" fmla="*/ 0 h 35"/>
                  <a:gd name="T2" fmla="*/ 16 w 16"/>
                  <a:gd name="T3" fmla="*/ 8 h 35"/>
                  <a:gd name="T4" fmla="*/ 0 w 16"/>
                  <a:gd name="T5" fmla="*/ 0 h 35"/>
                  <a:gd name="T6" fmla="*/ 0 60000 65536"/>
                  <a:gd name="T7" fmla="*/ 0 60000 65536"/>
                  <a:gd name="T8" fmla="*/ 0 60000 65536"/>
                  <a:gd name="T9" fmla="*/ 0 w 16"/>
                  <a:gd name="T10" fmla="*/ 0 h 35"/>
                  <a:gd name="T11" fmla="*/ 16 w 16"/>
                  <a:gd name="T12" fmla="*/ 35 h 35"/>
                </a:gdLst>
                <a:ahLst/>
                <a:cxnLst>
                  <a:cxn ang="T6">
                    <a:pos x="T0" y="T1"/>
                  </a:cxn>
                  <a:cxn ang="T7">
                    <a:pos x="T2" y="T3"/>
                  </a:cxn>
                  <a:cxn ang="T8">
                    <a:pos x="T4" y="T5"/>
                  </a:cxn>
                </a:cxnLst>
                <a:rect l="T9" t="T10" r="T11" b="T12"/>
                <a:pathLst>
                  <a:path w="16" h="35">
                    <a:moveTo>
                      <a:pt x="0" y="0"/>
                    </a:moveTo>
                    <a:cubicBezTo>
                      <a:pt x="0" y="0"/>
                      <a:pt x="14" y="28"/>
                      <a:pt x="16" y="8"/>
                    </a:cubicBezTo>
                    <a:cubicBezTo>
                      <a:pt x="16" y="8"/>
                      <a:pt x="16" y="35"/>
                      <a:pt x="0" y="0"/>
                    </a:cubicBezTo>
                    <a:close/>
                  </a:path>
                </a:pathLst>
              </a:custGeom>
              <a:solidFill>
                <a:srgbClr val="FFFFFF"/>
              </a:solidFill>
              <a:ln w="9525">
                <a:noFill/>
                <a:round/>
                <a:headEnd/>
                <a:tailEnd/>
              </a:ln>
            </p:spPr>
            <p:txBody>
              <a:bodyPr/>
              <a:lstStyle/>
              <a:p>
                <a:endParaRPr lang="en-US"/>
              </a:p>
            </p:txBody>
          </p:sp>
          <p:sp>
            <p:nvSpPr>
              <p:cNvPr id="44166" name="Freeform 1014"/>
              <p:cNvSpPr>
                <a:spLocks/>
              </p:cNvSpPr>
              <p:nvPr/>
            </p:nvSpPr>
            <p:spPr bwMode="auto">
              <a:xfrm>
                <a:off x="2262" y="2432"/>
                <a:ext cx="88" cy="123"/>
              </a:xfrm>
              <a:custGeom>
                <a:avLst/>
                <a:gdLst>
                  <a:gd name="T0" fmla="*/ 0 w 35"/>
                  <a:gd name="T1" fmla="*/ 17 h 46"/>
                  <a:gd name="T2" fmla="*/ 14 w 35"/>
                  <a:gd name="T3" fmla="*/ 0 h 46"/>
                  <a:gd name="T4" fmla="*/ 0 w 35"/>
                  <a:gd name="T5" fmla="*/ 17 h 46"/>
                  <a:gd name="T6" fmla="*/ 0 60000 65536"/>
                  <a:gd name="T7" fmla="*/ 0 60000 65536"/>
                  <a:gd name="T8" fmla="*/ 0 60000 65536"/>
                  <a:gd name="T9" fmla="*/ 0 w 35"/>
                  <a:gd name="T10" fmla="*/ 0 h 46"/>
                  <a:gd name="T11" fmla="*/ 35 w 35"/>
                  <a:gd name="T12" fmla="*/ 46 h 46"/>
                </a:gdLst>
                <a:ahLst/>
                <a:cxnLst>
                  <a:cxn ang="T6">
                    <a:pos x="T0" y="T1"/>
                  </a:cxn>
                  <a:cxn ang="T7">
                    <a:pos x="T2" y="T3"/>
                  </a:cxn>
                  <a:cxn ang="T8">
                    <a:pos x="T4" y="T5"/>
                  </a:cxn>
                </a:cxnLst>
                <a:rect l="T9" t="T10" r="T11" b="T12"/>
                <a:pathLst>
                  <a:path w="35" h="46">
                    <a:moveTo>
                      <a:pt x="0" y="17"/>
                    </a:moveTo>
                    <a:cubicBezTo>
                      <a:pt x="0" y="17"/>
                      <a:pt x="31" y="42"/>
                      <a:pt x="14" y="0"/>
                    </a:cubicBezTo>
                    <a:cubicBezTo>
                      <a:pt x="14" y="0"/>
                      <a:pt x="35" y="46"/>
                      <a:pt x="0" y="17"/>
                    </a:cubicBezTo>
                    <a:close/>
                  </a:path>
                </a:pathLst>
              </a:custGeom>
              <a:solidFill>
                <a:srgbClr val="FFFFFF"/>
              </a:solidFill>
              <a:ln w="9525">
                <a:noFill/>
                <a:round/>
                <a:headEnd/>
                <a:tailEnd/>
              </a:ln>
            </p:spPr>
            <p:txBody>
              <a:bodyPr/>
              <a:lstStyle/>
              <a:p>
                <a:endParaRPr lang="en-US"/>
              </a:p>
            </p:txBody>
          </p:sp>
          <p:sp>
            <p:nvSpPr>
              <p:cNvPr id="44167" name="Freeform 1015"/>
              <p:cNvSpPr>
                <a:spLocks/>
              </p:cNvSpPr>
              <p:nvPr/>
            </p:nvSpPr>
            <p:spPr bwMode="auto">
              <a:xfrm>
                <a:off x="2420" y="2523"/>
                <a:ext cx="45" cy="144"/>
              </a:xfrm>
              <a:custGeom>
                <a:avLst/>
                <a:gdLst>
                  <a:gd name="T0" fmla="*/ 6 w 18"/>
                  <a:gd name="T1" fmla="*/ 0 h 54"/>
                  <a:gd name="T2" fmla="*/ 0 w 18"/>
                  <a:gd name="T3" fmla="*/ 38 h 54"/>
                  <a:gd name="T4" fmla="*/ 6 w 18"/>
                  <a:gd name="T5" fmla="*/ 0 h 54"/>
                  <a:gd name="T6" fmla="*/ 0 60000 65536"/>
                  <a:gd name="T7" fmla="*/ 0 60000 65536"/>
                  <a:gd name="T8" fmla="*/ 0 60000 65536"/>
                  <a:gd name="T9" fmla="*/ 0 w 18"/>
                  <a:gd name="T10" fmla="*/ 0 h 54"/>
                  <a:gd name="T11" fmla="*/ 18 w 18"/>
                  <a:gd name="T12" fmla="*/ 54 h 54"/>
                </a:gdLst>
                <a:ahLst/>
                <a:cxnLst>
                  <a:cxn ang="T6">
                    <a:pos x="T0" y="T1"/>
                  </a:cxn>
                  <a:cxn ang="T7">
                    <a:pos x="T2" y="T3"/>
                  </a:cxn>
                  <a:cxn ang="T8">
                    <a:pos x="T4" y="T5"/>
                  </a:cxn>
                </a:cxnLst>
                <a:rect l="T9" t="T10" r="T11" b="T12"/>
                <a:pathLst>
                  <a:path w="18" h="54">
                    <a:moveTo>
                      <a:pt x="6" y="0"/>
                    </a:moveTo>
                    <a:cubicBezTo>
                      <a:pt x="6" y="0"/>
                      <a:pt x="14" y="44"/>
                      <a:pt x="0" y="38"/>
                    </a:cubicBezTo>
                    <a:cubicBezTo>
                      <a:pt x="0" y="38"/>
                      <a:pt x="18" y="54"/>
                      <a:pt x="6" y="0"/>
                    </a:cubicBezTo>
                    <a:close/>
                  </a:path>
                </a:pathLst>
              </a:custGeom>
              <a:solidFill>
                <a:srgbClr val="FFFFFF"/>
              </a:solidFill>
              <a:ln w="9525">
                <a:noFill/>
                <a:round/>
                <a:headEnd/>
                <a:tailEnd/>
              </a:ln>
            </p:spPr>
            <p:txBody>
              <a:bodyPr/>
              <a:lstStyle/>
              <a:p>
                <a:endParaRPr lang="en-US"/>
              </a:p>
            </p:txBody>
          </p:sp>
          <p:sp>
            <p:nvSpPr>
              <p:cNvPr id="44168" name="Freeform 1016"/>
              <p:cNvSpPr>
                <a:spLocks/>
              </p:cNvSpPr>
              <p:nvPr/>
            </p:nvSpPr>
            <p:spPr bwMode="auto">
              <a:xfrm>
                <a:off x="2400" y="2683"/>
                <a:ext cx="27" cy="64"/>
              </a:xfrm>
              <a:custGeom>
                <a:avLst/>
                <a:gdLst>
                  <a:gd name="T0" fmla="*/ 0 w 11"/>
                  <a:gd name="T1" fmla="*/ 1 h 24"/>
                  <a:gd name="T2" fmla="*/ 11 w 11"/>
                  <a:gd name="T3" fmla="*/ 0 h 24"/>
                  <a:gd name="T4" fmla="*/ 0 w 11"/>
                  <a:gd name="T5" fmla="*/ 1 h 24"/>
                  <a:gd name="T6" fmla="*/ 0 60000 65536"/>
                  <a:gd name="T7" fmla="*/ 0 60000 65536"/>
                  <a:gd name="T8" fmla="*/ 0 60000 65536"/>
                  <a:gd name="T9" fmla="*/ 0 w 11"/>
                  <a:gd name="T10" fmla="*/ 0 h 24"/>
                  <a:gd name="T11" fmla="*/ 11 w 11"/>
                  <a:gd name="T12" fmla="*/ 24 h 24"/>
                </a:gdLst>
                <a:ahLst/>
                <a:cxnLst>
                  <a:cxn ang="T6">
                    <a:pos x="T0" y="T1"/>
                  </a:cxn>
                  <a:cxn ang="T7">
                    <a:pos x="T2" y="T3"/>
                  </a:cxn>
                  <a:cxn ang="T8">
                    <a:pos x="T4" y="T5"/>
                  </a:cxn>
                </a:cxnLst>
                <a:rect l="T9" t="T10" r="T11" b="T12"/>
                <a:pathLst>
                  <a:path w="11" h="24">
                    <a:moveTo>
                      <a:pt x="0" y="1"/>
                    </a:moveTo>
                    <a:cubicBezTo>
                      <a:pt x="0" y="1"/>
                      <a:pt x="8" y="18"/>
                      <a:pt x="11" y="0"/>
                    </a:cubicBezTo>
                    <a:cubicBezTo>
                      <a:pt x="11" y="0"/>
                      <a:pt x="8" y="24"/>
                      <a:pt x="0" y="1"/>
                    </a:cubicBezTo>
                    <a:close/>
                  </a:path>
                </a:pathLst>
              </a:custGeom>
              <a:solidFill>
                <a:srgbClr val="FFFFFF"/>
              </a:solidFill>
              <a:ln w="9525">
                <a:noFill/>
                <a:round/>
                <a:headEnd/>
                <a:tailEnd/>
              </a:ln>
            </p:spPr>
            <p:txBody>
              <a:bodyPr/>
              <a:lstStyle/>
              <a:p>
                <a:endParaRPr lang="en-US"/>
              </a:p>
            </p:txBody>
          </p:sp>
          <p:sp>
            <p:nvSpPr>
              <p:cNvPr id="44169" name="Freeform 1017"/>
              <p:cNvSpPr>
                <a:spLocks/>
              </p:cNvSpPr>
              <p:nvPr/>
            </p:nvSpPr>
            <p:spPr bwMode="auto">
              <a:xfrm>
                <a:off x="2440" y="2781"/>
                <a:ext cx="22" cy="43"/>
              </a:xfrm>
              <a:custGeom>
                <a:avLst/>
                <a:gdLst>
                  <a:gd name="T0" fmla="*/ 0 w 9"/>
                  <a:gd name="T1" fmla="*/ 4 h 16"/>
                  <a:gd name="T2" fmla="*/ 7 w 9"/>
                  <a:gd name="T3" fmla="*/ 0 h 16"/>
                  <a:gd name="T4" fmla="*/ 0 w 9"/>
                  <a:gd name="T5" fmla="*/ 4 h 16"/>
                  <a:gd name="T6" fmla="*/ 0 60000 65536"/>
                  <a:gd name="T7" fmla="*/ 0 60000 65536"/>
                  <a:gd name="T8" fmla="*/ 0 60000 65536"/>
                  <a:gd name="T9" fmla="*/ 0 w 9"/>
                  <a:gd name="T10" fmla="*/ 0 h 16"/>
                  <a:gd name="T11" fmla="*/ 9 w 9"/>
                  <a:gd name="T12" fmla="*/ 16 h 16"/>
                </a:gdLst>
                <a:ahLst/>
                <a:cxnLst>
                  <a:cxn ang="T6">
                    <a:pos x="T0" y="T1"/>
                  </a:cxn>
                  <a:cxn ang="T7">
                    <a:pos x="T2" y="T3"/>
                  </a:cxn>
                  <a:cxn ang="T8">
                    <a:pos x="T4" y="T5"/>
                  </a:cxn>
                </a:cxnLst>
                <a:rect l="T9" t="T10" r="T11" b="T12"/>
                <a:pathLst>
                  <a:path w="9" h="16">
                    <a:moveTo>
                      <a:pt x="0" y="4"/>
                    </a:moveTo>
                    <a:cubicBezTo>
                      <a:pt x="0" y="4"/>
                      <a:pt x="6" y="13"/>
                      <a:pt x="7" y="0"/>
                    </a:cubicBezTo>
                    <a:cubicBezTo>
                      <a:pt x="7" y="0"/>
                      <a:pt x="9" y="16"/>
                      <a:pt x="0" y="4"/>
                    </a:cubicBezTo>
                    <a:close/>
                  </a:path>
                </a:pathLst>
              </a:custGeom>
              <a:solidFill>
                <a:srgbClr val="FFFFFF"/>
              </a:solidFill>
              <a:ln w="9525">
                <a:noFill/>
                <a:round/>
                <a:headEnd/>
                <a:tailEnd/>
              </a:ln>
            </p:spPr>
            <p:txBody>
              <a:bodyPr/>
              <a:lstStyle/>
              <a:p>
                <a:endParaRPr lang="en-US"/>
              </a:p>
            </p:txBody>
          </p:sp>
          <p:sp>
            <p:nvSpPr>
              <p:cNvPr id="44170" name="Freeform 1018"/>
              <p:cNvSpPr>
                <a:spLocks/>
              </p:cNvSpPr>
              <p:nvPr/>
            </p:nvSpPr>
            <p:spPr bwMode="auto">
              <a:xfrm>
                <a:off x="2247" y="2664"/>
                <a:ext cx="58" cy="133"/>
              </a:xfrm>
              <a:custGeom>
                <a:avLst/>
                <a:gdLst>
                  <a:gd name="T0" fmla="*/ 0 w 23"/>
                  <a:gd name="T1" fmla="*/ 0 h 50"/>
                  <a:gd name="T2" fmla="*/ 20 w 23"/>
                  <a:gd name="T3" fmla="*/ 8 h 50"/>
                  <a:gd name="T4" fmla="*/ 0 w 23"/>
                  <a:gd name="T5" fmla="*/ 0 h 50"/>
                  <a:gd name="T6" fmla="*/ 0 60000 65536"/>
                  <a:gd name="T7" fmla="*/ 0 60000 65536"/>
                  <a:gd name="T8" fmla="*/ 0 60000 65536"/>
                  <a:gd name="T9" fmla="*/ 0 w 23"/>
                  <a:gd name="T10" fmla="*/ 0 h 50"/>
                  <a:gd name="T11" fmla="*/ 23 w 23"/>
                  <a:gd name="T12" fmla="*/ 50 h 50"/>
                </a:gdLst>
                <a:ahLst/>
                <a:cxnLst>
                  <a:cxn ang="T6">
                    <a:pos x="T0" y="T1"/>
                  </a:cxn>
                  <a:cxn ang="T7">
                    <a:pos x="T2" y="T3"/>
                  </a:cxn>
                  <a:cxn ang="T8">
                    <a:pos x="T4" y="T5"/>
                  </a:cxn>
                </a:cxnLst>
                <a:rect l="T9" t="T10" r="T11" b="T12"/>
                <a:pathLst>
                  <a:path w="23" h="50">
                    <a:moveTo>
                      <a:pt x="0" y="0"/>
                    </a:moveTo>
                    <a:cubicBezTo>
                      <a:pt x="0" y="0"/>
                      <a:pt x="21" y="38"/>
                      <a:pt x="20" y="8"/>
                    </a:cubicBezTo>
                    <a:cubicBezTo>
                      <a:pt x="20" y="8"/>
                      <a:pt x="23" y="50"/>
                      <a:pt x="0" y="0"/>
                    </a:cubicBezTo>
                    <a:close/>
                  </a:path>
                </a:pathLst>
              </a:custGeom>
              <a:solidFill>
                <a:srgbClr val="FFFFFF"/>
              </a:solidFill>
              <a:ln w="9525">
                <a:noFill/>
                <a:round/>
                <a:headEnd/>
                <a:tailEnd/>
              </a:ln>
            </p:spPr>
            <p:txBody>
              <a:bodyPr/>
              <a:lstStyle/>
              <a:p>
                <a:endParaRPr lang="en-US"/>
              </a:p>
            </p:txBody>
          </p:sp>
          <p:sp>
            <p:nvSpPr>
              <p:cNvPr id="44171" name="Freeform 1019"/>
              <p:cNvSpPr>
                <a:spLocks/>
              </p:cNvSpPr>
              <p:nvPr/>
            </p:nvSpPr>
            <p:spPr bwMode="auto">
              <a:xfrm>
                <a:off x="2207" y="2528"/>
                <a:ext cx="38" cy="75"/>
              </a:xfrm>
              <a:custGeom>
                <a:avLst/>
                <a:gdLst>
                  <a:gd name="T0" fmla="*/ 0 w 15"/>
                  <a:gd name="T1" fmla="*/ 5 h 28"/>
                  <a:gd name="T2" fmla="*/ 11 w 15"/>
                  <a:gd name="T3" fmla="*/ 0 h 28"/>
                  <a:gd name="T4" fmla="*/ 0 w 15"/>
                  <a:gd name="T5" fmla="*/ 5 h 28"/>
                  <a:gd name="T6" fmla="*/ 0 60000 65536"/>
                  <a:gd name="T7" fmla="*/ 0 60000 65536"/>
                  <a:gd name="T8" fmla="*/ 0 60000 65536"/>
                  <a:gd name="T9" fmla="*/ 0 w 15"/>
                  <a:gd name="T10" fmla="*/ 0 h 28"/>
                  <a:gd name="T11" fmla="*/ 15 w 15"/>
                  <a:gd name="T12" fmla="*/ 28 h 28"/>
                </a:gdLst>
                <a:ahLst/>
                <a:cxnLst>
                  <a:cxn ang="T6">
                    <a:pos x="T0" y="T1"/>
                  </a:cxn>
                  <a:cxn ang="T7">
                    <a:pos x="T2" y="T3"/>
                  </a:cxn>
                  <a:cxn ang="T8">
                    <a:pos x="T4" y="T5"/>
                  </a:cxn>
                </a:cxnLst>
                <a:rect l="T9" t="T10" r="T11" b="T12"/>
                <a:pathLst>
                  <a:path w="15" h="28">
                    <a:moveTo>
                      <a:pt x="0" y="5"/>
                    </a:moveTo>
                    <a:cubicBezTo>
                      <a:pt x="0" y="5"/>
                      <a:pt x="11" y="23"/>
                      <a:pt x="11" y="0"/>
                    </a:cubicBezTo>
                    <a:cubicBezTo>
                      <a:pt x="11" y="0"/>
                      <a:pt x="15" y="28"/>
                      <a:pt x="0" y="5"/>
                    </a:cubicBezTo>
                    <a:close/>
                  </a:path>
                </a:pathLst>
              </a:custGeom>
              <a:solidFill>
                <a:srgbClr val="FFFFFF"/>
              </a:solidFill>
              <a:ln w="9525">
                <a:noFill/>
                <a:round/>
                <a:headEnd/>
                <a:tailEnd/>
              </a:ln>
            </p:spPr>
            <p:txBody>
              <a:bodyPr/>
              <a:lstStyle/>
              <a:p>
                <a:endParaRPr lang="en-US"/>
              </a:p>
            </p:txBody>
          </p:sp>
          <p:sp>
            <p:nvSpPr>
              <p:cNvPr id="44172" name="Freeform 1020"/>
              <p:cNvSpPr>
                <a:spLocks/>
              </p:cNvSpPr>
              <p:nvPr/>
            </p:nvSpPr>
            <p:spPr bwMode="auto">
              <a:xfrm>
                <a:off x="2340" y="2848"/>
                <a:ext cx="37" cy="56"/>
              </a:xfrm>
              <a:custGeom>
                <a:avLst/>
                <a:gdLst>
                  <a:gd name="T0" fmla="*/ 0 w 15"/>
                  <a:gd name="T1" fmla="*/ 7 h 21"/>
                  <a:gd name="T2" fmla="*/ 8 w 15"/>
                  <a:gd name="T3" fmla="*/ 0 h 21"/>
                  <a:gd name="T4" fmla="*/ 0 w 15"/>
                  <a:gd name="T5" fmla="*/ 7 h 21"/>
                  <a:gd name="T6" fmla="*/ 0 60000 65536"/>
                  <a:gd name="T7" fmla="*/ 0 60000 65536"/>
                  <a:gd name="T8" fmla="*/ 0 60000 65536"/>
                  <a:gd name="T9" fmla="*/ 0 w 15"/>
                  <a:gd name="T10" fmla="*/ 0 h 21"/>
                  <a:gd name="T11" fmla="*/ 15 w 15"/>
                  <a:gd name="T12" fmla="*/ 21 h 21"/>
                </a:gdLst>
                <a:ahLst/>
                <a:cxnLst>
                  <a:cxn ang="T6">
                    <a:pos x="T0" y="T1"/>
                  </a:cxn>
                  <a:cxn ang="T7">
                    <a:pos x="T2" y="T3"/>
                  </a:cxn>
                  <a:cxn ang="T8">
                    <a:pos x="T4" y="T5"/>
                  </a:cxn>
                </a:cxnLst>
                <a:rect l="T9" t="T10" r="T11" b="T12"/>
                <a:pathLst>
                  <a:path w="15" h="21">
                    <a:moveTo>
                      <a:pt x="0" y="7"/>
                    </a:moveTo>
                    <a:cubicBezTo>
                      <a:pt x="0" y="7"/>
                      <a:pt x="11" y="16"/>
                      <a:pt x="8" y="0"/>
                    </a:cubicBezTo>
                    <a:cubicBezTo>
                      <a:pt x="8" y="0"/>
                      <a:pt x="15" y="21"/>
                      <a:pt x="0" y="7"/>
                    </a:cubicBezTo>
                    <a:close/>
                  </a:path>
                </a:pathLst>
              </a:custGeom>
              <a:solidFill>
                <a:srgbClr val="FFFFFF"/>
              </a:solidFill>
              <a:ln w="9525">
                <a:noFill/>
                <a:round/>
                <a:headEnd/>
                <a:tailEnd/>
              </a:ln>
            </p:spPr>
            <p:txBody>
              <a:bodyPr/>
              <a:lstStyle/>
              <a:p>
                <a:endParaRPr lang="en-US"/>
              </a:p>
            </p:txBody>
          </p:sp>
          <p:sp>
            <p:nvSpPr>
              <p:cNvPr id="44173" name="Freeform 1021"/>
              <p:cNvSpPr>
                <a:spLocks/>
              </p:cNvSpPr>
              <p:nvPr/>
            </p:nvSpPr>
            <p:spPr bwMode="auto">
              <a:xfrm>
                <a:off x="2127" y="2787"/>
                <a:ext cx="15" cy="45"/>
              </a:xfrm>
              <a:custGeom>
                <a:avLst/>
                <a:gdLst>
                  <a:gd name="T0" fmla="*/ 0 w 6"/>
                  <a:gd name="T1" fmla="*/ 0 h 17"/>
                  <a:gd name="T2" fmla="*/ 6 w 6"/>
                  <a:gd name="T3" fmla="*/ 2 h 17"/>
                  <a:gd name="T4" fmla="*/ 0 w 6"/>
                  <a:gd name="T5" fmla="*/ 0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0" y="0"/>
                    </a:moveTo>
                    <a:cubicBezTo>
                      <a:pt x="0" y="0"/>
                      <a:pt x="3" y="10"/>
                      <a:pt x="6" y="2"/>
                    </a:cubicBezTo>
                    <a:cubicBezTo>
                      <a:pt x="6" y="2"/>
                      <a:pt x="2" y="17"/>
                      <a:pt x="0" y="0"/>
                    </a:cubicBezTo>
                    <a:close/>
                  </a:path>
                </a:pathLst>
              </a:custGeom>
              <a:solidFill>
                <a:srgbClr val="FFFFFF"/>
              </a:solidFill>
              <a:ln w="9525">
                <a:noFill/>
                <a:round/>
                <a:headEnd/>
                <a:tailEnd/>
              </a:ln>
            </p:spPr>
            <p:txBody>
              <a:bodyPr/>
              <a:lstStyle/>
              <a:p>
                <a:endParaRPr lang="en-US"/>
              </a:p>
            </p:txBody>
          </p:sp>
          <p:sp>
            <p:nvSpPr>
              <p:cNvPr id="44174" name="Freeform 1022"/>
              <p:cNvSpPr>
                <a:spLocks/>
              </p:cNvSpPr>
              <p:nvPr/>
            </p:nvSpPr>
            <p:spPr bwMode="auto">
              <a:xfrm>
                <a:off x="2105" y="2661"/>
                <a:ext cx="20" cy="40"/>
              </a:xfrm>
              <a:custGeom>
                <a:avLst/>
                <a:gdLst>
                  <a:gd name="T0" fmla="*/ 1 w 8"/>
                  <a:gd name="T1" fmla="*/ 0 h 15"/>
                  <a:gd name="T2" fmla="*/ 8 w 8"/>
                  <a:gd name="T3" fmla="*/ 13 h 15"/>
                  <a:gd name="T4" fmla="*/ 1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1" y="0"/>
                    </a:moveTo>
                    <a:cubicBezTo>
                      <a:pt x="1" y="0"/>
                      <a:pt x="1" y="10"/>
                      <a:pt x="8" y="13"/>
                    </a:cubicBezTo>
                    <a:cubicBezTo>
                      <a:pt x="8" y="13"/>
                      <a:pt x="0" y="15"/>
                      <a:pt x="1" y="0"/>
                    </a:cubicBezTo>
                    <a:close/>
                  </a:path>
                </a:pathLst>
              </a:custGeom>
              <a:solidFill>
                <a:srgbClr val="FFFFFF"/>
              </a:solidFill>
              <a:ln w="9525">
                <a:noFill/>
                <a:round/>
                <a:headEnd/>
                <a:tailEnd/>
              </a:ln>
            </p:spPr>
            <p:txBody>
              <a:bodyPr/>
              <a:lstStyle/>
              <a:p>
                <a:endParaRPr lang="en-US"/>
              </a:p>
            </p:txBody>
          </p:sp>
          <p:sp>
            <p:nvSpPr>
              <p:cNvPr id="44175" name="Freeform 1023"/>
              <p:cNvSpPr>
                <a:spLocks/>
              </p:cNvSpPr>
              <p:nvPr/>
            </p:nvSpPr>
            <p:spPr bwMode="auto">
              <a:xfrm>
                <a:off x="2035" y="1389"/>
                <a:ext cx="477" cy="136"/>
              </a:xfrm>
              <a:custGeom>
                <a:avLst/>
                <a:gdLst>
                  <a:gd name="T0" fmla="*/ 180 w 191"/>
                  <a:gd name="T1" fmla="*/ 0 h 51"/>
                  <a:gd name="T2" fmla="*/ 173 w 191"/>
                  <a:gd name="T3" fmla="*/ 38 h 51"/>
                  <a:gd name="T4" fmla="*/ 0 w 191"/>
                  <a:gd name="T5" fmla="*/ 51 h 51"/>
                  <a:gd name="T6" fmla="*/ 106 w 191"/>
                  <a:gd name="T7" fmla="*/ 24 h 51"/>
                  <a:gd name="T8" fmla="*/ 180 w 191"/>
                  <a:gd name="T9" fmla="*/ 0 h 51"/>
                  <a:gd name="T10" fmla="*/ 0 60000 65536"/>
                  <a:gd name="T11" fmla="*/ 0 60000 65536"/>
                  <a:gd name="T12" fmla="*/ 0 60000 65536"/>
                  <a:gd name="T13" fmla="*/ 0 60000 65536"/>
                  <a:gd name="T14" fmla="*/ 0 60000 65536"/>
                  <a:gd name="T15" fmla="*/ 0 w 191"/>
                  <a:gd name="T16" fmla="*/ 0 h 51"/>
                  <a:gd name="T17" fmla="*/ 191 w 191"/>
                  <a:gd name="T18" fmla="*/ 51 h 51"/>
                </a:gdLst>
                <a:ahLst/>
                <a:cxnLst>
                  <a:cxn ang="T10">
                    <a:pos x="T0" y="T1"/>
                  </a:cxn>
                  <a:cxn ang="T11">
                    <a:pos x="T2" y="T3"/>
                  </a:cxn>
                  <a:cxn ang="T12">
                    <a:pos x="T4" y="T5"/>
                  </a:cxn>
                  <a:cxn ang="T13">
                    <a:pos x="T6" y="T7"/>
                  </a:cxn>
                  <a:cxn ang="T14">
                    <a:pos x="T8" y="T9"/>
                  </a:cxn>
                </a:cxnLst>
                <a:rect l="T15" t="T16" r="T17" b="T18"/>
                <a:pathLst>
                  <a:path w="191" h="51">
                    <a:moveTo>
                      <a:pt x="180" y="0"/>
                    </a:moveTo>
                    <a:cubicBezTo>
                      <a:pt x="180" y="0"/>
                      <a:pt x="191" y="30"/>
                      <a:pt x="173" y="38"/>
                    </a:cubicBezTo>
                    <a:cubicBezTo>
                      <a:pt x="173" y="38"/>
                      <a:pt x="47" y="22"/>
                      <a:pt x="0" y="51"/>
                    </a:cubicBezTo>
                    <a:cubicBezTo>
                      <a:pt x="0" y="51"/>
                      <a:pt x="51" y="24"/>
                      <a:pt x="106" y="24"/>
                    </a:cubicBezTo>
                    <a:cubicBezTo>
                      <a:pt x="161" y="24"/>
                      <a:pt x="177" y="20"/>
                      <a:pt x="180" y="0"/>
                    </a:cubicBezTo>
                    <a:close/>
                  </a:path>
                </a:pathLst>
              </a:custGeom>
              <a:solidFill>
                <a:srgbClr val="89BDDF"/>
              </a:solidFill>
              <a:ln w="9525">
                <a:noFill/>
                <a:round/>
                <a:headEnd/>
                <a:tailEnd/>
              </a:ln>
            </p:spPr>
            <p:txBody>
              <a:bodyPr/>
              <a:lstStyle/>
              <a:p>
                <a:endParaRPr lang="en-US"/>
              </a:p>
            </p:txBody>
          </p:sp>
          <p:sp>
            <p:nvSpPr>
              <p:cNvPr id="44176" name="Freeform 1024"/>
              <p:cNvSpPr>
                <a:spLocks/>
              </p:cNvSpPr>
              <p:nvPr/>
            </p:nvSpPr>
            <p:spPr bwMode="auto">
              <a:xfrm>
                <a:off x="1647" y="1624"/>
                <a:ext cx="223" cy="709"/>
              </a:xfrm>
              <a:custGeom>
                <a:avLst/>
                <a:gdLst>
                  <a:gd name="T0" fmla="*/ 89 w 89"/>
                  <a:gd name="T1" fmla="*/ 0 h 266"/>
                  <a:gd name="T2" fmla="*/ 48 w 89"/>
                  <a:gd name="T3" fmla="*/ 115 h 266"/>
                  <a:gd name="T4" fmla="*/ 29 w 89"/>
                  <a:gd name="T5" fmla="*/ 266 h 266"/>
                  <a:gd name="T6" fmla="*/ 0 w 89"/>
                  <a:gd name="T7" fmla="*/ 201 h 266"/>
                  <a:gd name="T8" fmla="*/ 43 w 89"/>
                  <a:gd name="T9" fmla="*/ 87 h 266"/>
                  <a:gd name="T10" fmla="*/ 89 w 89"/>
                  <a:gd name="T11" fmla="*/ 0 h 266"/>
                  <a:gd name="T12" fmla="*/ 0 60000 65536"/>
                  <a:gd name="T13" fmla="*/ 0 60000 65536"/>
                  <a:gd name="T14" fmla="*/ 0 60000 65536"/>
                  <a:gd name="T15" fmla="*/ 0 60000 65536"/>
                  <a:gd name="T16" fmla="*/ 0 60000 65536"/>
                  <a:gd name="T17" fmla="*/ 0 60000 65536"/>
                  <a:gd name="T18" fmla="*/ 0 w 89"/>
                  <a:gd name="T19" fmla="*/ 0 h 266"/>
                  <a:gd name="T20" fmla="*/ 89 w 89"/>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89" h="266">
                    <a:moveTo>
                      <a:pt x="89" y="0"/>
                    </a:moveTo>
                    <a:cubicBezTo>
                      <a:pt x="89" y="0"/>
                      <a:pt x="43" y="49"/>
                      <a:pt x="48" y="115"/>
                    </a:cubicBezTo>
                    <a:cubicBezTo>
                      <a:pt x="52" y="181"/>
                      <a:pt x="32" y="258"/>
                      <a:pt x="29" y="266"/>
                    </a:cubicBezTo>
                    <a:cubicBezTo>
                      <a:pt x="29" y="266"/>
                      <a:pt x="33" y="235"/>
                      <a:pt x="0" y="201"/>
                    </a:cubicBezTo>
                    <a:cubicBezTo>
                      <a:pt x="0" y="200"/>
                      <a:pt x="43" y="200"/>
                      <a:pt x="43" y="87"/>
                    </a:cubicBezTo>
                    <a:cubicBezTo>
                      <a:pt x="43" y="28"/>
                      <a:pt x="89" y="0"/>
                      <a:pt x="89" y="0"/>
                    </a:cubicBezTo>
                    <a:close/>
                  </a:path>
                </a:pathLst>
              </a:custGeom>
              <a:solidFill>
                <a:srgbClr val="89BDDF"/>
              </a:solidFill>
              <a:ln w="9525">
                <a:noFill/>
                <a:round/>
                <a:headEnd/>
                <a:tailEnd/>
              </a:ln>
            </p:spPr>
            <p:txBody>
              <a:bodyPr/>
              <a:lstStyle/>
              <a:p>
                <a:endParaRPr lang="en-US"/>
              </a:p>
            </p:txBody>
          </p:sp>
          <p:sp>
            <p:nvSpPr>
              <p:cNvPr id="44177" name="Freeform 1025"/>
              <p:cNvSpPr>
                <a:spLocks/>
              </p:cNvSpPr>
              <p:nvPr/>
            </p:nvSpPr>
            <p:spPr bwMode="auto">
              <a:xfrm>
                <a:off x="1392" y="1656"/>
                <a:ext cx="80" cy="323"/>
              </a:xfrm>
              <a:custGeom>
                <a:avLst/>
                <a:gdLst>
                  <a:gd name="T0" fmla="*/ 10 w 32"/>
                  <a:gd name="T1" fmla="*/ 0 h 121"/>
                  <a:gd name="T2" fmla="*/ 0 w 32"/>
                  <a:gd name="T3" fmla="*/ 121 h 121"/>
                  <a:gd name="T4" fmla="*/ 10 w 32"/>
                  <a:gd name="T5" fmla="*/ 0 h 121"/>
                  <a:gd name="T6" fmla="*/ 0 60000 65536"/>
                  <a:gd name="T7" fmla="*/ 0 60000 65536"/>
                  <a:gd name="T8" fmla="*/ 0 60000 65536"/>
                  <a:gd name="T9" fmla="*/ 0 w 32"/>
                  <a:gd name="T10" fmla="*/ 0 h 121"/>
                  <a:gd name="T11" fmla="*/ 32 w 32"/>
                  <a:gd name="T12" fmla="*/ 121 h 121"/>
                </a:gdLst>
                <a:ahLst/>
                <a:cxnLst>
                  <a:cxn ang="T6">
                    <a:pos x="T0" y="T1"/>
                  </a:cxn>
                  <a:cxn ang="T7">
                    <a:pos x="T2" y="T3"/>
                  </a:cxn>
                  <a:cxn ang="T8">
                    <a:pos x="T4" y="T5"/>
                  </a:cxn>
                </a:cxnLst>
                <a:rect l="T9" t="T10" r="T11" b="T12"/>
                <a:pathLst>
                  <a:path w="32" h="121">
                    <a:moveTo>
                      <a:pt x="10" y="0"/>
                    </a:moveTo>
                    <a:cubicBezTo>
                      <a:pt x="10" y="0"/>
                      <a:pt x="22" y="68"/>
                      <a:pt x="0" y="121"/>
                    </a:cubicBezTo>
                    <a:cubicBezTo>
                      <a:pt x="0" y="121"/>
                      <a:pt x="32" y="72"/>
                      <a:pt x="10" y="0"/>
                    </a:cubicBezTo>
                    <a:close/>
                  </a:path>
                </a:pathLst>
              </a:custGeom>
              <a:solidFill>
                <a:srgbClr val="FFFFFF"/>
              </a:solidFill>
              <a:ln w="9525">
                <a:noFill/>
                <a:round/>
                <a:headEnd/>
                <a:tailEnd/>
              </a:ln>
            </p:spPr>
            <p:txBody>
              <a:bodyPr/>
              <a:lstStyle/>
              <a:p>
                <a:endParaRPr lang="en-US"/>
              </a:p>
            </p:txBody>
          </p:sp>
          <p:sp>
            <p:nvSpPr>
              <p:cNvPr id="44178" name="Freeform 1026"/>
              <p:cNvSpPr>
                <a:spLocks/>
              </p:cNvSpPr>
              <p:nvPr/>
            </p:nvSpPr>
            <p:spPr bwMode="auto">
              <a:xfrm>
                <a:off x="1660" y="1224"/>
                <a:ext cx="342" cy="45"/>
              </a:xfrm>
              <a:custGeom>
                <a:avLst/>
                <a:gdLst>
                  <a:gd name="T0" fmla="*/ 11 w 137"/>
                  <a:gd name="T1" fmla="*/ 0 h 17"/>
                  <a:gd name="T2" fmla="*/ 137 w 137"/>
                  <a:gd name="T3" fmla="*/ 3 h 17"/>
                  <a:gd name="T4" fmla="*/ 0 w 137"/>
                  <a:gd name="T5" fmla="*/ 5 h 17"/>
                  <a:gd name="T6" fmla="*/ 11 w 137"/>
                  <a:gd name="T7" fmla="*/ 0 h 17"/>
                  <a:gd name="T8" fmla="*/ 0 60000 65536"/>
                  <a:gd name="T9" fmla="*/ 0 60000 65536"/>
                  <a:gd name="T10" fmla="*/ 0 60000 65536"/>
                  <a:gd name="T11" fmla="*/ 0 60000 65536"/>
                  <a:gd name="T12" fmla="*/ 0 w 137"/>
                  <a:gd name="T13" fmla="*/ 0 h 17"/>
                  <a:gd name="T14" fmla="*/ 137 w 137"/>
                  <a:gd name="T15" fmla="*/ 17 h 17"/>
                </a:gdLst>
                <a:ahLst/>
                <a:cxnLst>
                  <a:cxn ang="T8">
                    <a:pos x="T0" y="T1"/>
                  </a:cxn>
                  <a:cxn ang="T9">
                    <a:pos x="T2" y="T3"/>
                  </a:cxn>
                  <a:cxn ang="T10">
                    <a:pos x="T4" y="T5"/>
                  </a:cxn>
                  <a:cxn ang="T11">
                    <a:pos x="T6" y="T7"/>
                  </a:cxn>
                </a:cxnLst>
                <a:rect l="T12" t="T13" r="T14" b="T15"/>
                <a:pathLst>
                  <a:path w="137" h="17">
                    <a:moveTo>
                      <a:pt x="11" y="0"/>
                    </a:moveTo>
                    <a:cubicBezTo>
                      <a:pt x="11" y="0"/>
                      <a:pt x="28" y="11"/>
                      <a:pt x="137" y="3"/>
                    </a:cubicBezTo>
                    <a:cubicBezTo>
                      <a:pt x="137" y="3"/>
                      <a:pt x="20" y="17"/>
                      <a:pt x="0" y="5"/>
                    </a:cubicBezTo>
                    <a:lnTo>
                      <a:pt x="11" y="0"/>
                    </a:lnTo>
                    <a:close/>
                  </a:path>
                </a:pathLst>
              </a:custGeom>
              <a:solidFill>
                <a:srgbClr val="FFFFFF"/>
              </a:solidFill>
              <a:ln w="9525">
                <a:noFill/>
                <a:round/>
                <a:headEnd/>
                <a:tailEnd/>
              </a:ln>
            </p:spPr>
            <p:txBody>
              <a:bodyPr/>
              <a:lstStyle/>
              <a:p>
                <a:endParaRPr lang="en-US"/>
              </a:p>
            </p:txBody>
          </p:sp>
          <p:sp>
            <p:nvSpPr>
              <p:cNvPr id="44179" name="Freeform 1027"/>
              <p:cNvSpPr>
                <a:spLocks/>
              </p:cNvSpPr>
              <p:nvPr/>
            </p:nvSpPr>
            <p:spPr bwMode="auto">
              <a:xfrm>
                <a:off x="700" y="1024"/>
                <a:ext cx="130" cy="61"/>
              </a:xfrm>
              <a:custGeom>
                <a:avLst/>
                <a:gdLst>
                  <a:gd name="T0" fmla="*/ 6 w 52"/>
                  <a:gd name="T1" fmla="*/ 0 h 23"/>
                  <a:gd name="T2" fmla="*/ 0 w 52"/>
                  <a:gd name="T3" fmla="*/ 4 h 23"/>
                  <a:gd name="T4" fmla="*/ 52 w 52"/>
                  <a:gd name="T5" fmla="*/ 23 h 23"/>
                  <a:gd name="T6" fmla="*/ 6 w 52"/>
                  <a:gd name="T7" fmla="*/ 0 h 23"/>
                  <a:gd name="T8" fmla="*/ 0 60000 65536"/>
                  <a:gd name="T9" fmla="*/ 0 60000 65536"/>
                  <a:gd name="T10" fmla="*/ 0 60000 65536"/>
                  <a:gd name="T11" fmla="*/ 0 60000 65536"/>
                  <a:gd name="T12" fmla="*/ 0 w 52"/>
                  <a:gd name="T13" fmla="*/ 0 h 23"/>
                  <a:gd name="T14" fmla="*/ 52 w 52"/>
                  <a:gd name="T15" fmla="*/ 23 h 23"/>
                </a:gdLst>
                <a:ahLst/>
                <a:cxnLst>
                  <a:cxn ang="T8">
                    <a:pos x="T0" y="T1"/>
                  </a:cxn>
                  <a:cxn ang="T9">
                    <a:pos x="T2" y="T3"/>
                  </a:cxn>
                  <a:cxn ang="T10">
                    <a:pos x="T4" y="T5"/>
                  </a:cxn>
                  <a:cxn ang="T11">
                    <a:pos x="T6" y="T7"/>
                  </a:cxn>
                </a:cxnLst>
                <a:rect l="T12" t="T13" r="T14" b="T15"/>
                <a:pathLst>
                  <a:path w="52" h="23">
                    <a:moveTo>
                      <a:pt x="6" y="0"/>
                    </a:moveTo>
                    <a:cubicBezTo>
                      <a:pt x="6" y="0"/>
                      <a:pt x="0" y="1"/>
                      <a:pt x="0" y="4"/>
                    </a:cubicBezTo>
                    <a:cubicBezTo>
                      <a:pt x="0" y="4"/>
                      <a:pt x="28" y="11"/>
                      <a:pt x="52" y="23"/>
                    </a:cubicBezTo>
                    <a:cubicBezTo>
                      <a:pt x="52" y="23"/>
                      <a:pt x="17" y="6"/>
                      <a:pt x="6" y="0"/>
                    </a:cubicBezTo>
                    <a:close/>
                  </a:path>
                </a:pathLst>
              </a:custGeom>
              <a:solidFill>
                <a:srgbClr val="FFFFFF"/>
              </a:solidFill>
              <a:ln w="9525">
                <a:noFill/>
                <a:round/>
                <a:headEnd/>
                <a:tailEnd/>
              </a:ln>
            </p:spPr>
            <p:txBody>
              <a:bodyPr/>
              <a:lstStyle/>
              <a:p>
                <a:endParaRPr lang="en-US"/>
              </a:p>
            </p:txBody>
          </p:sp>
          <p:sp>
            <p:nvSpPr>
              <p:cNvPr id="44180" name="Freeform 1028"/>
              <p:cNvSpPr>
                <a:spLocks/>
              </p:cNvSpPr>
              <p:nvPr/>
            </p:nvSpPr>
            <p:spPr bwMode="auto">
              <a:xfrm>
                <a:off x="837" y="805"/>
                <a:ext cx="225" cy="152"/>
              </a:xfrm>
              <a:custGeom>
                <a:avLst/>
                <a:gdLst>
                  <a:gd name="T0" fmla="*/ 3 w 90"/>
                  <a:gd name="T1" fmla="*/ 0 h 57"/>
                  <a:gd name="T2" fmla="*/ 90 w 90"/>
                  <a:gd name="T3" fmla="*/ 57 h 57"/>
                  <a:gd name="T4" fmla="*/ 0 w 90"/>
                  <a:gd name="T5" fmla="*/ 2 h 57"/>
                  <a:gd name="T6" fmla="*/ 3 w 90"/>
                  <a:gd name="T7" fmla="*/ 0 h 57"/>
                  <a:gd name="T8" fmla="*/ 0 60000 65536"/>
                  <a:gd name="T9" fmla="*/ 0 60000 65536"/>
                  <a:gd name="T10" fmla="*/ 0 60000 65536"/>
                  <a:gd name="T11" fmla="*/ 0 60000 65536"/>
                  <a:gd name="T12" fmla="*/ 0 w 90"/>
                  <a:gd name="T13" fmla="*/ 0 h 57"/>
                  <a:gd name="T14" fmla="*/ 90 w 90"/>
                  <a:gd name="T15" fmla="*/ 57 h 57"/>
                </a:gdLst>
                <a:ahLst/>
                <a:cxnLst>
                  <a:cxn ang="T8">
                    <a:pos x="T0" y="T1"/>
                  </a:cxn>
                  <a:cxn ang="T9">
                    <a:pos x="T2" y="T3"/>
                  </a:cxn>
                  <a:cxn ang="T10">
                    <a:pos x="T4" y="T5"/>
                  </a:cxn>
                  <a:cxn ang="T11">
                    <a:pos x="T6" y="T7"/>
                  </a:cxn>
                </a:cxnLst>
                <a:rect l="T12" t="T13" r="T14" b="T15"/>
                <a:pathLst>
                  <a:path w="90" h="57">
                    <a:moveTo>
                      <a:pt x="3" y="0"/>
                    </a:moveTo>
                    <a:cubicBezTo>
                      <a:pt x="3" y="0"/>
                      <a:pt x="58" y="42"/>
                      <a:pt x="90" y="57"/>
                    </a:cubicBezTo>
                    <a:cubicBezTo>
                      <a:pt x="90" y="57"/>
                      <a:pt x="13" y="15"/>
                      <a:pt x="0" y="2"/>
                    </a:cubicBezTo>
                    <a:lnTo>
                      <a:pt x="3" y="0"/>
                    </a:lnTo>
                    <a:close/>
                  </a:path>
                </a:pathLst>
              </a:custGeom>
              <a:solidFill>
                <a:srgbClr val="FFFFFF"/>
              </a:solidFill>
              <a:ln w="9525">
                <a:noFill/>
                <a:round/>
                <a:headEnd/>
                <a:tailEnd/>
              </a:ln>
            </p:spPr>
            <p:txBody>
              <a:bodyPr/>
              <a:lstStyle/>
              <a:p>
                <a:endParaRPr lang="en-US"/>
              </a:p>
            </p:txBody>
          </p:sp>
          <p:sp>
            <p:nvSpPr>
              <p:cNvPr id="44181" name="Freeform 1029"/>
              <p:cNvSpPr>
                <a:spLocks/>
              </p:cNvSpPr>
              <p:nvPr/>
            </p:nvSpPr>
            <p:spPr bwMode="auto">
              <a:xfrm>
                <a:off x="1485" y="2141"/>
                <a:ext cx="62" cy="208"/>
              </a:xfrm>
              <a:custGeom>
                <a:avLst/>
                <a:gdLst>
                  <a:gd name="T0" fmla="*/ 25 w 25"/>
                  <a:gd name="T1" fmla="*/ 12 h 78"/>
                  <a:gd name="T2" fmla="*/ 1 w 25"/>
                  <a:gd name="T3" fmla="*/ 18 h 78"/>
                  <a:gd name="T4" fmla="*/ 8 w 25"/>
                  <a:gd name="T5" fmla="*/ 78 h 78"/>
                  <a:gd name="T6" fmla="*/ 11 w 25"/>
                  <a:gd name="T7" fmla="*/ 33 h 78"/>
                  <a:gd name="T8" fmla="*/ 25 w 25"/>
                  <a:gd name="T9" fmla="*/ 12 h 78"/>
                  <a:gd name="T10" fmla="*/ 0 60000 65536"/>
                  <a:gd name="T11" fmla="*/ 0 60000 65536"/>
                  <a:gd name="T12" fmla="*/ 0 60000 65536"/>
                  <a:gd name="T13" fmla="*/ 0 60000 65536"/>
                  <a:gd name="T14" fmla="*/ 0 60000 65536"/>
                  <a:gd name="T15" fmla="*/ 0 w 25"/>
                  <a:gd name="T16" fmla="*/ 0 h 78"/>
                  <a:gd name="T17" fmla="*/ 25 w 25"/>
                  <a:gd name="T18" fmla="*/ 78 h 78"/>
                </a:gdLst>
                <a:ahLst/>
                <a:cxnLst>
                  <a:cxn ang="T10">
                    <a:pos x="T0" y="T1"/>
                  </a:cxn>
                  <a:cxn ang="T11">
                    <a:pos x="T2" y="T3"/>
                  </a:cxn>
                  <a:cxn ang="T12">
                    <a:pos x="T4" y="T5"/>
                  </a:cxn>
                  <a:cxn ang="T13">
                    <a:pos x="T6" y="T7"/>
                  </a:cxn>
                  <a:cxn ang="T14">
                    <a:pos x="T8" y="T9"/>
                  </a:cxn>
                </a:cxnLst>
                <a:rect l="T15" t="T16" r="T17" b="T18"/>
                <a:pathLst>
                  <a:path w="25" h="78">
                    <a:moveTo>
                      <a:pt x="25" y="12"/>
                    </a:moveTo>
                    <a:cubicBezTo>
                      <a:pt x="25" y="12"/>
                      <a:pt x="3" y="0"/>
                      <a:pt x="1" y="18"/>
                    </a:cubicBezTo>
                    <a:cubicBezTo>
                      <a:pt x="0" y="26"/>
                      <a:pt x="23" y="51"/>
                      <a:pt x="8" y="78"/>
                    </a:cubicBezTo>
                    <a:cubicBezTo>
                      <a:pt x="8" y="78"/>
                      <a:pt x="25" y="64"/>
                      <a:pt x="11" y="33"/>
                    </a:cubicBezTo>
                    <a:cubicBezTo>
                      <a:pt x="3" y="16"/>
                      <a:pt x="3" y="4"/>
                      <a:pt x="25" y="12"/>
                    </a:cubicBezTo>
                    <a:close/>
                  </a:path>
                </a:pathLst>
              </a:custGeom>
              <a:solidFill>
                <a:srgbClr val="FFFFFF"/>
              </a:solidFill>
              <a:ln w="9525">
                <a:noFill/>
                <a:round/>
                <a:headEnd/>
                <a:tailEnd/>
              </a:ln>
            </p:spPr>
            <p:txBody>
              <a:bodyPr/>
              <a:lstStyle/>
              <a:p>
                <a:endParaRPr lang="en-US"/>
              </a:p>
            </p:txBody>
          </p:sp>
          <p:sp>
            <p:nvSpPr>
              <p:cNvPr id="44182" name="Freeform 1030"/>
              <p:cNvSpPr>
                <a:spLocks/>
              </p:cNvSpPr>
              <p:nvPr/>
            </p:nvSpPr>
            <p:spPr bwMode="auto">
              <a:xfrm>
                <a:off x="1495" y="2405"/>
                <a:ext cx="152" cy="110"/>
              </a:xfrm>
              <a:custGeom>
                <a:avLst/>
                <a:gdLst>
                  <a:gd name="T0" fmla="*/ 28 w 61"/>
                  <a:gd name="T1" fmla="*/ 41 h 41"/>
                  <a:gd name="T2" fmla="*/ 34 w 61"/>
                  <a:gd name="T3" fmla="*/ 13 h 41"/>
                  <a:gd name="T4" fmla="*/ 0 w 61"/>
                  <a:gd name="T5" fmla="*/ 0 h 41"/>
                  <a:gd name="T6" fmla="*/ 37 w 61"/>
                  <a:gd name="T7" fmla="*/ 20 h 41"/>
                  <a:gd name="T8" fmla="*/ 28 w 61"/>
                  <a:gd name="T9" fmla="*/ 41 h 41"/>
                  <a:gd name="T10" fmla="*/ 0 60000 65536"/>
                  <a:gd name="T11" fmla="*/ 0 60000 65536"/>
                  <a:gd name="T12" fmla="*/ 0 60000 65536"/>
                  <a:gd name="T13" fmla="*/ 0 60000 65536"/>
                  <a:gd name="T14" fmla="*/ 0 60000 65536"/>
                  <a:gd name="T15" fmla="*/ 0 w 61"/>
                  <a:gd name="T16" fmla="*/ 0 h 41"/>
                  <a:gd name="T17" fmla="*/ 61 w 61"/>
                  <a:gd name="T18" fmla="*/ 41 h 41"/>
                </a:gdLst>
                <a:ahLst/>
                <a:cxnLst>
                  <a:cxn ang="T10">
                    <a:pos x="T0" y="T1"/>
                  </a:cxn>
                  <a:cxn ang="T11">
                    <a:pos x="T2" y="T3"/>
                  </a:cxn>
                  <a:cxn ang="T12">
                    <a:pos x="T4" y="T5"/>
                  </a:cxn>
                  <a:cxn ang="T13">
                    <a:pos x="T6" y="T7"/>
                  </a:cxn>
                  <a:cxn ang="T14">
                    <a:pos x="T8" y="T9"/>
                  </a:cxn>
                </a:cxnLst>
                <a:rect l="T15" t="T16" r="T17" b="T18"/>
                <a:pathLst>
                  <a:path w="61" h="41">
                    <a:moveTo>
                      <a:pt x="28" y="41"/>
                    </a:moveTo>
                    <a:cubicBezTo>
                      <a:pt x="28" y="41"/>
                      <a:pt x="61" y="29"/>
                      <a:pt x="34" y="13"/>
                    </a:cubicBezTo>
                    <a:cubicBezTo>
                      <a:pt x="14" y="1"/>
                      <a:pt x="0" y="0"/>
                      <a:pt x="0" y="0"/>
                    </a:cubicBezTo>
                    <a:cubicBezTo>
                      <a:pt x="0" y="0"/>
                      <a:pt x="34" y="8"/>
                      <a:pt x="37" y="20"/>
                    </a:cubicBezTo>
                    <a:cubicBezTo>
                      <a:pt x="41" y="32"/>
                      <a:pt x="35" y="36"/>
                      <a:pt x="28" y="41"/>
                    </a:cubicBezTo>
                    <a:close/>
                  </a:path>
                </a:pathLst>
              </a:custGeom>
              <a:solidFill>
                <a:srgbClr val="FFFFFF"/>
              </a:solidFill>
              <a:ln w="9525">
                <a:noFill/>
                <a:round/>
                <a:headEnd/>
                <a:tailEnd/>
              </a:ln>
            </p:spPr>
            <p:txBody>
              <a:bodyPr/>
              <a:lstStyle/>
              <a:p>
                <a:endParaRPr lang="en-US"/>
              </a:p>
            </p:txBody>
          </p:sp>
          <p:sp>
            <p:nvSpPr>
              <p:cNvPr id="44183" name="Freeform 1031"/>
              <p:cNvSpPr>
                <a:spLocks/>
              </p:cNvSpPr>
              <p:nvPr/>
            </p:nvSpPr>
            <p:spPr bwMode="auto">
              <a:xfrm>
                <a:off x="1305" y="2291"/>
                <a:ext cx="190" cy="101"/>
              </a:xfrm>
              <a:custGeom>
                <a:avLst/>
                <a:gdLst>
                  <a:gd name="T0" fmla="*/ 14 w 76"/>
                  <a:gd name="T1" fmla="*/ 0 h 38"/>
                  <a:gd name="T2" fmla="*/ 27 w 76"/>
                  <a:gd name="T3" fmla="*/ 36 h 38"/>
                  <a:gd name="T4" fmla="*/ 76 w 76"/>
                  <a:gd name="T5" fmla="*/ 11 h 38"/>
                  <a:gd name="T6" fmla="*/ 45 w 76"/>
                  <a:gd name="T7" fmla="*/ 30 h 38"/>
                  <a:gd name="T8" fmla="*/ 14 w 76"/>
                  <a:gd name="T9" fmla="*/ 0 h 38"/>
                  <a:gd name="T10" fmla="*/ 0 60000 65536"/>
                  <a:gd name="T11" fmla="*/ 0 60000 65536"/>
                  <a:gd name="T12" fmla="*/ 0 60000 65536"/>
                  <a:gd name="T13" fmla="*/ 0 60000 65536"/>
                  <a:gd name="T14" fmla="*/ 0 60000 65536"/>
                  <a:gd name="T15" fmla="*/ 0 w 76"/>
                  <a:gd name="T16" fmla="*/ 0 h 38"/>
                  <a:gd name="T17" fmla="*/ 76 w 76"/>
                  <a:gd name="T18" fmla="*/ 38 h 38"/>
                </a:gdLst>
                <a:ahLst/>
                <a:cxnLst>
                  <a:cxn ang="T10">
                    <a:pos x="T0" y="T1"/>
                  </a:cxn>
                  <a:cxn ang="T11">
                    <a:pos x="T2" y="T3"/>
                  </a:cxn>
                  <a:cxn ang="T12">
                    <a:pos x="T4" y="T5"/>
                  </a:cxn>
                  <a:cxn ang="T13">
                    <a:pos x="T6" y="T7"/>
                  </a:cxn>
                  <a:cxn ang="T14">
                    <a:pos x="T8" y="T9"/>
                  </a:cxn>
                </a:cxnLst>
                <a:rect l="T15" t="T16" r="T17" b="T18"/>
                <a:pathLst>
                  <a:path w="76" h="38">
                    <a:moveTo>
                      <a:pt x="14" y="0"/>
                    </a:moveTo>
                    <a:cubicBezTo>
                      <a:pt x="14" y="0"/>
                      <a:pt x="0" y="38"/>
                      <a:pt x="27" y="36"/>
                    </a:cubicBezTo>
                    <a:cubicBezTo>
                      <a:pt x="53" y="35"/>
                      <a:pt x="72" y="27"/>
                      <a:pt x="76" y="11"/>
                    </a:cubicBezTo>
                    <a:cubicBezTo>
                      <a:pt x="76" y="11"/>
                      <a:pt x="70" y="28"/>
                      <a:pt x="45" y="30"/>
                    </a:cubicBezTo>
                    <a:cubicBezTo>
                      <a:pt x="19" y="32"/>
                      <a:pt x="11" y="38"/>
                      <a:pt x="14" y="0"/>
                    </a:cubicBezTo>
                    <a:close/>
                  </a:path>
                </a:pathLst>
              </a:custGeom>
              <a:solidFill>
                <a:srgbClr val="FFFFFF"/>
              </a:solidFill>
              <a:ln w="9525">
                <a:noFill/>
                <a:round/>
                <a:headEnd/>
                <a:tailEnd/>
              </a:ln>
            </p:spPr>
            <p:txBody>
              <a:bodyPr/>
              <a:lstStyle/>
              <a:p>
                <a:endParaRPr lang="en-US"/>
              </a:p>
            </p:txBody>
          </p:sp>
          <p:sp>
            <p:nvSpPr>
              <p:cNvPr id="44184" name="Freeform 1032"/>
              <p:cNvSpPr>
                <a:spLocks/>
              </p:cNvSpPr>
              <p:nvPr/>
            </p:nvSpPr>
            <p:spPr bwMode="auto">
              <a:xfrm>
                <a:off x="615" y="1811"/>
                <a:ext cx="277" cy="194"/>
              </a:xfrm>
              <a:custGeom>
                <a:avLst/>
                <a:gdLst>
                  <a:gd name="T0" fmla="*/ 105 w 111"/>
                  <a:gd name="T1" fmla="*/ 18 h 73"/>
                  <a:gd name="T2" fmla="*/ 58 w 111"/>
                  <a:gd name="T3" fmla="*/ 52 h 73"/>
                  <a:gd name="T4" fmla="*/ 6 w 111"/>
                  <a:gd name="T5" fmla="*/ 60 h 73"/>
                  <a:gd name="T6" fmla="*/ 42 w 111"/>
                  <a:gd name="T7" fmla="*/ 12 h 73"/>
                  <a:gd name="T8" fmla="*/ 105 w 111"/>
                  <a:gd name="T9" fmla="*/ 18 h 73"/>
                  <a:gd name="T10" fmla="*/ 0 60000 65536"/>
                  <a:gd name="T11" fmla="*/ 0 60000 65536"/>
                  <a:gd name="T12" fmla="*/ 0 60000 65536"/>
                  <a:gd name="T13" fmla="*/ 0 60000 65536"/>
                  <a:gd name="T14" fmla="*/ 0 60000 65536"/>
                  <a:gd name="T15" fmla="*/ 0 w 111"/>
                  <a:gd name="T16" fmla="*/ 0 h 73"/>
                  <a:gd name="T17" fmla="*/ 111 w 111"/>
                  <a:gd name="T18" fmla="*/ 73 h 73"/>
                </a:gdLst>
                <a:ahLst/>
                <a:cxnLst>
                  <a:cxn ang="T10">
                    <a:pos x="T0" y="T1"/>
                  </a:cxn>
                  <a:cxn ang="T11">
                    <a:pos x="T2" y="T3"/>
                  </a:cxn>
                  <a:cxn ang="T12">
                    <a:pos x="T4" y="T5"/>
                  </a:cxn>
                  <a:cxn ang="T13">
                    <a:pos x="T6" y="T7"/>
                  </a:cxn>
                  <a:cxn ang="T14">
                    <a:pos x="T8" y="T9"/>
                  </a:cxn>
                </a:cxnLst>
                <a:rect l="T15" t="T16" r="T17" b="T18"/>
                <a:pathLst>
                  <a:path w="111" h="73">
                    <a:moveTo>
                      <a:pt x="105" y="18"/>
                    </a:moveTo>
                    <a:cubicBezTo>
                      <a:pt x="111" y="31"/>
                      <a:pt x="90" y="48"/>
                      <a:pt x="58" y="52"/>
                    </a:cubicBezTo>
                    <a:cubicBezTo>
                      <a:pt x="27" y="56"/>
                      <a:pt x="12" y="73"/>
                      <a:pt x="6" y="60"/>
                    </a:cubicBezTo>
                    <a:cubicBezTo>
                      <a:pt x="0" y="47"/>
                      <a:pt x="14" y="24"/>
                      <a:pt x="42" y="12"/>
                    </a:cubicBezTo>
                    <a:cubicBezTo>
                      <a:pt x="70" y="0"/>
                      <a:pt x="99" y="5"/>
                      <a:pt x="105" y="18"/>
                    </a:cubicBezTo>
                    <a:close/>
                  </a:path>
                </a:pathLst>
              </a:custGeom>
              <a:solidFill>
                <a:srgbClr val="3594BF"/>
              </a:solidFill>
              <a:ln w="9525">
                <a:noFill/>
                <a:round/>
                <a:headEnd/>
                <a:tailEnd/>
              </a:ln>
            </p:spPr>
            <p:txBody>
              <a:bodyPr/>
              <a:lstStyle/>
              <a:p>
                <a:endParaRPr lang="en-US"/>
              </a:p>
            </p:txBody>
          </p:sp>
          <p:sp>
            <p:nvSpPr>
              <p:cNvPr id="44185" name="Freeform 1033"/>
              <p:cNvSpPr>
                <a:spLocks/>
              </p:cNvSpPr>
              <p:nvPr/>
            </p:nvSpPr>
            <p:spPr bwMode="auto">
              <a:xfrm>
                <a:off x="1900" y="2987"/>
                <a:ext cx="107" cy="136"/>
              </a:xfrm>
              <a:custGeom>
                <a:avLst/>
                <a:gdLst>
                  <a:gd name="T0" fmla="*/ 0 w 43"/>
                  <a:gd name="T1" fmla="*/ 0 h 51"/>
                  <a:gd name="T2" fmla="*/ 43 w 43"/>
                  <a:gd name="T3" fmla="*/ 51 h 51"/>
                  <a:gd name="T4" fmla="*/ 0 60000 65536"/>
                  <a:gd name="T5" fmla="*/ 0 60000 65536"/>
                  <a:gd name="T6" fmla="*/ 0 w 43"/>
                  <a:gd name="T7" fmla="*/ 0 h 51"/>
                  <a:gd name="T8" fmla="*/ 43 w 43"/>
                  <a:gd name="T9" fmla="*/ 51 h 51"/>
                </a:gdLst>
                <a:ahLst/>
                <a:cxnLst>
                  <a:cxn ang="T4">
                    <a:pos x="T0" y="T1"/>
                  </a:cxn>
                  <a:cxn ang="T5">
                    <a:pos x="T2" y="T3"/>
                  </a:cxn>
                </a:cxnLst>
                <a:rect l="T6" t="T7" r="T8" b="T9"/>
                <a:pathLst>
                  <a:path w="43" h="51">
                    <a:moveTo>
                      <a:pt x="0" y="0"/>
                    </a:moveTo>
                    <a:cubicBezTo>
                      <a:pt x="11" y="18"/>
                      <a:pt x="27" y="35"/>
                      <a:pt x="43" y="51"/>
                    </a:cubicBezTo>
                  </a:path>
                </a:pathLst>
              </a:custGeom>
              <a:noFill/>
              <a:ln w="31750" cap="rnd">
                <a:solidFill>
                  <a:srgbClr val="E95F40"/>
                </a:solidFill>
                <a:miter lim="800000"/>
                <a:headEnd/>
                <a:tailEnd/>
              </a:ln>
            </p:spPr>
            <p:txBody>
              <a:bodyPr/>
              <a:lstStyle/>
              <a:p>
                <a:endParaRPr lang="en-US"/>
              </a:p>
            </p:txBody>
          </p:sp>
          <p:sp>
            <p:nvSpPr>
              <p:cNvPr id="44186" name="Freeform 1034"/>
              <p:cNvSpPr>
                <a:spLocks/>
              </p:cNvSpPr>
              <p:nvPr/>
            </p:nvSpPr>
            <p:spPr bwMode="auto">
              <a:xfrm>
                <a:off x="420" y="2477"/>
                <a:ext cx="77" cy="398"/>
              </a:xfrm>
              <a:custGeom>
                <a:avLst/>
                <a:gdLst>
                  <a:gd name="T0" fmla="*/ 31 w 31"/>
                  <a:gd name="T1" fmla="*/ 149 h 149"/>
                  <a:gd name="T2" fmla="*/ 11 w 31"/>
                  <a:gd name="T3" fmla="*/ 0 h 149"/>
                  <a:gd name="T4" fmla="*/ 0 60000 65536"/>
                  <a:gd name="T5" fmla="*/ 0 60000 65536"/>
                  <a:gd name="T6" fmla="*/ 0 w 31"/>
                  <a:gd name="T7" fmla="*/ 0 h 149"/>
                  <a:gd name="T8" fmla="*/ 31 w 31"/>
                  <a:gd name="T9" fmla="*/ 149 h 149"/>
                </a:gdLst>
                <a:ahLst/>
                <a:cxnLst>
                  <a:cxn ang="T4">
                    <a:pos x="T0" y="T1"/>
                  </a:cxn>
                  <a:cxn ang="T5">
                    <a:pos x="T2" y="T3"/>
                  </a:cxn>
                </a:cxnLst>
                <a:rect l="T6" t="T7" r="T8" b="T9"/>
                <a:pathLst>
                  <a:path w="31" h="149">
                    <a:moveTo>
                      <a:pt x="31" y="149"/>
                    </a:moveTo>
                    <a:cubicBezTo>
                      <a:pt x="11" y="108"/>
                      <a:pt x="0" y="54"/>
                      <a:pt x="11" y="0"/>
                    </a:cubicBezTo>
                  </a:path>
                </a:pathLst>
              </a:custGeom>
              <a:noFill/>
              <a:ln w="11113">
                <a:solidFill>
                  <a:srgbClr val="494E4E"/>
                </a:solidFill>
                <a:miter lim="800000"/>
                <a:headEnd/>
                <a:tailEnd/>
              </a:ln>
            </p:spPr>
            <p:txBody>
              <a:bodyPr/>
              <a:lstStyle/>
              <a:p>
                <a:endParaRPr lang="en-US"/>
              </a:p>
            </p:txBody>
          </p:sp>
          <p:sp>
            <p:nvSpPr>
              <p:cNvPr id="44187" name="Freeform 1035"/>
              <p:cNvSpPr>
                <a:spLocks/>
              </p:cNvSpPr>
              <p:nvPr/>
            </p:nvSpPr>
            <p:spPr bwMode="auto">
              <a:xfrm>
                <a:off x="587" y="3048"/>
                <a:ext cx="400" cy="883"/>
              </a:xfrm>
              <a:custGeom>
                <a:avLst/>
                <a:gdLst>
                  <a:gd name="T0" fmla="*/ 160 w 160"/>
                  <a:gd name="T1" fmla="*/ 211 h 331"/>
                  <a:gd name="T2" fmla="*/ 160 w 160"/>
                  <a:gd name="T3" fmla="*/ 248 h 331"/>
                  <a:gd name="T4" fmla="*/ 11 w 160"/>
                  <a:gd name="T5" fmla="*/ 242 h 331"/>
                  <a:gd name="T6" fmla="*/ 0 w 160"/>
                  <a:gd name="T7" fmla="*/ 0 h 331"/>
                  <a:gd name="T8" fmla="*/ 0 60000 65536"/>
                  <a:gd name="T9" fmla="*/ 0 60000 65536"/>
                  <a:gd name="T10" fmla="*/ 0 60000 65536"/>
                  <a:gd name="T11" fmla="*/ 0 60000 65536"/>
                  <a:gd name="T12" fmla="*/ 0 w 160"/>
                  <a:gd name="T13" fmla="*/ 0 h 331"/>
                  <a:gd name="T14" fmla="*/ 160 w 160"/>
                  <a:gd name="T15" fmla="*/ 331 h 331"/>
                </a:gdLst>
                <a:ahLst/>
                <a:cxnLst>
                  <a:cxn ang="T8">
                    <a:pos x="T0" y="T1"/>
                  </a:cxn>
                  <a:cxn ang="T9">
                    <a:pos x="T2" y="T3"/>
                  </a:cxn>
                  <a:cxn ang="T10">
                    <a:pos x="T4" y="T5"/>
                  </a:cxn>
                  <a:cxn ang="T11">
                    <a:pos x="T6" y="T7"/>
                  </a:cxn>
                </a:cxnLst>
                <a:rect l="T12" t="T13" r="T14" b="T15"/>
                <a:pathLst>
                  <a:path w="160" h="331">
                    <a:moveTo>
                      <a:pt x="160" y="211"/>
                    </a:moveTo>
                    <a:cubicBezTo>
                      <a:pt x="160" y="233"/>
                      <a:pt x="160" y="248"/>
                      <a:pt x="160" y="248"/>
                    </a:cubicBezTo>
                    <a:cubicBezTo>
                      <a:pt x="77" y="331"/>
                      <a:pt x="11" y="242"/>
                      <a:pt x="11" y="242"/>
                    </a:cubicBezTo>
                    <a:cubicBezTo>
                      <a:pt x="11" y="242"/>
                      <a:pt x="28" y="75"/>
                      <a:pt x="0" y="0"/>
                    </a:cubicBezTo>
                  </a:path>
                </a:pathLst>
              </a:custGeom>
              <a:noFill/>
              <a:ln w="11113">
                <a:solidFill>
                  <a:srgbClr val="494E4E"/>
                </a:solidFill>
                <a:miter lim="800000"/>
                <a:headEnd/>
                <a:tailEnd/>
              </a:ln>
            </p:spPr>
            <p:txBody>
              <a:bodyPr/>
              <a:lstStyle/>
              <a:p>
                <a:endParaRPr lang="en-US"/>
              </a:p>
            </p:txBody>
          </p:sp>
          <p:sp>
            <p:nvSpPr>
              <p:cNvPr id="44188" name="Freeform 1036"/>
              <p:cNvSpPr>
                <a:spLocks/>
              </p:cNvSpPr>
              <p:nvPr/>
            </p:nvSpPr>
            <p:spPr bwMode="auto">
              <a:xfrm>
                <a:off x="962" y="1525"/>
                <a:ext cx="40" cy="264"/>
              </a:xfrm>
              <a:custGeom>
                <a:avLst/>
                <a:gdLst>
                  <a:gd name="T0" fmla="*/ 11 w 16"/>
                  <a:gd name="T1" fmla="*/ 0 h 99"/>
                  <a:gd name="T2" fmla="*/ 16 w 16"/>
                  <a:gd name="T3" fmla="*/ 99 h 99"/>
                  <a:gd name="T4" fmla="*/ 0 60000 65536"/>
                  <a:gd name="T5" fmla="*/ 0 60000 65536"/>
                  <a:gd name="T6" fmla="*/ 0 w 16"/>
                  <a:gd name="T7" fmla="*/ 0 h 99"/>
                  <a:gd name="T8" fmla="*/ 16 w 16"/>
                  <a:gd name="T9" fmla="*/ 99 h 99"/>
                </a:gdLst>
                <a:ahLst/>
                <a:cxnLst>
                  <a:cxn ang="T4">
                    <a:pos x="T0" y="T1"/>
                  </a:cxn>
                  <a:cxn ang="T5">
                    <a:pos x="T2" y="T3"/>
                  </a:cxn>
                </a:cxnLst>
                <a:rect l="T6" t="T7" r="T8" b="T9"/>
                <a:pathLst>
                  <a:path w="16" h="99">
                    <a:moveTo>
                      <a:pt x="11" y="0"/>
                    </a:moveTo>
                    <a:cubicBezTo>
                      <a:pt x="12" y="6"/>
                      <a:pt x="0" y="53"/>
                      <a:pt x="16" y="99"/>
                    </a:cubicBezTo>
                  </a:path>
                </a:pathLst>
              </a:custGeom>
              <a:noFill/>
              <a:ln w="11113">
                <a:solidFill>
                  <a:srgbClr val="494E4E"/>
                </a:solidFill>
                <a:miter lim="800000"/>
                <a:headEnd/>
                <a:tailEnd/>
              </a:ln>
            </p:spPr>
            <p:txBody>
              <a:bodyPr/>
              <a:lstStyle/>
              <a:p>
                <a:endParaRPr lang="en-US"/>
              </a:p>
            </p:txBody>
          </p:sp>
          <p:sp>
            <p:nvSpPr>
              <p:cNvPr id="44189" name="Freeform 1037"/>
              <p:cNvSpPr>
                <a:spLocks/>
              </p:cNvSpPr>
              <p:nvPr/>
            </p:nvSpPr>
            <p:spPr bwMode="auto">
              <a:xfrm>
                <a:off x="542" y="1525"/>
                <a:ext cx="68" cy="656"/>
              </a:xfrm>
              <a:custGeom>
                <a:avLst/>
                <a:gdLst>
                  <a:gd name="T0" fmla="*/ 0 w 27"/>
                  <a:gd name="T1" fmla="*/ 246 h 246"/>
                  <a:gd name="T2" fmla="*/ 9 w 27"/>
                  <a:gd name="T3" fmla="*/ 0 h 246"/>
                  <a:gd name="T4" fmla="*/ 0 60000 65536"/>
                  <a:gd name="T5" fmla="*/ 0 60000 65536"/>
                  <a:gd name="T6" fmla="*/ 0 w 27"/>
                  <a:gd name="T7" fmla="*/ 0 h 246"/>
                  <a:gd name="T8" fmla="*/ 27 w 27"/>
                  <a:gd name="T9" fmla="*/ 246 h 246"/>
                </a:gdLst>
                <a:ahLst/>
                <a:cxnLst>
                  <a:cxn ang="T4">
                    <a:pos x="T0" y="T1"/>
                  </a:cxn>
                  <a:cxn ang="T5">
                    <a:pos x="T2" y="T3"/>
                  </a:cxn>
                </a:cxnLst>
                <a:rect l="T6" t="T7" r="T8" b="T9"/>
                <a:pathLst>
                  <a:path w="27" h="246">
                    <a:moveTo>
                      <a:pt x="0" y="246"/>
                    </a:moveTo>
                    <a:cubicBezTo>
                      <a:pt x="27" y="141"/>
                      <a:pt x="9" y="0"/>
                      <a:pt x="9" y="0"/>
                    </a:cubicBezTo>
                  </a:path>
                </a:pathLst>
              </a:custGeom>
              <a:noFill/>
              <a:ln w="11113">
                <a:solidFill>
                  <a:srgbClr val="494E4E"/>
                </a:solidFill>
                <a:miter lim="800000"/>
                <a:headEnd/>
                <a:tailEnd/>
              </a:ln>
            </p:spPr>
            <p:txBody>
              <a:bodyPr/>
              <a:lstStyle/>
              <a:p>
                <a:endParaRPr lang="en-US"/>
              </a:p>
            </p:txBody>
          </p:sp>
          <p:sp>
            <p:nvSpPr>
              <p:cNvPr id="44190" name="Oval 1038"/>
              <p:cNvSpPr>
                <a:spLocks noChangeArrowheads="1"/>
              </p:cNvSpPr>
              <p:nvPr/>
            </p:nvSpPr>
            <p:spPr bwMode="auto">
              <a:xfrm>
                <a:off x="565" y="1437"/>
                <a:ext cx="425" cy="174"/>
              </a:xfrm>
              <a:prstGeom prst="ellipse">
                <a:avLst/>
              </a:prstGeom>
              <a:noFill/>
              <a:ln w="11113">
                <a:solidFill>
                  <a:srgbClr val="494E4E"/>
                </a:solidFill>
                <a:miter lim="800000"/>
                <a:headEnd/>
                <a:tailEnd/>
              </a:ln>
            </p:spPr>
            <p:txBody>
              <a:bodyPr/>
              <a:lstStyle/>
              <a:p>
                <a:endParaRPr lang="en-US"/>
              </a:p>
            </p:txBody>
          </p:sp>
          <p:sp>
            <p:nvSpPr>
              <p:cNvPr id="44191" name="Freeform 1039"/>
              <p:cNvSpPr>
                <a:spLocks/>
              </p:cNvSpPr>
              <p:nvPr/>
            </p:nvSpPr>
            <p:spPr bwMode="auto">
              <a:xfrm>
                <a:off x="892" y="1779"/>
                <a:ext cx="143" cy="152"/>
              </a:xfrm>
              <a:custGeom>
                <a:avLst/>
                <a:gdLst>
                  <a:gd name="T0" fmla="*/ 0 w 57"/>
                  <a:gd name="T1" fmla="*/ 57 h 57"/>
                  <a:gd name="T2" fmla="*/ 19 w 57"/>
                  <a:gd name="T3" fmla="*/ 19 h 57"/>
                  <a:gd name="T4" fmla="*/ 57 w 57"/>
                  <a:gd name="T5" fmla="*/ 2 h 57"/>
                  <a:gd name="T6" fmla="*/ 0 60000 65536"/>
                  <a:gd name="T7" fmla="*/ 0 60000 65536"/>
                  <a:gd name="T8" fmla="*/ 0 60000 65536"/>
                  <a:gd name="T9" fmla="*/ 0 w 57"/>
                  <a:gd name="T10" fmla="*/ 0 h 57"/>
                  <a:gd name="T11" fmla="*/ 57 w 57"/>
                  <a:gd name="T12" fmla="*/ 57 h 57"/>
                </a:gdLst>
                <a:ahLst/>
                <a:cxnLst>
                  <a:cxn ang="T6">
                    <a:pos x="T0" y="T1"/>
                  </a:cxn>
                  <a:cxn ang="T7">
                    <a:pos x="T2" y="T3"/>
                  </a:cxn>
                  <a:cxn ang="T8">
                    <a:pos x="T4" y="T5"/>
                  </a:cxn>
                </a:cxnLst>
                <a:rect l="T9" t="T10" r="T11" b="T12"/>
                <a:pathLst>
                  <a:path w="57" h="57">
                    <a:moveTo>
                      <a:pt x="0" y="57"/>
                    </a:moveTo>
                    <a:cubicBezTo>
                      <a:pt x="1" y="44"/>
                      <a:pt x="3" y="25"/>
                      <a:pt x="19" y="19"/>
                    </a:cubicBezTo>
                    <a:cubicBezTo>
                      <a:pt x="43" y="10"/>
                      <a:pt x="39" y="0"/>
                      <a:pt x="57" y="2"/>
                    </a:cubicBezTo>
                  </a:path>
                </a:pathLst>
              </a:custGeom>
              <a:noFill/>
              <a:ln w="11113">
                <a:solidFill>
                  <a:srgbClr val="494E4E"/>
                </a:solidFill>
                <a:miter lim="800000"/>
                <a:headEnd/>
                <a:tailEnd/>
              </a:ln>
            </p:spPr>
            <p:txBody>
              <a:bodyPr/>
              <a:lstStyle/>
              <a:p>
                <a:endParaRPr lang="en-US"/>
              </a:p>
            </p:txBody>
          </p:sp>
          <p:sp>
            <p:nvSpPr>
              <p:cNvPr id="44192" name="Oval 1040"/>
              <p:cNvSpPr>
                <a:spLocks noChangeArrowheads="1"/>
              </p:cNvSpPr>
              <p:nvPr/>
            </p:nvSpPr>
            <p:spPr bwMode="auto">
              <a:xfrm>
                <a:off x="625" y="1451"/>
                <a:ext cx="315" cy="130"/>
              </a:xfrm>
              <a:prstGeom prst="ellipse">
                <a:avLst/>
              </a:prstGeom>
              <a:noFill/>
              <a:ln w="7938">
                <a:solidFill>
                  <a:srgbClr val="494E4E"/>
                </a:solidFill>
                <a:miter lim="800000"/>
                <a:headEnd/>
                <a:tailEnd/>
              </a:ln>
            </p:spPr>
            <p:txBody>
              <a:bodyPr/>
              <a:lstStyle/>
              <a:p>
                <a:endParaRPr lang="en-US"/>
              </a:p>
            </p:txBody>
          </p:sp>
          <p:sp>
            <p:nvSpPr>
              <p:cNvPr id="44193" name="Freeform 1041"/>
              <p:cNvSpPr>
                <a:spLocks/>
              </p:cNvSpPr>
              <p:nvPr/>
            </p:nvSpPr>
            <p:spPr bwMode="auto">
              <a:xfrm>
                <a:off x="1987" y="3259"/>
                <a:ext cx="150" cy="125"/>
              </a:xfrm>
              <a:custGeom>
                <a:avLst/>
                <a:gdLst>
                  <a:gd name="T0" fmla="*/ 60 w 60"/>
                  <a:gd name="T1" fmla="*/ 47 h 47"/>
                  <a:gd name="T2" fmla="*/ 0 w 60"/>
                  <a:gd name="T3" fmla="*/ 0 h 47"/>
                  <a:gd name="T4" fmla="*/ 0 60000 65536"/>
                  <a:gd name="T5" fmla="*/ 0 60000 65536"/>
                  <a:gd name="T6" fmla="*/ 0 w 60"/>
                  <a:gd name="T7" fmla="*/ 0 h 47"/>
                  <a:gd name="T8" fmla="*/ 60 w 60"/>
                  <a:gd name="T9" fmla="*/ 47 h 47"/>
                </a:gdLst>
                <a:ahLst/>
                <a:cxnLst>
                  <a:cxn ang="T4">
                    <a:pos x="T0" y="T1"/>
                  </a:cxn>
                  <a:cxn ang="T5">
                    <a:pos x="T2" y="T3"/>
                  </a:cxn>
                </a:cxnLst>
                <a:rect l="T6" t="T7" r="T8" b="T9"/>
                <a:pathLst>
                  <a:path w="60" h="47">
                    <a:moveTo>
                      <a:pt x="60" y="47"/>
                    </a:moveTo>
                    <a:cubicBezTo>
                      <a:pt x="44" y="34"/>
                      <a:pt x="22" y="17"/>
                      <a:pt x="0" y="0"/>
                    </a:cubicBezTo>
                  </a:path>
                </a:pathLst>
              </a:custGeom>
              <a:noFill/>
              <a:ln w="7938">
                <a:solidFill>
                  <a:srgbClr val="494E4E"/>
                </a:solidFill>
                <a:miter lim="800000"/>
                <a:headEnd/>
                <a:tailEnd/>
              </a:ln>
            </p:spPr>
            <p:txBody>
              <a:bodyPr/>
              <a:lstStyle/>
              <a:p>
                <a:endParaRPr lang="en-US"/>
              </a:p>
            </p:txBody>
          </p:sp>
          <p:sp>
            <p:nvSpPr>
              <p:cNvPr id="44194" name="Freeform 1042"/>
              <p:cNvSpPr>
                <a:spLocks/>
              </p:cNvSpPr>
              <p:nvPr/>
            </p:nvSpPr>
            <p:spPr bwMode="auto">
              <a:xfrm>
                <a:off x="1777" y="3027"/>
                <a:ext cx="108" cy="26"/>
              </a:xfrm>
              <a:custGeom>
                <a:avLst/>
                <a:gdLst>
                  <a:gd name="T0" fmla="*/ 0 w 43"/>
                  <a:gd name="T1" fmla="*/ 0 h 10"/>
                  <a:gd name="T2" fmla="*/ 43 w 43"/>
                  <a:gd name="T3" fmla="*/ 10 h 10"/>
                  <a:gd name="T4" fmla="*/ 0 60000 65536"/>
                  <a:gd name="T5" fmla="*/ 0 60000 65536"/>
                  <a:gd name="T6" fmla="*/ 0 w 43"/>
                  <a:gd name="T7" fmla="*/ 0 h 10"/>
                  <a:gd name="T8" fmla="*/ 43 w 43"/>
                  <a:gd name="T9" fmla="*/ 10 h 10"/>
                </a:gdLst>
                <a:ahLst/>
                <a:cxnLst>
                  <a:cxn ang="T4">
                    <a:pos x="T0" y="T1"/>
                  </a:cxn>
                  <a:cxn ang="T5">
                    <a:pos x="T2" y="T3"/>
                  </a:cxn>
                </a:cxnLst>
                <a:rect l="T6" t="T7" r="T8" b="T9"/>
                <a:pathLst>
                  <a:path w="43" h="10">
                    <a:moveTo>
                      <a:pt x="0" y="0"/>
                    </a:moveTo>
                    <a:cubicBezTo>
                      <a:pt x="8" y="0"/>
                      <a:pt x="22" y="3"/>
                      <a:pt x="43" y="10"/>
                    </a:cubicBezTo>
                  </a:path>
                </a:pathLst>
              </a:custGeom>
              <a:noFill/>
              <a:ln w="7938">
                <a:solidFill>
                  <a:srgbClr val="494E4E"/>
                </a:solidFill>
                <a:miter lim="800000"/>
                <a:headEnd/>
                <a:tailEnd/>
              </a:ln>
            </p:spPr>
            <p:txBody>
              <a:bodyPr/>
              <a:lstStyle/>
              <a:p>
                <a:endParaRPr lang="en-US"/>
              </a:p>
            </p:txBody>
          </p:sp>
          <p:sp>
            <p:nvSpPr>
              <p:cNvPr id="44195" name="Freeform 1043"/>
              <p:cNvSpPr>
                <a:spLocks/>
              </p:cNvSpPr>
              <p:nvPr/>
            </p:nvSpPr>
            <p:spPr bwMode="auto">
              <a:xfrm>
                <a:off x="1747" y="3056"/>
                <a:ext cx="13" cy="16"/>
              </a:xfrm>
              <a:custGeom>
                <a:avLst/>
                <a:gdLst>
                  <a:gd name="T0" fmla="*/ 5 w 5"/>
                  <a:gd name="T1" fmla="*/ 6 h 6"/>
                  <a:gd name="T2" fmla="*/ 0 w 5"/>
                  <a:gd name="T3" fmla="*/ 0 h 6"/>
                  <a:gd name="T4" fmla="*/ 0 60000 65536"/>
                  <a:gd name="T5" fmla="*/ 0 60000 65536"/>
                  <a:gd name="T6" fmla="*/ 0 w 5"/>
                  <a:gd name="T7" fmla="*/ 0 h 6"/>
                  <a:gd name="T8" fmla="*/ 5 w 5"/>
                  <a:gd name="T9" fmla="*/ 6 h 6"/>
                </a:gdLst>
                <a:ahLst/>
                <a:cxnLst>
                  <a:cxn ang="T4">
                    <a:pos x="T0" y="T1"/>
                  </a:cxn>
                  <a:cxn ang="T5">
                    <a:pos x="T2" y="T3"/>
                  </a:cxn>
                </a:cxnLst>
                <a:rect l="T6" t="T7" r="T8" b="T9"/>
                <a:pathLst>
                  <a:path w="5" h="6">
                    <a:moveTo>
                      <a:pt x="5" y="6"/>
                    </a:moveTo>
                    <a:cubicBezTo>
                      <a:pt x="3" y="5"/>
                      <a:pt x="1" y="3"/>
                      <a:pt x="0" y="0"/>
                    </a:cubicBezTo>
                  </a:path>
                </a:pathLst>
              </a:custGeom>
              <a:noFill/>
              <a:ln w="7938">
                <a:solidFill>
                  <a:srgbClr val="494E4E"/>
                </a:solidFill>
                <a:miter lim="800000"/>
                <a:headEnd/>
                <a:tailEnd/>
              </a:ln>
            </p:spPr>
            <p:txBody>
              <a:bodyPr/>
              <a:lstStyle/>
              <a:p>
                <a:endParaRPr lang="en-US"/>
              </a:p>
            </p:txBody>
          </p:sp>
          <p:sp>
            <p:nvSpPr>
              <p:cNvPr id="44196" name="Freeform 1044"/>
              <p:cNvSpPr>
                <a:spLocks/>
              </p:cNvSpPr>
              <p:nvPr/>
            </p:nvSpPr>
            <p:spPr bwMode="auto">
              <a:xfrm>
                <a:off x="1760" y="3072"/>
                <a:ext cx="147" cy="120"/>
              </a:xfrm>
              <a:custGeom>
                <a:avLst/>
                <a:gdLst>
                  <a:gd name="T0" fmla="*/ 59 w 59"/>
                  <a:gd name="T1" fmla="*/ 45 h 45"/>
                  <a:gd name="T2" fmla="*/ 0 w 59"/>
                  <a:gd name="T3" fmla="*/ 0 h 45"/>
                  <a:gd name="T4" fmla="*/ 0 60000 65536"/>
                  <a:gd name="T5" fmla="*/ 0 60000 65536"/>
                  <a:gd name="T6" fmla="*/ 0 w 59"/>
                  <a:gd name="T7" fmla="*/ 0 h 45"/>
                  <a:gd name="T8" fmla="*/ 59 w 59"/>
                  <a:gd name="T9" fmla="*/ 45 h 45"/>
                </a:gdLst>
                <a:ahLst/>
                <a:cxnLst>
                  <a:cxn ang="T4">
                    <a:pos x="T0" y="T1"/>
                  </a:cxn>
                  <a:cxn ang="T5">
                    <a:pos x="T2" y="T3"/>
                  </a:cxn>
                </a:cxnLst>
                <a:rect l="T6" t="T7" r="T8" b="T9"/>
                <a:pathLst>
                  <a:path w="59" h="45">
                    <a:moveTo>
                      <a:pt x="59" y="45"/>
                    </a:moveTo>
                    <a:cubicBezTo>
                      <a:pt x="30" y="22"/>
                      <a:pt x="6" y="3"/>
                      <a:pt x="0" y="0"/>
                    </a:cubicBezTo>
                  </a:path>
                </a:pathLst>
              </a:custGeom>
              <a:noFill/>
              <a:ln w="7938">
                <a:solidFill>
                  <a:srgbClr val="494E4E"/>
                </a:solidFill>
                <a:miter lim="800000"/>
                <a:headEnd/>
                <a:tailEnd/>
              </a:ln>
            </p:spPr>
            <p:txBody>
              <a:bodyPr/>
              <a:lstStyle/>
              <a:p>
                <a:endParaRPr lang="en-US"/>
              </a:p>
            </p:txBody>
          </p:sp>
          <p:sp>
            <p:nvSpPr>
              <p:cNvPr id="44197" name="Freeform 1045"/>
              <p:cNvSpPr>
                <a:spLocks/>
              </p:cNvSpPr>
              <p:nvPr/>
            </p:nvSpPr>
            <p:spPr bwMode="auto">
              <a:xfrm>
                <a:off x="1752" y="3248"/>
                <a:ext cx="5" cy="11"/>
              </a:xfrm>
              <a:custGeom>
                <a:avLst/>
                <a:gdLst>
                  <a:gd name="T0" fmla="*/ 2 w 2"/>
                  <a:gd name="T1" fmla="*/ 4 h 4"/>
                  <a:gd name="T2" fmla="*/ 0 w 2"/>
                  <a:gd name="T3" fmla="*/ 0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4"/>
                    </a:moveTo>
                    <a:cubicBezTo>
                      <a:pt x="1" y="2"/>
                      <a:pt x="0" y="2"/>
                      <a:pt x="0" y="0"/>
                    </a:cubicBezTo>
                  </a:path>
                </a:pathLst>
              </a:custGeom>
              <a:noFill/>
              <a:ln w="15875" cap="rnd">
                <a:solidFill>
                  <a:srgbClr val="494E4E"/>
                </a:solidFill>
                <a:miter lim="800000"/>
                <a:headEnd/>
                <a:tailEnd/>
              </a:ln>
            </p:spPr>
            <p:txBody>
              <a:bodyPr/>
              <a:lstStyle/>
              <a:p>
                <a:endParaRPr lang="en-US"/>
              </a:p>
            </p:txBody>
          </p:sp>
          <p:sp>
            <p:nvSpPr>
              <p:cNvPr id="44198" name="Freeform 1046"/>
              <p:cNvSpPr>
                <a:spLocks/>
              </p:cNvSpPr>
              <p:nvPr/>
            </p:nvSpPr>
            <p:spPr bwMode="auto">
              <a:xfrm>
                <a:off x="1800" y="3317"/>
                <a:ext cx="12" cy="16"/>
              </a:xfrm>
              <a:custGeom>
                <a:avLst/>
                <a:gdLst>
                  <a:gd name="T0" fmla="*/ 5 w 5"/>
                  <a:gd name="T1" fmla="*/ 6 h 6"/>
                  <a:gd name="T2" fmla="*/ 0 w 5"/>
                  <a:gd name="T3" fmla="*/ 0 h 6"/>
                  <a:gd name="T4" fmla="*/ 0 60000 65536"/>
                  <a:gd name="T5" fmla="*/ 0 60000 65536"/>
                  <a:gd name="T6" fmla="*/ 0 w 5"/>
                  <a:gd name="T7" fmla="*/ 0 h 6"/>
                  <a:gd name="T8" fmla="*/ 5 w 5"/>
                  <a:gd name="T9" fmla="*/ 6 h 6"/>
                </a:gdLst>
                <a:ahLst/>
                <a:cxnLst>
                  <a:cxn ang="T4">
                    <a:pos x="T0" y="T1"/>
                  </a:cxn>
                  <a:cxn ang="T5">
                    <a:pos x="T2" y="T3"/>
                  </a:cxn>
                </a:cxnLst>
                <a:rect l="T6" t="T7" r="T8" b="T9"/>
                <a:pathLst>
                  <a:path w="5" h="6">
                    <a:moveTo>
                      <a:pt x="5" y="6"/>
                    </a:moveTo>
                    <a:cubicBezTo>
                      <a:pt x="2" y="3"/>
                      <a:pt x="3" y="3"/>
                      <a:pt x="0" y="0"/>
                    </a:cubicBezTo>
                  </a:path>
                </a:pathLst>
              </a:custGeom>
              <a:noFill/>
              <a:ln w="15875">
                <a:solidFill>
                  <a:srgbClr val="494E4E"/>
                </a:solidFill>
                <a:miter lim="800000"/>
                <a:headEnd/>
                <a:tailEnd/>
              </a:ln>
            </p:spPr>
            <p:txBody>
              <a:bodyPr/>
              <a:lstStyle/>
              <a:p>
                <a:endParaRPr lang="en-US"/>
              </a:p>
            </p:txBody>
          </p:sp>
          <p:sp>
            <p:nvSpPr>
              <p:cNvPr id="44199" name="Freeform 1047"/>
              <p:cNvSpPr>
                <a:spLocks/>
              </p:cNvSpPr>
              <p:nvPr/>
            </p:nvSpPr>
            <p:spPr bwMode="auto">
              <a:xfrm>
                <a:off x="1890" y="3421"/>
                <a:ext cx="52" cy="150"/>
              </a:xfrm>
              <a:custGeom>
                <a:avLst/>
                <a:gdLst>
                  <a:gd name="T0" fmla="*/ 3 w 21"/>
                  <a:gd name="T1" fmla="*/ 56 h 56"/>
                  <a:gd name="T2" fmla="*/ 12 w 21"/>
                  <a:gd name="T3" fmla="*/ 21 h 56"/>
                  <a:gd name="T4" fmla="*/ 0 w 21"/>
                  <a:gd name="T5" fmla="*/ 0 h 56"/>
                  <a:gd name="T6" fmla="*/ 0 60000 65536"/>
                  <a:gd name="T7" fmla="*/ 0 60000 65536"/>
                  <a:gd name="T8" fmla="*/ 0 60000 65536"/>
                  <a:gd name="T9" fmla="*/ 0 w 21"/>
                  <a:gd name="T10" fmla="*/ 0 h 56"/>
                  <a:gd name="T11" fmla="*/ 21 w 21"/>
                  <a:gd name="T12" fmla="*/ 56 h 56"/>
                </a:gdLst>
                <a:ahLst/>
                <a:cxnLst>
                  <a:cxn ang="T6">
                    <a:pos x="T0" y="T1"/>
                  </a:cxn>
                  <a:cxn ang="T7">
                    <a:pos x="T2" y="T3"/>
                  </a:cxn>
                  <a:cxn ang="T8">
                    <a:pos x="T4" y="T5"/>
                  </a:cxn>
                </a:cxnLst>
                <a:rect l="T9" t="T10" r="T11" b="T12"/>
                <a:pathLst>
                  <a:path w="21" h="56">
                    <a:moveTo>
                      <a:pt x="3" y="56"/>
                    </a:moveTo>
                    <a:cubicBezTo>
                      <a:pt x="14" y="52"/>
                      <a:pt x="21" y="42"/>
                      <a:pt x="12" y="21"/>
                    </a:cubicBezTo>
                    <a:cubicBezTo>
                      <a:pt x="9" y="14"/>
                      <a:pt x="5" y="7"/>
                      <a:pt x="0" y="0"/>
                    </a:cubicBezTo>
                  </a:path>
                </a:pathLst>
              </a:custGeom>
              <a:noFill/>
              <a:ln w="7938">
                <a:solidFill>
                  <a:srgbClr val="494E4E"/>
                </a:solidFill>
                <a:miter lim="800000"/>
                <a:headEnd/>
                <a:tailEnd/>
              </a:ln>
            </p:spPr>
            <p:txBody>
              <a:bodyPr/>
              <a:lstStyle/>
              <a:p>
                <a:endParaRPr lang="en-US"/>
              </a:p>
            </p:txBody>
          </p:sp>
          <p:sp>
            <p:nvSpPr>
              <p:cNvPr id="44200" name="Freeform 1048"/>
              <p:cNvSpPr>
                <a:spLocks/>
              </p:cNvSpPr>
              <p:nvPr/>
            </p:nvSpPr>
            <p:spPr bwMode="auto">
              <a:xfrm>
                <a:off x="1505" y="3424"/>
                <a:ext cx="187" cy="96"/>
              </a:xfrm>
              <a:custGeom>
                <a:avLst/>
                <a:gdLst>
                  <a:gd name="T0" fmla="*/ 0 w 75"/>
                  <a:gd name="T1" fmla="*/ 0 h 36"/>
                  <a:gd name="T2" fmla="*/ 18 w 75"/>
                  <a:gd name="T3" fmla="*/ 8 h 36"/>
                  <a:gd name="T4" fmla="*/ 75 w 75"/>
                  <a:gd name="T5" fmla="*/ 36 h 36"/>
                  <a:gd name="T6" fmla="*/ 0 60000 65536"/>
                  <a:gd name="T7" fmla="*/ 0 60000 65536"/>
                  <a:gd name="T8" fmla="*/ 0 60000 65536"/>
                  <a:gd name="T9" fmla="*/ 0 w 75"/>
                  <a:gd name="T10" fmla="*/ 0 h 36"/>
                  <a:gd name="T11" fmla="*/ 75 w 75"/>
                  <a:gd name="T12" fmla="*/ 36 h 36"/>
                </a:gdLst>
                <a:ahLst/>
                <a:cxnLst>
                  <a:cxn ang="T6">
                    <a:pos x="T0" y="T1"/>
                  </a:cxn>
                  <a:cxn ang="T7">
                    <a:pos x="T2" y="T3"/>
                  </a:cxn>
                  <a:cxn ang="T8">
                    <a:pos x="T4" y="T5"/>
                  </a:cxn>
                </a:cxnLst>
                <a:rect l="T9" t="T10" r="T11" b="T12"/>
                <a:pathLst>
                  <a:path w="75" h="36">
                    <a:moveTo>
                      <a:pt x="0" y="0"/>
                    </a:moveTo>
                    <a:cubicBezTo>
                      <a:pt x="5" y="1"/>
                      <a:pt x="9" y="3"/>
                      <a:pt x="18" y="8"/>
                    </a:cubicBezTo>
                    <a:cubicBezTo>
                      <a:pt x="36" y="18"/>
                      <a:pt x="57" y="28"/>
                      <a:pt x="75" y="36"/>
                    </a:cubicBezTo>
                  </a:path>
                </a:pathLst>
              </a:custGeom>
              <a:noFill/>
              <a:ln w="7938">
                <a:solidFill>
                  <a:srgbClr val="494E4E"/>
                </a:solidFill>
                <a:miter lim="800000"/>
                <a:headEnd/>
                <a:tailEnd/>
              </a:ln>
            </p:spPr>
            <p:txBody>
              <a:bodyPr/>
              <a:lstStyle/>
              <a:p>
                <a:endParaRPr lang="en-US"/>
              </a:p>
            </p:txBody>
          </p:sp>
          <p:sp>
            <p:nvSpPr>
              <p:cNvPr id="44201" name="Freeform 1049"/>
              <p:cNvSpPr>
                <a:spLocks/>
              </p:cNvSpPr>
              <p:nvPr/>
            </p:nvSpPr>
            <p:spPr bwMode="auto">
              <a:xfrm>
                <a:off x="1475" y="3456"/>
                <a:ext cx="85" cy="128"/>
              </a:xfrm>
              <a:custGeom>
                <a:avLst/>
                <a:gdLst>
                  <a:gd name="T0" fmla="*/ 34 w 34"/>
                  <a:gd name="T1" fmla="*/ 48 h 48"/>
                  <a:gd name="T2" fmla="*/ 10 w 34"/>
                  <a:gd name="T3" fmla="*/ 16 h 48"/>
                  <a:gd name="T4" fmla="*/ 2 w 34"/>
                  <a:gd name="T5" fmla="*/ 4 h 48"/>
                  <a:gd name="T6" fmla="*/ 0 w 34"/>
                  <a:gd name="T7" fmla="*/ 0 h 48"/>
                  <a:gd name="T8" fmla="*/ 0 60000 65536"/>
                  <a:gd name="T9" fmla="*/ 0 60000 65536"/>
                  <a:gd name="T10" fmla="*/ 0 60000 65536"/>
                  <a:gd name="T11" fmla="*/ 0 60000 65536"/>
                  <a:gd name="T12" fmla="*/ 0 w 34"/>
                  <a:gd name="T13" fmla="*/ 0 h 48"/>
                  <a:gd name="T14" fmla="*/ 34 w 34"/>
                  <a:gd name="T15" fmla="*/ 48 h 48"/>
                </a:gdLst>
                <a:ahLst/>
                <a:cxnLst>
                  <a:cxn ang="T8">
                    <a:pos x="T0" y="T1"/>
                  </a:cxn>
                  <a:cxn ang="T9">
                    <a:pos x="T2" y="T3"/>
                  </a:cxn>
                  <a:cxn ang="T10">
                    <a:pos x="T4" y="T5"/>
                  </a:cxn>
                  <a:cxn ang="T11">
                    <a:pos x="T6" y="T7"/>
                  </a:cxn>
                </a:cxnLst>
                <a:rect l="T12" t="T13" r="T14" b="T15"/>
                <a:pathLst>
                  <a:path w="34" h="48">
                    <a:moveTo>
                      <a:pt x="34" y="48"/>
                    </a:moveTo>
                    <a:cubicBezTo>
                      <a:pt x="25" y="36"/>
                      <a:pt x="16" y="24"/>
                      <a:pt x="10" y="16"/>
                    </a:cubicBezTo>
                    <a:cubicBezTo>
                      <a:pt x="7" y="12"/>
                      <a:pt x="5" y="8"/>
                      <a:pt x="2" y="4"/>
                    </a:cubicBezTo>
                    <a:cubicBezTo>
                      <a:pt x="1" y="3"/>
                      <a:pt x="1" y="2"/>
                      <a:pt x="0" y="0"/>
                    </a:cubicBezTo>
                  </a:path>
                </a:pathLst>
              </a:custGeom>
              <a:noFill/>
              <a:ln w="7938">
                <a:solidFill>
                  <a:srgbClr val="494E4E"/>
                </a:solidFill>
                <a:miter lim="800000"/>
                <a:headEnd/>
                <a:tailEnd/>
              </a:ln>
            </p:spPr>
            <p:txBody>
              <a:bodyPr/>
              <a:lstStyle/>
              <a:p>
                <a:endParaRPr lang="en-US"/>
              </a:p>
            </p:txBody>
          </p:sp>
          <p:sp>
            <p:nvSpPr>
              <p:cNvPr id="44202" name="Freeform 1050"/>
              <p:cNvSpPr>
                <a:spLocks noEditPoints="1"/>
              </p:cNvSpPr>
              <p:nvPr/>
            </p:nvSpPr>
            <p:spPr bwMode="auto">
              <a:xfrm>
                <a:off x="845" y="2613"/>
                <a:ext cx="895" cy="939"/>
              </a:xfrm>
              <a:custGeom>
                <a:avLst/>
                <a:gdLst>
                  <a:gd name="T0" fmla="*/ 243 w 358"/>
                  <a:gd name="T1" fmla="*/ 283 h 352"/>
                  <a:gd name="T2" fmla="*/ 358 w 358"/>
                  <a:gd name="T3" fmla="*/ 352 h 352"/>
                  <a:gd name="T4" fmla="*/ 0 w 358"/>
                  <a:gd name="T5" fmla="*/ 192 h 352"/>
                  <a:gd name="T6" fmla="*/ 183 w 358"/>
                  <a:gd name="T7" fmla="*/ 250 h 352"/>
                  <a:gd name="T8" fmla="*/ 250 w 358"/>
                  <a:gd name="T9" fmla="*/ 55 h 352"/>
                  <a:gd name="T10" fmla="*/ 253 w 358"/>
                  <a:gd name="T11" fmla="*/ 17 h 352"/>
                  <a:gd name="T12" fmla="*/ 256 w 358"/>
                  <a:gd name="T13" fmla="*/ 129 h 352"/>
                  <a:gd name="T14" fmla="*/ 252 w 358"/>
                  <a:gd name="T15" fmla="*/ 104 h 352"/>
                  <a:gd name="T16" fmla="*/ 275 w 358"/>
                  <a:gd name="T17" fmla="*/ 197 h 352"/>
                  <a:gd name="T18" fmla="*/ 271 w 358"/>
                  <a:gd name="T19" fmla="*/ 186 h 352"/>
                  <a:gd name="T20" fmla="*/ 296 w 358"/>
                  <a:gd name="T21" fmla="*/ 243 h 352"/>
                  <a:gd name="T22" fmla="*/ 282 w 358"/>
                  <a:gd name="T23" fmla="*/ 214 h 352"/>
                  <a:gd name="T24" fmla="*/ 226 w 358"/>
                  <a:gd name="T25" fmla="*/ 70 h 352"/>
                  <a:gd name="T26" fmla="*/ 224 w 358"/>
                  <a:gd name="T27" fmla="*/ 75 h 352"/>
                  <a:gd name="T28" fmla="*/ 223 w 358"/>
                  <a:gd name="T29" fmla="*/ 91 h 352"/>
                  <a:gd name="T30" fmla="*/ 222 w 358"/>
                  <a:gd name="T31" fmla="*/ 4 h 352"/>
                  <a:gd name="T32" fmla="*/ 234 w 358"/>
                  <a:gd name="T33" fmla="*/ 22 h 352"/>
                  <a:gd name="T34" fmla="*/ 207 w 358"/>
                  <a:gd name="T35" fmla="*/ 31 h 352"/>
                  <a:gd name="T36" fmla="*/ 209 w 358"/>
                  <a:gd name="T37" fmla="*/ 25 h 352"/>
                  <a:gd name="T38" fmla="*/ 212 w 358"/>
                  <a:gd name="T39" fmla="*/ 184 h 352"/>
                  <a:gd name="T40" fmla="*/ 212 w 358"/>
                  <a:gd name="T41" fmla="*/ 191 h 352"/>
                  <a:gd name="T42" fmla="*/ 197 w 358"/>
                  <a:gd name="T43" fmla="*/ 179 h 352"/>
                  <a:gd name="T44" fmla="*/ 93 w 358"/>
                  <a:gd name="T45" fmla="*/ 186 h 352"/>
                  <a:gd name="T46" fmla="*/ 93 w 358"/>
                  <a:gd name="T47" fmla="*/ 192 h 352"/>
                  <a:gd name="T48" fmla="*/ 67 w 358"/>
                  <a:gd name="T49" fmla="*/ 187 h 352"/>
                  <a:gd name="T50" fmla="*/ 34 w 358"/>
                  <a:gd name="T51" fmla="*/ 180 h 352"/>
                  <a:gd name="T52" fmla="*/ 14 w 358"/>
                  <a:gd name="T53" fmla="*/ 173 h 352"/>
                  <a:gd name="T54" fmla="*/ 20 w 358"/>
                  <a:gd name="T55" fmla="*/ 165 h 352"/>
                  <a:gd name="T56" fmla="*/ 134 w 358"/>
                  <a:gd name="T57" fmla="*/ 190 h 352"/>
                  <a:gd name="T58" fmla="*/ 90 w 358"/>
                  <a:gd name="T59" fmla="*/ 161 h 352"/>
                  <a:gd name="T60" fmla="*/ 89 w 358"/>
                  <a:gd name="T61" fmla="*/ 154 h 352"/>
                  <a:gd name="T62" fmla="*/ 128 w 358"/>
                  <a:gd name="T63" fmla="*/ 159 h 352"/>
                  <a:gd name="T64" fmla="*/ 139 w 358"/>
                  <a:gd name="T65" fmla="*/ 172 h 352"/>
                  <a:gd name="T66" fmla="*/ 153 w 358"/>
                  <a:gd name="T67" fmla="*/ 185 h 352"/>
                  <a:gd name="T68" fmla="*/ 205 w 358"/>
                  <a:gd name="T69" fmla="*/ 245 h 352"/>
                  <a:gd name="T70" fmla="*/ 204 w 358"/>
                  <a:gd name="T71" fmla="*/ 246 h 352"/>
                  <a:gd name="T72" fmla="*/ 189 w 358"/>
                  <a:gd name="T73" fmla="*/ 235 h 352"/>
                  <a:gd name="T74" fmla="*/ 175 w 358"/>
                  <a:gd name="T75" fmla="*/ 227 h 352"/>
                  <a:gd name="T76" fmla="*/ 204 w 358"/>
                  <a:gd name="T77" fmla="*/ 199 h 352"/>
                  <a:gd name="T78" fmla="*/ 220 w 358"/>
                  <a:gd name="T79" fmla="*/ 218 h 352"/>
                  <a:gd name="T80" fmla="*/ 227 w 358"/>
                  <a:gd name="T81" fmla="*/ 236 h 352"/>
                  <a:gd name="T82" fmla="*/ 218 w 358"/>
                  <a:gd name="T83" fmla="*/ 236 h 352"/>
                  <a:gd name="T84" fmla="*/ 247 w 358"/>
                  <a:gd name="T85" fmla="*/ 271 h 352"/>
                  <a:gd name="T86" fmla="*/ 229 w 358"/>
                  <a:gd name="T87" fmla="*/ 251 h 352"/>
                  <a:gd name="T88" fmla="*/ 239 w 358"/>
                  <a:gd name="T89" fmla="*/ 251 h 352"/>
                  <a:gd name="T90" fmla="*/ 254 w 358"/>
                  <a:gd name="T91" fmla="*/ 232 h 352"/>
                  <a:gd name="T92" fmla="*/ 242 w 358"/>
                  <a:gd name="T93" fmla="*/ 201 h 352"/>
                  <a:gd name="T94" fmla="*/ 242 w 358"/>
                  <a:gd name="T95" fmla="*/ 201 h 352"/>
                  <a:gd name="T96" fmla="*/ 242 w 358"/>
                  <a:gd name="T97" fmla="*/ 204 h 352"/>
                  <a:gd name="T98" fmla="*/ 242 w 358"/>
                  <a:gd name="T99" fmla="*/ 201 h 352"/>
                  <a:gd name="T100" fmla="*/ 242 w 358"/>
                  <a:gd name="T101" fmla="*/ 201 h 352"/>
                  <a:gd name="T102" fmla="*/ 242 w 358"/>
                  <a:gd name="T103" fmla="*/ 201 h 352"/>
                  <a:gd name="T104" fmla="*/ 244 w 358"/>
                  <a:gd name="T105" fmla="*/ 197 h 352"/>
                  <a:gd name="T106" fmla="*/ 261 w 358"/>
                  <a:gd name="T107" fmla="*/ 205 h 352"/>
                  <a:gd name="T108" fmla="*/ 263 w 358"/>
                  <a:gd name="T109" fmla="*/ 207 h 352"/>
                  <a:gd name="T110" fmla="*/ 269 w 358"/>
                  <a:gd name="T111" fmla="*/ 228 h 352"/>
                  <a:gd name="T112" fmla="*/ 313 w 358"/>
                  <a:gd name="T113" fmla="*/ 302 h 352"/>
                  <a:gd name="T114" fmla="*/ 316 w 358"/>
                  <a:gd name="T115" fmla="*/ 307 h 352"/>
                  <a:gd name="T116" fmla="*/ 307 w 358"/>
                  <a:gd name="T117" fmla="*/ 310 h 352"/>
                  <a:gd name="T118" fmla="*/ 294 w 358"/>
                  <a:gd name="T119" fmla="*/ 294 h 3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8"/>
                  <a:gd name="T181" fmla="*/ 0 h 352"/>
                  <a:gd name="T182" fmla="*/ 358 w 358"/>
                  <a:gd name="T183" fmla="*/ 352 h 3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8" h="352">
                    <a:moveTo>
                      <a:pt x="243" y="283"/>
                    </a:moveTo>
                    <a:cubicBezTo>
                      <a:pt x="288" y="308"/>
                      <a:pt x="330" y="334"/>
                      <a:pt x="358" y="352"/>
                    </a:cubicBezTo>
                    <a:moveTo>
                      <a:pt x="0" y="192"/>
                    </a:moveTo>
                    <a:cubicBezTo>
                      <a:pt x="36" y="183"/>
                      <a:pt x="109" y="212"/>
                      <a:pt x="183" y="250"/>
                    </a:cubicBezTo>
                    <a:moveTo>
                      <a:pt x="250" y="55"/>
                    </a:moveTo>
                    <a:cubicBezTo>
                      <a:pt x="250" y="39"/>
                      <a:pt x="251" y="27"/>
                      <a:pt x="253" y="17"/>
                    </a:cubicBezTo>
                    <a:moveTo>
                      <a:pt x="256" y="129"/>
                    </a:moveTo>
                    <a:cubicBezTo>
                      <a:pt x="255" y="121"/>
                      <a:pt x="253" y="112"/>
                      <a:pt x="252" y="104"/>
                    </a:cubicBezTo>
                    <a:moveTo>
                      <a:pt x="275" y="197"/>
                    </a:moveTo>
                    <a:cubicBezTo>
                      <a:pt x="273" y="193"/>
                      <a:pt x="272" y="190"/>
                      <a:pt x="271" y="186"/>
                    </a:cubicBezTo>
                    <a:moveTo>
                      <a:pt x="296" y="243"/>
                    </a:moveTo>
                    <a:cubicBezTo>
                      <a:pt x="291" y="234"/>
                      <a:pt x="286" y="224"/>
                      <a:pt x="282" y="214"/>
                    </a:cubicBezTo>
                    <a:moveTo>
                      <a:pt x="226" y="70"/>
                    </a:moveTo>
                    <a:cubicBezTo>
                      <a:pt x="225" y="72"/>
                      <a:pt x="224" y="73"/>
                      <a:pt x="224" y="75"/>
                    </a:cubicBezTo>
                    <a:cubicBezTo>
                      <a:pt x="223" y="78"/>
                      <a:pt x="224" y="85"/>
                      <a:pt x="223" y="91"/>
                    </a:cubicBezTo>
                    <a:moveTo>
                      <a:pt x="222" y="4"/>
                    </a:moveTo>
                    <a:cubicBezTo>
                      <a:pt x="227" y="0"/>
                      <a:pt x="233" y="1"/>
                      <a:pt x="234" y="22"/>
                    </a:cubicBezTo>
                    <a:moveTo>
                      <a:pt x="207" y="31"/>
                    </a:moveTo>
                    <a:cubicBezTo>
                      <a:pt x="207" y="29"/>
                      <a:pt x="208" y="27"/>
                      <a:pt x="209" y="25"/>
                    </a:cubicBezTo>
                    <a:moveTo>
                      <a:pt x="212" y="184"/>
                    </a:moveTo>
                    <a:cubicBezTo>
                      <a:pt x="212" y="186"/>
                      <a:pt x="212" y="189"/>
                      <a:pt x="212" y="191"/>
                    </a:cubicBezTo>
                    <a:cubicBezTo>
                      <a:pt x="206" y="189"/>
                      <a:pt x="201" y="185"/>
                      <a:pt x="197" y="179"/>
                    </a:cubicBezTo>
                    <a:moveTo>
                      <a:pt x="93" y="186"/>
                    </a:moveTo>
                    <a:cubicBezTo>
                      <a:pt x="93" y="188"/>
                      <a:pt x="94" y="190"/>
                      <a:pt x="93" y="192"/>
                    </a:cubicBezTo>
                    <a:cubicBezTo>
                      <a:pt x="85" y="190"/>
                      <a:pt x="76" y="189"/>
                      <a:pt x="67" y="187"/>
                    </a:cubicBezTo>
                    <a:cubicBezTo>
                      <a:pt x="57" y="184"/>
                      <a:pt x="45" y="181"/>
                      <a:pt x="34" y="180"/>
                    </a:cubicBezTo>
                    <a:cubicBezTo>
                      <a:pt x="29" y="180"/>
                      <a:pt x="14" y="182"/>
                      <a:pt x="14" y="173"/>
                    </a:cubicBezTo>
                    <a:cubicBezTo>
                      <a:pt x="14" y="171"/>
                      <a:pt x="17" y="168"/>
                      <a:pt x="20" y="165"/>
                    </a:cubicBezTo>
                    <a:moveTo>
                      <a:pt x="134" y="190"/>
                    </a:moveTo>
                    <a:cubicBezTo>
                      <a:pt x="118" y="180"/>
                      <a:pt x="90" y="161"/>
                      <a:pt x="90" y="161"/>
                    </a:cubicBezTo>
                    <a:cubicBezTo>
                      <a:pt x="89" y="159"/>
                      <a:pt x="88" y="157"/>
                      <a:pt x="89" y="154"/>
                    </a:cubicBezTo>
                    <a:moveTo>
                      <a:pt x="128" y="159"/>
                    </a:moveTo>
                    <a:cubicBezTo>
                      <a:pt x="132" y="163"/>
                      <a:pt x="136" y="167"/>
                      <a:pt x="139" y="172"/>
                    </a:cubicBezTo>
                    <a:cubicBezTo>
                      <a:pt x="143" y="176"/>
                      <a:pt x="148" y="181"/>
                      <a:pt x="153" y="185"/>
                    </a:cubicBezTo>
                    <a:moveTo>
                      <a:pt x="205" y="245"/>
                    </a:moveTo>
                    <a:cubicBezTo>
                      <a:pt x="205" y="246"/>
                      <a:pt x="204" y="246"/>
                      <a:pt x="204" y="246"/>
                    </a:cubicBezTo>
                    <a:cubicBezTo>
                      <a:pt x="200" y="246"/>
                      <a:pt x="192" y="237"/>
                      <a:pt x="189" y="235"/>
                    </a:cubicBezTo>
                    <a:cubicBezTo>
                      <a:pt x="185" y="232"/>
                      <a:pt x="180" y="228"/>
                      <a:pt x="175" y="227"/>
                    </a:cubicBezTo>
                    <a:moveTo>
                      <a:pt x="204" y="199"/>
                    </a:moveTo>
                    <a:cubicBezTo>
                      <a:pt x="210" y="205"/>
                      <a:pt x="215" y="212"/>
                      <a:pt x="220" y="218"/>
                    </a:cubicBezTo>
                    <a:cubicBezTo>
                      <a:pt x="223" y="222"/>
                      <a:pt x="232" y="230"/>
                      <a:pt x="227" y="236"/>
                    </a:cubicBezTo>
                    <a:cubicBezTo>
                      <a:pt x="225" y="239"/>
                      <a:pt x="222" y="238"/>
                      <a:pt x="218" y="236"/>
                    </a:cubicBezTo>
                    <a:moveTo>
                      <a:pt x="247" y="271"/>
                    </a:moveTo>
                    <a:cubicBezTo>
                      <a:pt x="240" y="266"/>
                      <a:pt x="231" y="256"/>
                      <a:pt x="229" y="251"/>
                    </a:cubicBezTo>
                    <a:cubicBezTo>
                      <a:pt x="227" y="245"/>
                      <a:pt x="233" y="247"/>
                      <a:pt x="239" y="251"/>
                    </a:cubicBezTo>
                    <a:moveTo>
                      <a:pt x="254" y="232"/>
                    </a:moveTo>
                    <a:cubicBezTo>
                      <a:pt x="247" y="223"/>
                      <a:pt x="243" y="207"/>
                      <a:pt x="242" y="201"/>
                    </a:cubicBezTo>
                    <a:cubicBezTo>
                      <a:pt x="242" y="201"/>
                      <a:pt x="242" y="201"/>
                      <a:pt x="242" y="201"/>
                    </a:cubicBezTo>
                    <a:cubicBezTo>
                      <a:pt x="242" y="204"/>
                      <a:pt x="242" y="204"/>
                      <a:pt x="242" y="204"/>
                    </a:cubicBezTo>
                    <a:cubicBezTo>
                      <a:pt x="242" y="203"/>
                      <a:pt x="242" y="202"/>
                      <a:pt x="242" y="201"/>
                    </a:cubicBezTo>
                    <a:cubicBezTo>
                      <a:pt x="242" y="201"/>
                      <a:pt x="242" y="201"/>
                      <a:pt x="242" y="201"/>
                    </a:cubicBezTo>
                    <a:cubicBezTo>
                      <a:pt x="242" y="201"/>
                      <a:pt x="242" y="201"/>
                      <a:pt x="242" y="201"/>
                    </a:cubicBezTo>
                    <a:cubicBezTo>
                      <a:pt x="242" y="200"/>
                      <a:pt x="243" y="198"/>
                      <a:pt x="244" y="197"/>
                    </a:cubicBezTo>
                    <a:moveTo>
                      <a:pt x="261" y="205"/>
                    </a:moveTo>
                    <a:cubicBezTo>
                      <a:pt x="262" y="206"/>
                      <a:pt x="262" y="206"/>
                      <a:pt x="263" y="207"/>
                    </a:cubicBezTo>
                    <a:cubicBezTo>
                      <a:pt x="265" y="211"/>
                      <a:pt x="268" y="220"/>
                      <a:pt x="269" y="228"/>
                    </a:cubicBezTo>
                    <a:moveTo>
                      <a:pt x="313" y="302"/>
                    </a:moveTo>
                    <a:cubicBezTo>
                      <a:pt x="314" y="304"/>
                      <a:pt x="315" y="306"/>
                      <a:pt x="316" y="307"/>
                    </a:cubicBezTo>
                    <a:cubicBezTo>
                      <a:pt x="322" y="317"/>
                      <a:pt x="315" y="315"/>
                      <a:pt x="307" y="310"/>
                    </a:cubicBezTo>
                    <a:cubicBezTo>
                      <a:pt x="301" y="306"/>
                      <a:pt x="296" y="300"/>
                      <a:pt x="294" y="294"/>
                    </a:cubicBezTo>
                  </a:path>
                </a:pathLst>
              </a:custGeom>
              <a:noFill/>
              <a:ln w="7938">
                <a:solidFill>
                  <a:srgbClr val="494E4E"/>
                </a:solidFill>
                <a:miter lim="800000"/>
                <a:headEnd/>
                <a:tailEnd/>
              </a:ln>
            </p:spPr>
            <p:txBody>
              <a:bodyPr/>
              <a:lstStyle/>
              <a:p>
                <a:endParaRPr lang="en-US"/>
              </a:p>
            </p:txBody>
          </p:sp>
          <p:sp>
            <p:nvSpPr>
              <p:cNvPr id="44203" name="Freeform 1051"/>
              <p:cNvSpPr>
                <a:spLocks noEditPoints="1"/>
              </p:cNvSpPr>
              <p:nvPr/>
            </p:nvSpPr>
            <p:spPr bwMode="auto">
              <a:xfrm>
                <a:off x="2045" y="2365"/>
                <a:ext cx="225" cy="584"/>
              </a:xfrm>
              <a:custGeom>
                <a:avLst/>
                <a:gdLst>
                  <a:gd name="T0" fmla="*/ 13 w 90"/>
                  <a:gd name="T1" fmla="*/ 90 h 219"/>
                  <a:gd name="T2" fmla="*/ 41 w 90"/>
                  <a:gd name="T3" fmla="*/ 214 h 219"/>
                  <a:gd name="T4" fmla="*/ 41 w 90"/>
                  <a:gd name="T5" fmla="*/ 215 h 219"/>
                  <a:gd name="T6" fmla="*/ 44 w 90"/>
                  <a:gd name="T7" fmla="*/ 208 h 219"/>
                  <a:gd name="T8" fmla="*/ 45 w 90"/>
                  <a:gd name="T9" fmla="*/ 216 h 219"/>
                  <a:gd name="T10" fmla="*/ 47 w 90"/>
                  <a:gd name="T11" fmla="*/ 209 h 219"/>
                  <a:gd name="T12" fmla="*/ 51 w 90"/>
                  <a:gd name="T13" fmla="*/ 219 h 219"/>
                  <a:gd name="T14" fmla="*/ 51 w 90"/>
                  <a:gd name="T15" fmla="*/ 208 h 219"/>
                  <a:gd name="T16" fmla="*/ 54 w 90"/>
                  <a:gd name="T17" fmla="*/ 214 h 219"/>
                  <a:gd name="T18" fmla="*/ 52 w 90"/>
                  <a:gd name="T19" fmla="*/ 159 h 219"/>
                  <a:gd name="T20" fmla="*/ 84 w 90"/>
                  <a:gd name="T21" fmla="*/ 20 h 219"/>
                  <a:gd name="T22" fmla="*/ 90 w 90"/>
                  <a:gd name="T23" fmla="*/ 4 h 219"/>
                  <a:gd name="T24" fmla="*/ 70 w 90"/>
                  <a:gd name="T25" fmla="*/ 69 h 219"/>
                  <a:gd name="T26" fmla="*/ 73 w 90"/>
                  <a:gd name="T27" fmla="*/ 56 h 219"/>
                  <a:gd name="T28" fmla="*/ 70 w 90"/>
                  <a:gd name="T29" fmla="*/ 37 h 219"/>
                  <a:gd name="T30" fmla="*/ 62 w 90"/>
                  <a:gd name="T31" fmla="*/ 44 h 219"/>
                  <a:gd name="T32" fmla="*/ 63 w 90"/>
                  <a:gd name="T33" fmla="*/ 31 h 219"/>
                  <a:gd name="T34" fmla="*/ 86 w 90"/>
                  <a:gd name="T35" fmla="*/ 0 h 219"/>
                  <a:gd name="T36" fmla="*/ 82 w 90"/>
                  <a:gd name="T37" fmla="*/ 12 h 219"/>
                  <a:gd name="T38" fmla="*/ 43 w 90"/>
                  <a:gd name="T39" fmla="*/ 87 h 219"/>
                  <a:gd name="T40" fmla="*/ 50 w 90"/>
                  <a:gd name="T41" fmla="*/ 70 h 219"/>
                  <a:gd name="T42" fmla="*/ 44 w 90"/>
                  <a:gd name="T43" fmla="*/ 55 h 219"/>
                  <a:gd name="T44" fmla="*/ 39 w 90"/>
                  <a:gd name="T45" fmla="*/ 75 h 219"/>
                  <a:gd name="T46" fmla="*/ 5 w 90"/>
                  <a:gd name="T47" fmla="*/ 34 h 219"/>
                  <a:gd name="T48" fmla="*/ 5 w 90"/>
                  <a:gd name="T49" fmla="*/ 27 h 219"/>
                  <a:gd name="T50" fmla="*/ 0 w 90"/>
                  <a:gd name="T51" fmla="*/ 7 h 219"/>
                  <a:gd name="T52" fmla="*/ 17 w 90"/>
                  <a:gd name="T53" fmla="*/ 11 h 219"/>
                  <a:gd name="T54" fmla="*/ 16 w 90"/>
                  <a:gd name="T55" fmla="*/ 33 h 219"/>
                  <a:gd name="T56" fmla="*/ 14 w 90"/>
                  <a:gd name="T57" fmla="*/ 50 h 219"/>
                  <a:gd name="T58" fmla="*/ 34 w 90"/>
                  <a:gd name="T59" fmla="*/ 123 h 219"/>
                  <a:gd name="T60" fmla="*/ 24 w 90"/>
                  <a:gd name="T61" fmla="*/ 107 h 219"/>
                  <a:gd name="T62" fmla="*/ 37 w 90"/>
                  <a:gd name="T63" fmla="*/ 161 h 219"/>
                  <a:gd name="T64" fmla="*/ 31 w 90"/>
                  <a:gd name="T65" fmla="*/ 142 h 219"/>
                  <a:gd name="T66" fmla="*/ 37 w 90"/>
                  <a:gd name="T67" fmla="*/ 135 h 219"/>
                  <a:gd name="T68" fmla="*/ 37 w 90"/>
                  <a:gd name="T69" fmla="*/ 161 h 219"/>
                  <a:gd name="T70" fmla="*/ 43 w 90"/>
                  <a:gd name="T71" fmla="*/ 183 h 219"/>
                  <a:gd name="T72" fmla="*/ 43 w 90"/>
                  <a:gd name="T73" fmla="*/ 164 h 219"/>
                  <a:gd name="T74" fmla="*/ 42 w 90"/>
                  <a:gd name="T75" fmla="*/ 166 h 219"/>
                  <a:gd name="T76" fmla="*/ 47 w 90"/>
                  <a:gd name="T77" fmla="*/ 164 h 219"/>
                  <a:gd name="T78" fmla="*/ 43 w 90"/>
                  <a:gd name="T79" fmla="*/ 183 h 219"/>
                  <a:gd name="T80" fmla="*/ 50 w 90"/>
                  <a:gd name="T81" fmla="*/ 128 h 219"/>
                  <a:gd name="T82" fmla="*/ 50 w 90"/>
                  <a:gd name="T83" fmla="*/ 130 h 219"/>
                  <a:gd name="T84" fmla="*/ 48 w 90"/>
                  <a:gd name="T85" fmla="*/ 134 h 2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219"/>
                  <a:gd name="T131" fmla="*/ 90 w 90"/>
                  <a:gd name="T132" fmla="*/ 219 h 2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219">
                    <a:moveTo>
                      <a:pt x="13" y="90"/>
                    </a:moveTo>
                    <a:cubicBezTo>
                      <a:pt x="29" y="149"/>
                      <a:pt x="40" y="208"/>
                      <a:pt x="41" y="214"/>
                    </a:cubicBezTo>
                    <a:cubicBezTo>
                      <a:pt x="41" y="215"/>
                      <a:pt x="41" y="215"/>
                      <a:pt x="41" y="215"/>
                    </a:cubicBezTo>
                    <a:cubicBezTo>
                      <a:pt x="44" y="208"/>
                      <a:pt x="44" y="208"/>
                      <a:pt x="44" y="208"/>
                    </a:cubicBezTo>
                    <a:cubicBezTo>
                      <a:pt x="45" y="216"/>
                      <a:pt x="45" y="216"/>
                      <a:pt x="45" y="216"/>
                    </a:cubicBezTo>
                    <a:cubicBezTo>
                      <a:pt x="47" y="209"/>
                      <a:pt x="47" y="209"/>
                      <a:pt x="47" y="209"/>
                    </a:cubicBezTo>
                    <a:cubicBezTo>
                      <a:pt x="51" y="219"/>
                      <a:pt x="51" y="219"/>
                      <a:pt x="51" y="219"/>
                    </a:cubicBezTo>
                    <a:cubicBezTo>
                      <a:pt x="51" y="208"/>
                      <a:pt x="51" y="208"/>
                      <a:pt x="51" y="208"/>
                    </a:cubicBezTo>
                    <a:cubicBezTo>
                      <a:pt x="54" y="214"/>
                      <a:pt x="54" y="214"/>
                      <a:pt x="54" y="214"/>
                    </a:cubicBezTo>
                    <a:cubicBezTo>
                      <a:pt x="50" y="199"/>
                      <a:pt x="50" y="180"/>
                      <a:pt x="52" y="159"/>
                    </a:cubicBezTo>
                    <a:moveTo>
                      <a:pt x="84" y="20"/>
                    </a:moveTo>
                    <a:cubicBezTo>
                      <a:pt x="86" y="14"/>
                      <a:pt x="88" y="9"/>
                      <a:pt x="90" y="4"/>
                    </a:cubicBezTo>
                    <a:moveTo>
                      <a:pt x="70" y="69"/>
                    </a:moveTo>
                    <a:cubicBezTo>
                      <a:pt x="71" y="64"/>
                      <a:pt x="72" y="60"/>
                      <a:pt x="73" y="56"/>
                    </a:cubicBezTo>
                    <a:moveTo>
                      <a:pt x="70" y="37"/>
                    </a:moveTo>
                    <a:cubicBezTo>
                      <a:pt x="69" y="41"/>
                      <a:pt x="64" y="53"/>
                      <a:pt x="62" y="44"/>
                    </a:cubicBezTo>
                    <a:cubicBezTo>
                      <a:pt x="61" y="41"/>
                      <a:pt x="62" y="35"/>
                      <a:pt x="63" y="31"/>
                    </a:cubicBezTo>
                    <a:moveTo>
                      <a:pt x="86" y="0"/>
                    </a:moveTo>
                    <a:cubicBezTo>
                      <a:pt x="85" y="4"/>
                      <a:pt x="84" y="8"/>
                      <a:pt x="82" y="12"/>
                    </a:cubicBezTo>
                    <a:moveTo>
                      <a:pt x="43" y="87"/>
                    </a:moveTo>
                    <a:cubicBezTo>
                      <a:pt x="44" y="81"/>
                      <a:pt x="47" y="76"/>
                      <a:pt x="50" y="70"/>
                    </a:cubicBezTo>
                    <a:moveTo>
                      <a:pt x="44" y="55"/>
                    </a:moveTo>
                    <a:cubicBezTo>
                      <a:pt x="43" y="62"/>
                      <a:pt x="42" y="69"/>
                      <a:pt x="39" y="75"/>
                    </a:cubicBezTo>
                    <a:moveTo>
                      <a:pt x="5" y="34"/>
                    </a:moveTo>
                    <a:cubicBezTo>
                      <a:pt x="5" y="31"/>
                      <a:pt x="5" y="29"/>
                      <a:pt x="5" y="27"/>
                    </a:cubicBezTo>
                    <a:cubicBezTo>
                      <a:pt x="4" y="24"/>
                      <a:pt x="0" y="14"/>
                      <a:pt x="0" y="7"/>
                    </a:cubicBezTo>
                    <a:moveTo>
                      <a:pt x="17" y="11"/>
                    </a:moveTo>
                    <a:cubicBezTo>
                      <a:pt x="18" y="18"/>
                      <a:pt x="16" y="26"/>
                      <a:pt x="16" y="33"/>
                    </a:cubicBezTo>
                    <a:cubicBezTo>
                      <a:pt x="15" y="38"/>
                      <a:pt x="16" y="45"/>
                      <a:pt x="14" y="50"/>
                    </a:cubicBezTo>
                    <a:moveTo>
                      <a:pt x="34" y="123"/>
                    </a:moveTo>
                    <a:cubicBezTo>
                      <a:pt x="29" y="122"/>
                      <a:pt x="25" y="113"/>
                      <a:pt x="24" y="107"/>
                    </a:cubicBezTo>
                    <a:moveTo>
                      <a:pt x="37" y="161"/>
                    </a:moveTo>
                    <a:cubicBezTo>
                      <a:pt x="31" y="158"/>
                      <a:pt x="30" y="148"/>
                      <a:pt x="31" y="142"/>
                    </a:cubicBezTo>
                    <a:cubicBezTo>
                      <a:pt x="31" y="138"/>
                      <a:pt x="33" y="131"/>
                      <a:pt x="37" y="135"/>
                    </a:cubicBezTo>
                    <a:cubicBezTo>
                      <a:pt x="44" y="136"/>
                      <a:pt x="39" y="158"/>
                      <a:pt x="37" y="161"/>
                    </a:cubicBezTo>
                    <a:close/>
                    <a:moveTo>
                      <a:pt x="43" y="183"/>
                    </a:moveTo>
                    <a:cubicBezTo>
                      <a:pt x="38" y="180"/>
                      <a:pt x="42" y="167"/>
                      <a:pt x="43" y="164"/>
                    </a:cubicBezTo>
                    <a:cubicBezTo>
                      <a:pt x="42" y="166"/>
                      <a:pt x="42" y="166"/>
                      <a:pt x="42" y="166"/>
                    </a:cubicBezTo>
                    <a:cubicBezTo>
                      <a:pt x="42" y="161"/>
                      <a:pt x="44" y="159"/>
                      <a:pt x="47" y="164"/>
                    </a:cubicBezTo>
                    <a:cubicBezTo>
                      <a:pt x="48" y="168"/>
                      <a:pt x="46" y="180"/>
                      <a:pt x="43" y="183"/>
                    </a:cubicBezTo>
                    <a:close/>
                    <a:moveTo>
                      <a:pt x="50" y="128"/>
                    </a:moveTo>
                    <a:cubicBezTo>
                      <a:pt x="50" y="129"/>
                      <a:pt x="50" y="130"/>
                      <a:pt x="50" y="130"/>
                    </a:cubicBezTo>
                    <a:cubicBezTo>
                      <a:pt x="49" y="132"/>
                      <a:pt x="49" y="133"/>
                      <a:pt x="48" y="134"/>
                    </a:cubicBezTo>
                  </a:path>
                </a:pathLst>
              </a:custGeom>
              <a:noFill/>
              <a:ln w="7938">
                <a:solidFill>
                  <a:srgbClr val="494E4E"/>
                </a:solidFill>
                <a:round/>
                <a:headEnd/>
                <a:tailEnd/>
              </a:ln>
            </p:spPr>
            <p:txBody>
              <a:bodyPr/>
              <a:lstStyle/>
              <a:p>
                <a:endParaRPr lang="en-US"/>
              </a:p>
            </p:txBody>
          </p:sp>
          <p:sp>
            <p:nvSpPr>
              <p:cNvPr id="44204" name="Freeform 1052"/>
              <p:cNvSpPr>
                <a:spLocks noEditPoints="1"/>
              </p:cNvSpPr>
              <p:nvPr/>
            </p:nvSpPr>
            <p:spPr bwMode="auto">
              <a:xfrm>
                <a:off x="1270" y="2619"/>
                <a:ext cx="552" cy="704"/>
              </a:xfrm>
              <a:custGeom>
                <a:avLst/>
                <a:gdLst>
                  <a:gd name="T0" fmla="*/ 82 w 221"/>
                  <a:gd name="T1" fmla="*/ 58 h 264"/>
                  <a:gd name="T2" fmla="*/ 50 w 221"/>
                  <a:gd name="T3" fmla="*/ 0 h 264"/>
                  <a:gd name="T4" fmla="*/ 150 w 221"/>
                  <a:gd name="T5" fmla="*/ 188 h 264"/>
                  <a:gd name="T6" fmla="*/ 98 w 221"/>
                  <a:gd name="T7" fmla="*/ 95 h 264"/>
                  <a:gd name="T8" fmla="*/ 26 w 221"/>
                  <a:gd name="T9" fmla="*/ 176 h 264"/>
                  <a:gd name="T10" fmla="*/ 215 w 221"/>
                  <a:gd name="T11" fmla="*/ 264 h 264"/>
                  <a:gd name="T12" fmla="*/ 211 w 221"/>
                  <a:gd name="T13" fmla="*/ 258 h 264"/>
                  <a:gd name="T14" fmla="*/ 218 w 221"/>
                  <a:gd name="T15" fmla="*/ 260 h 264"/>
                  <a:gd name="T16" fmla="*/ 215 w 221"/>
                  <a:gd name="T17" fmla="*/ 255 h 264"/>
                  <a:gd name="T18" fmla="*/ 221 w 221"/>
                  <a:gd name="T19" fmla="*/ 253 h 264"/>
                  <a:gd name="T20" fmla="*/ 40 w 221"/>
                  <a:gd name="T21" fmla="*/ 44 h 264"/>
                  <a:gd name="T22" fmla="*/ 36 w 221"/>
                  <a:gd name="T23" fmla="*/ 25 h 264"/>
                  <a:gd name="T24" fmla="*/ 53 w 221"/>
                  <a:gd name="T25" fmla="*/ 46 h 264"/>
                  <a:gd name="T26" fmla="*/ 56 w 221"/>
                  <a:gd name="T27" fmla="*/ 53 h 264"/>
                  <a:gd name="T28" fmla="*/ 60 w 221"/>
                  <a:gd name="T29" fmla="*/ 70 h 264"/>
                  <a:gd name="T30" fmla="*/ 60 w 221"/>
                  <a:gd name="T31" fmla="*/ 72 h 264"/>
                  <a:gd name="T32" fmla="*/ 67 w 221"/>
                  <a:gd name="T33" fmla="*/ 93 h 264"/>
                  <a:gd name="T34" fmla="*/ 43 w 221"/>
                  <a:gd name="T35" fmla="*/ 72 h 264"/>
                  <a:gd name="T36" fmla="*/ 41 w 221"/>
                  <a:gd name="T37" fmla="*/ 58 h 264"/>
                  <a:gd name="T38" fmla="*/ 48 w 221"/>
                  <a:gd name="T39" fmla="*/ 152 h 264"/>
                  <a:gd name="T40" fmla="*/ 50 w 221"/>
                  <a:gd name="T41" fmla="*/ 160 h 264"/>
                  <a:gd name="T42" fmla="*/ 20 w 221"/>
                  <a:gd name="T43" fmla="*/ 75 h 264"/>
                  <a:gd name="T44" fmla="*/ 23 w 221"/>
                  <a:gd name="T45" fmla="*/ 79 h 264"/>
                  <a:gd name="T46" fmla="*/ 54 w 221"/>
                  <a:gd name="T47" fmla="*/ 108 h 264"/>
                  <a:gd name="T48" fmla="*/ 59 w 221"/>
                  <a:gd name="T49" fmla="*/ 122 h 264"/>
                  <a:gd name="T50" fmla="*/ 29 w 221"/>
                  <a:gd name="T51" fmla="*/ 109 h 264"/>
                  <a:gd name="T52" fmla="*/ 24 w 221"/>
                  <a:gd name="T53" fmla="*/ 105 h 264"/>
                  <a:gd name="T54" fmla="*/ 0 w 221"/>
                  <a:gd name="T55" fmla="*/ 77 h 264"/>
                  <a:gd name="T56" fmla="*/ 109 w 221"/>
                  <a:gd name="T57" fmla="*/ 187 h 264"/>
                  <a:gd name="T58" fmla="*/ 107 w 221"/>
                  <a:gd name="T59" fmla="*/ 192 h 264"/>
                  <a:gd name="T60" fmla="*/ 80 w 221"/>
                  <a:gd name="T61" fmla="*/ 179 h 264"/>
                  <a:gd name="T62" fmla="*/ 68 w 221"/>
                  <a:gd name="T63" fmla="*/ 164 h 264"/>
                  <a:gd name="T64" fmla="*/ 62 w 221"/>
                  <a:gd name="T65" fmla="*/ 155 h 264"/>
                  <a:gd name="T66" fmla="*/ 100 w 221"/>
                  <a:gd name="T67" fmla="*/ 148 h 264"/>
                  <a:gd name="T68" fmla="*/ 84 w 221"/>
                  <a:gd name="T69" fmla="*/ 123 h 264"/>
                  <a:gd name="T70" fmla="*/ 74 w 221"/>
                  <a:gd name="T71" fmla="*/ 115 h 264"/>
                  <a:gd name="T72" fmla="*/ 80 w 221"/>
                  <a:gd name="T73" fmla="*/ 102 h 264"/>
                  <a:gd name="T74" fmla="*/ 99 w 221"/>
                  <a:gd name="T75" fmla="*/ 117 h 264"/>
                  <a:gd name="T76" fmla="*/ 108 w 221"/>
                  <a:gd name="T77" fmla="*/ 145 h 264"/>
                  <a:gd name="T78" fmla="*/ 100 w 221"/>
                  <a:gd name="T79" fmla="*/ 148 h 264"/>
                  <a:gd name="T80" fmla="*/ 123 w 221"/>
                  <a:gd name="T81" fmla="*/ 177 h 264"/>
                  <a:gd name="T82" fmla="*/ 116 w 221"/>
                  <a:gd name="T83" fmla="*/ 167 h 264"/>
                  <a:gd name="T84" fmla="*/ 117 w 221"/>
                  <a:gd name="T85" fmla="*/ 160 h 264"/>
                  <a:gd name="T86" fmla="*/ 142 w 221"/>
                  <a:gd name="T87" fmla="*/ 185 h 264"/>
                  <a:gd name="T88" fmla="*/ 162 w 221"/>
                  <a:gd name="T89" fmla="*/ 219 h 264"/>
                  <a:gd name="T90" fmla="*/ 117 w 221"/>
                  <a:gd name="T91" fmla="*/ 200 h 264"/>
                  <a:gd name="T92" fmla="*/ 132 w 221"/>
                  <a:gd name="T93" fmla="*/ 202 h 264"/>
                  <a:gd name="T94" fmla="*/ 195 w 221"/>
                  <a:gd name="T95" fmla="*/ 236 h 264"/>
                  <a:gd name="T96" fmla="*/ 194 w 221"/>
                  <a:gd name="T97" fmla="*/ 241 h 264"/>
                  <a:gd name="T98" fmla="*/ 178 w 221"/>
                  <a:gd name="T99" fmla="*/ 227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
                  <a:gd name="T151" fmla="*/ 0 h 264"/>
                  <a:gd name="T152" fmla="*/ 221 w 221"/>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 h="264">
                    <a:moveTo>
                      <a:pt x="82" y="58"/>
                    </a:moveTo>
                    <a:cubicBezTo>
                      <a:pt x="71" y="34"/>
                      <a:pt x="62" y="14"/>
                      <a:pt x="50" y="0"/>
                    </a:cubicBezTo>
                    <a:moveTo>
                      <a:pt x="150" y="188"/>
                    </a:moveTo>
                    <a:cubicBezTo>
                      <a:pt x="128" y="160"/>
                      <a:pt x="112" y="127"/>
                      <a:pt x="98" y="95"/>
                    </a:cubicBezTo>
                    <a:moveTo>
                      <a:pt x="26" y="176"/>
                    </a:moveTo>
                    <a:cubicBezTo>
                      <a:pt x="123" y="212"/>
                      <a:pt x="215" y="264"/>
                      <a:pt x="215" y="264"/>
                    </a:cubicBezTo>
                    <a:cubicBezTo>
                      <a:pt x="211" y="258"/>
                      <a:pt x="211" y="258"/>
                      <a:pt x="211" y="258"/>
                    </a:cubicBezTo>
                    <a:cubicBezTo>
                      <a:pt x="218" y="260"/>
                      <a:pt x="218" y="260"/>
                      <a:pt x="218" y="260"/>
                    </a:cubicBezTo>
                    <a:cubicBezTo>
                      <a:pt x="215" y="255"/>
                      <a:pt x="215" y="255"/>
                      <a:pt x="215" y="255"/>
                    </a:cubicBezTo>
                    <a:cubicBezTo>
                      <a:pt x="221" y="253"/>
                      <a:pt x="221" y="253"/>
                      <a:pt x="221" y="253"/>
                    </a:cubicBezTo>
                    <a:moveTo>
                      <a:pt x="40" y="44"/>
                    </a:moveTo>
                    <a:cubicBezTo>
                      <a:pt x="40" y="38"/>
                      <a:pt x="36" y="25"/>
                      <a:pt x="36" y="25"/>
                    </a:cubicBezTo>
                    <a:cubicBezTo>
                      <a:pt x="42" y="18"/>
                      <a:pt x="52" y="41"/>
                      <a:pt x="53" y="46"/>
                    </a:cubicBezTo>
                    <a:cubicBezTo>
                      <a:pt x="54" y="48"/>
                      <a:pt x="55" y="51"/>
                      <a:pt x="56" y="53"/>
                    </a:cubicBezTo>
                    <a:moveTo>
                      <a:pt x="60" y="70"/>
                    </a:moveTo>
                    <a:cubicBezTo>
                      <a:pt x="60" y="70"/>
                      <a:pt x="60" y="71"/>
                      <a:pt x="60" y="72"/>
                    </a:cubicBezTo>
                    <a:cubicBezTo>
                      <a:pt x="62" y="77"/>
                      <a:pt x="69" y="89"/>
                      <a:pt x="67" y="93"/>
                    </a:cubicBezTo>
                    <a:cubicBezTo>
                      <a:pt x="59" y="104"/>
                      <a:pt x="45" y="77"/>
                      <a:pt x="43" y="72"/>
                    </a:cubicBezTo>
                    <a:cubicBezTo>
                      <a:pt x="42" y="68"/>
                      <a:pt x="42" y="63"/>
                      <a:pt x="41" y="58"/>
                    </a:cubicBezTo>
                    <a:moveTo>
                      <a:pt x="48" y="152"/>
                    </a:moveTo>
                    <a:cubicBezTo>
                      <a:pt x="51" y="155"/>
                      <a:pt x="52" y="158"/>
                      <a:pt x="50" y="160"/>
                    </a:cubicBezTo>
                    <a:moveTo>
                      <a:pt x="20" y="75"/>
                    </a:moveTo>
                    <a:cubicBezTo>
                      <a:pt x="21" y="77"/>
                      <a:pt x="22" y="78"/>
                      <a:pt x="23" y="79"/>
                    </a:cubicBezTo>
                    <a:cubicBezTo>
                      <a:pt x="33" y="90"/>
                      <a:pt x="43" y="99"/>
                      <a:pt x="54" y="108"/>
                    </a:cubicBezTo>
                    <a:cubicBezTo>
                      <a:pt x="59" y="113"/>
                      <a:pt x="69" y="119"/>
                      <a:pt x="59" y="122"/>
                    </a:cubicBezTo>
                    <a:moveTo>
                      <a:pt x="29" y="109"/>
                    </a:moveTo>
                    <a:cubicBezTo>
                      <a:pt x="27" y="108"/>
                      <a:pt x="26" y="106"/>
                      <a:pt x="24" y="105"/>
                    </a:cubicBezTo>
                    <a:cubicBezTo>
                      <a:pt x="16" y="99"/>
                      <a:pt x="5" y="89"/>
                      <a:pt x="0" y="77"/>
                    </a:cubicBezTo>
                    <a:moveTo>
                      <a:pt x="109" y="187"/>
                    </a:moveTo>
                    <a:cubicBezTo>
                      <a:pt x="108" y="189"/>
                      <a:pt x="108" y="191"/>
                      <a:pt x="107" y="192"/>
                    </a:cubicBezTo>
                    <a:cubicBezTo>
                      <a:pt x="101" y="200"/>
                      <a:pt x="89" y="189"/>
                      <a:pt x="80" y="179"/>
                    </a:cubicBezTo>
                    <a:moveTo>
                      <a:pt x="68" y="164"/>
                    </a:moveTo>
                    <a:cubicBezTo>
                      <a:pt x="65" y="161"/>
                      <a:pt x="63" y="158"/>
                      <a:pt x="62" y="155"/>
                    </a:cubicBezTo>
                    <a:moveTo>
                      <a:pt x="100" y="148"/>
                    </a:moveTo>
                    <a:cubicBezTo>
                      <a:pt x="92" y="141"/>
                      <a:pt x="89" y="131"/>
                      <a:pt x="84" y="123"/>
                    </a:cubicBezTo>
                    <a:cubicBezTo>
                      <a:pt x="81" y="117"/>
                      <a:pt x="74" y="115"/>
                      <a:pt x="74" y="115"/>
                    </a:cubicBezTo>
                    <a:cubicBezTo>
                      <a:pt x="70" y="108"/>
                      <a:pt x="73" y="103"/>
                      <a:pt x="80" y="102"/>
                    </a:cubicBezTo>
                    <a:cubicBezTo>
                      <a:pt x="90" y="101"/>
                      <a:pt x="96" y="109"/>
                      <a:pt x="99" y="117"/>
                    </a:cubicBezTo>
                    <a:cubicBezTo>
                      <a:pt x="102" y="125"/>
                      <a:pt x="108" y="136"/>
                      <a:pt x="108" y="145"/>
                    </a:cubicBezTo>
                    <a:cubicBezTo>
                      <a:pt x="108" y="153"/>
                      <a:pt x="105" y="153"/>
                      <a:pt x="100" y="148"/>
                    </a:cubicBezTo>
                    <a:close/>
                    <a:moveTo>
                      <a:pt x="123" y="177"/>
                    </a:moveTo>
                    <a:cubicBezTo>
                      <a:pt x="120" y="173"/>
                      <a:pt x="118" y="169"/>
                      <a:pt x="116" y="167"/>
                    </a:cubicBezTo>
                    <a:cubicBezTo>
                      <a:pt x="114" y="161"/>
                      <a:pt x="116" y="162"/>
                      <a:pt x="117" y="160"/>
                    </a:cubicBezTo>
                    <a:cubicBezTo>
                      <a:pt x="124" y="160"/>
                      <a:pt x="142" y="177"/>
                      <a:pt x="142" y="185"/>
                    </a:cubicBezTo>
                    <a:moveTo>
                      <a:pt x="162" y="219"/>
                    </a:moveTo>
                    <a:cubicBezTo>
                      <a:pt x="146" y="221"/>
                      <a:pt x="116" y="203"/>
                      <a:pt x="117" y="200"/>
                    </a:cubicBezTo>
                    <a:cubicBezTo>
                      <a:pt x="122" y="200"/>
                      <a:pt x="127" y="200"/>
                      <a:pt x="132" y="202"/>
                    </a:cubicBezTo>
                    <a:moveTo>
                      <a:pt x="195" y="236"/>
                    </a:moveTo>
                    <a:cubicBezTo>
                      <a:pt x="200" y="243"/>
                      <a:pt x="194" y="241"/>
                      <a:pt x="194" y="241"/>
                    </a:cubicBezTo>
                    <a:cubicBezTo>
                      <a:pt x="184" y="239"/>
                      <a:pt x="173" y="226"/>
                      <a:pt x="178" y="227"/>
                    </a:cubicBezTo>
                  </a:path>
                </a:pathLst>
              </a:custGeom>
              <a:noFill/>
              <a:ln w="7938">
                <a:solidFill>
                  <a:srgbClr val="494E4E"/>
                </a:solidFill>
                <a:miter lim="800000"/>
                <a:headEnd/>
                <a:tailEnd/>
              </a:ln>
            </p:spPr>
            <p:txBody>
              <a:bodyPr/>
              <a:lstStyle/>
              <a:p>
                <a:endParaRPr lang="en-US"/>
              </a:p>
            </p:txBody>
          </p:sp>
          <p:sp>
            <p:nvSpPr>
              <p:cNvPr id="44205" name="Freeform 1053"/>
              <p:cNvSpPr>
                <a:spLocks/>
              </p:cNvSpPr>
              <p:nvPr/>
            </p:nvSpPr>
            <p:spPr bwMode="auto">
              <a:xfrm>
                <a:off x="2177" y="2920"/>
                <a:ext cx="23" cy="56"/>
              </a:xfrm>
              <a:custGeom>
                <a:avLst/>
                <a:gdLst>
                  <a:gd name="T0" fmla="*/ 0 w 9"/>
                  <a:gd name="T1" fmla="*/ 0 h 21"/>
                  <a:gd name="T2" fmla="*/ 9 w 9"/>
                  <a:gd name="T3" fmla="*/ 21 h 21"/>
                  <a:gd name="T4" fmla="*/ 0 60000 65536"/>
                  <a:gd name="T5" fmla="*/ 0 60000 65536"/>
                  <a:gd name="T6" fmla="*/ 0 w 9"/>
                  <a:gd name="T7" fmla="*/ 0 h 21"/>
                  <a:gd name="T8" fmla="*/ 9 w 9"/>
                  <a:gd name="T9" fmla="*/ 21 h 21"/>
                </a:gdLst>
                <a:ahLst/>
                <a:cxnLst>
                  <a:cxn ang="T4">
                    <a:pos x="T0" y="T1"/>
                  </a:cxn>
                  <a:cxn ang="T5">
                    <a:pos x="T2" y="T3"/>
                  </a:cxn>
                </a:cxnLst>
                <a:rect l="T6" t="T7" r="T8" b="T9"/>
                <a:pathLst>
                  <a:path w="9" h="21">
                    <a:moveTo>
                      <a:pt x="0" y="0"/>
                    </a:moveTo>
                    <a:cubicBezTo>
                      <a:pt x="1" y="2"/>
                      <a:pt x="5" y="9"/>
                      <a:pt x="9" y="21"/>
                    </a:cubicBezTo>
                  </a:path>
                </a:pathLst>
              </a:custGeom>
              <a:noFill/>
              <a:ln w="7938" cap="rnd">
                <a:solidFill>
                  <a:srgbClr val="494E4E"/>
                </a:solidFill>
                <a:miter lim="800000"/>
                <a:headEnd/>
                <a:tailEnd/>
              </a:ln>
            </p:spPr>
            <p:txBody>
              <a:bodyPr/>
              <a:lstStyle/>
              <a:p>
                <a:endParaRPr lang="en-US"/>
              </a:p>
            </p:txBody>
          </p:sp>
          <p:sp>
            <p:nvSpPr>
              <p:cNvPr id="44206" name="Freeform 1054"/>
              <p:cNvSpPr>
                <a:spLocks/>
              </p:cNvSpPr>
              <p:nvPr/>
            </p:nvSpPr>
            <p:spPr bwMode="auto">
              <a:xfrm>
                <a:off x="2142" y="2933"/>
                <a:ext cx="5" cy="139"/>
              </a:xfrm>
              <a:custGeom>
                <a:avLst/>
                <a:gdLst>
                  <a:gd name="T0" fmla="*/ 2 w 2"/>
                  <a:gd name="T1" fmla="*/ 52 h 52"/>
                  <a:gd name="T2" fmla="*/ 1 w 2"/>
                  <a:gd name="T3" fmla="*/ 0 h 52"/>
                  <a:gd name="T4" fmla="*/ 0 60000 65536"/>
                  <a:gd name="T5" fmla="*/ 0 60000 65536"/>
                  <a:gd name="T6" fmla="*/ 0 w 2"/>
                  <a:gd name="T7" fmla="*/ 0 h 52"/>
                  <a:gd name="T8" fmla="*/ 2 w 2"/>
                  <a:gd name="T9" fmla="*/ 52 h 52"/>
                </a:gdLst>
                <a:ahLst/>
                <a:cxnLst>
                  <a:cxn ang="T4">
                    <a:pos x="T0" y="T1"/>
                  </a:cxn>
                  <a:cxn ang="T5">
                    <a:pos x="T2" y="T3"/>
                  </a:cxn>
                </a:cxnLst>
                <a:rect l="T6" t="T7" r="T8" b="T9"/>
                <a:pathLst>
                  <a:path w="2" h="52">
                    <a:moveTo>
                      <a:pt x="2" y="52"/>
                    </a:moveTo>
                    <a:cubicBezTo>
                      <a:pt x="0" y="33"/>
                      <a:pt x="0" y="12"/>
                      <a:pt x="1" y="0"/>
                    </a:cubicBezTo>
                  </a:path>
                </a:pathLst>
              </a:custGeom>
              <a:noFill/>
              <a:ln w="7938" cap="rnd">
                <a:solidFill>
                  <a:srgbClr val="494E4E"/>
                </a:solidFill>
                <a:miter lim="800000"/>
                <a:headEnd/>
                <a:tailEnd/>
              </a:ln>
            </p:spPr>
            <p:txBody>
              <a:bodyPr/>
              <a:lstStyle/>
              <a:p>
                <a:endParaRPr lang="en-US"/>
              </a:p>
            </p:txBody>
          </p:sp>
          <p:sp>
            <p:nvSpPr>
              <p:cNvPr id="44207" name="Freeform 1055"/>
              <p:cNvSpPr>
                <a:spLocks/>
              </p:cNvSpPr>
              <p:nvPr/>
            </p:nvSpPr>
            <p:spPr bwMode="auto">
              <a:xfrm>
                <a:off x="2397" y="3008"/>
                <a:ext cx="103" cy="163"/>
              </a:xfrm>
              <a:custGeom>
                <a:avLst/>
                <a:gdLst>
                  <a:gd name="T0" fmla="*/ 0 w 41"/>
                  <a:gd name="T1" fmla="*/ 0 h 61"/>
                  <a:gd name="T2" fmla="*/ 21 w 41"/>
                  <a:gd name="T3" fmla="*/ 28 h 61"/>
                  <a:gd name="T4" fmla="*/ 41 w 41"/>
                  <a:gd name="T5" fmla="*/ 61 h 61"/>
                  <a:gd name="T6" fmla="*/ 0 60000 65536"/>
                  <a:gd name="T7" fmla="*/ 0 60000 65536"/>
                  <a:gd name="T8" fmla="*/ 0 60000 65536"/>
                  <a:gd name="T9" fmla="*/ 0 w 41"/>
                  <a:gd name="T10" fmla="*/ 0 h 61"/>
                  <a:gd name="T11" fmla="*/ 41 w 41"/>
                  <a:gd name="T12" fmla="*/ 61 h 61"/>
                </a:gdLst>
                <a:ahLst/>
                <a:cxnLst>
                  <a:cxn ang="T6">
                    <a:pos x="T0" y="T1"/>
                  </a:cxn>
                  <a:cxn ang="T7">
                    <a:pos x="T2" y="T3"/>
                  </a:cxn>
                  <a:cxn ang="T8">
                    <a:pos x="T4" y="T5"/>
                  </a:cxn>
                </a:cxnLst>
                <a:rect l="T9" t="T10" r="T11" b="T12"/>
                <a:pathLst>
                  <a:path w="41" h="61">
                    <a:moveTo>
                      <a:pt x="0" y="0"/>
                    </a:moveTo>
                    <a:cubicBezTo>
                      <a:pt x="5" y="4"/>
                      <a:pt x="12" y="13"/>
                      <a:pt x="21" y="28"/>
                    </a:cubicBezTo>
                    <a:cubicBezTo>
                      <a:pt x="28" y="39"/>
                      <a:pt x="35" y="50"/>
                      <a:pt x="41" y="61"/>
                    </a:cubicBezTo>
                  </a:path>
                </a:pathLst>
              </a:custGeom>
              <a:noFill/>
              <a:ln w="7938">
                <a:solidFill>
                  <a:srgbClr val="494E4E"/>
                </a:solidFill>
                <a:miter lim="800000"/>
                <a:headEnd/>
                <a:tailEnd/>
              </a:ln>
            </p:spPr>
            <p:txBody>
              <a:bodyPr/>
              <a:lstStyle/>
              <a:p>
                <a:endParaRPr lang="en-US"/>
              </a:p>
            </p:txBody>
          </p:sp>
          <p:sp>
            <p:nvSpPr>
              <p:cNvPr id="44208" name="Freeform 1056"/>
              <p:cNvSpPr>
                <a:spLocks/>
              </p:cNvSpPr>
              <p:nvPr/>
            </p:nvSpPr>
            <p:spPr bwMode="auto">
              <a:xfrm>
                <a:off x="2372" y="3019"/>
                <a:ext cx="23" cy="202"/>
              </a:xfrm>
              <a:custGeom>
                <a:avLst/>
                <a:gdLst>
                  <a:gd name="T0" fmla="*/ 9 w 9"/>
                  <a:gd name="T1" fmla="*/ 76 h 76"/>
                  <a:gd name="T2" fmla="*/ 3 w 9"/>
                  <a:gd name="T3" fmla="*/ 20 h 76"/>
                  <a:gd name="T4" fmla="*/ 0 w 9"/>
                  <a:gd name="T5" fmla="*/ 0 h 76"/>
                  <a:gd name="T6" fmla="*/ 0 60000 65536"/>
                  <a:gd name="T7" fmla="*/ 0 60000 65536"/>
                  <a:gd name="T8" fmla="*/ 0 60000 65536"/>
                  <a:gd name="T9" fmla="*/ 0 w 9"/>
                  <a:gd name="T10" fmla="*/ 0 h 76"/>
                  <a:gd name="T11" fmla="*/ 9 w 9"/>
                  <a:gd name="T12" fmla="*/ 76 h 76"/>
                </a:gdLst>
                <a:ahLst/>
                <a:cxnLst>
                  <a:cxn ang="T6">
                    <a:pos x="T0" y="T1"/>
                  </a:cxn>
                  <a:cxn ang="T7">
                    <a:pos x="T2" y="T3"/>
                  </a:cxn>
                  <a:cxn ang="T8">
                    <a:pos x="T4" y="T5"/>
                  </a:cxn>
                </a:cxnLst>
                <a:rect l="T9" t="T10" r="T11" b="T12"/>
                <a:pathLst>
                  <a:path w="9" h="76">
                    <a:moveTo>
                      <a:pt x="9" y="76"/>
                    </a:moveTo>
                    <a:cubicBezTo>
                      <a:pt x="8" y="52"/>
                      <a:pt x="6" y="30"/>
                      <a:pt x="3" y="20"/>
                    </a:cubicBezTo>
                    <a:cubicBezTo>
                      <a:pt x="1" y="12"/>
                      <a:pt x="0" y="5"/>
                      <a:pt x="0" y="0"/>
                    </a:cubicBezTo>
                  </a:path>
                </a:pathLst>
              </a:custGeom>
              <a:noFill/>
              <a:ln w="7938">
                <a:solidFill>
                  <a:srgbClr val="494E4E"/>
                </a:solidFill>
                <a:miter lim="800000"/>
                <a:headEnd/>
                <a:tailEnd/>
              </a:ln>
            </p:spPr>
            <p:txBody>
              <a:bodyPr/>
              <a:lstStyle/>
              <a:p>
                <a:endParaRPr lang="en-US"/>
              </a:p>
            </p:txBody>
          </p:sp>
          <p:sp>
            <p:nvSpPr>
              <p:cNvPr id="44209" name="Freeform 1057"/>
              <p:cNvSpPr>
                <a:spLocks/>
              </p:cNvSpPr>
              <p:nvPr/>
            </p:nvSpPr>
            <p:spPr bwMode="auto">
              <a:xfrm>
                <a:off x="2225" y="2776"/>
                <a:ext cx="252" cy="576"/>
              </a:xfrm>
              <a:custGeom>
                <a:avLst/>
                <a:gdLst>
                  <a:gd name="T0" fmla="*/ 0 w 101"/>
                  <a:gd name="T1" fmla="*/ 0 h 216"/>
                  <a:gd name="T2" fmla="*/ 101 w 101"/>
                  <a:gd name="T3" fmla="*/ 216 h 216"/>
                  <a:gd name="T4" fmla="*/ 0 60000 65536"/>
                  <a:gd name="T5" fmla="*/ 0 60000 65536"/>
                  <a:gd name="T6" fmla="*/ 0 w 101"/>
                  <a:gd name="T7" fmla="*/ 0 h 216"/>
                  <a:gd name="T8" fmla="*/ 101 w 101"/>
                  <a:gd name="T9" fmla="*/ 216 h 216"/>
                </a:gdLst>
                <a:ahLst/>
                <a:cxnLst>
                  <a:cxn ang="T4">
                    <a:pos x="T0" y="T1"/>
                  </a:cxn>
                  <a:cxn ang="T5">
                    <a:pos x="T2" y="T3"/>
                  </a:cxn>
                </a:cxnLst>
                <a:rect l="T6" t="T7" r="T8" b="T9"/>
                <a:pathLst>
                  <a:path w="101" h="216">
                    <a:moveTo>
                      <a:pt x="0" y="0"/>
                    </a:moveTo>
                    <a:cubicBezTo>
                      <a:pt x="19" y="32"/>
                      <a:pt x="50" y="162"/>
                      <a:pt x="101" y="216"/>
                    </a:cubicBezTo>
                  </a:path>
                </a:pathLst>
              </a:custGeom>
              <a:noFill/>
              <a:ln w="7938">
                <a:solidFill>
                  <a:srgbClr val="494E4E"/>
                </a:solidFill>
                <a:miter lim="800000"/>
                <a:headEnd/>
                <a:tailEnd/>
              </a:ln>
            </p:spPr>
            <p:txBody>
              <a:bodyPr/>
              <a:lstStyle/>
              <a:p>
                <a:endParaRPr lang="en-US"/>
              </a:p>
            </p:txBody>
          </p:sp>
          <p:sp>
            <p:nvSpPr>
              <p:cNvPr id="44210" name="Freeform 1058"/>
              <p:cNvSpPr>
                <a:spLocks/>
              </p:cNvSpPr>
              <p:nvPr/>
            </p:nvSpPr>
            <p:spPr bwMode="auto">
              <a:xfrm>
                <a:off x="2187" y="2824"/>
                <a:ext cx="45" cy="392"/>
              </a:xfrm>
              <a:custGeom>
                <a:avLst/>
                <a:gdLst>
                  <a:gd name="T0" fmla="*/ 18 w 18"/>
                  <a:gd name="T1" fmla="*/ 147 h 147"/>
                  <a:gd name="T2" fmla="*/ 0 w 18"/>
                  <a:gd name="T3" fmla="*/ 0 h 147"/>
                  <a:gd name="T4" fmla="*/ 0 60000 65536"/>
                  <a:gd name="T5" fmla="*/ 0 60000 65536"/>
                  <a:gd name="T6" fmla="*/ 0 w 18"/>
                  <a:gd name="T7" fmla="*/ 0 h 147"/>
                  <a:gd name="T8" fmla="*/ 18 w 18"/>
                  <a:gd name="T9" fmla="*/ 147 h 147"/>
                </a:gdLst>
                <a:ahLst/>
                <a:cxnLst>
                  <a:cxn ang="T4">
                    <a:pos x="T0" y="T1"/>
                  </a:cxn>
                  <a:cxn ang="T5">
                    <a:pos x="T2" y="T3"/>
                  </a:cxn>
                </a:cxnLst>
                <a:rect l="T6" t="T7" r="T8" b="T9"/>
                <a:pathLst>
                  <a:path w="18" h="147">
                    <a:moveTo>
                      <a:pt x="18" y="147"/>
                    </a:moveTo>
                    <a:cubicBezTo>
                      <a:pt x="10" y="99"/>
                      <a:pt x="1" y="36"/>
                      <a:pt x="0" y="0"/>
                    </a:cubicBezTo>
                  </a:path>
                </a:pathLst>
              </a:custGeom>
              <a:noFill/>
              <a:ln w="7938">
                <a:solidFill>
                  <a:srgbClr val="494E4E"/>
                </a:solidFill>
                <a:miter lim="800000"/>
                <a:headEnd/>
                <a:tailEnd/>
              </a:ln>
            </p:spPr>
            <p:txBody>
              <a:bodyPr/>
              <a:lstStyle/>
              <a:p>
                <a:endParaRPr lang="en-US"/>
              </a:p>
            </p:txBody>
          </p:sp>
          <p:sp>
            <p:nvSpPr>
              <p:cNvPr id="44211" name="Freeform 1059"/>
              <p:cNvSpPr>
                <a:spLocks noEditPoints="1"/>
              </p:cNvSpPr>
              <p:nvPr/>
            </p:nvSpPr>
            <p:spPr bwMode="auto">
              <a:xfrm>
                <a:off x="1265" y="2552"/>
                <a:ext cx="525" cy="520"/>
              </a:xfrm>
              <a:custGeom>
                <a:avLst/>
                <a:gdLst>
                  <a:gd name="T0" fmla="*/ 200 w 210"/>
                  <a:gd name="T1" fmla="*/ 195 h 195"/>
                  <a:gd name="T2" fmla="*/ 202 w 210"/>
                  <a:gd name="T3" fmla="*/ 192 h 195"/>
                  <a:gd name="T4" fmla="*/ 205 w 210"/>
                  <a:gd name="T5" fmla="*/ 188 h 195"/>
                  <a:gd name="T6" fmla="*/ 209 w 210"/>
                  <a:gd name="T7" fmla="*/ 183 h 195"/>
                  <a:gd name="T8" fmla="*/ 210 w 210"/>
                  <a:gd name="T9" fmla="*/ 181 h 195"/>
                  <a:gd name="T10" fmla="*/ 112 w 210"/>
                  <a:gd name="T11" fmla="*/ 39 h 195"/>
                  <a:gd name="T12" fmla="*/ 117 w 210"/>
                  <a:gd name="T13" fmla="*/ 16 h 195"/>
                  <a:gd name="T14" fmla="*/ 127 w 210"/>
                  <a:gd name="T15" fmla="*/ 18 h 195"/>
                  <a:gd name="T16" fmla="*/ 135 w 210"/>
                  <a:gd name="T17" fmla="*/ 88 h 195"/>
                  <a:gd name="T18" fmla="*/ 112 w 210"/>
                  <a:gd name="T19" fmla="*/ 39 h 195"/>
                  <a:gd name="T20" fmla="*/ 99 w 210"/>
                  <a:gd name="T21" fmla="*/ 18 h 195"/>
                  <a:gd name="T22" fmla="*/ 107 w 210"/>
                  <a:gd name="T23" fmla="*/ 26 h 195"/>
                  <a:gd name="T24" fmla="*/ 104 w 210"/>
                  <a:gd name="T25" fmla="*/ 56 h 195"/>
                  <a:gd name="T26" fmla="*/ 97 w 210"/>
                  <a:gd name="T27" fmla="*/ 49 h 195"/>
                  <a:gd name="T28" fmla="*/ 92 w 210"/>
                  <a:gd name="T29" fmla="*/ 22 h 195"/>
                  <a:gd name="T30" fmla="*/ 47 w 210"/>
                  <a:gd name="T31" fmla="*/ 72 h 195"/>
                  <a:gd name="T32" fmla="*/ 14 w 210"/>
                  <a:gd name="T33" fmla="*/ 53 h 195"/>
                  <a:gd name="T34" fmla="*/ 16 w 210"/>
                  <a:gd name="T35" fmla="*/ 40 h 195"/>
                  <a:gd name="T36" fmla="*/ 52 w 210"/>
                  <a:gd name="T37" fmla="*/ 62 h 195"/>
                  <a:gd name="T38" fmla="*/ 107 w 210"/>
                  <a:gd name="T39" fmla="*/ 103 h 195"/>
                  <a:gd name="T40" fmla="*/ 68 w 210"/>
                  <a:gd name="T41" fmla="*/ 61 h 195"/>
                  <a:gd name="T42" fmla="*/ 58 w 210"/>
                  <a:gd name="T43" fmla="*/ 13 h 195"/>
                  <a:gd name="T44" fmla="*/ 71 w 210"/>
                  <a:gd name="T45" fmla="*/ 20 h 195"/>
                  <a:gd name="T46" fmla="*/ 86 w 210"/>
                  <a:gd name="T47" fmla="*/ 53 h 195"/>
                  <a:gd name="T48" fmla="*/ 107 w 210"/>
                  <a:gd name="T49" fmla="*/ 103 h 195"/>
                  <a:gd name="T50" fmla="*/ 116 w 210"/>
                  <a:gd name="T51" fmla="*/ 80 h 195"/>
                  <a:gd name="T52" fmla="*/ 127 w 210"/>
                  <a:gd name="T53" fmla="*/ 98 h 195"/>
                  <a:gd name="T54" fmla="*/ 113 w 210"/>
                  <a:gd name="T55" fmla="*/ 85 h 195"/>
                  <a:gd name="T56" fmla="*/ 130 w 210"/>
                  <a:gd name="T57" fmla="*/ 134 h 195"/>
                  <a:gd name="T58" fmla="*/ 124 w 210"/>
                  <a:gd name="T59" fmla="*/ 116 h 195"/>
                  <a:gd name="T60" fmla="*/ 139 w 210"/>
                  <a:gd name="T61" fmla="*/ 137 h 195"/>
                  <a:gd name="T62" fmla="*/ 141 w 210"/>
                  <a:gd name="T63" fmla="*/ 117 h 195"/>
                  <a:gd name="T64" fmla="*/ 146 w 210"/>
                  <a:gd name="T65" fmla="*/ 111 h 195"/>
                  <a:gd name="T66" fmla="*/ 158 w 210"/>
                  <a:gd name="T67" fmla="*/ 141 h 195"/>
                  <a:gd name="T68" fmla="*/ 171 w 210"/>
                  <a:gd name="T69" fmla="*/ 163 h 195"/>
                  <a:gd name="T70" fmla="*/ 160 w 210"/>
                  <a:gd name="T71" fmla="*/ 154 h 195"/>
                  <a:gd name="T72" fmla="*/ 171 w 210"/>
                  <a:gd name="T73" fmla="*/ 163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0"/>
                  <a:gd name="T112" fmla="*/ 0 h 195"/>
                  <a:gd name="T113" fmla="*/ 210 w 210"/>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0" h="195">
                    <a:moveTo>
                      <a:pt x="0" y="60"/>
                    </a:moveTo>
                    <a:cubicBezTo>
                      <a:pt x="61" y="85"/>
                      <a:pt x="200" y="195"/>
                      <a:pt x="200" y="195"/>
                    </a:cubicBezTo>
                    <a:cubicBezTo>
                      <a:pt x="199" y="192"/>
                      <a:pt x="199" y="192"/>
                      <a:pt x="199" y="192"/>
                    </a:cubicBezTo>
                    <a:cubicBezTo>
                      <a:pt x="202" y="192"/>
                      <a:pt x="202" y="192"/>
                      <a:pt x="202" y="192"/>
                    </a:cubicBezTo>
                    <a:cubicBezTo>
                      <a:pt x="199" y="188"/>
                      <a:pt x="199" y="188"/>
                      <a:pt x="199" y="188"/>
                    </a:cubicBezTo>
                    <a:cubicBezTo>
                      <a:pt x="205" y="188"/>
                      <a:pt x="205" y="188"/>
                      <a:pt x="205" y="188"/>
                    </a:cubicBezTo>
                    <a:cubicBezTo>
                      <a:pt x="205" y="184"/>
                      <a:pt x="205" y="184"/>
                      <a:pt x="205" y="184"/>
                    </a:cubicBezTo>
                    <a:cubicBezTo>
                      <a:pt x="209" y="183"/>
                      <a:pt x="209" y="183"/>
                      <a:pt x="209" y="183"/>
                    </a:cubicBezTo>
                    <a:cubicBezTo>
                      <a:pt x="206" y="180"/>
                      <a:pt x="206" y="180"/>
                      <a:pt x="206" y="180"/>
                    </a:cubicBezTo>
                    <a:cubicBezTo>
                      <a:pt x="210" y="181"/>
                      <a:pt x="210" y="181"/>
                      <a:pt x="210" y="181"/>
                    </a:cubicBezTo>
                    <a:cubicBezTo>
                      <a:pt x="137" y="136"/>
                      <a:pt x="135" y="33"/>
                      <a:pt x="136" y="0"/>
                    </a:cubicBezTo>
                    <a:moveTo>
                      <a:pt x="112" y="39"/>
                    </a:moveTo>
                    <a:cubicBezTo>
                      <a:pt x="113" y="33"/>
                      <a:pt x="113" y="28"/>
                      <a:pt x="113" y="22"/>
                    </a:cubicBezTo>
                    <a:cubicBezTo>
                      <a:pt x="113" y="19"/>
                      <a:pt x="114" y="17"/>
                      <a:pt x="117" y="16"/>
                    </a:cubicBezTo>
                    <a:cubicBezTo>
                      <a:pt x="117" y="15"/>
                      <a:pt x="117" y="15"/>
                      <a:pt x="117" y="15"/>
                    </a:cubicBezTo>
                    <a:cubicBezTo>
                      <a:pt x="121" y="16"/>
                      <a:pt x="124" y="12"/>
                      <a:pt x="127" y="18"/>
                    </a:cubicBezTo>
                    <a:cubicBezTo>
                      <a:pt x="131" y="25"/>
                      <a:pt x="129" y="37"/>
                      <a:pt x="129" y="45"/>
                    </a:cubicBezTo>
                    <a:cubicBezTo>
                      <a:pt x="129" y="60"/>
                      <a:pt x="133" y="73"/>
                      <a:pt x="135" y="88"/>
                    </a:cubicBezTo>
                    <a:cubicBezTo>
                      <a:pt x="130" y="90"/>
                      <a:pt x="121" y="70"/>
                      <a:pt x="119" y="65"/>
                    </a:cubicBezTo>
                    <a:cubicBezTo>
                      <a:pt x="115" y="57"/>
                      <a:pt x="112" y="48"/>
                      <a:pt x="112" y="39"/>
                    </a:cubicBezTo>
                    <a:close/>
                    <a:moveTo>
                      <a:pt x="92" y="22"/>
                    </a:moveTo>
                    <a:cubicBezTo>
                      <a:pt x="93" y="19"/>
                      <a:pt x="96" y="18"/>
                      <a:pt x="99" y="18"/>
                    </a:cubicBezTo>
                    <a:cubicBezTo>
                      <a:pt x="100" y="17"/>
                      <a:pt x="100" y="17"/>
                      <a:pt x="100" y="17"/>
                    </a:cubicBezTo>
                    <a:cubicBezTo>
                      <a:pt x="105" y="14"/>
                      <a:pt x="107" y="22"/>
                      <a:pt x="107" y="26"/>
                    </a:cubicBezTo>
                    <a:cubicBezTo>
                      <a:pt x="106" y="30"/>
                      <a:pt x="105" y="35"/>
                      <a:pt x="104" y="40"/>
                    </a:cubicBezTo>
                    <a:cubicBezTo>
                      <a:pt x="104" y="45"/>
                      <a:pt x="103" y="51"/>
                      <a:pt x="104" y="56"/>
                    </a:cubicBezTo>
                    <a:cubicBezTo>
                      <a:pt x="104" y="59"/>
                      <a:pt x="107" y="72"/>
                      <a:pt x="102" y="70"/>
                    </a:cubicBezTo>
                    <a:cubicBezTo>
                      <a:pt x="96" y="68"/>
                      <a:pt x="98" y="54"/>
                      <a:pt x="97" y="49"/>
                    </a:cubicBezTo>
                    <a:cubicBezTo>
                      <a:pt x="97" y="44"/>
                      <a:pt x="97" y="39"/>
                      <a:pt x="95" y="33"/>
                    </a:cubicBezTo>
                    <a:cubicBezTo>
                      <a:pt x="94" y="30"/>
                      <a:pt x="92" y="26"/>
                      <a:pt x="92" y="22"/>
                    </a:cubicBezTo>
                    <a:close/>
                    <a:moveTo>
                      <a:pt x="57" y="78"/>
                    </a:moveTo>
                    <a:cubicBezTo>
                      <a:pt x="54" y="78"/>
                      <a:pt x="50" y="74"/>
                      <a:pt x="47" y="72"/>
                    </a:cubicBezTo>
                    <a:cubicBezTo>
                      <a:pt x="43" y="70"/>
                      <a:pt x="39" y="67"/>
                      <a:pt x="35" y="65"/>
                    </a:cubicBezTo>
                    <a:cubicBezTo>
                      <a:pt x="29" y="61"/>
                      <a:pt x="18" y="59"/>
                      <a:pt x="14" y="53"/>
                    </a:cubicBezTo>
                    <a:cubicBezTo>
                      <a:pt x="11" y="48"/>
                      <a:pt x="12" y="43"/>
                      <a:pt x="17" y="40"/>
                    </a:cubicBezTo>
                    <a:cubicBezTo>
                      <a:pt x="16" y="40"/>
                      <a:pt x="16" y="40"/>
                      <a:pt x="16" y="40"/>
                    </a:cubicBezTo>
                    <a:cubicBezTo>
                      <a:pt x="18" y="38"/>
                      <a:pt x="25" y="37"/>
                      <a:pt x="28" y="38"/>
                    </a:cubicBezTo>
                    <a:cubicBezTo>
                      <a:pt x="39" y="40"/>
                      <a:pt x="46" y="52"/>
                      <a:pt x="52" y="62"/>
                    </a:cubicBezTo>
                    <a:cubicBezTo>
                      <a:pt x="54" y="64"/>
                      <a:pt x="66" y="79"/>
                      <a:pt x="57" y="78"/>
                    </a:cubicBezTo>
                    <a:close/>
                    <a:moveTo>
                      <a:pt x="107" y="103"/>
                    </a:moveTo>
                    <a:cubicBezTo>
                      <a:pt x="102" y="105"/>
                      <a:pt x="92" y="92"/>
                      <a:pt x="89" y="88"/>
                    </a:cubicBezTo>
                    <a:cubicBezTo>
                      <a:pt x="81" y="80"/>
                      <a:pt x="75" y="70"/>
                      <a:pt x="68" y="61"/>
                    </a:cubicBezTo>
                    <a:cubicBezTo>
                      <a:pt x="58" y="47"/>
                      <a:pt x="46" y="28"/>
                      <a:pt x="58" y="12"/>
                    </a:cubicBezTo>
                    <a:cubicBezTo>
                      <a:pt x="58" y="13"/>
                      <a:pt x="58" y="13"/>
                      <a:pt x="58" y="13"/>
                    </a:cubicBezTo>
                    <a:cubicBezTo>
                      <a:pt x="60" y="11"/>
                      <a:pt x="63" y="12"/>
                      <a:pt x="65" y="14"/>
                    </a:cubicBezTo>
                    <a:cubicBezTo>
                      <a:pt x="67" y="16"/>
                      <a:pt x="69" y="18"/>
                      <a:pt x="71" y="20"/>
                    </a:cubicBezTo>
                    <a:cubicBezTo>
                      <a:pt x="73" y="22"/>
                      <a:pt x="76" y="23"/>
                      <a:pt x="78" y="25"/>
                    </a:cubicBezTo>
                    <a:cubicBezTo>
                      <a:pt x="84" y="32"/>
                      <a:pt x="85" y="45"/>
                      <a:pt x="86" y="53"/>
                    </a:cubicBezTo>
                    <a:cubicBezTo>
                      <a:pt x="87" y="62"/>
                      <a:pt x="91" y="71"/>
                      <a:pt x="95" y="79"/>
                    </a:cubicBezTo>
                    <a:cubicBezTo>
                      <a:pt x="99" y="86"/>
                      <a:pt x="109" y="96"/>
                      <a:pt x="107" y="103"/>
                    </a:cubicBezTo>
                    <a:close/>
                    <a:moveTo>
                      <a:pt x="113" y="85"/>
                    </a:moveTo>
                    <a:cubicBezTo>
                      <a:pt x="111" y="83"/>
                      <a:pt x="113" y="81"/>
                      <a:pt x="116" y="80"/>
                    </a:cubicBezTo>
                    <a:cubicBezTo>
                      <a:pt x="119" y="80"/>
                      <a:pt x="121" y="83"/>
                      <a:pt x="123" y="85"/>
                    </a:cubicBezTo>
                    <a:cubicBezTo>
                      <a:pt x="125" y="89"/>
                      <a:pt x="126" y="94"/>
                      <a:pt x="127" y="98"/>
                    </a:cubicBezTo>
                    <a:cubicBezTo>
                      <a:pt x="128" y="100"/>
                      <a:pt x="133" y="111"/>
                      <a:pt x="131" y="112"/>
                    </a:cubicBezTo>
                    <a:cubicBezTo>
                      <a:pt x="125" y="117"/>
                      <a:pt x="114" y="88"/>
                      <a:pt x="113" y="85"/>
                    </a:cubicBezTo>
                    <a:close/>
                    <a:moveTo>
                      <a:pt x="139" y="137"/>
                    </a:moveTo>
                    <a:cubicBezTo>
                      <a:pt x="138" y="140"/>
                      <a:pt x="132" y="135"/>
                      <a:pt x="130" y="134"/>
                    </a:cubicBezTo>
                    <a:cubicBezTo>
                      <a:pt x="126" y="131"/>
                      <a:pt x="115" y="123"/>
                      <a:pt x="119" y="116"/>
                    </a:cubicBezTo>
                    <a:cubicBezTo>
                      <a:pt x="119" y="113"/>
                      <a:pt x="123" y="115"/>
                      <a:pt x="124" y="116"/>
                    </a:cubicBezTo>
                    <a:cubicBezTo>
                      <a:pt x="128" y="119"/>
                      <a:pt x="130" y="125"/>
                      <a:pt x="133" y="129"/>
                    </a:cubicBezTo>
                    <a:cubicBezTo>
                      <a:pt x="134" y="130"/>
                      <a:pt x="140" y="136"/>
                      <a:pt x="139" y="137"/>
                    </a:cubicBezTo>
                    <a:close/>
                    <a:moveTo>
                      <a:pt x="147" y="131"/>
                    </a:moveTo>
                    <a:cubicBezTo>
                      <a:pt x="144" y="126"/>
                      <a:pt x="142" y="122"/>
                      <a:pt x="141" y="117"/>
                    </a:cubicBezTo>
                    <a:cubicBezTo>
                      <a:pt x="141" y="115"/>
                      <a:pt x="141" y="113"/>
                      <a:pt x="140" y="111"/>
                    </a:cubicBezTo>
                    <a:cubicBezTo>
                      <a:pt x="138" y="106"/>
                      <a:pt x="144" y="109"/>
                      <a:pt x="146" y="111"/>
                    </a:cubicBezTo>
                    <a:cubicBezTo>
                      <a:pt x="149" y="115"/>
                      <a:pt x="150" y="120"/>
                      <a:pt x="152" y="124"/>
                    </a:cubicBezTo>
                    <a:cubicBezTo>
                      <a:pt x="153" y="130"/>
                      <a:pt x="158" y="136"/>
                      <a:pt x="158" y="141"/>
                    </a:cubicBezTo>
                    <a:cubicBezTo>
                      <a:pt x="154" y="143"/>
                      <a:pt x="148" y="133"/>
                      <a:pt x="147" y="131"/>
                    </a:cubicBezTo>
                    <a:close/>
                    <a:moveTo>
                      <a:pt x="171" y="163"/>
                    </a:moveTo>
                    <a:cubicBezTo>
                      <a:pt x="166" y="164"/>
                      <a:pt x="162" y="156"/>
                      <a:pt x="160" y="153"/>
                    </a:cubicBezTo>
                    <a:cubicBezTo>
                      <a:pt x="160" y="154"/>
                      <a:pt x="160" y="154"/>
                      <a:pt x="160" y="154"/>
                    </a:cubicBezTo>
                    <a:cubicBezTo>
                      <a:pt x="158" y="152"/>
                      <a:pt x="156" y="148"/>
                      <a:pt x="160" y="148"/>
                    </a:cubicBezTo>
                    <a:cubicBezTo>
                      <a:pt x="166" y="147"/>
                      <a:pt x="173" y="157"/>
                      <a:pt x="171" y="163"/>
                    </a:cubicBezTo>
                    <a:close/>
                  </a:path>
                </a:pathLst>
              </a:custGeom>
              <a:noFill/>
              <a:ln w="7938">
                <a:solidFill>
                  <a:srgbClr val="494E4E"/>
                </a:solidFill>
                <a:round/>
                <a:headEnd/>
                <a:tailEnd/>
              </a:ln>
            </p:spPr>
            <p:txBody>
              <a:bodyPr/>
              <a:lstStyle/>
              <a:p>
                <a:endParaRPr lang="en-US"/>
              </a:p>
            </p:txBody>
          </p:sp>
          <p:sp>
            <p:nvSpPr>
              <p:cNvPr id="44212" name="Freeform 1060"/>
              <p:cNvSpPr>
                <a:spLocks/>
              </p:cNvSpPr>
              <p:nvPr/>
            </p:nvSpPr>
            <p:spPr bwMode="auto">
              <a:xfrm>
                <a:off x="2492" y="2840"/>
                <a:ext cx="53" cy="104"/>
              </a:xfrm>
              <a:custGeom>
                <a:avLst/>
                <a:gdLst>
                  <a:gd name="T0" fmla="*/ 0 w 21"/>
                  <a:gd name="T1" fmla="*/ 0 h 39"/>
                  <a:gd name="T2" fmla="*/ 21 w 21"/>
                  <a:gd name="T3" fmla="*/ 39 h 39"/>
                  <a:gd name="T4" fmla="*/ 0 60000 65536"/>
                  <a:gd name="T5" fmla="*/ 0 60000 65536"/>
                  <a:gd name="T6" fmla="*/ 0 w 21"/>
                  <a:gd name="T7" fmla="*/ 0 h 39"/>
                  <a:gd name="T8" fmla="*/ 21 w 21"/>
                  <a:gd name="T9" fmla="*/ 39 h 39"/>
                </a:gdLst>
                <a:ahLst/>
                <a:cxnLst>
                  <a:cxn ang="T4">
                    <a:pos x="T0" y="T1"/>
                  </a:cxn>
                  <a:cxn ang="T5">
                    <a:pos x="T2" y="T3"/>
                  </a:cxn>
                </a:cxnLst>
                <a:rect l="T6" t="T7" r="T8" b="T9"/>
                <a:pathLst>
                  <a:path w="21" h="39">
                    <a:moveTo>
                      <a:pt x="0" y="0"/>
                    </a:moveTo>
                    <a:cubicBezTo>
                      <a:pt x="8" y="20"/>
                      <a:pt x="16" y="34"/>
                      <a:pt x="21" y="39"/>
                    </a:cubicBezTo>
                  </a:path>
                </a:pathLst>
              </a:custGeom>
              <a:noFill/>
              <a:ln w="7938" cap="rnd">
                <a:solidFill>
                  <a:srgbClr val="494E4E"/>
                </a:solidFill>
                <a:miter lim="800000"/>
                <a:headEnd/>
                <a:tailEnd/>
              </a:ln>
            </p:spPr>
            <p:txBody>
              <a:bodyPr/>
              <a:lstStyle/>
              <a:p>
                <a:endParaRPr lang="en-US"/>
              </a:p>
            </p:txBody>
          </p:sp>
          <p:sp>
            <p:nvSpPr>
              <p:cNvPr id="44213" name="Freeform 1061"/>
              <p:cNvSpPr>
                <a:spLocks/>
              </p:cNvSpPr>
              <p:nvPr/>
            </p:nvSpPr>
            <p:spPr bwMode="auto">
              <a:xfrm>
                <a:off x="2445" y="2843"/>
                <a:ext cx="82" cy="509"/>
              </a:xfrm>
              <a:custGeom>
                <a:avLst/>
                <a:gdLst>
                  <a:gd name="T0" fmla="*/ 13 w 33"/>
                  <a:gd name="T1" fmla="*/ 191 h 191"/>
                  <a:gd name="T2" fmla="*/ 2 w 33"/>
                  <a:gd name="T3" fmla="*/ 15 h 191"/>
                  <a:gd name="T4" fmla="*/ 0 w 33"/>
                  <a:gd name="T5" fmla="*/ 0 h 191"/>
                  <a:gd name="T6" fmla="*/ 0 60000 65536"/>
                  <a:gd name="T7" fmla="*/ 0 60000 65536"/>
                  <a:gd name="T8" fmla="*/ 0 60000 65536"/>
                  <a:gd name="T9" fmla="*/ 0 w 33"/>
                  <a:gd name="T10" fmla="*/ 0 h 191"/>
                  <a:gd name="T11" fmla="*/ 33 w 33"/>
                  <a:gd name="T12" fmla="*/ 191 h 191"/>
                </a:gdLst>
                <a:ahLst/>
                <a:cxnLst>
                  <a:cxn ang="T6">
                    <a:pos x="T0" y="T1"/>
                  </a:cxn>
                  <a:cxn ang="T7">
                    <a:pos x="T2" y="T3"/>
                  </a:cxn>
                  <a:cxn ang="T8">
                    <a:pos x="T4" y="T5"/>
                  </a:cxn>
                </a:cxnLst>
                <a:rect l="T9" t="T10" r="T11" b="T12"/>
                <a:pathLst>
                  <a:path w="33" h="191">
                    <a:moveTo>
                      <a:pt x="13" y="191"/>
                    </a:moveTo>
                    <a:cubicBezTo>
                      <a:pt x="23" y="180"/>
                      <a:pt x="33" y="139"/>
                      <a:pt x="2" y="15"/>
                    </a:cubicBezTo>
                    <a:cubicBezTo>
                      <a:pt x="1" y="10"/>
                      <a:pt x="0" y="5"/>
                      <a:pt x="0" y="0"/>
                    </a:cubicBezTo>
                  </a:path>
                </a:pathLst>
              </a:custGeom>
              <a:noFill/>
              <a:ln w="7938" cap="rnd">
                <a:solidFill>
                  <a:srgbClr val="494E4E"/>
                </a:solidFill>
                <a:miter lim="800000"/>
                <a:headEnd/>
                <a:tailEnd/>
              </a:ln>
            </p:spPr>
            <p:txBody>
              <a:bodyPr/>
              <a:lstStyle/>
              <a:p>
                <a:endParaRPr lang="en-US"/>
              </a:p>
            </p:txBody>
          </p:sp>
          <p:sp>
            <p:nvSpPr>
              <p:cNvPr id="44214" name="Freeform 1062"/>
              <p:cNvSpPr>
                <a:spLocks/>
              </p:cNvSpPr>
              <p:nvPr/>
            </p:nvSpPr>
            <p:spPr bwMode="auto">
              <a:xfrm>
                <a:off x="1915" y="3389"/>
                <a:ext cx="75" cy="240"/>
              </a:xfrm>
              <a:custGeom>
                <a:avLst/>
                <a:gdLst>
                  <a:gd name="T0" fmla="*/ 28 w 30"/>
                  <a:gd name="T1" fmla="*/ 90 h 90"/>
                  <a:gd name="T2" fmla="*/ 0 w 30"/>
                  <a:gd name="T3" fmla="*/ 0 h 90"/>
                  <a:gd name="T4" fmla="*/ 0 60000 65536"/>
                  <a:gd name="T5" fmla="*/ 0 60000 65536"/>
                  <a:gd name="T6" fmla="*/ 0 w 30"/>
                  <a:gd name="T7" fmla="*/ 0 h 90"/>
                  <a:gd name="T8" fmla="*/ 30 w 30"/>
                  <a:gd name="T9" fmla="*/ 90 h 90"/>
                </a:gdLst>
                <a:ahLst/>
                <a:cxnLst>
                  <a:cxn ang="T4">
                    <a:pos x="T0" y="T1"/>
                  </a:cxn>
                  <a:cxn ang="T5">
                    <a:pos x="T2" y="T3"/>
                  </a:cxn>
                </a:cxnLst>
                <a:rect l="T6" t="T7" r="T8" b="T9"/>
                <a:pathLst>
                  <a:path w="30" h="90">
                    <a:moveTo>
                      <a:pt x="28" y="90"/>
                    </a:moveTo>
                    <a:cubicBezTo>
                      <a:pt x="30" y="69"/>
                      <a:pt x="27" y="35"/>
                      <a:pt x="0" y="0"/>
                    </a:cubicBezTo>
                  </a:path>
                </a:pathLst>
              </a:custGeom>
              <a:noFill/>
              <a:ln w="7938">
                <a:solidFill>
                  <a:srgbClr val="494E4E"/>
                </a:solidFill>
                <a:miter lim="800000"/>
                <a:headEnd/>
                <a:tailEnd/>
              </a:ln>
            </p:spPr>
            <p:txBody>
              <a:bodyPr/>
              <a:lstStyle/>
              <a:p>
                <a:endParaRPr lang="en-US"/>
              </a:p>
            </p:txBody>
          </p:sp>
          <p:sp>
            <p:nvSpPr>
              <p:cNvPr id="44215" name="Freeform 1063"/>
              <p:cNvSpPr>
                <a:spLocks/>
              </p:cNvSpPr>
              <p:nvPr/>
            </p:nvSpPr>
            <p:spPr bwMode="auto">
              <a:xfrm>
                <a:off x="1965" y="3291"/>
                <a:ext cx="215" cy="104"/>
              </a:xfrm>
              <a:custGeom>
                <a:avLst/>
                <a:gdLst>
                  <a:gd name="T0" fmla="*/ 0 w 86"/>
                  <a:gd name="T1" fmla="*/ 0 h 39"/>
                  <a:gd name="T2" fmla="*/ 86 w 86"/>
                  <a:gd name="T3" fmla="*/ 39 h 39"/>
                  <a:gd name="T4" fmla="*/ 0 60000 65536"/>
                  <a:gd name="T5" fmla="*/ 0 60000 65536"/>
                  <a:gd name="T6" fmla="*/ 0 w 86"/>
                  <a:gd name="T7" fmla="*/ 0 h 39"/>
                  <a:gd name="T8" fmla="*/ 86 w 86"/>
                  <a:gd name="T9" fmla="*/ 39 h 39"/>
                </a:gdLst>
                <a:ahLst/>
                <a:cxnLst>
                  <a:cxn ang="T4">
                    <a:pos x="T0" y="T1"/>
                  </a:cxn>
                  <a:cxn ang="T5">
                    <a:pos x="T2" y="T3"/>
                  </a:cxn>
                </a:cxnLst>
                <a:rect l="T6" t="T7" r="T8" b="T9"/>
                <a:pathLst>
                  <a:path w="86" h="39">
                    <a:moveTo>
                      <a:pt x="0" y="0"/>
                    </a:moveTo>
                    <a:cubicBezTo>
                      <a:pt x="35" y="21"/>
                      <a:pt x="64" y="38"/>
                      <a:pt x="86" y="39"/>
                    </a:cubicBezTo>
                  </a:path>
                </a:pathLst>
              </a:custGeom>
              <a:noFill/>
              <a:ln w="7938">
                <a:solidFill>
                  <a:srgbClr val="494E4E"/>
                </a:solidFill>
                <a:miter lim="800000"/>
                <a:headEnd/>
                <a:tailEnd/>
              </a:ln>
            </p:spPr>
            <p:txBody>
              <a:bodyPr/>
              <a:lstStyle/>
              <a:p>
                <a:endParaRPr lang="en-US"/>
              </a:p>
            </p:txBody>
          </p:sp>
          <p:sp>
            <p:nvSpPr>
              <p:cNvPr id="44216" name="Freeform 1064"/>
              <p:cNvSpPr>
                <a:spLocks/>
              </p:cNvSpPr>
              <p:nvPr/>
            </p:nvSpPr>
            <p:spPr bwMode="auto">
              <a:xfrm>
                <a:off x="1595" y="3104"/>
                <a:ext cx="295" cy="139"/>
              </a:xfrm>
              <a:custGeom>
                <a:avLst/>
                <a:gdLst>
                  <a:gd name="T0" fmla="*/ 0 w 118"/>
                  <a:gd name="T1" fmla="*/ 0 h 52"/>
                  <a:gd name="T2" fmla="*/ 38 w 118"/>
                  <a:gd name="T3" fmla="*/ 12 h 52"/>
                  <a:gd name="T4" fmla="*/ 118 w 118"/>
                  <a:gd name="T5" fmla="*/ 52 h 52"/>
                  <a:gd name="T6" fmla="*/ 0 60000 65536"/>
                  <a:gd name="T7" fmla="*/ 0 60000 65536"/>
                  <a:gd name="T8" fmla="*/ 0 60000 65536"/>
                  <a:gd name="T9" fmla="*/ 0 w 118"/>
                  <a:gd name="T10" fmla="*/ 0 h 52"/>
                  <a:gd name="T11" fmla="*/ 118 w 118"/>
                  <a:gd name="T12" fmla="*/ 52 h 52"/>
                </a:gdLst>
                <a:ahLst/>
                <a:cxnLst>
                  <a:cxn ang="T6">
                    <a:pos x="T0" y="T1"/>
                  </a:cxn>
                  <a:cxn ang="T7">
                    <a:pos x="T2" y="T3"/>
                  </a:cxn>
                  <a:cxn ang="T8">
                    <a:pos x="T4" y="T5"/>
                  </a:cxn>
                </a:cxnLst>
                <a:rect l="T9" t="T10" r="T11" b="T12"/>
                <a:pathLst>
                  <a:path w="118" h="52">
                    <a:moveTo>
                      <a:pt x="0" y="0"/>
                    </a:moveTo>
                    <a:cubicBezTo>
                      <a:pt x="8" y="2"/>
                      <a:pt x="21" y="6"/>
                      <a:pt x="38" y="12"/>
                    </a:cubicBezTo>
                    <a:cubicBezTo>
                      <a:pt x="66" y="23"/>
                      <a:pt x="93" y="37"/>
                      <a:pt x="118" y="52"/>
                    </a:cubicBezTo>
                  </a:path>
                </a:pathLst>
              </a:custGeom>
              <a:noFill/>
              <a:ln w="7938">
                <a:solidFill>
                  <a:srgbClr val="494E4E"/>
                </a:solidFill>
                <a:miter lim="800000"/>
                <a:headEnd/>
                <a:tailEnd/>
              </a:ln>
            </p:spPr>
            <p:txBody>
              <a:bodyPr/>
              <a:lstStyle/>
              <a:p>
                <a:endParaRPr lang="en-US"/>
              </a:p>
            </p:txBody>
          </p:sp>
          <p:sp>
            <p:nvSpPr>
              <p:cNvPr id="44217" name="Freeform 1065"/>
              <p:cNvSpPr>
                <a:spLocks/>
              </p:cNvSpPr>
              <p:nvPr/>
            </p:nvSpPr>
            <p:spPr bwMode="auto">
              <a:xfrm>
                <a:off x="1572" y="3133"/>
                <a:ext cx="268" cy="176"/>
              </a:xfrm>
              <a:custGeom>
                <a:avLst/>
                <a:gdLst>
                  <a:gd name="T0" fmla="*/ 107 w 107"/>
                  <a:gd name="T1" fmla="*/ 66 h 66"/>
                  <a:gd name="T2" fmla="*/ 39 w 107"/>
                  <a:gd name="T3" fmla="*/ 25 h 66"/>
                  <a:gd name="T4" fmla="*/ 0 w 107"/>
                  <a:gd name="T5" fmla="*/ 0 h 66"/>
                  <a:gd name="T6" fmla="*/ 0 60000 65536"/>
                  <a:gd name="T7" fmla="*/ 0 60000 65536"/>
                  <a:gd name="T8" fmla="*/ 0 60000 65536"/>
                  <a:gd name="T9" fmla="*/ 0 w 107"/>
                  <a:gd name="T10" fmla="*/ 0 h 66"/>
                  <a:gd name="T11" fmla="*/ 107 w 107"/>
                  <a:gd name="T12" fmla="*/ 66 h 66"/>
                </a:gdLst>
                <a:ahLst/>
                <a:cxnLst>
                  <a:cxn ang="T6">
                    <a:pos x="T0" y="T1"/>
                  </a:cxn>
                  <a:cxn ang="T7">
                    <a:pos x="T2" y="T3"/>
                  </a:cxn>
                  <a:cxn ang="T8">
                    <a:pos x="T4" y="T5"/>
                  </a:cxn>
                </a:cxnLst>
                <a:rect l="T9" t="T10" r="T11" b="T12"/>
                <a:pathLst>
                  <a:path w="107" h="66">
                    <a:moveTo>
                      <a:pt x="107" y="66"/>
                    </a:moveTo>
                    <a:cubicBezTo>
                      <a:pt x="90" y="53"/>
                      <a:pt x="67" y="38"/>
                      <a:pt x="39" y="25"/>
                    </a:cubicBezTo>
                    <a:cubicBezTo>
                      <a:pt x="23" y="18"/>
                      <a:pt x="8" y="8"/>
                      <a:pt x="0" y="0"/>
                    </a:cubicBezTo>
                  </a:path>
                </a:pathLst>
              </a:custGeom>
              <a:noFill/>
              <a:ln w="7938">
                <a:solidFill>
                  <a:srgbClr val="494E4E"/>
                </a:solidFill>
                <a:miter lim="800000"/>
                <a:headEnd/>
                <a:tailEnd/>
              </a:ln>
            </p:spPr>
            <p:txBody>
              <a:bodyPr/>
              <a:lstStyle/>
              <a:p>
                <a:endParaRPr lang="en-US"/>
              </a:p>
            </p:txBody>
          </p:sp>
          <p:sp>
            <p:nvSpPr>
              <p:cNvPr id="44218" name="Freeform 1066"/>
              <p:cNvSpPr>
                <a:spLocks noEditPoints="1"/>
              </p:cNvSpPr>
              <p:nvPr/>
            </p:nvSpPr>
            <p:spPr bwMode="auto">
              <a:xfrm>
                <a:off x="2135" y="2344"/>
                <a:ext cx="272" cy="701"/>
              </a:xfrm>
              <a:custGeom>
                <a:avLst/>
                <a:gdLst>
                  <a:gd name="T0" fmla="*/ 109 w 109"/>
                  <a:gd name="T1" fmla="*/ 33 h 263"/>
                  <a:gd name="T2" fmla="*/ 93 w 109"/>
                  <a:gd name="T3" fmla="*/ 81 h 263"/>
                  <a:gd name="T4" fmla="*/ 96 w 109"/>
                  <a:gd name="T5" fmla="*/ 256 h 263"/>
                  <a:gd name="T6" fmla="*/ 103 w 109"/>
                  <a:gd name="T7" fmla="*/ 263 h 263"/>
                  <a:gd name="T8" fmla="*/ 105 w 109"/>
                  <a:gd name="T9" fmla="*/ 254 h 263"/>
                  <a:gd name="T10" fmla="*/ 107 w 109"/>
                  <a:gd name="T11" fmla="*/ 252 h 263"/>
                  <a:gd name="T12" fmla="*/ 33 w 109"/>
                  <a:gd name="T13" fmla="*/ 44 h 263"/>
                  <a:gd name="T14" fmla="*/ 36 w 109"/>
                  <a:gd name="T15" fmla="*/ 79 h 263"/>
                  <a:gd name="T16" fmla="*/ 14 w 109"/>
                  <a:gd name="T17" fmla="*/ 54 h 263"/>
                  <a:gd name="T18" fmla="*/ 1 w 109"/>
                  <a:gd name="T19" fmla="*/ 30 h 263"/>
                  <a:gd name="T20" fmla="*/ 2 w 109"/>
                  <a:gd name="T21" fmla="*/ 28 h 263"/>
                  <a:gd name="T22" fmla="*/ 12 w 109"/>
                  <a:gd name="T23" fmla="*/ 19 h 263"/>
                  <a:gd name="T24" fmla="*/ 42 w 109"/>
                  <a:gd name="T25" fmla="*/ 111 h 263"/>
                  <a:gd name="T26" fmla="*/ 46 w 109"/>
                  <a:gd name="T27" fmla="*/ 91 h 263"/>
                  <a:gd name="T28" fmla="*/ 53 w 109"/>
                  <a:gd name="T29" fmla="*/ 104 h 263"/>
                  <a:gd name="T30" fmla="*/ 62 w 109"/>
                  <a:gd name="T31" fmla="*/ 135 h 263"/>
                  <a:gd name="T32" fmla="*/ 62 w 109"/>
                  <a:gd name="T33" fmla="*/ 90 h 263"/>
                  <a:gd name="T34" fmla="*/ 51 w 109"/>
                  <a:gd name="T35" fmla="*/ 64 h 263"/>
                  <a:gd name="T36" fmla="*/ 62 w 109"/>
                  <a:gd name="T37" fmla="*/ 45 h 263"/>
                  <a:gd name="T38" fmla="*/ 50 w 109"/>
                  <a:gd name="T39" fmla="*/ 47 h 263"/>
                  <a:gd name="T40" fmla="*/ 43 w 109"/>
                  <a:gd name="T41" fmla="*/ 3 h 263"/>
                  <a:gd name="T42" fmla="*/ 85 w 109"/>
                  <a:gd name="T43" fmla="*/ 90 h 263"/>
                  <a:gd name="T44" fmla="*/ 76 w 109"/>
                  <a:gd name="T45" fmla="*/ 120 h 263"/>
                  <a:gd name="T46" fmla="*/ 70 w 109"/>
                  <a:gd name="T47" fmla="*/ 88 h 263"/>
                  <a:gd name="T48" fmla="*/ 75 w 109"/>
                  <a:gd name="T49" fmla="*/ 134 h 263"/>
                  <a:gd name="T50" fmla="*/ 86 w 109"/>
                  <a:gd name="T51" fmla="*/ 141 h 263"/>
                  <a:gd name="T52" fmla="*/ 75 w 109"/>
                  <a:gd name="T53" fmla="*/ 132 h 263"/>
                  <a:gd name="T54" fmla="*/ 74 w 109"/>
                  <a:gd name="T55" fmla="*/ 178 h 263"/>
                  <a:gd name="T56" fmla="*/ 78 w 109"/>
                  <a:gd name="T57" fmla="*/ 175 h 263"/>
                  <a:gd name="T58" fmla="*/ 84 w 109"/>
                  <a:gd name="T59" fmla="*/ 195 h 263"/>
                  <a:gd name="T60" fmla="*/ 93 w 109"/>
                  <a:gd name="T61" fmla="*/ 218 h 263"/>
                  <a:gd name="T62" fmla="*/ 90 w 109"/>
                  <a:gd name="T63" fmla="*/ 208 h 263"/>
                  <a:gd name="T64" fmla="*/ 91 w 109"/>
                  <a:gd name="T65" fmla="*/ 23 h 263"/>
                  <a:gd name="T66" fmla="*/ 82 w 109"/>
                  <a:gd name="T67" fmla="*/ 9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263"/>
                  <a:gd name="T104" fmla="*/ 109 w 109"/>
                  <a:gd name="T105" fmla="*/ 263 h 2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263">
                    <a:moveTo>
                      <a:pt x="101" y="47"/>
                    </a:moveTo>
                    <a:cubicBezTo>
                      <a:pt x="103" y="42"/>
                      <a:pt x="106" y="37"/>
                      <a:pt x="109" y="33"/>
                    </a:cubicBezTo>
                    <a:moveTo>
                      <a:pt x="92" y="101"/>
                    </a:moveTo>
                    <a:cubicBezTo>
                      <a:pt x="92" y="94"/>
                      <a:pt x="92" y="88"/>
                      <a:pt x="93" y="81"/>
                    </a:cubicBezTo>
                    <a:moveTo>
                      <a:pt x="27" y="93"/>
                    </a:moveTo>
                    <a:cubicBezTo>
                      <a:pt x="54" y="140"/>
                      <a:pt x="81" y="197"/>
                      <a:pt x="96" y="256"/>
                    </a:cubicBezTo>
                    <a:cubicBezTo>
                      <a:pt x="96" y="250"/>
                      <a:pt x="96" y="250"/>
                      <a:pt x="96" y="250"/>
                    </a:cubicBezTo>
                    <a:cubicBezTo>
                      <a:pt x="103" y="263"/>
                      <a:pt x="103" y="263"/>
                      <a:pt x="103" y="263"/>
                    </a:cubicBezTo>
                    <a:cubicBezTo>
                      <a:pt x="100" y="249"/>
                      <a:pt x="100" y="249"/>
                      <a:pt x="100" y="249"/>
                    </a:cubicBezTo>
                    <a:cubicBezTo>
                      <a:pt x="105" y="254"/>
                      <a:pt x="105" y="254"/>
                      <a:pt x="105" y="254"/>
                    </a:cubicBezTo>
                    <a:cubicBezTo>
                      <a:pt x="103" y="248"/>
                      <a:pt x="103" y="248"/>
                      <a:pt x="103" y="248"/>
                    </a:cubicBezTo>
                    <a:cubicBezTo>
                      <a:pt x="107" y="252"/>
                      <a:pt x="107" y="252"/>
                      <a:pt x="107" y="252"/>
                    </a:cubicBezTo>
                    <a:cubicBezTo>
                      <a:pt x="107" y="252"/>
                      <a:pt x="92" y="182"/>
                      <a:pt x="91" y="119"/>
                    </a:cubicBezTo>
                    <a:moveTo>
                      <a:pt x="33" y="44"/>
                    </a:moveTo>
                    <a:cubicBezTo>
                      <a:pt x="33" y="45"/>
                      <a:pt x="33" y="45"/>
                      <a:pt x="33" y="46"/>
                    </a:cubicBezTo>
                    <a:cubicBezTo>
                      <a:pt x="34" y="54"/>
                      <a:pt x="41" y="71"/>
                      <a:pt x="36" y="79"/>
                    </a:cubicBezTo>
                    <a:cubicBezTo>
                      <a:pt x="31" y="76"/>
                      <a:pt x="27" y="69"/>
                      <a:pt x="24" y="65"/>
                    </a:cubicBezTo>
                    <a:moveTo>
                      <a:pt x="14" y="54"/>
                    </a:moveTo>
                    <a:cubicBezTo>
                      <a:pt x="12" y="52"/>
                      <a:pt x="10" y="50"/>
                      <a:pt x="8" y="48"/>
                    </a:cubicBezTo>
                    <a:cubicBezTo>
                      <a:pt x="6" y="45"/>
                      <a:pt x="0" y="35"/>
                      <a:pt x="1" y="30"/>
                    </a:cubicBezTo>
                    <a:cubicBezTo>
                      <a:pt x="1" y="30"/>
                      <a:pt x="1" y="30"/>
                      <a:pt x="1" y="30"/>
                    </a:cubicBezTo>
                    <a:cubicBezTo>
                      <a:pt x="1" y="30"/>
                      <a:pt x="1" y="29"/>
                      <a:pt x="2" y="28"/>
                    </a:cubicBezTo>
                    <a:cubicBezTo>
                      <a:pt x="2" y="28"/>
                      <a:pt x="2" y="28"/>
                      <a:pt x="2" y="28"/>
                    </a:cubicBezTo>
                    <a:cubicBezTo>
                      <a:pt x="5" y="24"/>
                      <a:pt x="8" y="20"/>
                      <a:pt x="12" y="19"/>
                    </a:cubicBezTo>
                    <a:moveTo>
                      <a:pt x="62" y="135"/>
                    </a:moveTo>
                    <a:cubicBezTo>
                      <a:pt x="56" y="141"/>
                      <a:pt x="44" y="116"/>
                      <a:pt x="42" y="111"/>
                    </a:cubicBezTo>
                    <a:cubicBezTo>
                      <a:pt x="40" y="107"/>
                      <a:pt x="37" y="98"/>
                      <a:pt x="40" y="93"/>
                    </a:cubicBezTo>
                    <a:cubicBezTo>
                      <a:pt x="41" y="90"/>
                      <a:pt x="43" y="88"/>
                      <a:pt x="46" y="91"/>
                    </a:cubicBezTo>
                    <a:cubicBezTo>
                      <a:pt x="45" y="89"/>
                      <a:pt x="45" y="89"/>
                      <a:pt x="45" y="89"/>
                    </a:cubicBezTo>
                    <a:cubicBezTo>
                      <a:pt x="47" y="94"/>
                      <a:pt x="51" y="99"/>
                      <a:pt x="53" y="104"/>
                    </a:cubicBezTo>
                    <a:cubicBezTo>
                      <a:pt x="57" y="110"/>
                      <a:pt x="60" y="115"/>
                      <a:pt x="61" y="121"/>
                    </a:cubicBezTo>
                    <a:cubicBezTo>
                      <a:pt x="61" y="123"/>
                      <a:pt x="64" y="134"/>
                      <a:pt x="62" y="135"/>
                    </a:cubicBezTo>
                    <a:close/>
                    <a:moveTo>
                      <a:pt x="64" y="81"/>
                    </a:moveTo>
                    <a:cubicBezTo>
                      <a:pt x="64" y="86"/>
                      <a:pt x="64" y="90"/>
                      <a:pt x="62" y="90"/>
                    </a:cubicBezTo>
                    <a:cubicBezTo>
                      <a:pt x="55" y="93"/>
                      <a:pt x="52" y="70"/>
                      <a:pt x="51" y="66"/>
                    </a:cubicBezTo>
                    <a:cubicBezTo>
                      <a:pt x="51" y="65"/>
                      <a:pt x="51" y="65"/>
                      <a:pt x="51" y="64"/>
                    </a:cubicBezTo>
                    <a:moveTo>
                      <a:pt x="63" y="33"/>
                    </a:moveTo>
                    <a:cubicBezTo>
                      <a:pt x="62" y="37"/>
                      <a:pt x="62" y="41"/>
                      <a:pt x="62" y="45"/>
                    </a:cubicBezTo>
                    <a:cubicBezTo>
                      <a:pt x="62" y="46"/>
                      <a:pt x="62" y="49"/>
                      <a:pt x="62" y="53"/>
                    </a:cubicBezTo>
                    <a:moveTo>
                      <a:pt x="50" y="47"/>
                    </a:moveTo>
                    <a:cubicBezTo>
                      <a:pt x="49" y="40"/>
                      <a:pt x="49" y="32"/>
                      <a:pt x="47" y="24"/>
                    </a:cubicBezTo>
                    <a:cubicBezTo>
                      <a:pt x="45" y="17"/>
                      <a:pt x="44" y="10"/>
                      <a:pt x="43" y="3"/>
                    </a:cubicBezTo>
                    <a:moveTo>
                      <a:pt x="86" y="72"/>
                    </a:moveTo>
                    <a:cubicBezTo>
                      <a:pt x="86" y="77"/>
                      <a:pt x="85" y="84"/>
                      <a:pt x="85" y="90"/>
                    </a:cubicBezTo>
                    <a:moveTo>
                      <a:pt x="82" y="104"/>
                    </a:moveTo>
                    <a:cubicBezTo>
                      <a:pt x="82" y="110"/>
                      <a:pt x="82" y="120"/>
                      <a:pt x="76" y="120"/>
                    </a:cubicBezTo>
                    <a:cubicBezTo>
                      <a:pt x="70" y="119"/>
                      <a:pt x="70" y="102"/>
                      <a:pt x="70" y="99"/>
                    </a:cubicBezTo>
                    <a:cubicBezTo>
                      <a:pt x="70" y="96"/>
                      <a:pt x="70" y="92"/>
                      <a:pt x="70" y="88"/>
                    </a:cubicBezTo>
                    <a:moveTo>
                      <a:pt x="75" y="132"/>
                    </a:moveTo>
                    <a:cubicBezTo>
                      <a:pt x="75" y="134"/>
                      <a:pt x="75" y="134"/>
                      <a:pt x="75" y="134"/>
                    </a:cubicBezTo>
                    <a:cubicBezTo>
                      <a:pt x="75" y="131"/>
                      <a:pt x="78" y="130"/>
                      <a:pt x="81" y="130"/>
                    </a:cubicBezTo>
                    <a:cubicBezTo>
                      <a:pt x="85" y="131"/>
                      <a:pt x="86" y="138"/>
                      <a:pt x="86" y="141"/>
                    </a:cubicBezTo>
                    <a:cubicBezTo>
                      <a:pt x="86" y="146"/>
                      <a:pt x="86" y="168"/>
                      <a:pt x="77" y="161"/>
                    </a:cubicBezTo>
                    <a:cubicBezTo>
                      <a:pt x="70" y="156"/>
                      <a:pt x="73" y="139"/>
                      <a:pt x="75" y="132"/>
                    </a:cubicBezTo>
                    <a:close/>
                    <a:moveTo>
                      <a:pt x="84" y="195"/>
                    </a:moveTo>
                    <a:cubicBezTo>
                      <a:pt x="79" y="193"/>
                      <a:pt x="76" y="182"/>
                      <a:pt x="74" y="178"/>
                    </a:cubicBezTo>
                    <a:cubicBezTo>
                      <a:pt x="74" y="181"/>
                      <a:pt x="74" y="181"/>
                      <a:pt x="74" y="181"/>
                    </a:cubicBezTo>
                    <a:cubicBezTo>
                      <a:pt x="73" y="177"/>
                      <a:pt x="75" y="175"/>
                      <a:pt x="78" y="175"/>
                    </a:cubicBezTo>
                    <a:cubicBezTo>
                      <a:pt x="83" y="174"/>
                      <a:pt x="85" y="179"/>
                      <a:pt x="86" y="183"/>
                    </a:cubicBezTo>
                    <a:cubicBezTo>
                      <a:pt x="88" y="187"/>
                      <a:pt x="92" y="199"/>
                      <a:pt x="84" y="195"/>
                    </a:cubicBezTo>
                    <a:close/>
                    <a:moveTo>
                      <a:pt x="91" y="202"/>
                    </a:moveTo>
                    <a:cubicBezTo>
                      <a:pt x="95" y="203"/>
                      <a:pt x="97" y="217"/>
                      <a:pt x="93" y="218"/>
                    </a:cubicBezTo>
                    <a:cubicBezTo>
                      <a:pt x="88" y="221"/>
                      <a:pt x="90" y="207"/>
                      <a:pt x="90" y="206"/>
                    </a:cubicBezTo>
                    <a:cubicBezTo>
                      <a:pt x="90" y="208"/>
                      <a:pt x="90" y="208"/>
                      <a:pt x="90" y="208"/>
                    </a:cubicBezTo>
                    <a:cubicBezTo>
                      <a:pt x="90" y="206"/>
                      <a:pt x="90" y="204"/>
                      <a:pt x="91" y="202"/>
                    </a:cubicBezTo>
                    <a:close/>
                    <a:moveTo>
                      <a:pt x="91" y="23"/>
                    </a:moveTo>
                    <a:cubicBezTo>
                      <a:pt x="87" y="30"/>
                      <a:pt x="81" y="43"/>
                      <a:pt x="77" y="32"/>
                    </a:cubicBezTo>
                    <a:cubicBezTo>
                      <a:pt x="75" y="25"/>
                      <a:pt x="80" y="16"/>
                      <a:pt x="82" y="9"/>
                    </a:cubicBezTo>
                    <a:cubicBezTo>
                      <a:pt x="83" y="7"/>
                      <a:pt x="84" y="2"/>
                      <a:pt x="85" y="0"/>
                    </a:cubicBezTo>
                  </a:path>
                </a:pathLst>
              </a:custGeom>
              <a:noFill/>
              <a:ln w="7938">
                <a:solidFill>
                  <a:srgbClr val="494E4E"/>
                </a:solidFill>
                <a:round/>
                <a:headEnd/>
                <a:tailEnd/>
              </a:ln>
            </p:spPr>
            <p:txBody>
              <a:bodyPr/>
              <a:lstStyle/>
              <a:p>
                <a:endParaRPr lang="en-US"/>
              </a:p>
            </p:txBody>
          </p:sp>
          <p:sp>
            <p:nvSpPr>
              <p:cNvPr id="44219" name="Freeform 1067"/>
              <p:cNvSpPr>
                <a:spLocks noEditPoints="1"/>
              </p:cNvSpPr>
              <p:nvPr/>
            </p:nvSpPr>
            <p:spPr bwMode="auto">
              <a:xfrm>
                <a:off x="2197" y="2301"/>
                <a:ext cx="298" cy="566"/>
              </a:xfrm>
              <a:custGeom>
                <a:avLst/>
                <a:gdLst>
                  <a:gd name="T0" fmla="*/ 0 w 119"/>
                  <a:gd name="T1" fmla="*/ 53 h 212"/>
                  <a:gd name="T2" fmla="*/ 102 w 119"/>
                  <a:gd name="T3" fmla="*/ 212 h 212"/>
                  <a:gd name="T4" fmla="*/ 102 w 119"/>
                  <a:gd name="T5" fmla="*/ 198 h 212"/>
                  <a:gd name="T6" fmla="*/ 104 w 119"/>
                  <a:gd name="T7" fmla="*/ 209 h 212"/>
                  <a:gd name="T8" fmla="*/ 106 w 119"/>
                  <a:gd name="T9" fmla="*/ 196 h 212"/>
                  <a:gd name="T10" fmla="*/ 113 w 119"/>
                  <a:gd name="T11" fmla="*/ 209 h 212"/>
                  <a:gd name="T12" fmla="*/ 114 w 119"/>
                  <a:gd name="T13" fmla="*/ 195 h 212"/>
                  <a:gd name="T14" fmla="*/ 119 w 119"/>
                  <a:gd name="T15" fmla="*/ 206 h 212"/>
                  <a:gd name="T16" fmla="*/ 105 w 119"/>
                  <a:gd name="T17" fmla="*/ 52 h 212"/>
                  <a:gd name="T18" fmla="*/ 4 w 119"/>
                  <a:gd name="T19" fmla="*/ 19 h 212"/>
                  <a:gd name="T20" fmla="*/ 14 w 119"/>
                  <a:gd name="T21" fmla="*/ 17 h 212"/>
                  <a:gd name="T22" fmla="*/ 31 w 119"/>
                  <a:gd name="T23" fmla="*/ 31 h 212"/>
                  <a:gd name="T24" fmla="*/ 39 w 119"/>
                  <a:gd name="T25" fmla="*/ 53 h 212"/>
                  <a:gd name="T26" fmla="*/ 41 w 119"/>
                  <a:gd name="T27" fmla="*/ 71 h 212"/>
                  <a:gd name="T28" fmla="*/ 17 w 119"/>
                  <a:gd name="T29" fmla="*/ 57 h 212"/>
                  <a:gd name="T30" fmla="*/ 1 w 119"/>
                  <a:gd name="T31" fmla="*/ 37 h 212"/>
                  <a:gd name="T32" fmla="*/ 47 w 119"/>
                  <a:gd name="T33" fmla="*/ 4 h 212"/>
                  <a:gd name="T34" fmla="*/ 50 w 119"/>
                  <a:gd name="T35" fmla="*/ 5 h 212"/>
                  <a:gd name="T36" fmla="*/ 65 w 119"/>
                  <a:gd name="T37" fmla="*/ 22 h 212"/>
                  <a:gd name="T38" fmla="*/ 66 w 119"/>
                  <a:gd name="T39" fmla="*/ 42 h 212"/>
                  <a:gd name="T40" fmla="*/ 66 w 119"/>
                  <a:gd name="T41" fmla="*/ 77 h 212"/>
                  <a:gd name="T42" fmla="*/ 54 w 119"/>
                  <a:gd name="T43" fmla="*/ 60 h 212"/>
                  <a:gd name="T44" fmla="*/ 46 w 119"/>
                  <a:gd name="T45" fmla="*/ 33 h 212"/>
                  <a:gd name="T46" fmla="*/ 47 w 119"/>
                  <a:gd name="T47" fmla="*/ 4 h 212"/>
                  <a:gd name="T48" fmla="*/ 68 w 119"/>
                  <a:gd name="T49" fmla="*/ 117 h 212"/>
                  <a:gd name="T50" fmla="*/ 58 w 119"/>
                  <a:gd name="T51" fmla="*/ 103 h 212"/>
                  <a:gd name="T52" fmla="*/ 47 w 119"/>
                  <a:gd name="T53" fmla="*/ 84 h 212"/>
                  <a:gd name="T54" fmla="*/ 52 w 119"/>
                  <a:gd name="T55" fmla="*/ 80 h 212"/>
                  <a:gd name="T56" fmla="*/ 53 w 119"/>
                  <a:gd name="T57" fmla="*/ 81 h 212"/>
                  <a:gd name="T58" fmla="*/ 71 w 119"/>
                  <a:gd name="T59" fmla="*/ 104 h 212"/>
                  <a:gd name="T60" fmla="*/ 68 w 119"/>
                  <a:gd name="T61" fmla="*/ 117 h 212"/>
                  <a:gd name="T62" fmla="*/ 83 w 119"/>
                  <a:gd name="T63" fmla="*/ 145 h 212"/>
                  <a:gd name="T64" fmla="*/ 78 w 119"/>
                  <a:gd name="T65" fmla="*/ 120 h 212"/>
                  <a:gd name="T66" fmla="*/ 79 w 119"/>
                  <a:gd name="T67" fmla="*/ 121 h 212"/>
                  <a:gd name="T68" fmla="*/ 79 w 119"/>
                  <a:gd name="T69" fmla="*/ 119 h 212"/>
                  <a:gd name="T70" fmla="*/ 90 w 119"/>
                  <a:gd name="T71" fmla="*/ 139 h 212"/>
                  <a:gd name="T72" fmla="*/ 83 w 119"/>
                  <a:gd name="T73" fmla="*/ 145 h 212"/>
                  <a:gd name="T74" fmla="*/ 92 w 119"/>
                  <a:gd name="T75" fmla="*/ 119 h 212"/>
                  <a:gd name="T76" fmla="*/ 83 w 119"/>
                  <a:gd name="T77" fmla="*/ 99 h 212"/>
                  <a:gd name="T78" fmla="*/ 79 w 119"/>
                  <a:gd name="T79" fmla="*/ 50 h 212"/>
                  <a:gd name="T80" fmla="*/ 79 w 119"/>
                  <a:gd name="T81" fmla="*/ 49 h 212"/>
                  <a:gd name="T82" fmla="*/ 91 w 119"/>
                  <a:gd name="T83" fmla="*/ 63 h 212"/>
                  <a:gd name="T84" fmla="*/ 95 w 119"/>
                  <a:gd name="T85" fmla="*/ 96 h 212"/>
                  <a:gd name="T86" fmla="*/ 92 w 119"/>
                  <a:gd name="T87" fmla="*/ 119 h 212"/>
                  <a:gd name="T88" fmla="*/ 99 w 119"/>
                  <a:gd name="T89" fmla="*/ 185 h 212"/>
                  <a:gd name="T90" fmla="*/ 95 w 119"/>
                  <a:gd name="T91" fmla="*/ 175 h 212"/>
                  <a:gd name="T92" fmla="*/ 100 w 119"/>
                  <a:gd name="T93" fmla="*/ 174 h 212"/>
                  <a:gd name="T94" fmla="*/ 99 w 119"/>
                  <a:gd name="T95" fmla="*/ 185 h 212"/>
                  <a:gd name="T96" fmla="*/ 104 w 119"/>
                  <a:gd name="T97" fmla="*/ 164 h 212"/>
                  <a:gd name="T98" fmla="*/ 99 w 119"/>
                  <a:gd name="T99" fmla="*/ 166 h 212"/>
                  <a:gd name="T100" fmla="*/ 98 w 119"/>
                  <a:gd name="T101" fmla="*/ 151 h 212"/>
                  <a:gd name="T102" fmla="*/ 98 w 119"/>
                  <a:gd name="T103" fmla="*/ 153 h 212"/>
                  <a:gd name="T104" fmla="*/ 101 w 119"/>
                  <a:gd name="T105" fmla="*/ 151 h 212"/>
                  <a:gd name="T106" fmla="*/ 104 w 119"/>
                  <a:gd name="T107" fmla="*/ 164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
                  <a:gd name="T163" fmla="*/ 0 h 212"/>
                  <a:gd name="T164" fmla="*/ 119 w 119"/>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 h="212">
                    <a:moveTo>
                      <a:pt x="0" y="53"/>
                    </a:moveTo>
                    <a:cubicBezTo>
                      <a:pt x="27" y="78"/>
                      <a:pt x="73" y="130"/>
                      <a:pt x="102" y="212"/>
                    </a:cubicBezTo>
                    <a:cubicBezTo>
                      <a:pt x="102" y="198"/>
                      <a:pt x="102" y="198"/>
                      <a:pt x="102" y="198"/>
                    </a:cubicBezTo>
                    <a:cubicBezTo>
                      <a:pt x="104" y="209"/>
                      <a:pt x="104" y="209"/>
                      <a:pt x="104" y="209"/>
                    </a:cubicBezTo>
                    <a:cubicBezTo>
                      <a:pt x="106" y="196"/>
                      <a:pt x="106" y="196"/>
                      <a:pt x="106" y="196"/>
                    </a:cubicBezTo>
                    <a:cubicBezTo>
                      <a:pt x="113" y="209"/>
                      <a:pt x="113" y="209"/>
                      <a:pt x="113" y="209"/>
                    </a:cubicBezTo>
                    <a:cubicBezTo>
                      <a:pt x="114" y="195"/>
                      <a:pt x="114" y="195"/>
                      <a:pt x="114" y="195"/>
                    </a:cubicBezTo>
                    <a:cubicBezTo>
                      <a:pt x="119" y="206"/>
                      <a:pt x="119" y="206"/>
                      <a:pt x="119" y="206"/>
                    </a:cubicBezTo>
                    <a:cubicBezTo>
                      <a:pt x="119" y="206"/>
                      <a:pt x="100" y="118"/>
                      <a:pt x="105" y="52"/>
                    </a:cubicBezTo>
                    <a:moveTo>
                      <a:pt x="4" y="19"/>
                    </a:moveTo>
                    <a:cubicBezTo>
                      <a:pt x="7" y="18"/>
                      <a:pt x="11" y="17"/>
                      <a:pt x="14" y="17"/>
                    </a:cubicBezTo>
                    <a:cubicBezTo>
                      <a:pt x="21" y="17"/>
                      <a:pt x="27" y="25"/>
                      <a:pt x="31" y="31"/>
                    </a:cubicBezTo>
                    <a:cubicBezTo>
                      <a:pt x="35" y="38"/>
                      <a:pt x="36" y="46"/>
                      <a:pt x="39" y="53"/>
                    </a:cubicBezTo>
                    <a:cubicBezTo>
                      <a:pt x="41" y="58"/>
                      <a:pt x="45" y="65"/>
                      <a:pt x="41" y="71"/>
                    </a:cubicBezTo>
                    <a:cubicBezTo>
                      <a:pt x="32" y="69"/>
                      <a:pt x="24" y="63"/>
                      <a:pt x="17" y="57"/>
                    </a:cubicBezTo>
                    <a:cubicBezTo>
                      <a:pt x="12" y="53"/>
                      <a:pt x="5" y="45"/>
                      <a:pt x="1" y="37"/>
                    </a:cubicBezTo>
                    <a:moveTo>
                      <a:pt x="47" y="4"/>
                    </a:moveTo>
                    <a:cubicBezTo>
                      <a:pt x="48" y="4"/>
                      <a:pt x="49" y="4"/>
                      <a:pt x="50" y="5"/>
                    </a:cubicBezTo>
                    <a:cubicBezTo>
                      <a:pt x="54" y="11"/>
                      <a:pt x="62" y="14"/>
                      <a:pt x="65" y="22"/>
                    </a:cubicBezTo>
                    <a:cubicBezTo>
                      <a:pt x="67" y="28"/>
                      <a:pt x="66" y="36"/>
                      <a:pt x="66" y="42"/>
                    </a:cubicBezTo>
                    <a:cubicBezTo>
                      <a:pt x="66" y="53"/>
                      <a:pt x="69" y="67"/>
                      <a:pt x="66" y="77"/>
                    </a:cubicBezTo>
                    <a:cubicBezTo>
                      <a:pt x="59" y="77"/>
                      <a:pt x="56" y="65"/>
                      <a:pt x="54" y="60"/>
                    </a:cubicBezTo>
                    <a:cubicBezTo>
                      <a:pt x="51" y="51"/>
                      <a:pt x="48" y="42"/>
                      <a:pt x="46" y="33"/>
                    </a:cubicBezTo>
                    <a:cubicBezTo>
                      <a:pt x="43" y="26"/>
                      <a:pt x="31" y="0"/>
                      <a:pt x="47" y="4"/>
                    </a:cubicBezTo>
                    <a:close/>
                    <a:moveTo>
                      <a:pt x="68" y="117"/>
                    </a:moveTo>
                    <a:cubicBezTo>
                      <a:pt x="64" y="116"/>
                      <a:pt x="60" y="106"/>
                      <a:pt x="58" y="103"/>
                    </a:cubicBezTo>
                    <a:cubicBezTo>
                      <a:pt x="54" y="98"/>
                      <a:pt x="47" y="91"/>
                      <a:pt x="47" y="84"/>
                    </a:cubicBezTo>
                    <a:cubicBezTo>
                      <a:pt x="47" y="81"/>
                      <a:pt x="48" y="76"/>
                      <a:pt x="52" y="80"/>
                    </a:cubicBezTo>
                    <a:cubicBezTo>
                      <a:pt x="53" y="81"/>
                      <a:pt x="53" y="81"/>
                      <a:pt x="53" y="81"/>
                    </a:cubicBezTo>
                    <a:cubicBezTo>
                      <a:pt x="61" y="89"/>
                      <a:pt x="68" y="93"/>
                      <a:pt x="71" y="104"/>
                    </a:cubicBezTo>
                    <a:cubicBezTo>
                      <a:pt x="71" y="107"/>
                      <a:pt x="74" y="117"/>
                      <a:pt x="68" y="117"/>
                    </a:cubicBezTo>
                    <a:close/>
                    <a:moveTo>
                      <a:pt x="83" y="145"/>
                    </a:moveTo>
                    <a:cubicBezTo>
                      <a:pt x="79" y="138"/>
                      <a:pt x="78" y="128"/>
                      <a:pt x="78" y="120"/>
                    </a:cubicBezTo>
                    <a:cubicBezTo>
                      <a:pt x="79" y="121"/>
                      <a:pt x="79" y="121"/>
                      <a:pt x="79" y="121"/>
                    </a:cubicBezTo>
                    <a:cubicBezTo>
                      <a:pt x="79" y="121"/>
                      <a:pt x="79" y="120"/>
                      <a:pt x="79" y="119"/>
                    </a:cubicBezTo>
                    <a:cubicBezTo>
                      <a:pt x="87" y="118"/>
                      <a:pt x="90" y="133"/>
                      <a:pt x="90" y="139"/>
                    </a:cubicBezTo>
                    <a:cubicBezTo>
                      <a:pt x="91" y="145"/>
                      <a:pt x="89" y="155"/>
                      <a:pt x="83" y="145"/>
                    </a:cubicBezTo>
                    <a:close/>
                    <a:moveTo>
                      <a:pt x="92" y="119"/>
                    </a:moveTo>
                    <a:cubicBezTo>
                      <a:pt x="86" y="121"/>
                      <a:pt x="84" y="102"/>
                      <a:pt x="83" y="99"/>
                    </a:cubicBezTo>
                    <a:cubicBezTo>
                      <a:pt x="82" y="94"/>
                      <a:pt x="71" y="52"/>
                      <a:pt x="79" y="50"/>
                    </a:cubicBezTo>
                    <a:cubicBezTo>
                      <a:pt x="79" y="49"/>
                      <a:pt x="79" y="49"/>
                      <a:pt x="79" y="49"/>
                    </a:cubicBezTo>
                    <a:cubicBezTo>
                      <a:pt x="87" y="50"/>
                      <a:pt x="91" y="56"/>
                      <a:pt x="91" y="63"/>
                    </a:cubicBezTo>
                    <a:cubicBezTo>
                      <a:pt x="92" y="74"/>
                      <a:pt x="94" y="85"/>
                      <a:pt x="95" y="96"/>
                    </a:cubicBezTo>
                    <a:cubicBezTo>
                      <a:pt x="95" y="100"/>
                      <a:pt x="96" y="117"/>
                      <a:pt x="92" y="119"/>
                    </a:cubicBezTo>
                    <a:close/>
                    <a:moveTo>
                      <a:pt x="99" y="185"/>
                    </a:moveTo>
                    <a:cubicBezTo>
                      <a:pt x="98" y="184"/>
                      <a:pt x="96" y="178"/>
                      <a:pt x="95" y="175"/>
                    </a:cubicBezTo>
                    <a:cubicBezTo>
                      <a:pt x="92" y="171"/>
                      <a:pt x="97" y="169"/>
                      <a:pt x="100" y="174"/>
                    </a:cubicBezTo>
                    <a:cubicBezTo>
                      <a:pt x="101" y="177"/>
                      <a:pt x="104" y="186"/>
                      <a:pt x="99" y="185"/>
                    </a:cubicBezTo>
                    <a:close/>
                    <a:moveTo>
                      <a:pt x="104" y="164"/>
                    </a:moveTo>
                    <a:cubicBezTo>
                      <a:pt x="104" y="169"/>
                      <a:pt x="102" y="171"/>
                      <a:pt x="99" y="166"/>
                    </a:cubicBezTo>
                    <a:cubicBezTo>
                      <a:pt x="96" y="162"/>
                      <a:pt x="98" y="156"/>
                      <a:pt x="98" y="151"/>
                    </a:cubicBezTo>
                    <a:cubicBezTo>
                      <a:pt x="98" y="153"/>
                      <a:pt x="98" y="153"/>
                      <a:pt x="98" y="153"/>
                    </a:cubicBezTo>
                    <a:cubicBezTo>
                      <a:pt x="97" y="150"/>
                      <a:pt x="100" y="150"/>
                      <a:pt x="101" y="151"/>
                    </a:cubicBezTo>
                    <a:cubicBezTo>
                      <a:pt x="105" y="153"/>
                      <a:pt x="104" y="161"/>
                      <a:pt x="104" y="164"/>
                    </a:cubicBezTo>
                    <a:close/>
                  </a:path>
                </a:pathLst>
              </a:custGeom>
              <a:noFill/>
              <a:ln w="7938">
                <a:solidFill>
                  <a:srgbClr val="494E4E"/>
                </a:solidFill>
                <a:round/>
                <a:headEnd/>
                <a:tailEnd/>
              </a:ln>
            </p:spPr>
            <p:txBody>
              <a:bodyPr/>
              <a:lstStyle/>
              <a:p>
                <a:endParaRPr lang="en-US"/>
              </a:p>
            </p:txBody>
          </p:sp>
          <p:sp>
            <p:nvSpPr>
              <p:cNvPr id="44220" name="Freeform 1068"/>
              <p:cNvSpPr>
                <a:spLocks noEditPoints="1"/>
              </p:cNvSpPr>
              <p:nvPr/>
            </p:nvSpPr>
            <p:spPr bwMode="auto">
              <a:xfrm>
                <a:off x="1830" y="2285"/>
                <a:ext cx="405" cy="555"/>
              </a:xfrm>
              <a:custGeom>
                <a:avLst/>
                <a:gdLst>
                  <a:gd name="T0" fmla="*/ 0 w 162"/>
                  <a:gd name="T1" fmla="*/ 0 h 208"/>
                  <a:gd name="T2" fmla="*/ 145 w 162"/>
                  <a:gd name="T3" fmla="*/ 208 h 208"/>
                  <a:gd name="T4" fmla="*/ 144 w 162"/>
                  <a:gd name="T5" fmla="*/ 194 h 208"/>
                  <a:gd name="T6" fmla="*/ 147 w 162"/>
                  <a:gd name="T7" fmla="*/ 205 h 208"/>
                  <a:gd name="T8" fmla="*/ 149 w 162"/>
                  <a:gd name="T9" fmla="*/ 192 h 208"/>
                  <a:gd name="T10" fmla="*/ 156 w 162"/>
                  <a:gd name="T11" fmla="*/ 206 h 208"/>
                  <a:gd name="T12" fmla="*/ 156 w 162"/>
                  <a:gd name="T13" fmla="*/ 191 h 208"/>
                  <a:gd name="T14" fmla="*/ 162 w 162"/>
                  <a:gd name="T15" fmla="*/ 202 h 208"/>
                  <a:gd name="T16" fmla="*/ 155 w 162"/>
                  <a:gd name="T17" fmla="*/ 10 h 208"/>
                  <a:gd name="T18" fmla="*/ 72 w 162"/>
                  <a:gd name="T19" fmla="*/ 63 h 208"/>
                  <a:gd name="T20" fmla="*/ 46 w 162"/>
                  <a:gd name="T21" fmla="*/ 37 h 208"/>
                  <a:gd name="T22" fmla="*/ 37 w 162"/>
                  <a:gd name="T23" fmla="*/ 21 h 208"/>
                  <a:gd name="T24" fmla="*/ 50 w 162"/>
                  <a:gd name="T25" fmla="*/ 20 h 208"/>
                  <a:gd name="T26" fmla="*/ 60 w 162"/>
                  <a:gd name="T27" fmla="*/ 21 h 208"/>
                  <a:gd name="T28" fmla="*/ 72 w 162"/>
                  <a:gd name="T29" fmla="*/ 63 h 208"/>
                  <a:gd name="T30" fmla="*/ 99 w 162"/>
                  <a:gd name="T31" fmla="*/ 108 h 208"/>
                  <a:gd name="T32" fmla="*/ 89 w 162"/>
                  <a:gd name="T33" fmla="*/ 88 h 208"/>
                  <a:gd name="T34" fmla="*/ 93 w 162"/>
                  <a:gd name="T35" fmla="*/ 88 h 208"/>
                  <a:gd name="T36" fmla="*/ 91 w 162"/>
                  <a:gd name="T37" fmla="*/ 86 h 208"/>
                  <a:gd name="T38" fmla="*/ 105 w 162"/>
                  <a:gd name="T39" fmla="*/ 106 h 208"/>
                  <a:gd name="T40" fmla="*/ 99 w 162"/>
                  <a:gd name="T41" fmla="*/ 108 h 208"/>
                  <a:gd name="T42" fmla="*/ 105 w 162"/>
                  <a:gd name="T43" fmla="*/ 86 h 208"/>
                  <a:gd name="T44" fmla="*/ 96 w 162"/>
                  <a:gd name="T45" fmla="*/ 71 h 208"/>
                  <a:gd name="T46" fmla="*/ 84 w 162"/>
                  <a:gd name="T47" fmla="*/ 52 h 208"/>
                  <a:gd name="T48" fmla="*/ 83 w 162"/>
                  <a:gd name="T49" fmla="*/ 39 h 208"/>
                  <a:gd name="T50" fmla="*/ 92 w 162"/>
                  <a:gd name="T51" fmla="*/ 39 h 208"/>
                  <a:gd name="T52" fmla="*/ 107 w 162"/>
                  <a:gd name="T53" fmla="*/ 45 h 208"/>
                  <a:gd name="T54" fmla="*/ 107 w 162"/>
                  <a:gd name="T55" fmla="*/ 63 h 208"/>
                  <a:gd name="T56" fmla="*/ 105 w 162"/>
                  <a:gd name="T57" fmla="*/ 86 h 208"/>
                  <a:gd name="T58" fmla="*/ 121 w 162"/>
                  <a:gd name="T59" fmla="*/ 138 h 208"/>
                  <a:gd name="T60" fmla="*/ 114 w 162"/>
                  <a:gd name="T61" fmla="*/ 114 h 208"/>
                  <a:gd name="T62" fmla="*/ 114 w 162"/>
                  <a:gd name="T63" fmla="*/ 115 h 208"/>
                  <a:gd name="T64" fmla="*/ 114 w 162"/>
                  <a:gd name="T65" fmla="*/ 117 h 208"/>
                  <a:gd name="T66" fmla="*/ 114 w 162"/>
                  <a:gd name="T67" fmla="*/ 115 h 208"/>
                  <a:gd name="T68" fmla="*/ 114 w 162"/>
                  <a:gd name="T69" fmla="*/ 114 h 208"/>
                  <a:gd name="T70" fmla="*/ 114 w 162"/>
                  <a:gd name="T71" fmla="*/ 114 h 208"/>
                  <a:gd name="T72" fmla="*/ 116 w 162"/>
                  <a:gd name="T73" fmla="*/ 111 h 208"/>
                  <a:gd name="T74" fmla="*/ 127 w 162"/>
                  <a:gd name="T75" fmla="*/ 133 h 208"/>
                  <a:gd name="T76" fmla="*/ 121 w 162"/>
                  <a:gd name="T77" fmla="*/ 138 h 208"/>
                  <a:gd name="T78" fmla="*/ 123 w 162"/>
                  <a:gd name="T79" fmla="*/ 68 h 208"/>
                  <a:gd name="T80" fmla="*/ 124 w 162"/>
                  <a:gd name="T81" fmla="*/ 52 h 208"/>
                  <a:gd name="T82" fmla="*/ 137 w 162"/>
                  <a:gd name="T83" fmla="*/ 42 h 208"/>
                  <a:gd name="T84" fmla="*/ 137 w 162"/>
                  <a:gd name="T85" fmla="*/ 70 h 208"/>
                  <a:gd name="T86" fmla="*/ 136 w 162"/>
                  <a:gd name="T87" fmla="*/ 108 h 208"/>
                  <a:gd name="T88" fmla="*/ 130 w 162"/>
                  <a:gd name="T89" fmla="*/ 117 h 208"/>
                  <a:gd name="T90" fmla="*/ 123 w 162"/>
                  <a:gd name="T91" fmla="*/ 68 h 208"/>
                  <a:gd name="T92" fmla="*/ 138 w 162"/>
                  <a:gd name="T93" fmla="*/ 172 h 208"/>
                  <a:gd name="T94" fmla="*/ 131 w 162"/>
                  <a:gd name="T95" fmla="*/ 157 h 208"/>
                  <a:gd name="T96" fmla="*/ 131 w 162"/>
                  <a:gd name="T97" fmla="*/ 158 h 208"/>
                  <a:gd name="T98" fmla="*/ 133 w 162"/>
                  <a:gd name="T99" fmla="*/ 154 h 208"/>
                  <a:gd name="T100" fmla="*/ 142 w 162"/>
                  <a:gd name="T101" fmla="*/ 167 h 208"/>
                  <a:gd name="T102" fmla="*/ 138 w 162"/>
                  <a:gd name="T103" fmla="*/ 172 h 208"/>
                  <a:gd name="T104" fmla="*/ 140 w 162"/>
                  <a:gd name="T105" fmla="*/ 155 h 208"/>
                  <a:gd name="T106" fmla="*/ 137 w 162"/>
                  <a:gd name="T107" fmla="*/ 139 h 208"/>
                  <a:gd name="T108" fmla="*/ 136 w 162"/>
                  <a:gd name="T109" fmla="*/ 143 h 208"/>
                  <a:gd name="T110" fmla="*/ 140 w 162"/>
                  <a:gd name="T111" fmla="*/ 155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
                  <a:gd name="T169" fmla="*/ 0 h 208"/>
                  <a:gd name="T170" fmla="*/ 162 w 162"/>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 h="208">
                    <a:moveTo>
                      <a:pt x="0" y="0"/>
                    </a:moveTo>
                    <a:cubicBezTo>
                      <a:pt x="40" y="42"/>
                      <a:pt x="115" y="123"/>
                      <a:pt x="145" y="208"/>
                    </a:cubicBezTo>
                    <a:cubicBezTo>
                      <a:pt x="144" y="194"/>
                      <a:pt x="144" y="194"/>
                      <a:pt x="144" y="194"/>
                    </a:cubicBezTo>
                    <a:cubicBezTo>
                      <a:pt x="147" y="205"/>
                      <a:pt x="147" y="205"/>
                      <a:pt x="147" y="205"/>
                    </a:cubicBezTo>
                    <a:cubicBezTo>
                      <a:pt x="149" y="192"/>
                      <a:pt x="149" y="192"/>
                      <a:pt x="149" y="192"/>
                    </a:cubicBezTo>
                    <a:cubicBezTo>
                      <a:pt x="156" y="206"/>
                      <a:pt x="156" y="206"/>
                      <a:pt x="156" y="206"/>
                    </a:cubicBezTo>
                    <a:cubicBezTo>
                      <a:pt x="156" y="191"/>
                      <a:pt x="156" y="191"/>
                      <a:pt x="156" y="191"/>
                    </a:cubicBezTo>
                    <a:cubicBezTo>
                      <a:pt x="162" y="202"/>
                      <a:pt x="162" y="202"/>
                      <a:pt x="162" y="202"/>
                    </a:cubicBezTo>
                    <a:cubicBezTo>
                      <a:pt x="162" y="202"/>
                      <a:pt x="133" y="71"/>
                      <a:pt x="155" y="10"/>
                    </a:cubicBezTo>
                    <a:moveTo>
                      <a:pt x="72" y="63"/>
                    </a:moveTo>
                    <a:cubicBezTo>
                      <a:pt x="64" y="64"/>
                      <a:pt x="51" y="43"/>
                      <a:pt x="46" y="37"/>
                    </a:cubicBezTo>
                    <a:cubicBezTo>
                      <a:pt x="44" y="35"/>
                      <a:pt x="33" y="25"/>
                      <a:pt x="37" y="21"/>
                    </a:cubicBezTo>
                    <a:cubicBezTo>
                      <a:pt x="40" y="19"/>
                      <a:pt x="47" y="21"/>
                      <a:pt x="50" y="20"/>
                    </a:cubicBezTo>
                    <a:cubicBezTo>
                      <a:pt x="53" y="18"/>
                      <a:pt x="57" y="19"/>
                      <a:pt x="60" y="21"/>
                    </a:cubicBezTo>
                    <a:cubicBezTo>
                      <a:pt x="67" y="31"/>
                      <a:pt x="76" y="50"/>
                      <a:pt x="72" y="63"/>
                    </a:cubicBezTo>
                    <a:close/>
                    <a:moveTo>
                      <a:pt x="99" y="108"/>
                    </a:moveTo>
                    <a:cubicBezTo>
                      <a:pt x="95" y="104"/>
                      <a:pt x="88" y="94"/>
                      <a:pt x="89" y="88"/>
                    </a:cubicBezTo>
                    <a:cubicBezTo>
                      <a:pt x="90" y="87"/>
                      <a:pt x="91" y="86"/>
                      <a:pt x="93" y="88"/>
                    </a:cubicBezTo>
                    <a:cubicBezTo>
                      <a:pt x="91" y="86"/>
                      <a:pt x="91" y="86"/>
                      <a:pt x="91" y="86"/>
                    </a:cubicBezTo>
                    <a:cubicBezTo>
                      <a:pt x="96" y="91"/>
                      <a:pt x="103" y="99"/>
                      <a:pt x="105" y="106"/>
                    </a:cubicBezTo>
                    <a:cubicBezTo>
                      <a:pt x="106" y="112"/>
                      <a:pt x="103" y="112"/>
                      <a:pt x="99" y="108"/>
                    </a:cubicBezTo>
                    <a:close/>
                    <a:moveTo>
                      <a:pt x="105" y="86"/>
                    </a:moveTo>
                    <a:cubicBezTo>
                      <a:pt x="100" y="83"/>
                      <a:pt x="99" y="76"/>
                      <a:pt x="96" y="71"/>
                    </a:cubicBezTo>
                    <a:cubicBezTo>
                      <a:pt x="92" y="64"/>
                      <a:pt x="86" y="59"/>
                      <a:pt x="84" y="52"/>
                    </a:cubicBezTo>
                    <a:cubicBezTo>
                      <a:pt x="82" y="49"/>
                      <a:pt x="81" y="42"/>
                      <a:pt x="83" y="39"/>
                    </a:cubicBezTo>
                    <a:cubicBezTo>
                      <a:pt x="85" y="35"/>
                      <a:pt x="88" y="38"/>
                      <a:pt x="92" y="39"/>
                    </a:cubicBezTo>
                    <a:cubicBezTo>
                      <a:pt x="92" y="39"/>
                      <a:pt x="103" y="37"/>
                      <a:pt x="107" y="45"/>
                    </a:cubicBezTo>
                    <a:cubicBezTo>
                      <a:pt x="110" y="51"/>
                      <a:pt x="108" y="58"/>
                      <a:pt x="107" y="63"/>
                    </a:cubicBezTo>
                    <a:cubicBezTo>
                      <a:pt x="106" y="69"/>
                      <a:pt x="109" y="81"/>
                      <a:pt x="105" y="86"/>
                    </a:cubicBezTo>
                    <a:close/>
                    <a:moveTo>
                      <a:pt x="121" y="138"/>
                    </a:moveTo>
                    <a:cubicBezTo>
                      <a:pt x="116" y="132"/>
                      <a:pt x="115" y="122"/>
                      <a:pt x="114" y="114"/>
                    </a:cubicBezTo>
                    <a:cubicBezTo>
                      <a:pt x="114" y="114"/>
                      <a:pt x="114" y="114"/>
                      <a:pt x="114" y="115"/>
                    </a:cubicBezTo>
                    <a:cubicBezTo>
                      <a:pt x="114" y="117"/>
                      <a:pt x="114" y="117"/>
                      <a:pt x="114" y="117"/>
                    </a:cubicBezTo>
                    <a:cubicBezTo>
                      <a:pt x="114" y="116"/>
                      <a:pt x="114" y="115"/>
                      <a:pt x="114" y="115"/>
                    </a:cubicBezTo>
                    <a:cubicBezTo>
                      <a:pt x="114" y="114"/>
                      <a:pt x="114" y="114"/>
                      <a:pt x="114" y="114"/>
                    </a:cubicBezTo>
                    <a:cubicBezTo>
                      <a:pt x="114" y="114"/>
                      <a:pt x="114" y="114"/>
                      <a:pt x="114" y="114"/>
                    </a:cubicBezTo>
                    <a:cubicBezTo>
                      <a:pt x="114" y="113"/>
                      <a:pt x="115" y="112"/>
                      <a:pt x="116" y="111"/>
                    </a:cubicBezTo>
                    <a:cubicBezTo>
                      <a:pt x="123" y="113"/>
                      <a:pt x="126" y="127"/>
                      <a:pt x="127" y="133"/>
                    </a:cubicBezTo>
                    <a:cubicBezTo>
                      <a:pt x="128" y="140"/>
                      <a:pt x="126" y="145"/>
                      <a:pt x="121" y="138"/>
                    </a:cubicBezTo>
                    <a:close/>
                    <a:moveTo>
                      <a:pt x="123" y="68"/>
                    </a:moveTo>
                    <a:cubicBezTo>
                      <a:pt x="123" y="64"/>
                      <a:pt x="121" y="56"/>
                      <a:pt x="124" y="52"/>
                    </a:cubicBezTo>
                    <a:cubicBezTo>
                      <a:pt x="127" y="47"/>
                      <a:pt x="131" y="39"/>
                      <a:pt x="137" y="42"/>
                    </a:cubicBezTo>
                    <a:cubicBezTo>
                      <a:pt x="142" y="46"/>
                      <a:pt x="137" y="65"/>
                      <a:pt x="137" y="70"/>
                    </a:cubicBezTo>
                    <a:cubicBezTo>
                      <a:pt x="135" y="82"/>
                      <a:pt x="136" y="95"/>
                      <a:pt x="136" y="108"/>
                    </a:cubicBezTo>
                    <a:cubicBezTo>
                      <a:pt x="136" y="112"/>
                      <a:pt x="136" y="128"/>
                      <a:pt x="130" y="117"/>
                    </a:cubicBezTo>
                    <a:cubicBezTo>
                      <a:pt x="121" y="105"/>
                      <a:pt x="124" y="83"/>
                      <a:pt x="123" y="68"/>
                    </a:cubicBezTo>
                    <a:close/>
                    <a:moveTo>
                      <a:pt x="138" y="172"/>
                    </a:moveTo>
                    <a:cubicBezTo>
                      <a:pt x="134" y="169"/>
                      <a:pt x="133" y="161"/>
                      <a:pt x="131" y="157"/>
                    </a:cubicBezTo>
                    <a:cubicBezTo>
                      <a:pt x="131" y="158"/>
                      <a:pt x="131" y="158"/>
                      <a:pt x="131" y="158"/>
                    </a:cubicBezTo>
                    <a:cubicBezTo>
                      <a:pt x="131" y="157"/>
                      <a:pt x="131" y="155"/>
                      <a:pt x="133" y="154"/>
                    </a:cubicBezTo>
                    <a:cubicBezTo>
                      <a:pt x="136" y="156"/>
                      <a:pt x="141" y="164"/>
                      <a:pt x="142" y="167"/>
                    </a:cubicBezTo>
                    <a:cubicBezTo>
                      <a:pt x="143" y="172"/>
                      <a:pt x="143" y="174"/>
                      <a:pt x="138" y="172"/>
                    </a:cubicBezTo>
                    <a:close/>
                    <a:moveTo>
                      <a:pt x="140" y="155"/>
                    </a:moveTo>
                    <a:cubicBezTo>
                      <a:pt x="137" y="151"/>
                      <a:pt x="137" y="144"/>
                      <a:pt x="137" y="139"/>
                    </a:cubicBezTo>
                    <a:cubicBezTo>
                      <a:pt x="136" y="143"/>
                      <a:pt x="136" y="143"/>
                      <a:pt x="136" y="143"/>
                    </a:cubicBezTo>
                    <a:cubicBezTo>
                      <a:pt x="138" y="128"/>
                      <a:pt x="148" y="151"/>
                      <a:pt x="140" y="155"/>
                    </a:cubicBezTo>
                    <a:close/>
                  </a:path>
                </a:pathLst>
              </a:custGeom>
              <a:noFill/>
              <a:ln w="7938">
                <a:solidFill>
                  <a:srgbClr val="494E4E"/>
                </a:solidFill>
                <a:round/>
                <a:headEnd/>
                <a:tailEnd/>
              </a:ln>
            </p:spPr>
            <p:txBody>
              <a:bodyPr/>
              <a:lstStyle/>
              <a:p>
                <a:endParaRPr lang="en-US"/>
              </a:p>
            </p:txBody>
          </p:sp>
          <p:sp>
            <p:nvSpPr>
              <p:cNvPr id="44221" name="Freeform 1069"/>
              <p:cNvSpPr>
                <a:spLocks/>
              </p:cNvSpPr>
              <p:nvPr/>
            </p:nvSpPr>
            <p:spPr bwMode="auto">
              <a:xfrm>
                <a:off x="1752" y="2003"/>
                <a:ext cx="383" cy="386"/>
              </a:xfrm>
              <a:custGeom>
                <a:avLst/>
                <a:gdLst>
                  <a:gd name="T0" fmla="*/ 8 w 153"/>
                  <a:gd name="T1" fmla="*/ 0 h 145"/>
                  <a:gd name="T2" fmla="*/ 101 w 153"/>
                  <a:gd name="T3" fmla="*/ 94 h 145"/>
                  <a:gd name="T4" fmla="*/ 153 w 153"/>
                  <a:gd name="T5" fmla="*/ 145 h 145"/>
                  <a:gd name="T6" fmla="*/ 68 w 153"/>
                  <a:gd name="T7" fmla="*/ 114 h 145"/>
                  <a:gd name="T8" fmla="*/ 0 w 153"/>
                  <a:gd name="T9" fmla="*/ 79 h 145"/>
                  <a:gd name="T10" fmla="*/ 0 60000 65536"/>
                  <a:gd name="T11" fmla="*/ 0 60000 65536"/>
                  <a:gd name="T12" fmla="*/ 0 60000 65536"/>
                  <a:gd name="T13" fmla="*/ 0 60000 65536"/>
                  <a:gd name="T14" fmla="*/ 0 60000 65536"/>
                  <a:gd name="T15" fmla="*/ 0 w 153"/>
                  <a:gd name="T16" fmla="*/ 0 h 145"/>
                  <a:gd name="T17" fmla="*/ 153 w 153"/>
                  <a:gd name="T18" fmla="*/ 145 h 145"/>
                </a:gdLst>
                <a:ahLst/>
                <a:cxnLst>
                  <a:cxn ang="T10">
                    <a:pos x="T0" y="T1"/>
                  </a:cxn>
                  <a:cxn ang="T11">
                    <a:pos x="T2" y="T3"/>
                  </a:cxn>
                  <a:cxn ang="T12">
                    <a:pos x="T4" y="T5"/>
                  </a:cxn>
                  <a:cxn ang="T13">
                    <a:pos x="T6" y="T7"/>
                  </a:cxn>
                  <a:cxn ang="T14">
                    <a:pos x="T8" y="T9"/>
                  </a:cxn>
                </a:cxnLst>
                <a:rect l="T15" t="T16" r="T17" b="T18"/>
                <a:pathLst>
                  <a:path w="153" h="145">
                    <a:moveTo>
                      <a:pt x="8" y="0"/>
                    </a:moveTo>
                    <a:cubicBezTo>
                      <a:pt x="15" y="33"/>
                      <a:pt x="37" y="81"/>
                      <a:pt x="101" y="94"/>
                    </a:cubicBezTo>
                    <a:cubicBezTo>
                      <a:pt x="142" y="102"/>
                      <a:pt x="153" y="133"/>
                      <a:pt x="153" y="145"/>
                    </a:cubicBezTo>
                    <a:cubicBezTo>
                      <a:pt x="153" y="145"/>
                      <a:pt x="113" y="112"/>
                      <a:pt x="68" y="114"/>
                    </a:cubicBezTo>
                    <a:cubicBezTo>
                      <a:pt x="36" y="115"/>
                      <a:pt x="14" y="98"/>
                      <a:pt x="0" y="79"/>
                    </a:cubicBezTo>
                  </a:path>
                </a:pathLst>
              </a:custGeom>
              <a:noFill/>
              <a:ln w="11113">
                <a:solidFill>
                  <a:srgbClr val="494E4E"/>
                </a:solidFill>
                <a:miter lim="800000"/>
                <a:headEnd/>
                <a:tailEnd/>
              </a:ln>
            </p:spPr>
            <p:txBody>
              <a:bodyPr/>
              <a:lstStyle/>
              <a:p>
                <a:endParaRPr lang="en-US"/>
              </a:p>
            </p:txBody>
          </p:sp>
          <p:sp>
            <p:nvSpPr>
              <p:cNvPr id="44222" name="Freeform 1070"/>
              <p:cNvSpPr>
                <a:spLocks noEditPoints="1"/>
              </p:cNvSpPr>
              <p:nvPr/>
            </p:nvSpPr>
            <p:spPr bwMode="auto">
              <a:xfrm>
                <a:off x="862" y="2747"/>
                <a:ext cx="653" cy="720"/>
              </a:xfrm>
              <a:custGeom>
                <a:avLst/>
                <a:gdLst>
                  <a:gd name="T0" fmla="*/ 157 w 261"/>
                  <a:gd name="T1" fmla="*/ 0 h 270"/>
                  <a:gd name="T2" fmla="*/ 249 w 261"/>
                  <a:gd name="T3" fmla="*/ 270 h 270"/>
                  <a:gd name="T4" fmla="*/ 250 w 261"/>
                  <a:gd name="T5" fmla="*/ 269 h 270"/>
                  <a:gd name="T6" fmla="*/ 254 w 261"/>
                  <a:gd name="T7" fmla="*/ 264 h 270"/>
                  <a:gd name="T8" fmla="*/ 259 w 261"/>
                  <a:gd name="T9" fmla="*/ 259 h 270"/>
                  <a:gd name="T10" fmla="*/ 261 w 261"/>
                  <a:gd name="T11" fmla="*/ 256 h 270"/>
                  <a:gd name="T12" fmla="*/ 192 w 261"/>
                  <a:gd name="T13" fmla="*/ 171 h 270"/>
                  <a:gd name="T14" fmla="*/ 192 w 261"/>
                  <a:gd name="T15" fmla="*/ 177 h 270"/>
                  <a:gd name="T16" fmla="*/ 176 w 261"/>
                  <a:gd name="T17" fmla="*/ 148 h 270"/>
                  <a:gd name="T18" fmla="*/ 160 w 261"/>
                  <a:gd name="T19" fmla="*/ 124 h 270"/>
                  <a:gd name="T20" fmla="*/ 160 w 261"/>
                  <a:gd name="T21" fmla="*/ 123 h 270"/>
                  <a:gd name="T22" fmla="*/ 168 w 261"/>
                  <a:gd name="T23" fmla="*/ 129 h 270"/>
                  <a:gd name="T24" fmla="*/ 158 w 261"/>
                  <a:gd name="T25" fmla="*/ 74 h 270"/>
                  <a:gd name="T26" fmla="*/ 145 w 261"/>
                  <a:gd name="T27" fmla="*/ 48 h 270"/>
                  <a:gd name="T28" fmla="*/ 153 w 261"/>
                  <a:gd name="T29" fmla="*/ 47 h 270"/>
                  <a:gd name="T30" fmla="*/ 148 w 261"/>
                  <a:gd name="T31" fmla="*/ 76 h 270"/>
                  <a:gd name="T32" fmla="*/ 80 w 261"/>
                  <a:gd name="T33" fmla="*/ 103 h 270"/>
                  <a:gd name="T34" fmla="*/ 111 w 261"/>
                  <a:gd name="T35" fmla="*/ 126 h 270"/>
                  <a:gd name="T36" fmla="*/ 111 w 261"/>
                  <a:gd name="T37" fmla="*/ 132 h 270"/>
                  <a:gd name="T38" fmla="*/ 66 w 261"/>
                  <a:gd name="T39" fmla="*/ 112 h 270"/>
                  <a:gd name="T40" fmla="*/ 118 w 261"/>
                  <a:gd name="T41" fmla="*/ 98 h 270"/>
                  <a:gd name="T42" fmla="*/ 106 w 261"/>
                  <a:gd name="T43" fmla="*/ 87 h 270"/>
                  <a:gd name="T44" fmla="*/ 126 w 261"/>
                  <a:gd name="T45" fmla="*/ 90 h 270"/>
                  <a:gd name="T46" fmla="*/ 139 w 261"/>
                  <a:gd name="T47" fmla="*/ 111 h 270"/>
                  <a:gd name="T48" fmla="*/ 127 w 261"/>
                  <a:gd name="T49" fmla="*/ 117 h 270"/>
                  <a:gd name="T50" fmla="*/ 161 w 261"/>
                  <a:gd name="T51" fmla="*/ 158 h 270"/>
                  <a:gd name="T52" fmla="*/ 139 w 261"/>
                  <a:gd name="T53" fmla="*/ 140 h 270"/>
                  <a:gd name="T54" fmla="*/ 139 w 261"/>
                  <a:gd name="T55" fmla="*/ 140 h 270"/>
                  <a:gd name="T56" fmla="*/ 139 w 261"/>
                  <a:gd name="T57" fmla="*/ 140 h 270"/>
                  <a:gd name="T58" fmla="*/ 161 w 261"/>
                  <a:gd name="T59" fmla="*/ 158 h 270"/>
                  <a:gd name="T60" fmla="*/ 196 w 261"/>
                  <a:gd name="T61" fmla="*/ 204 h 270"/>
                  <a:gd name="T62" fmla="*/ 168 w 261"/>
                  <a:gd name="T63" fmla="*/ 176 h 270"/>
                  <a:gd name="T64" fmla="*/ 207 w 261"/>
                  <a:gd name="T65" fmla="*/ 21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70"/>
                  <a:gd name="T101" fmla="*/ 261 w 261"/>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70">
                    <a:moveTo>
                      <a:pt x="166" y="43"/>
                    </a:moveTo>
                    <a:cubicBezTo>
                      <a:pt x="160" y="18"/>
                      <a:pt x="157" y="0"/>
                      <a:pt x="157" y="0"/>
                    </a:cubicBezTo>
                    <a:moveTo>
                      <a:pt x="0" y="117"/>
                    </a:moveTo>
                    <a:cubicBezTo>
                      <a:pt x="94" y="97"/>
                      <a:pt x="249" y="270"/>
                      <a:pt x="249" y="270"/>
                    </a:cubicBezTo>
                    <a:cubicBezTo>
                      <a:pt x="248" y="267"/>
                      <a:pt x="248" y="267"/>
                      <a:pt x="248" y="267"/>
                    </a:cubicBezTo>
                    <a:cubicBezTo>
                      <a:pt x="250" y="269"/>
                      <a:pt x="250" y="269"/>
                      <a:pt x="250" y="269"/>
                    </a:cubicBezTo>
                    <a:cubicBezTo>
                      <a:pt x="250" y="264"/>
                      <a:pt x="250" y="264"/>
                      <a:pt x="250" y="264"/>
                    </a:cubicBezTo>
                    <a:cubicBezTo>
                      <a:pt x="254" y="264"/>
                      <a:pt x="254" y="264"/>
                      <a:pt x="254" y="264"/>
                    </a:cubicBezTo>
                    <a:cubicBezTo>
                      <a:pt x="254" y="259"/>
                      <a:pt x="254" y="259"/>
                      <a:pt x="254" y="259"/>
                    </a:cubicBezTo>
                    <a:cubicBezTo>
                      <a:pt x="259" y="259"/>
                      <a:pt x="259" y="259"/>
                      <a:pt x="259" y="259"/>
                    </a:cubicBezTo>
                    <a:cubicBezTo>
                      <a:pt x="259" y="259"/>
                      <a:pt x="258" y="257"/>
                      <a:pt x="258" y="257"/>
                    </a:cubicBezTo>
                    <a:cubicBezTo>
                      <a:pt x="261" y="256"/>
                      <a:pt x="261" y="256"/>
                      <a:pt x="261" y="256"/>
                    </a:cubicBezTo>
                    <a:cubicBezTo>
                      <a:pt x="231" y="242"/>
                      <a:pt x="206" y="179"/>
                      <a:pt x="187" y="119"/>
                    </a:cubicBezTo>
                    <a:moveTo>
                      <a:pt x="192" y="171"/>
                    </a:moveTo>
                    <a:cubicBezTo>
                      <a:pt x="195" y="173"/>
                      <a:pt x="202" y="183"/>
                      <a:pt x="200" y="186"/>
                    </a:cubicBezTo>
                    <a:cubicBezTo>
                      <a:pt x="197" y="191"/>
                      <a:pt x="192" y="177"/>
                      <a:pt x="192" y="177"/>
                    </a:cubicBezTo>
                    <a:cubicBezTo>
                      <a:pt x="191" y="175"/>
                      <a:pt x="190" y="173"/>
                      <a:pt x="192" y="171"/>
                    </a:cubicBezTo>
                    <a:close/>
                    <a:moveTo>
                      <a:pt x="176" y="148"/>
                    </a:moveTo>
                    <a:cubicBezTo>
                      <a:pt x="179" y="153"/>
                      <a:pt x="187" y="162"/>
                      <a:pt x="186" y="168"/>
                    </a:cubicBezTo>
                    <a:cubicBezTo>
                      <a:pt x="176" y="173"/>
                      <a:pt x="163" y="134"/>
                      <a:pt x="160" y="124"/>
                    </a:cubicBezTo>
                    <a:cubicBezTo>
                      <a:pt x="160" y="124"/>
                      <a:pt x="160" y="125"/>
                      <a:pt x="160" y="125"/>
                    </a:cubicBezTo>
                    <a:cubicBezTo>
                      <a:pt x="160" y="123"/>
                      <a:pt x="160" y="123"/>
                      <a:pt x="160" y="123"/>
                    </a:cubicBezTo>
                    <a:cubicBezTo>
                      <a:pt x="160" y="124"/>
                      <a:pt x="160" y="124"/>
                      <a:pt x="160" y="124"/>
                    </a:cubicBezTo>
                    <a:cubicBezTo>
                      <a:pt x="162" y="121"/>
                      <a:pt x="167" y="126"/>
                      <a:pt x="168" y="129"/>
                    </a:cubicBezTo>
                    <a:cubicBezTo>
                      <a:pt x="172" y="134"/>
                      <a:pt x="173" y="142"/>
                      <a:pt x="176" y="148"/>
                    </a:cubicBezTo>
                    <a:close/>
                    <a:moveTo>
                      <a:pt x="158" y="74"/>
                    </a:moveTo>
                    <a:cubicBezTo>
                      <a:pt x="159" y="76"/>
                      <a:pt x="159" y="78"/>
                      <a:pt x="160" y="80"/>
                    </a:cubicBezTo>
                    <a:moveTo>
                      <a:pt x="145" y="48"/>
                    </a:moveTo>
                    <a:cubicBezTo>
                      <a:pt x="146" y="47"/>
                      <a:pt x="146" y="46"/>
                      <a:pt x="148" y="45"/>
                    </a:cubicBezTo>
                    <a:cubicBezTo>
                      <a:pt x="151" y="43"/>
                      <a:pt x="153" y="44"/>
                      <a:pt x="153" y="47"/>
                    </a:cubicBezTo>
                    <a:cubicBezTo>
                      <a:pt x="153" y="47"/>
                      <a:pt x="154" y="51"/>
                      <a:pt x="155" y="56"/>
                    </a:cubicBezTo>
                    <a:moveTo>
                      <a:pt x="148" y="76"/>
                    </a:moveTo>
                    <a:cubicBezTo>
                      <a:pt x="147" y="75"/>
                      <a:pt x="147" y="73"/>
                      <a:pt x="147" y="71"/>
                    </a:cubicBezTo>
                    <a:moveTo>
                      <a:pt x="80" y="103"/>
                    </a:moveTo>
                    <a:cubicBezTo>
                      <a:pt x="85" y="106"/>
                      <a:pt x="90" y="109"/>
                      <a:pt x="95" y="113"/>
                    </a:cubicBezTo>
                    <a:cubicBezTo>
                      <a:pt x="100" y="117"/>
                      <a:pt x="105" y="122"/>
                      <a:pt x="111" y="126"/>
                    </a:cubicBezTo>
                    <a:cubicBezTo>
                      <a:pt x="116" y="129"/>
                      <a:pt x="128" y="137"/>
                      <a:pt x="128" y="143"/>
                    </a:cubicBezTo>
                    <a:cubicBezTo>
                      <a:pt x="122" y="142"/>
                      <a:pt x="117" y="135"/>
                      <a:pt x="111" y="132"/>
                    </a:cubicBezTo>
                    <a:cubicBezTo>
                      <a:pt x="106" y="128"/>
                      <a:pt x="100" y="125"/>
                      <a:pt x="94" y="122"/>
                    </a:cubicBezTo>
                    <a:cubicBezTo>
                      <a:pt x="85" y="117"/>
                      <a:pt x="75" y="114"/>
                      <a:pt x="66" y="112"/>
                    </a:cubicBezTo>
                    <a:cubicBezTo>
                      <a:pt x="63" y="111"/>
                      <a:pt x="48" y="111"/>
                      <a:pt x="52" y="101"/>
                    </a:cubicBezTo>
                    <a:moveTo>
                      <a:pt x="118" y="98"/>
                    </a:moveTo>
                    <a:cubicBezTo>
                      <a:pt x="117" y="96"/>
                      <a:pt x="116" y="95"/>
                      <a:pt x="115" y="94"/>
                    </a:cubicBezTo>
                    <a:cubicBezTo>
                      <a:pt x="113" y="91"/>
                      <a:pt x="109" y="89"/>
                      <a:pt x="106" y="87"/>
                    </a:cubicBezTo>
                    <a:cubicBezTo>
                      <a:pt x="106" y="88"/>
                      <a:pt x="106" y="88"/>
                      <a:pt x="106" y="88"/>
                    </a:cubicBezTo>
                    <a:cubicBezTo>
                      <a:pt x="108" y="78"/>
                      <a:pt x="122" y="86"/>
                      <a:pt x="126" y="90"/>
                    </a:cubicBezTo>
                    <a:cubicBezTo>
                      <a:pt x="129" y="92"/>
                      <a:pt x="132" y="96"/>
                      <a:pt x="134" y="99"/>
                    </a:cubicBezTo>
                    <a:moveTo>
                      <a:pt x="139" y="111"/>
                    </a:moveTo>
                    <a:cubicBezTo>
                      <a:pt x="142" y="117"/>
                      <a:pt x="151" y="130"/>
                      <a:pt x="148" y="136"/>
                    </a:cubicBezTo>
                    <a:cubicBezTo>
                      <a:pt x="140" y="133"/>
                      <a:pt x="131" y="124"/>
                      <a:pt x="127" y="117"/>
                    </a:cubicBezTo>
                    <a:cubicBezTo>
                      <a:pt x="125" y="115"/>
                      <a:pt x="124" y="112"/>
                      <a:pt x="123" y="109"/>
                    </a:cubicBezTo>
                    <a:moveTo>
                      <a:pt x="161" y="158"/>
                    </a:moveTo>
                    <a:cubicBezTo>
                      <a:pt x="154" y="160"/>
                      <a:pt x="140" y="147"/>
                      <a:pt x="138" y="141"/>
                    </a:cubicBezTo>
                    <a:cubicBezTo>
                      <a:pt x="138" y="140"/>
                      <a:pt x="138" y="140"/>
                      <a:pt x="139" y="140"/>
                    </a:cubicBezTo>
                    <a:cubicBezTo>
                      <a:pt x="139" y="140"/>
                      <a:pt x="139" y="140"/>
                      <a:pt x="138" y="140"/>
                    </a:cubicBezTo>
                    <a:cubicBezTo>
                      <a:pt x="139" y="140"/>
                      <a:pt x="139" y="140"/>
                      <a:pt x="139" y="140"/>
                    </a:cubicBezTo>
                    <a:cubicBezTo>
                      <a:pt x="140" y="140"/>
                      <a:pt x="140" y="140"/>
                      <a:pt x="141" y="140"/>
                    </a:cubicBezTo>
                    <a:cubicBezTo>
                      <a:pt x="139" y="140"/>
                      <a:pt x="139" y="140"/>
                      <a:pt x="139" y="140"/>
                    </a:cubicBezTo>
                    <a:cubicBezTo>
                      <a:pt x="139" y="140"/>
                      <a:pt x="139" y="140"/>
                      <a:pt x="139" y="140"/>
                    </a:cubicBezTo>
                    <a:cubicBezTo>
                      <a:pt x="146" y="141"/>
                      <a:pt x="163" y="149"/>
                      <a:pt x="161" y="158"/>
                    </a:cubicBezTo>
                    <a:close/>
                    <a:moveTo>
                      <a:pt x="207" y="211"/>
                    </a:moveTo>
                    <a:cubicBezTo>
                      <a:pt x="204" y="215"/>
                      <a:pt x="198" y="206"/>
                      <a:pt x="196" y="204"/>
                    </a:cubicBezTo>
                    <a:cubicBezTo>
                      <a:pt x="190" y="198"/>
                      <a:pt x="183" y="189"/>
                      <a:pt x="176" y="183"/>
                    </a:cubicBezTo>
                    <a:cubicBezTo>
                      <a:pt x="174" y="181"/>
                      <a:pt x="167" y="180"/>
                      <a:pt x="168" y="176"/>
                    </a:cubicBezTo>
                    <a:cubicBezTo>
                      <a:pt x="168" y="176"/>
                      <a:pt x="170" y="162"/>
                      <a:pt x="203" y="202"/>
                    </a:cubicBezTo>
                    <a:cubicBezTo>
                      <a:pt x="205" y="204"/>
                      <a:pt x="210" y="208"/>
                      <a:pt x="207" y="211"/>
                    </a:cubicBezTo>
                    <a:close/>
                  </a:path>
                </a:pathLst>
              </a:custGeom>
              <a:noFill/>
              <a:ln w="7938">
                <a:solidFill>
                  <a:srgbClr val="494E4E"/>
                </a:solidFill>
                <a:miter lim="800000"/>
                <a:headEnd/>
                <a:tailEnd/>
              </a:ln>
            </p:spPr>
            <p:txBody>
              <a:bodyPr/>
              <a:lstStyle/>
              <a:p>
                <a:endParaRPr lang="en-US"/>
              </a:p>
            </p:txBody>
          </p:sp>
          <p:sp>
            <p:nvSpPr>
              <p:cNvPr id="44223" name="Freeform 1071"/>
              <p:cNvSpPr>
                <a:spLocks noEditPoints="1"/>
              </p:cNvSpPr>
              <p:nvPr/>
            </p:nvSpPr>
            <p:spPr bwMode="auto">
              <a:xfrm>
                <a:off x="925" y="2675"/>
                <a:ext cx="677" cy="466"/>
              </a:xfrm>
              <a:custGeom>
                <a:avLst/>
                <a:gdLst>
                  <a:gd name="T0" fmla="*/ 264 w 271"/>
                  <a:gd name="T1" fmla="*/ 175 h 175"/>
                  <a:gd name="T2" fmla="*/ 266 w 271"/>
                  <a:gd name="T3" fmla="*/ 171 h 175"/>
                  <a:gd name="T4" fmla="*/ 268 w 271"/>
                  <a:gd name="T5" fmla="*/ 168 h 175"/>
                  <a:gd name="T6" fmla="*/ 270 w 271"/>
                  <a:gd name="T7" fmla="*/ 165 h 175"/>
                  <a:gd name="T8" fmla="*/ 271 w 271"/>
                  <a:gd name="T9" fmla="*/ 163 h 175"/>
                  <a:gd name="T10" fmla="*/ 183 w 271"/>
                  <a:gd name="T11" fmla="*/ 108 h 175"/>
                  <a:gd name="T12" fmla="*/ 168 w 271"/>
                  <a:gd name="T13" fmla="*/ 105 h 175"/>
                  <a:gd name="T14" fmla="*/ 174 w 271"/>
                  <a:gd name="T15" fmla="*/ 100 h 175"/>
                  <a:gd name="T16" fmla="*/ 131 w 271"/>
                  <a:gd name="T17" fmla="*/ 28 h 175"/>
                  <a:gd name="T18" fmla="*/ 142 w 271"/>
                  <a:gd name="T19" fmla="*/ 48 h 175"/>
                  <a:gd name="T20" fmla="*/ 168 w 271"/>
                  <a:gd name="T21" fmla="*/ 87 h 175"/>
                  <a:gd name="T22" fmla="*/ 145 w 271"/>
                  <a:gd name="T23" fmla="*/ 75 h 175"/>
                  <a:gd name="T24" fmla="*/ 131 w 271"/>
                  <a:gd name="T25" fmla="*/ 28 h 175"/>
                  <a:gd name="T26" fmla="*/ 130 w 271"/>
                  <a:gd name="T27" fmla="*/ 74 h 175"/>
                  <a:gd name="T28" fmla="*/ 146 w 271"/>
                  <a:gd name="T29" fmla="*/ 91 h 175"/>
                  <a:gd name="T30" fmla="*/ 125 w 271"/>
                  <a:gd name="T31" fmla="*/ 80 h 175"/>
                  <a:gd name="T32" fmla="*/ 116 w 271"/>
                  <a:gd name="T33" fmla="*/ 54 h 175"/>
                  <a:gd name="T34" fmla="*/ 115 w 271"/>
                  <a:gd name="T35" fmla="*/ 98 h 175"/>
                  <a:gd name="T36" fmla="*/ 153 w 271"/>
                  <a:gd name="T37" fmla="*/ 111 h 175"/>
                  <a:gd name="T38" fmla="*/ 125 w 271"/>
                  <a:gd name="T39" fmla="*/ 104 h 175"/>
                  <a:gd name="T40" fmla="*/ 113 w 271"/>
                  <a:gd name="T41" fmla="*/ 98 h 175"/>
                  <a:gd name="T42" fmla="*/ 113 w 271"/>
                  <a:gd name="T43" fmla="*/ 127 h 175"/>
                  <a:gd name="T44" fmla="*/ 50 w 271"/>
                  <a:gd name="T45" fmla="*/ 116 h 175"/>
                  <a:gd name="T46" fmla="*/ 58 w 271"/>
                  <a:gd name="T47" fmla="*/ 112 h 175"/>
                  <a:gd name="T48" fmla="*/ 103 w 271"/>
                  <a:gd name="T49" fmla="*/ 111 h 175"/>
                  <a:gd name="T50" fmla="*/ 113 w 271"/>
                  <a:gd name="T51" fmla="*/ 127 h 175"/>
                  <a:gd name="T52" fmla="*/ 147 w 271"/>
                  <a:gd name="T53" fmla="*/ 124 h 175"/>
                  <a:gd name="T54" fmla="*/ 142 w 271"/>
                  <a:gd name="T55" fmla="*/ 117 h 175"/>
                  <a:gd name="T56" fmla="*/ 156 w 271"/>
                  <a:gd name="T57" fmla="*/ 125 h 175"/>
                  <a:gd name="T58" fmla="*/ 158 w 271"/>
                  <a:gd name="T59" fmla="*/ 131 h 175"/>
                  <a:gd name="T60" fmla="*/ 168 w 271"/>
                  <a:gd name="T61" fmla="*/ 139 h 175"/>
                  <a:gd name="T62" fmla="*/ 165 w 271"/>
                  <a:gd name="T63" fmla="*/ 114 h 175"/>
                  <a:gd name="T64" fmla="*/ 206 w 271"/>
                  <a:gd name="T65" fmla="*/ 143 h 175"/>
                  <a:gd name="T66" fmla="*/ 182 w 271"/>
                  <a:gd name="T67" fmla="*/ 136 h 175"/>
                  <a:gd name="T68" fmla="*/ 176 w 271"/>
                  <a:gd name="T69" fmla="*/ 130 h 175"/>
                  <a:gd name="T70" fmla="*/ 209 w 271"/>
                  <a:gd name="T71" fmla="*/ 142 h 175"/>
                  <a:gd name="T72" fmla="*/ 210 w 271"/>
                  <a:gd name="T73" fmla="*/ 130 h 175"/>
                  <a:gd name="T74" fmla="*/ 203 w 271"/>
                  <a:gd name="T75" fmla="*/ 122 h 175"/>
                  <a:gd name="T76" fmla="*/ 219 w 271"/>
                  <a:gd name="T77" fmla="*/ 136 h 175"/>
                  <a:gd name="T78" fmla="*/ 218 w 271"/>
                  <a:gd name="T79" fmla="*/ 147 h 175"/>
                  <a:gd name="T80" fmla="*/ 218 w 271"/>
                  <a:gd name="T81" fmla="*/ 147 h 175"/>
                  <a:gd name="T82" fmla="*/ 230 w 271"/>
                  <a:gd name="T83" fmla="*/ 139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75"/>
                  <a:gd name="T128" fmla="*/ 271 w 271"/>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75">
                    <a:moveTo>
                      <a:pt x="0" y="125"/>
                    </a:moveTo>
                    <a:cubicBezTo>
                      <a:pt x="52" y="130"/>
                      <a:pt x="217" y="147"/>
                      <a:pt x="264" y="175"/>
                    </a:cubicBezTo>
                    <a:cubicBezTo>
                      <a:pt x="264" y="171"/>
                      <a:pt x="264" y="171"/>
                      <a:pt x="264" y="171"/>
                    </a:cubicBezTo>
                    <a:cubicBezTo>
                      <a:pt x="266" y="171"/>
                      <a:pt x="266" y="171"/>
                      <a:pt x="266" y="171"/>
                    </a:cubicBezTo>
                    <a:cubicBezTo>
                      <a:pt x="265" y="169"/>
                      <a:pt x="265" y="169"/>
                      <a:pt x="265" y="169"/>
                    </a:cubicBezTo>
                    <a:cubicBezTo>
                      <a:pt x="268" y="168"/>
                      <a:pt x="268" y="168"/>
                      <a:pt x="268" y="168"/>
                    </a:cubicBezTo>
                    <a:cubicBezTo>
                      <a:pt x="266" y="165"/>
                      <a:pt x="266" y="165"/>
                      <a:pt x="266" y="165"/>
                    </a:cubicBezTo>
                    <a:cubicBezTo>
                      <a:pt x="270" y="165"/>
                      <a:pt x="270" y="165"/>
                      <a:pt x="270" y="165"/>
                    </a:cubicBezTo>
                    <a:cubicBezTo>
                      <a:pt x="268" y="163"/>
                      <a:pt x="268" y="163"/>
                      <a:pt x="268" y="163"/>
                    </a:cubicBezTo>
                    <a:cubicBezTo>
                      <a:pt x="271" y="163"/>
                      <a:pt x="271" y="163"/>
                      <a:pt x="271" y="163"/>
                    </a:cubicBezTo>
                    <a:cubicBezTo>
                      <a:pt x="271" y="163"/>
                      <a:pt x="148" y="77"/>
                      <a:pt x="132" y="0"/>
                    </a:cubicBezTo>
                    <a:moveTo>
                      <a:pt x="183" y="108"/>
                    </a:moveTo>
                    <a:cubicBezTo>
                      <a:pt x="185" y="110"/>
                      <a:pt x="186" y="116"/>
                      <a:pt x="181" y="115"/>
                    </a:cubicBezTo>
                    <a:cubicBezTo>
                      <a:pt x="177" y="115"/>
                      <a:pt x="171" y="108"/>
                      <a:pt x="168" y="105"/>
                    </a:cubicBezTo>
                    <a:cubicBezTo>
                      <a:pt x="167" y="104"/>
                      <a:pt x="162" y="99"/>
                      <a:pt x="162" y="99"/>
                    </a:cubicBezTo>
                    <a:cubicBezTo>
                      <a:pt x="161" y="92"/>
                      <a:pt x="173" y="99"/>
                      <a:pt x="174" y="100"/>
                    </a:cubicBezTo>
                    <a:cubicBezTo>
                      <a:pt x="178" y="102"/>
                      <a:pt x="181" y="105"/>
                      <a:pt x="183" y="108"/>
                    </a:cubicBezTo>
                    <a:close/>
                    <a:moveTo>
                      <a:pt x="131" y="28"/>
                    </a:moveTo>
                    <a:cubicBezTo>
                      <a:pt x="134" y="28"/>
                      <a:pt x="134" y="29"/>
                      <a:pt x="134" y="31"/>
                    </a:cubicBezTo>
                    <a:cubicBezTo>
                      <a:pt x="134" y="37"/>
                      <a:pt x="139" y="44"/>
                      <a:pt x="142" y="48"/>
                    </a:cubicBezTo>
                    <a:cubicBezTo>
                      <a:pt x="147" y="56"/>
                      <a:pt x="152" y="64"/>
                      <a:pt x="158" y="71"/>
                    </a:cubicBezTo>
                    <a:cubicBezTo>
                      <a:pt x="160" y="74"/>
                      <a:pt x="170" y="82"/>
                      <a:pt x="168" y="87"/>
                    </a:cubicBezTo>
                    <a:cubicBezTo>
                      <a:pt x="166" y="91"/>
                      <a:pt x="160" y="89"/>
                      <a:pt x="157" y="88"/>
                    </a:cubicBezTo>
                    <a:cubicBezTo>
                      <a:pt x="152" y="85"/>
                      <a:pt x="148" y="80"/>
                      <a:pt x="145" y="75"/>
                    </a:cubicBezTo>
                    <a:cubicBezTo>
                      <a:pt x="136" y="64"/>
                      <a:pt x="128" y="49"/>
                      <a:pt x="128" y="35"/>
                    </a:cubicBezTo>
                    <a:cubicBezTo>
                      <a:pt x="129" y="33"/>
                      <a:pt x="129" y="29"/>
                      <a:pt x="131" y="28"/>
                    </a:cubicBezTo>
                    <a:close/>
                    <a:moveTo>
                      <a:pt x="116" y="54"/>
                    </a:moveTo>
                    <a:cubicBezTo>
                      <a:pt x="122" y="49"/>
                      <a:pt x="126" y="68"/>
                      <a:pt x="130" y="74"/>
                    </a:cubicBezTo>
                    <a:cubicBezTo>
                      <a:pt x="133" y="77"/>
                      <a:pt x="136" y="81"/>
                      <a:pt x="139" y="84"/>
                    </a:cubicBezTo>
                    <a:cubicBezTo>
                      <a:pt x="141" y="85"/>
                      <a:pt x="146" y="88"/>
                      <a:pt x="146" y="91"/>
                    </a:cubicBezTo>
                    <a:cubicBezTo>
                      <a:pt x="143" y="92"/>
                      <a:pt x="139" y="90"/>
                      <a:pt x="136" y="88"/>
                    </a:cubicBezTo>
                    <a:cubicBezTo>
                      <a:pt x="132" y="86"/>
                      <a:pt x="128" y="83"/>
                      <a:pt x="125" y="80"/>
                    </a:cubicBezTo>
                    <a:cubicBezTo>
                      <a:pt x="120" y="75"/>
                      <a:pt x="116" y="71"/>
                      <a:pt x="115" y="63"/>
                    </a:cubicBezTo>
                    <a:cubicBezTo>
                      <a:pt x="115" y="61"/>
                      <a:pt x="114" y="56"/>
                      <a:pt x="116" y="54"/>
                    </a:cubicBezTo>
                    <a:close/>
                    <a:moveTo>
                      <a:pt x="115" y="98"/>
                    </a:moveTo>
                    <a:cubicBezTo>
                      <a:pt x="115" y="98"/>
                      <a:pt x="115" y="98"/>
                      <a:pt x="115" y="98"/>
                    </a:cubicBezTo>
                    <a:cubicBezTo>
                      <a:pt x="122" y="98"/>
                      <a:pt x="128" y="100"/>
                      <a:pt x="134" y="102"/>
                    </a:cubicBezTo>
                    <a:cubicBezTo>
                      <a:pt x="140" y="104"/>
                      <a:pt x="151" y="105"/>
                      <a:pt x="153" y="111"/>
                    </a:cubicBezTo>
                    <a:cubicBezTo>
                      <a:pt x="149" y="116"/>
                      <a:pt x="141" y="110"/>
                      <a:pt x="137" y="108"/>
                    </a:cubicBezTo>
                    <a:cubicBezTo>
                      <a:pt x="133" y="106"/>
                      <a:pt x="129" y="105"/>
                      <a:pt x="125" y="104"/>
                    </a:cubicBezTo>
                    <a:cubicBezTo>
                      <a:pt x="123" y="103"/>
                      <a:pt x="113" y="102"/>
                      <a:pt x="115" y="98"/>
                    </a:cubicBezTo>
                    <a:cubicBezTo>
                      <a:pt x="114" y="98"/>
                      <a:pt x="113" y="98"/>
                      <a:pt x="113" y="98"/>
                    </a:cubicBezTo>
                    <a:lnTo>
                      <a:pt x="115" y="98"/>
                    </a:lnTo>
                    <a:close/>
                    <a:moveTo>
                      <a:pt x="113" y="127"/>
                    </a:moveTo>
                    <a:cubicBezTo>
                      <a:pt x="97" y="127"/>
                      <a:pt x="82" y="122"/>
                      <a:pt x="66" y="120"/>
                    </a:cubicBezTo>
                    <a:cubicBezTo>
                      <a:pt x="63" y="120"/>
                      <a:pt x="51" y="121"/>
                      <a:pt x="50" y="116"/>
                    </a:cubicBezTo>
                    <a:cubicBezTo>
                      <a:pt x="52" y="114"/>
                      <a:pt x="52" y="114"/>
                      <a:pt x="52" y="114"/>
                    </a:cubicBezTo>
                    <a:cubicBezTo>
                      <a:pt x="52" y="114"/>
                      <a:pt x="57" y="113"/>
                      <a:pt x="58" y="112"/>
                    </a:cubicBezTo>
                    <a:cubicBezTo>
                      <a:pt x="64" y="111"/>
                      <a:pt x="69" y="109"/>
                      <a:pt x="75" y="108"/>
                    </a:cubicBezTo>
                    <a:cubicBezTo>
                      <a:pt x="85" y="108"/>
                      <a:pt x="93" y="109"/>
                      <a:pt x="103" y="111"/>
                    </a:cubicBezTo>
                    <a:cubicBezTo>
                      <a:pt x="110" y="112"/>
                      <a:pt x="117" y="114"/>
                      <a:pt x="123" y="118"/>
                    </a:cubicBezTo>
                    <a:cubicBezTo>
                      <a:pt x="133" y="125"/>
                      <a:pt x="118" y="127"/>
                      <a:pt x="113" y="127"/>
                    </a:cubicBezTo>
                    <a:close/>
                    <a:moveTo>
                      <a:pt x="156" y="125"/>
                    </a:moveTo>
                    <a:cubicBezTo>
                      <a:pt x="153" y="127"/>
                      <a:pt x="149" y="125"/>
                      <a:pt x="147" y="124"/>
                    </a:cubicBezTo>
                    <a:cubicBezTo>
                      <a:pt x="145" y="123"/>
                      <a:pt x="136" y="120"/>
                      <a:pt x="137" y="116"/>
                    </a:cubicBezTo>
                    <a:cubicBezTo>
                      <a:pt x="137" y="116"/>
                      <a:pt x="140" y="116"/>
                      <a:pt x="142" y="117"/>
                    </a:cubicBezTo>
                    <a:cubicBezTo>
                      <a:pt x="146" y="118"/>
                      <a:pt x="151" y="118"/>
                      <a:pt x="154" y="121"/>
                    </a:cubicBezTo>
                    <a:cubicBezTo>
                      <a:pt x="156" y="122"/>
                      <a:pt x="157" y="123"/>
                      <a:pt x="156" y="125"/>
                    </a:cubicBezTo>
                    <a:close/>
                    <a:moveTo>
                      <a:pt x="168" y="139"/>
                    </a:moveTo>
                    <a:cubicBezTo>
                      <a:pt x="164" y="139"/>
                      <a:pt x="157" y="132"/>
                      <a:pt x="158" y="131"/>
                    </a:cubicBezTo>
                    <a:cubicBezTo>
                      <a:pt x="159" y="130"/>
                      <a:pt x="166" y="132"/>
                      <a:pt x="167" y="133"/>
                    </a:cubicBezTo>
                    <a:cubicBezTo>
                      <a:pt x="171" y="134"/>
                      <a:pt x="174" y="139"/>
                      <a:pt x="168" y="139"/>
                    </a:cubicBezTo>
                    <a:close/>
                    <a:moveTo>
                      <a:pt x="173" y="118"/>
                    </a:moveTo>
                    <a:cubicBezTo>
                      <a:pt x="171" y="123"/>
                      <a:pt x="163" y="118"/>
                      <a:pt x="165" y="114"/>
                    </a:cubicBezTo>
                    <a:cubicBezTo>
                      <a:pt x="168" y="112"/>
                      <a:pt x="174" y="114"/>
                      <a:pt x="173" y="118"/>
                    </a:cubicBezTo>
                    <a:close/>
                    <a:moveTo>
                      <a:pt x="206" y="143"/>
                    </a:moveTo>
                    <a:cubicBezTo>
                      <a:pt x="202" y="143"/>
                      <a:pt x="199" y="141"/>
                      <a:pt x="195" y="140"/>
                    </a:cubicBezTo>
                    <a:cubicBezTo>
                      <a:pt x="191" y="139"/>
                      <a:pt x="187" y="137"/>
                      <a:pt x="182" y="136"/>
                    </a:cubicBezTo>
                    <a:cubicBezTo>
                      <a:pt x="180" y="136"/>
                      <a:pt x="172" y="135"/>
                      <a:pt x="175" y="131"/>
                    </a:cubicBezTo>
                    <a:cubicBezTo>
                      <a:pt x="176" y="130"/>
                      <a:pt x="176" y="130"/>
                      <a:pt x="176" y="130"/>
                    </a:cubicBezTo>
                    <a:cubicBezTo>
                      <a:pt x="184" y="130"/>
                      <a:pt x="192" y="131"/>
                      <a:pt x="199" y="134"/>
                    </a:cubicBezTo>
                    <a:cubicBezTo>
                      <a:pt x="202" y="136"/>
                      <a:pt x="209" y="138"/>
                      <a:pt x="209" y="142"/>
                    </a:cubicBezTo>
                    <a:cubicBezTo>
                      <a:pt x="208" y="143"/>
                      <a:pt x="207" y="143"/>
                      <a:pt x="206" y="143"/>
                    </a:cubicBezTo>
                    <a:moveTo>
                      <a:pt x="210" y="130"/>
                    </a:moveTo>
                    <a:cubicBezTo>
                      <a:pt x="208" y="128"/>
                      <a:pt x="206" y="126"/>
                      <a:pt x="204" y="123"/>
                    </a:cubicBezTo>
                    <a:cubicBezTo>
                      <a:pt x="203" y="123"/>
                      <a:pt x="202" y="123"/>
                      <a:pt x="203" y="122"/>
                    </a:cubicBezTo>
                    <a:cubicBezTo>
                      <a:pt x="204" y="121"/>
                      <a:pt x="206" y="122"/>
                      <a:pt x="207" y="122"/>
                    </a:cubicBezTo>
                    <a:cubicBezTo>
                      <a:pt x="211" y="124"/>
                      <a:pt x="220" y="131"/>
                      <a:pt x="219" y="136"/>
                    </a:cubicBezTo>
                    <a:cubicBezTo>
                      <a:pt x="216" y="137"/>
                      <a:pt x="212" y="132"/>
                      <a:pt x="210" y="130"/>
                    </a:cubicBezTo>
                    <a:close/>
                    <a:moveTo>
                      <a:pt x="218" y="147"/>
                    </a:moveTo>
                    <a:cubicBezTo>
                      <a:pt x="218" y="144"/>
                      <a:pt x="225" y="147"/>
                      <a:pt x="224" y="151"/>
                    </a:cubicBezTo>
                    <a:cubicBezTo>
                      <a:pt x="222" y="151"/>
                      <a:pt x="218" y="147"/>
                      <a:pt x="218" y="147"/>
                    </a:cubicBezTo>
                    <a:close/>
                    <a:moveTo>
                      <a:pt x="230" y="142"/>
                    </a:moveTo>
                    <a:cubicBezTo>
                      <a:pt x="230" y="142"/>
                      <a:pt x="223" y="137"/>
                      <a:pt x="230" y="139"/>
                    </a:cubicBezTo>
                    <a:cubicBezTo>
                      <a:pt x="237" y="143"/>
                      <a:pt x="230" y="142"/>
                      <a:pt x="230" y="142"/>
                    </a:cubicBezTo>
                    <a:close/>
                  </a:path>
                </a:pathLst>
              </a:custGeom>
              <a:noFill/>
              <a:ln w="7938">
                <a:solidFill>
                  <a:srgbClr val="494E4E"/>
                </a:solidFill>
                <a:miter lim="800000"/>
                <a:headEnd/>
                <a:tailEnd/>
              </a:ln>
            </p:spPr>
            <p:txBody>
              <a:bodyPr/>
              <a:lstStyle/>
              <a:p>
                <a:endParaRPr lang="en-US"/>
              </a:p>
            </p:txBody>
          </p:sp>
          <p:sp>
            <p:nvSpPr>
              <p:cNvPr id="44224" name="Freeform 1072"/>
              <p:cNvSpPr>
                <a:spLocks/>
              </p:cNvSpPr>
              <p:nvPr/>
            </p:nvSpPr>
            <p:spPr bwMode="auto">
              <a:xfrm>
                <a:off x="742" y="3205"/>
                <a:ext cx="1935" cy="878"/>
              </a:xfrm>
              <a:custGeom>
                <a:avLst/>
                <a:gdLst>
                  <a:gd name="T0" fmla="*/ 738 w 774"/>
                  <a:gd name="T1" fmla="*/ 170 h 329"/>
                  <a:gd name="T2" fmla="*/ 54 w 774"/>
                  <a:gd name="T3" fmla="*/ 78 h 329"/>
                  <a:gd name="T4" fmla="*/ 0 w 774"/>
                  <a:gd name="T5" fmla="*/ 0 h 329"/>
                  <a:gd name="T6" fmla="*/ 395 w 774"/>
                  <a:gd name="T7" fmla="*/ 254 h 329"/>
                  <a:gd name="T8" fmla="*/ 655 w 774"/>
                  <a:gd name="T9" fmla="*/ 222 h 329"/>
                  <a:gd name="T10" fmla="*/ 774 w 774"/>
                  <a:gd name="T11" fmla="*/ 135 h 329"/>
                  <a:gd name="T12" fmla="*/ 738 w 774"/>
                  <a:gd name="T13" fmla="*/ 170 h 329"/>
                  <a:gd name="T14" fmla="*/ 0 60000 65536"/>
                  <a:gd name="T15" fmla="*/ 0 60000 65536"/>
                  <a:gd name="T16" fmla="*/ 0 60000 65536"/>
                  <a:gd name="T17" fmla="*/ 0 60000 65536"/>
                  <a:gd name="T18" fmla="*/ 0 60000 65536"/>
                  <a:gd name="T19" fmla="*/ 0 60000 65536"/>
                  <a:gd name="T20" fmla="*/ 0 60000 65536"/>
                  <a:gd name="T21" fmla="*/ 0 w 774"/>
                  <a:gd name="T22" fmla="*/ 0 h 329"/>
                  <a:gd name="T23" fmla="*/ 774 w 774"/>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4" h="329">
                    <a:moveTo>
                      <a:pt x="738" y="170"/>
                    </a:moveTo>
                    <a:cubicBezTo>
                      <a:pt x="327" y="329"/>
                      <a:pt x="106" y="110"/>
                      <a:pt x="54" y="78"/>
                    </a:cubicBezTo>
                    <a:cubicBezTo>
                      <a:pt x="18" y="56"/>
                      <a:pt x="13" y="25"/>
                      <a:pt x="0" y="0"/>
                    </a:cubicBezTo>
                    <a:cubicBezTo>
                      <a:pt x="7" y="24"/>
                      <a:pt x="80" y="254"/>
                      <a:pt x="395" y="254"/>
                    </a:cubicBezTo>
                    <a:cubicBezTo>
                      <a:pt x="451" y="254"/>
                      <a:pt x="615" y="222"/>
                      <a:pt x="655" y="222"/>
                    </a:cubicBezTo>
                    <a:cubicBezTo>
                      <a:pt x="688" y="222"/>
                      <a:pt x="750" y="197"/>
                      <a:pt x="774" y="135"/>
                    </a:cubicBezTo>
                    <a:cubicBezTo>
                      <a:pt x="765" y="152"/>
                      <a:pt x="753" y="164"/>
                      <a:pt x="738" y="170"/>
                    </a:cubicBezTo>
                    <a:close/>
                  </a:path>
                </a:pathLst>
              </a:custGeom>
              <a:noFill/>
              <a:ln w="11113">
                <a:solidFill>
                  <a:srgbClr val="494E4E"/>
                </a:solidFill>
                <a:miter lim="800000"/>
                <a:headEnd/>
                <a:tailEnd/>
              </a:ln>
            </p:spPr>
            <p:txBody>
              <a:bodyPr/>
              <a:lstStyle/>
              <a:p>
                <a:endParaRPr lang="en-US"/>
              </a:p>
            </p:txBody>
          </p:sp>
          <p:sp>
            <p:nvSpPr>
              <p:cNvPr id="44225" name="Freeform 1073"/>
              <p:cNvSpPr>
                <a:spLocks noEditPoints="1"/>
              </p:cNvSpPr>
              <p:nvPr/>
            </p:nvSpPr>
            <p:spPr bwMode="auto">
              <a:xfrm>
                <a:off x="422" y="1504"/>
                <a:ext cx="2425" cy="2232"/>
              </a:xfrm>
              <a:custGeom>
                <a:avLst/>
                <a:gdLst>
                  <a:gd name="T0" fmla="*/ 345 w 970"/>
                  <a:gd name="T1" fmla="*/ 297 h 837"/>
                  <a:gd name="T2" fmla="*/ 330 w 970"/>
                  <a:gd name="T3" fmla="*/ 265 h 837"/>
                  <a:gd name="T4" fmla="*/ 290 w 970"/>
                  <a:gd name="T5" fmla="*/ 213 h 837"/>
                  <a:gd name="T6" fmla="*/ 170 w 970"/>
                  <a:gd name="T7" fmla="*/ 165 h 837"/>
                  <a:gd name="T8" fmla="*/ 94 w 970"/>
                  <a:gd name="T9" fmla="*/ 197 h 837"/>
                  <a:gd name="T10" fmla="*/ 46 w 970"/>
                  <a:gd name="T11" fmla="*/ 261 h 837"/>
                  <a:gd name="T12" fmla="*/ 12 w 970"/>
                  <a:gd name="T13" fmla="*/ 381 h 837"/>
                  <a:gd name="T14" fmla="*/ 102 w 970"/>
                  <a:gd name="T15" fmla="*/ 609 h 837"/>
                  <a:gd name="T16" fmla="*/ 128 w 970"/>
                  <a:gd name="T17" fmla="*/ 639 h 837"/>
                  <a:gd name="T18" fmla="*/ 128 w 970"/>
                  <a:gd name="T19" fmla="*/ 637 h 837"/>
                  <a:gd name="T20" fmla="*/ 490 w 970"/>
                  <a:gd name="T21" fmla="*/ 381 h 837"/>
                  <a:gd name="T22" fmla="*/ 534 w 970"/>
                  <a:gd name="T23" fmla="*/ 521 h 837"/>
                  <a:gd name="T24" fmla="*/ 550 w 970"/>
                  <a:gd name="T25" fmla="*/ 689 h 837"/>
                  <a:gd name="T26" fmla="*/ 414 w 970"/>
                  <a:gd name="T27" fmla="*/ 657 h 837"/>
                  <a:gd name="T28" fmla="*/ 522 w 970"/>
                  <a:gd name="T29" fmla="*/ 785 h 837"/>
                  <a:gd name="T30" fmla="*/ 362 w 970"/>
                  <a:gd name="T31" fmla="*/ 757 h 837"/>
                  <a:gd name="T32" fmla="*/ 222 w 970"/>
                  <a:gd name="T33" fmla="*/ 685 h 837"/>
                  <a:gd name="T34" fmla="*/ 198 w 970"/>
                  <a:gd name="T35" fmla="*/ 565 h 837"/>
                  <a:gd name="T36" fmla="*/ 300 w 970"/>
                  <a:gd name="T37" fmla="*/ 535 h 837"/>
                  <a:gd name="T38" fmla="*/ 150 w 970"/>
                  <a:gd name="T39" fmla="*/ 537 h 837"/>
                  <a:gd name="T40" fmla="*/ 50 w 970"/>
                  <a:gd name="T41" fmla="*/ 413 h 837"/>
                  <a:gd name="T42" fmla="*/ 66 w 970"/>
                  <a:gd name="T43" fmla="*/ 309 h 837"/>
                  <a:gd name="T44" fmla="*/ 114 w 970"/>
                  <a:gd name="T45" fmla="*/ 245 h 837"/>
                  <a:gd name="T46" fmla="*/ 214 w 970"/>
                  <a:gd name="T47" fmla="*/ 217 h 837"/>
                  <a:gd name="T48" fmla="*/ 310 w 970"/>
                  <a:gd name="T49" fmla="*/ 281 h 837"/>
                  <a:gd name="T50" fmla="*/ 338 w 970"/>
                  <a:gd name="T51" fmla="*/ 353 h 837"/>
                  <a:gd name="T52" fmla="*/ 314 w 970"/>
                  <a:gd name="T53" fmla="*/ 425 h 837"/>
                  <a:gd name="T54" fmla="*/ 300 w 970"/>
                  <a:gd name="T55" fmla="*/ 535 h 837"/>
                  <a:gd name="T56" fmla="*/ 358 w 970"/>
                  <a:gd name="T57" fmla="*/ 417 h 837"/>
                  <a:gd name="T58" fmla="*/ 392 w 970"/>
                  <a:gd name="T59" fmla="*/ 398 h 837"/>
                  <a:gd name="T60" fmla="*/ 590 w 970"/>
                  <a:gd name="T61" fmla="*/ 44 h 837"/>
                  <a:gd name="T62" fmla="*/ 702 w 970"/>
                  <a:gd name="T63" fmla="*/ 65 h 837"/>
                  <a:gd name="T64" fmla="*/ 746 w 970"/>
                  <a:gd name="T65" fmla="*/ 245 h 837"/>
                  <a:gd name="T66" fmla="*/ 687 w 970"/>
                  <a:gd name="T67" fmla="*/ 331 h 837"/>
                  <a:gd name="T68" fmla="*/ 770 w 970"/>
                  <a:gd name="T69" fmla="*/ 301 h 837"/>
                  <a:gd name="T70" fmla="*/ 822 w 970"/>
                  <a:gd name="T71" fmla="*/ 353 h 837"/>
                  <a:gd name="T72" fmla="*/ 850 w 970"/>
                  <a:gd name="T73" fmla="*/ 397 h 837"/>
                  <a:gd name="T74" fmla="*/ 866 w 970"/>
                  <a:gd name="T75" fmla="*/ 477 h 837"/>
                  <a:gd name="T76" fmla="*/ 858 w 970"/>
                  <a:gd name="T77" fmla="*/ 553 h 837"/>
                  <a:gd name="T78" fmla="*/ 870 w 970"/>
                  <a:gd name="T79" fmla="*/ 605 h 837"/>
                  <a:gd name="T80" fmla="*/ 866 w 970"/>
                  <a:gd name="T81" fmla="*/ 649 h 837"/>
                  <a:gd name="T82" fmla="*/ 774 w 970"/>
                  <a:gd name="T83" fmla="*/ 701 h 837"/>
                  <a:gd name="T84" fmla="*/ 526 w 970"/>
                  <a:gd name="T85" fmla="*/ 377 h 837"/>
                  <a:gd name="T86" fmla="*/ 512 w 970"/>
                  <a:gd name="T87" fmla="*/ 343 h 837"/>
                  <a:gd name="T88" fmla="*/ 902 w 970"/>
                  <a:gd name="T89" fmla="*/ 774 h 837"/>
                  <a:gd name="T90" fmla="*/ 806 w 970"/>
                  <a:gd name="T91" fmla="*/ 221 h 837"/>
                  <a:gd name="T92" fmla="*/ 711 w 970"/>
                  <a:gd name="T93" fmla="*/ 0 h 837"/>
                  <a:gd name="T94" fmla="*/ 616 w 970"/>
                  <a:gd name="T95" fmla="*/ 797 h 837"/>
                  <a:gd name="T96" fmla="*/ 592 w 970"/>
                  <a:gd name="T97" fmla="*/ 713 h 837"/>
                  <a:gd name="T98" fmla="*/ 680 w 970"/>
                  <a:gd name="T99" fmla="*/ 685 h 837"/>
                  <a:gd name="T100" fmla="*/ 616 w 970"/>
                  <a:gd name="T101" fmla="*/ 797 h 8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70"/>
                  <a:gd name="T154" fmla="*/ 0 h 837"/>
                  <a:gd name="T155" fmla="*/ 970 w 970"/>
                  <a:gd name="T156" fmla="*/ 837 h 8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70" h="837">
                    <a:moveTo>
                      <a:pt x="345" y="297"/>
                    </a:moveTo>
                    <a:cubicBezTo>
                      <a:pt x="341" y="284"/>
                      <a:pt x="335" y="271"/>
                      <a:pt x="330" y="265"/>
                    </a:cubicBezTo>
                    <a:cubicBezTo>
                      <a:pt x="314" y="245"/>
                      <a:pt x="307" y="247"/>
                      <a:pt x="290" y="213"/>
                    </a:cubicBezTo>
                    <a:cubicBezTo>
                      <a:pt x="278" y="189"/>
                      <a:pt x="198" y="149"/>
                      <a:pt x="170" y="165"/>
                    </a:cubicBezTo>
                    <a:cubicBezTo>
                      <a:pt x="142" y="181"/>
                      <a:pt x="106" y="165"/>
                      <a:pt x="94" y="197"/>
                    </a:cubicBezTo>
                    <a:cubicBezTo>
                      <a:pt x="82" y="229"/>
                      <a:pt x="58" y="229"/>
                      <a:pt x="46" y="261"/>
                    </a:cubicBezTo>
                    <a:cubicBezTo>
                      <a:pt x="34" y="293"/>
                      <a:pt x="0" y="349"/>
                      <a:pt x="12" y="381"/>
                    </a:cubicBezTo>
                    <a:cubicBezTo>
                      <a:pt x="24" y="413"/>
                      <a:pt x="1" y="548"/>
                      <a:pt x="102" y="609"/>
                    </a:cubicBezTo>
                    <a:cubicBezTo>
                      <a:pt x="115" y="617"/>
                      <a:pt x="122" y="627"/>
                      <a:pt x="128" y="639"/>
                    </a:cubicBezTo>
                    <a:cubicBezTo>
                      <a:pt x="128" y="638"/>
                      <a:pt x="128" y="637"/>
                      <a:pt x="128" y="637"/>
                    </a:cubicBezTo>
                    <a:moveTo>
                      <a:pt x="490" y="381"/>
                    </a:moveTo>
                    <a:cubicBezTo>
                      <a:pt x="482" y="423"/>
                      <a:pt x="472" y="474"/>
                      <a:pt x="534" y="521"/>
                    </a:cubicBezTo>
                    <a:cubicBezTo>
                      <a:pt x="602" y="573"/>
                      <a:pt x="618" y="653"/>
                      <a:pt x="550" y="689"/>
                    </a:cubicBezTo>
                    <a:cubicBezTo>
                      <a:pt x="482" y="725"/>
                      <a:pt x="458" y="605"/>
                      <a:pt x="414" y="657"/>
                    </a:cubicBezTo>
                    <a:cubicBezTo>
                      <a:pt x="370" y="709"/>
                      <a:pt x="564" y="708"/>
                      <a:pt x="522" y="785"/>
                    </a:cubicBezTo>
                    <a:cubicBezTo>
                      <a:pt x="494" y="837"/>
                      <a:pt x="455" y="748"/>
                      <a:pt x="362" y="757"/>
                    </a:cubicBezTo>
                    <a:cubicBezTo>
                      <a:pt x="322" y="761"/>
                      <a:pt x="254" y="725"/>
                      <a:pt x="222" y="685"/>
                    </a:cubicBezTo>
                    <a:cubicBezTo>
                      <a:pt x="190" y="645"/>
                      <a:pt x="134" y="601"/>
                      <a:pt x="198" y="565"/>
                    </a:cubicBezTo>
                    <a:cubicBezTo>
                      <a:pt x="238" y="543"/>
                      <a:pt x="275" y="529"/>
                      <a:pt x="300" y="535"/>
                    </a:cubicBezTo>
                    <a:cubicBezTo>
                      <a:pt x="300" y="535"/>
                      <a:pt x="264" y="512"/>
                      <a:pt x="150" y="537"/>
                    </a:cubicBezTo>
                    <a:cubicBezTo>
                      <a:pt x="78" y="553"/>
                      <a:pt x="38" y="461"/>
                      <a:pt x="50" y="413"/>
                    </a:cubicBezTo>
                    <a:cubicBezTo>
                      <a:pt x="62" y="365"/>
                      <a:pt x="42" y="333"/>
                      <a:pt x="66" y="309"/>
                    </a:cubicBezTo>
                    <a:cubicBezTo>
                      <a:pt x="90" y="285"/>
                      <a:pt x="86" y="249"/>
                      <a:pt x="114" y="245"/>
                    </a:cubicBezTo>
                    <a:cubicBezTo>
                      <a:pt x="142" y="241"/>
                      <a:pt x="162" y="189"/>
                      <a:pt x="214" y="217"/>
                    </a:cubicBezTo>
                    <a:cubicBezTo>
                      <a:pt x="266" y="245"/>
                      <a:pt x="278" y="269"/>
                      <a:pt x="310" y="281"/>
                    </a:cubicBezTo>
                    <a:cubicBezTo>
                      <a:pt x="342" y="293"/>
                      <a:pt x="308" y="330"/>
                      <a:pt x="338" y="353"/>
                    </a:cubicBezTo>
                    <a:cubicBezTo>
                      <a:pt x="354" y="365"/>
                      <a:pt x="326" y="405"/>
                      <a:pt x="314" y="425"/>
                    </a:cubicBezTo>
                    <a:cubicBezTo>
                      <a:pt x="302" y="445"/>
                      <a:pt x="284" y="503"/>
                      <a:pt x="300" y="535"/>
                    </a:cubicBezTo>
                    <a:cubicBezTo>
                      <a:pt x="300" y="535"/>
                      <a:pt x="322" y="425"/>
                      <a:pt x="358" y="417"/>
                    </a:cubicBezTo>
                    <a:cubicBezTo>
                      <a:pt x="376" y="413"/>
                      <a:pt x="387" y="407"/>
                      <a:pt x="392" y="398"/>
                    </a:cubicBezTo>
                    <a:moveTo>
                      <a:pt x="590" y="44"/>
                    </a:moveTo>
                    <a:cubicBezTo>
                      <a:pt x="623" y="57"/>
                      <a:pt x="666" y="69"/>
                      <a:pt x="702" y="65"/>
                    </a:cubicBezTo>
                    <a:cubicBezTo>
                      <a:pt x="774" y="57"/>
                      <a:pt x="774" y="213"/>
                      <a:pt x="746" y="245"/>
                    </a:cubicBezTo>
                    <a:cubicBezTo>
                      <a:pt x="718" y="277"/>
                      <a:pt x="681" y="282"/>
                      <a:pt x="687" y="331"/>
                    </a:cubicBezTo>
                    <a:cubicBezTo>
                      <a:pt x="687" y="331"/>
                      <a:pt x="734" y="269"/>
                      <a:pt x="770" y="301"/>
                    </a:cubicBezTo>
                    <a:cubicBezTo>
                      <a:pt x="806" y="333"/>
                      <a:pt x="766" y="334"/>
                      <a:pt x="822" y="353"/>
                    </a:cubicBezTo>
                    <a:cubicBezTo>
                      <a:pt x="834" y="357"/>
                      <a:pt x="814" y="377"/>
                      <a:pt x="850" y="397"/>
                    </a:cubicBezTo>
                    <a:cubicBezTo>
                      <a:pt x="886" y="417"/>
                      <a:pt x="846" y="453"/>
                      <a:pt x="866" y="477"/>
                    </a:cubicBezTo>
                    <a:cubicBezTo>
                      <a:pt x="886" y="501"/>
                      <a:pt x="817" y="507"/>
                      <a:pt x="858" y="553"/>
                    </a:cubicBezTo>
                    <a:cubicBezTo>
                      <a:pt x="894" y="593"/>
                      <a:pt x="838" y="589"/>
                      <a:pt x="870" y="605"/>
                    </a:cubicBezTo>
                    <a:cubicBezTo>
                      <a:pt x="885" y="613"/>
                      <a:pt x="854" y="629"/>
                      <a:pt x="866" y="649"/>
                    </a:cubicBezTo>
                    <a:cubicBezTo>
                      <a:pt x="878" y="669"/>
                      <a:pt x="850" y="769"/>
                      <a:pt x="774" y="701"/>
                    </a:cubicBezTo>
                    <a:cubicBezTo>
                      <a:pt x="698" y="633"/>
                      <a:pt x="581" y="383"/>
                      <a:pt x="526" y="377"/>
                    </a:cubicBezTo>
                    <a:cubicBezTo>
                      <a:pt x="518" y="376"/>
                      <a:pt x="516" y="357"/>
                      <a:pt x="512" y="343"/>
                    </a:cubicBezTo>
                    <a:moveTo>
                      <a:pt x="902" y="774"/>
                    </a:moveTo>
                    <a:cubicBezTo>
                      <a:pt x="970" y="650"/>
                      <a:pt x="894" y="267"/>
                      <a:pt x="806" y="221"/>
                    </a:cubicBezTo>
                    <a:cubicBezTo>
                      <a:pt x="806" y="221"/>
                      <a:pt x="816" y="38"/>
                      <a:pt x="711" y="0"/>
                    </a:cubicBezTo>
                    <a:moveTo>
                      <a:pt x="616" y="797"/>
                    </a:moveTo>
                    <a:cubicBezTo>
                      <a:pt x="616" y="797"/>
                      <a:pt x="552" y="761"/>
                      <a:pt x="592" y="713"/>
                    </a:cubicBezTo>
                    <a:cubicBezTo>
                      <a:pt x="632" y="665"/>
                      <a:pt x="616" y="621"/>
                      <a:pt x="680" y="685"/>
                    </a:cubicBezTo>
                    <a:cubicBezTo>
                      <a:pt x="744" y="749"/>
                      <a:pt x="788" y="825"/>
                      <a:pt x="616" y="797"/>
                    </a:cubicBezTo>
                    <a:close/>
                  </a:path>
                </a:pathLst>
              </a:custGeom>
              <a:noFill/>
              <a:ln w="11113">
                <a:solidFill>
                  <a:srgbClr val="494E4E"/>
                </a:solidFill>
                <a:miter lim="800000"/>
                <a:headEnd/>
                <a:tailEnd/>
              </a:ln>
            </p:spPr>
            <p:txBody>
              <a:bodyPr/>
              <a:lstStyle/>
              <a:p>
                <a:endParaRPr lang="en-US"/>
              </a:p>
            </p:txBody>
          </p:sp>
          <p:sp>
            <p:nvSpPr>
              <p:cNvPr id="44226" name="Freeform 1074"/>
              <p:cNvSpPr>
                <a:spLocks/>
              </p:cNvSpPr>
              <p:nvPr/>
            </p:nvSpPr>
            <p:spPr bwMode="auto">
              <a:xfrm>
                <a:off x="740" y="3200"/>
                <a:ext cx="1937" cy="883"/>
              </a:xfrm>
              <a:custGeom>
                <a:avLst/>
                <a:gdLst>
                  <a:gd name="T0" fmla="*/ 0 w 775"/>
                  <a:gd name="T1" fmla="*/ 0 h 331"/>
                  <a:gd name="T2" fmla="*/ 1 w 775"/>
                  <a:gd name="T3" fmla="*/ 2 h 331"/>
                  <a:gd name="T4" fmla="*/ 55 w 775"/>
                  <a:gd name="T5" fmla="*/ 80 h 331"/>
                  <a:gd name="T6" fmla="*/ 739 w 775"/>
                  <a:gd name="T7" fmla="*/ 172 h 331"/>
                  <a:gd name="T8" fmla="*/ 775 w 775"/>
                  <a:gd name="T9" fmla="*/ 137 h 331"/>
                  <a:gd name="T10" fmla="*/ 0 60000 65536"/>
                  <a:gd name="T11" fmla="*/ 0 60000 65536"/>
                  <a:gd name="T12" fmla="*/ 0 60000 65536"/>
                  <a:gd name="T13" fmla="*/ 0 60000 65536"/>
                  <a:gd name="T14" fmla="*/ 0 60000 65536"/>
                  <a:gd name="T15" fmla="*/ 0 w 775"/>
                  <a:gd name="T16" fmla="*/ 0 h 331"/>
                  <a:gd name="T17" fmla="*/ 775 w 775"/>
                  <a:gd name="T18" fmla="*/ 331 h 331"/>
                </a:gdLst>
                <a:ahLst/>
                <a:cxnLst>
                  <a:cxn ang="T10">
                    <a:pos x="T0" y="T1"/>
                  </a:cxn>
                  <a:cxn ang="T11">
                    <a:pos x="T2" y="T3"/>
                  </a:cxn>
                  <a:cxn ang="T12">
                    <a:pos x="T4" y="T5"/>
                  </a:cxn>
                  <a:cxn ang="T13">
                    <a:pos x="T6" y="T7"/>
                  </a:cxn>
                  <a:cxn ang="T14">
                    <a:pos x="T8" y="T9"/>
                  </a:cxn>
                </a:cxnLst>
                <a:rect l="T15" t="T16" r="T17" b="T18"/>
                <a:pathLst>
                  <a:path w="775" h="331">
                    <a:moveTo>
                      <a:pt x="0" y="0"/>
                    </a:moveTo>
                    <a:cubicBezTo>
                      <a:pt x="0" y="0"/>
                      <a:pt x="1" y="1"/>
                      <a:pt x="1" y="2"/>
                    </a:cubicBezTo>
                    <a:cubicBezTo>
                      <a:pt x="14" y="27"/>
                      <a:pt x="19" y="58"/>
                      <a:pt x="55" y="80"/>
                    </a:cubicBezTo>
                    <a:cubicBezTo>
                      <a:pt x="107" y="112"/>
                      <a:pt x="328" y="331"/>
                      <a:pt x="739" y="172"/>
                    </a:cubicBezTo>
                    <a:cubicBezTo>
                      <a:pt x="754" y="166"/>
                      <a:pt x="766" y="154"/>
                      <a:pt x="775" y="137"/>
                    </a:cubicBezTo>
                  </a:path>
                </a:pathLst>
              </a:custGeom>
              <a:noFill/>
              <a:ln w="11113">
                <a:solidFill>
                  <a:srgbClr val="494E4E"/>
                </a:solidFill>
                <a:miter lim="800000"/>
                <a:headEnd/>
                <a:tailEnd/>
              </a:ln>
            </p:spPr>
            <p:txBody>
              <a:bodyPr/>
              <a:lstStyle/>
              <a:p>
                <a:endParaRPr lang="en-US"/>
              </a:p>
            </p:txBody>
          </p:sp>
          <p:sp>
            <p:nvSpPr>
              <p:cNvPr id="44227" name="Freeform 1075"/>
              <p:cNvSpPr>
                <a:spLocks/>
              </p:cNvSpPr>
              <p:nvPr/>
            </p:nvSpPr>
            <p:spPr bwMode="auto">
              <a:xfrm>
                <a:off x="620" y="797"/>
                <a:ext cx="580" cy="539"/>
              </a:xfrm>
              <a:custGeom>
                <a:avLst/>
                <a:gdLst>
                  <a:gd name="T0" fmla="*/ 232 w 232"/>
                  <a:gd name="T1" fmla="*/ 85 h 202"/>
                  <a:gd name="T2" fmla="*/ 90 w 232"/>
                  <a:gd name="T3" fmla="*/ 0 h 202"/>
                  <a:gd name="T4" fmla="*/ 52 w 232"/>
                  <a:gd name="T5" fmla="*/ 49 h 202"/>
                  <a:gd name="T6" fmla="*/ 104 w 232"/>
                  <a:gd name="T7" fmla="*/ 97 h 202"/>
                  <a:gd name="T8" fmla="*/ 38 w 232"/>
                  <a:gd name="T9" fmla="*/ 80 h 202"/>
                  <a:gd name="T10" fmla="*/ 8 w 232"/>
                  <a:gd name="T11" fmla="*/ 137 h 202"/>
                  <a:gd name="T12" fmla="*/ 166 w 232"/>
                  <a:gd name="T13" fmla="*/ 202 h 202"/>
                  <a:gd name="T14" fmla="*/ 232 w 232"/>
                  <a:gd name="T15" fmla="*/ 85 h 20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02"/>
                  <a:gd name="T26" fmla="*/ 232 w 232"/>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02">
                    <a:moveTo>
                      <a:pt x="232" y="85"/>
                    </a:moveTo>
                    <a:cubicBezTo>
                      <a:pt x="143" y="44"/>
                      <a:pt x="90" y="0"/>
                      <a:pt x="90" y="0"/>
                    </a:cubicBezTo>
                    <a:cubicBezTo>
                      <a:pt x="52" y="13"/>
                      <a:pt x="52" y="49"/>
                      <a:pt x="52" y="49"/>
                    </a:cubicBezTo>
                    <a:cubicBezTo>
                      <a:pt x="52" y="49"/>
                      <a:pt x="108" y="81"/>
                      <a:pt x="104" y="97"/>
                    </a:cubicBezTo>
                    <a:cubicBezTo>
                      <a:pt x="100" y="113"/>
                      <a:pt x="38" y="80"/>
                      <a:pt x="38" y="80"/>
                    </a:cubicBezTo>
                    <a:cubicBezTo>
                      <a:pt x="0" y="93"/>
                      <a:pt x="8" y="137"/>
                      <a:pt x="8" y="137"/>
                    </a:cubicBezTo>
                    <a:cubicBezTo>
                      <a:pt x="44" y="150"/>
                      <a:pt x="106" y="172"/>
                      <a:pt x="166" y="202"/>
                    </a:cubicBezTo>
                    <a:cubicBezTo>
                      <a:pt x="178" y="158"/>
                      <a:pt x="200" y="116"/>
                      <a:pt x="232" y="85"/>
                    </a:cubicBezTo>
                    <a:close/>
                  </a:path>
                </a:pathLst>
              </a:custGeom>
              <a:noFill/>
              <a:ln w="11113">
                <a:solidFill>
                  <a:srgbClr val="494E4E"/>
                </a:solidFill>
                <a:miter lim="800000"/>
                <a:headEnd/>
                <a:tailEnd/>
              </a:ln>
            </p:spPr>
            <p:txBody>
              <a:bodyPr/>
              <a:lstStyle/>
              <a:p>
                <a:endParaRPr lang="en-US"/>
              </a:p>
            </p:txBody>
          </p:sp>
          <p:sp>
            <p:nvSpPr>
              <p:cNvPr id="44228" name="Freeform 1076"/>
              <p:cNvSpPr>
                <a:spLocks/>
              </p:cNvSpPr>
              <p:nvPr/>
            </p:nvSpPr>
            <p:spPr bwMode="auto">
              <a:xfrm>
                <a:off x="992" y="723"/>
                <a:ext cx="1070" cy="1488"/>
              </a:xfrm>
              <a:custGeom>
                <a:avLst/>
                <a:gdLst>
                  <a:gd name="T0" fmla="*/ 17 w 428"/>
                  <a:gd name="T1" fmla="*/ 230 h 558"/>
                  <a:gd name="T2" fmla="*/ 19 w 428"/>
                  <a:gd name="T3" fmla="*/ 409 h 558"/>
                  <a:gd name="T4" fmla="*/ 131 w 428"/>
                  <a:gd name="T5" fmla="*/ 558 h 558"/>
                  <a:gd name="T6" fmla="*/ 166 w 428"/>
                  <a:gd name="T7" fmla="*/ 365 h 558"/>
                  <a:gd name="T8" fmla="*/ 279 w 428"/>
                  <a:gd name="T9" fmla="*/ 185 h 558"/>
                  <a:gd name="T10" fmla="*/ 428 w 428"/>
                  <a:gd name="T11" fmla="*/ 185 h 558"/>
                  <a:gd name="T12" fmla="*/ 356 w 428"/>
                  <a:gd name="T13" fmla="*/ 81 h 558"/>
                  <a:gd name="T14" fmla="*/ 360 w 428"/>
                  <a:gd name="T15" fmla="*/ 53 h 558"/>
                  <a:gd name="T16" fmla="*/ 316 w 428"/>
                  <a:gd name="T17" fmla="*/ 13 h 558"/>
                  <a:gd name="T18" fmla="*/ 279 w 428"/>
                  <a:gd name="T19" fmla="*/ 55 h 558"/>
                  <a:gd name="T20" fmla="*/ 280 w 428"/>
                  <a:gd name="T21" fmla="*/ 25 h 558"/>
                  <a:gd name="T22" fmla="*/ 252 w 428"/>
                  <a:gd name="T23" fmla="*/ 1 h 558"/>
                  <a:gd name="T24" fmla="*/ 220 w 428"/>
                  <a:gd name="T25" fmla="*/ 57 h 558"/>
                  <a:gd name="T26" fmla="*/ 184 w 428"/>
                  <a:gd name="T27" fmla="*/ 57 h 558"/>
                  <a:gd name="T28" fmla="*/ 172 w 428"/>
                  <a:gd name="T29" fmla="*/ 21 h 558"/>
                  <a:gd name="T30" fmla="*/ 132 w 428"/>
                  <a:gd name="T31" fmla="*/ 41 h 558"/>
                  <a:gd name="T32" fmla="*/ 136 w 428"/>
                  <a:gd name="T33" fmla="*/ 77 h 558"/>
                  <a:gd name="T34" fmla="*/ 83 w 428"/>
                  <a:gd name="T35" fmla="*/ 113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8"/>
                  <a:gd name="T55" fmla="*/ 0 h 558"/>
                  <a:gd name="T56" fmla="*/ 428 w 428"/>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8" h="558">
                    <a:moveTo>
                      <a:pt x="17" y="230"/>
                    </a:moveTo>
                    <a:cubicBezTo>
                      <a:pt x="0" y="292"/>
                      <a:pt x="1" y="360"/>
                      <a:pt x="19" y="409"/>
                    </a:cubicBezTo>
                    <a:cubicBezTo>
                      <a:pt x="41" y="468"/>
                      <a:pt x="88" y="523"/>
                      <a:pt x="131" y="558"/>
                    </a:cubicBezTo>
                    <a:cubicBezTo>
                      <a:pt x="146" y="516"/>
                      <a:pt x="179" y="414"/>
                      <a:pt x="166" y="365"/>
                    </a:cubicBezTo>
                    <a:cubicBezTo>
                      <a:pt x="159" y="293"/>
                      <a:pt x="250" y="179"/>
                      <a:pt x="279" y="185"/>
                    </a:cubicBezTo>
                    <a:cubicBezTo>
                      <a:pt x="319" y="194"/>
                      <a:pt x="375" y="192"/>
                      <a:pt x="428" y="185"/>
                    </a:cubicBezTo>
                    <a:cubicBezTo>
                      <a:pt x="402" y="113"/>
                      <a:pt x="363" y="87"/>
                      <a:pt x="356" y="81"/>
                    </a:cubicBezTo>
                    <a:cubicBezTo>
                      <a:pt x="327" y="59"/>
                      <a:pt x="360" y="53"/>
                      <a:pt x="360" y="53"/>
                    </a:cubicBezTo>
                    <a:cubicBezTo>
                      <a:pt x="356" y="5"/>
                      <a:pt x="316" y="13"/>
                      <a:pt x="316" y="13"/>
                    </a:cubicBezTo>
                    <a:cubicBezTo>
                      <a:pt x="279" y="55"/>
                      <a:pt x="279" y="55"/>
                      <a:pt x="279" y="55"/>
                    </a:cubicBezTo>
                    <a:cubicBezTo>
                      <a:pt x="259" y="43"/>
                      <a:pt x="284" y="37"/>
                      <a:pt x="280" y="25"/>
                    </a:cubicBezTo>
                    <a:cubicBezTo>
                      <a:pt x="277" y="17"/>
                      <a:pt x="259" y="0"/>
                      <a:pt x="252" y="1"/>
                    </a:cubicBezTo>
                    <a:cubicBezTo>
                      <a:pt x="232" y="5"/>
                      <a:pt x="220" y="57"/>
                      <a:pt x="220" y="57"/>
                    </a:cubicBezTo>
                    <a:cubicBezTo>
                      <a:pt x="212" y="53"/>
                      <a:pt x="184" y="57"/>
                      <a:pt x="184" y="57"/>
                    </a:cubicBezTo>
                    <a:cubicBezTo>
                      <a:pt x="184" y="41"/>
                      <a:pt x="172" y="21"/>
                      <a:pt x="172" y="21"/>
                    </a:cubicBezTo>
                    <a:cubicBezTo>
                      <a:pt x="148" y="17"/>
                      <a:pt x="132" y="41"/>
                      <a:pt x="132" y="41"/>
                    </a:cubicBezTo>
                    <a:cubicBezTo>
                      <a:pt x="152" y="61"/>
                      <a:pt x="136" y="77"/>
                      <a:pt x="136" y="77"/>
                    </a:cubicBezTo>
                    <a:cubicBezTo>
                      <a:pt x="116" y="86"/>
                      <a:pt x="98" y="98"/>
                      <a:pt x="83" y="113"/>
                    </a:cubicBezTo>
                  </a:path>
                </a:pathLst>
              </a:custGeom>
              <a:noFill/>
              <a:ln w="11113">
                <a:solidFill>
                  <a:srgbClr val="494E4E"/>
                </a:solidFill>
                <a:miter lim="800000"/>
                <a:headEnd/>
                <a:tailEnd/>
              </a:ln>
            </p:spPr>
            <p:txBody>
              <a:bodyPr/>
              <a:lstStyle/>
              <a:p>
                <a:endParaRPr lang="en-US"/>
              </a:p>
            </p:txBody>
          </p:sp>
          <p:sp>
            <p:nvSpPr>
              <p:cNvPr id="44229" name="Freeform 1077"/>
              <p:cNvSpPr>
                <a:spLocks/>
              </p:cNvSpPr>
              <p:nvPr/>
            </p:nvSpPr>
            <p:spPr bwMode="auto">
              <a:xfrm>
                <a:off x="1702" y="1120"/>
                <a:ext cx="838" cy="1291"/>
              </a:xfrm>
              <a:custGeom>
                <a:avLst/>
                <a:gdLst>
                  <a:gd name="T0" fmla="*/ 144 w 335"/>
                  <a:gd name="T1" fmla="*/ 36 h 484"/>
                  <a:gd name="T2" fmla="*/ 287 w 335"/>
                  <a:gd name="T3" fmla="*/ 0 h 484"/>
                  <a:gd name="T4" fmla="*/ 311 w 335"/>
                  <a:gd name="T5" fmla="*/ 48 h 484"/>
                  <a:gd name="T6" fmla="*/ 265 w 335"/>
                  <a:gd name="T7" fmla="*/ 75 h 484"/>
                  <a:gd name="T8" fmla="*/ 313 w 335"/>
                  <a:gd name="T9" fmla="*/ 91 h 484"/>
                  <a:gd name="T10" fmla="*/ 305 w 335"/>
                  <a:gd name="T11" fmla="*/ 143 h 484"/>
                  <a:gd name="T12" fmla="*/ 29 w 335"/>
                  <a:gd name="T13" fmla="*/ 299 h 484"/>
                  <a:gd name="T14" fmla="*/ 4 w 335"/>
                  <a:gd name="T15" fmla="*/ 473 h 484"/>
                  <a:gd name="T16" fmla="*/ 0 w 335"/>
                  <a:gd name="T17" fmla="*/ 484 h 4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5"/>
                  <a:gd name="T28" fmla="*/ 0 h 484"/>
                  <a:gd name="T29" fmla="*/ 335 w 335"/>
                  <a:gd name="T30" fmla="*/ 484 h 4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5" h="484">
                    <a:moveTo>
                      <a:pt x="144" y="36"/>
                    </a:moveTo>
                    <a:cubicBezTo>
                      <a:pt x="212" y="28"/>
                      <a:pt x="274" y="12"/>
                      <a:pt x="287" y="0"/>
                    </a:cubicBezTo>
                    <a:cubicBezTo>
                      <a:pt x="287" y="0"/>
                      <a:pt x="323" y="4"/>
                      <a:pt x="311" y="48"/>
                    </a:cubicBezTo>
                    <a:cubicBezTo>
                      <a:pt x="311" y="48"/>
                      <a:pt x="263" y="52"/>
                      <a:pt x="265" y="75"/>
                    </a:cubicBezTo>
                    <a:cubicBezTo>
                      <a:pt x="267" y="99"/>
                      <a:pt x="313" y="91"/>
                      <a:pt x="313" y="91"/>
                    </a:cubicBezTo>
                    <a:cubicBezTo>
                      <a:pt x="313" y="91"/>
                      <a:pt x="335" y="128"/>
                      <a:pt x="305" y="143"/>
                    </a:cubicBezTo>
                    <a:cubicBezTo>
                      <a:pt x="305" y="143"/>
                      <a:pt x="27" y="104"/>
                      <a:pt x="29" y="299"/>
                    </a:cubicBezTo>
                    <a:cubicBezTo>
                      <a:pt x="29" y="335"/>
                      <a:pt x="21" y="421"/>
                      <a:pt x="4" y="473"/>
                    </a:cubicBezTo>
                    <a:cubicBezTo>
                      <a:pt x="0" y="484"/>
                      <a:pt x="0" y="484"/>
                      <a:pt x="0" y="484"/>
                    </a:cubicBezTo>
                  </a:path>
                </a:pathLst>
              </a:custGeom>
              <a:noFill/>
              <a:ln w="11113">
                <a:solidFill>
                  <a:srgbClr val="494E4E"/>
                </a:solidFill>
                <a:miter lim="800000"/>
                <a:headEnd/>
                <a:tailEnd/>
              </a:ln>
            </p:spPr>
            <p:txBody>
              <a:bodyPr/>
              <a:lstStyle/>
              <a:p>
                <a:endParaRPr lang="en-US"/>
              </a:p>
            </p:txBody>
          </p:sp>
          <p:sp>
            <p:nvSpPr>
              <p:cNvPr id="44230" name="Line 1078"/>
              <p:cNvSpPr>
                <a:spLocks noChangeShapeType="1"/>
              </p:cNvSpPr>
              <p:nvPr/>
            </p:nvSpPr>
            <p:spPr bwMode="auto">
              <a:xfrm>
                <a:off x="1290" y="2293"/>
                <a:ext cx="1" cy="1"/>
              </a:xfrm>
              <a:prstGeom prst="line">
                <a:avLst/>
              </a:prstGeom>
              <a:noFill/>
              <a:ln w="11113">
                <a:solidFill>
                  <a:srgbClr val="494E4E"/>
                </a:solidFill>
                <a:miter lim="800000"/>
                <a:headEnd/>
                <a:tailEnd/>
              </a:ln>
            </p:spPr>
            <p:txBody>
              <a:bodyPr/>
              <a:lstStyle/>
              <a:p>
                <a:endParaRPr lang="en-US"/>
              </a:p>
            </p:txBody>
          </p:sp>
          <p:sp>
            <p:nvSpPr>
              <p:cNvPr id="44231" name="Line 1079"/>
              <p:cNvSpPr>
                <a:spLocks noChangeShapeType="1"/>
              </p:cNvSpPr>
              <p:nvPr/>
            </p:nvSpPr>
            <p:spPr bwMode="auto">
              <a:xfrm>
                <a:off x="1320" y="2213"/>
                <a:ext cx="1" cy="1"/>
              </a:xfrm>
              <a:prstGeom prst="line">
                <a:avLst/>
              </a:prstGeom>
              <a:noFill/>
              <a:ln w="11113">
                <a:solidFill>
                  <a:srgbClr val="494E4E"/>
                </a:solidFill>
                <a:miter lim="800000"/>
                <a:headEnd/>
                <a:tailEnd/>
              </a:ln>
            </p:spPr>
            <p:txBody>
              <a:bodyPr/>
              <a:lstStyle/>
              <a:p>
                <a:endParaRPr lang="en-US"/>
              </a:p>
            </p:txBody>
          </p:sp>
          <p:sp>
            <p:nvSpPr>
              <p:cNvPr id="44232" name="Oval 1080"/>
              <p:cNvSpPr>
                <a:spLocks noChangeArrowheads="1"/>
              </p:cNvSpPr>
              <p:nvPr/>
            </p:nvSpPr>
            <p:spPr bwMode="auto">
              <a:xfrm>
                <a:off x="1282" y="2107"/>
                <a:ext cx="428" cy="477"/>
              </a:xfrm>
              <a:prstGeom prst="ellipse">
                <a:avLst/>
              </a:prstGeom>
              <a:noFill/>
              <a:ln w="11113">
                <a:solidFill>
                  <a:srgbClr val="494E4E"/>
                </a:solidFill>
                <a:miter lim="800000"/>
                <a:headEnd/>
                <a:tailEnd/>
              </a:ln>
            </p:spPr>
            <p:txBody>
              <a:bodyPr/>
              <a:lstStyle/>
              <a:p>
                <a:endParaRPr lang="en-US"/>
              </a:p>
            </p:txBody>
          </p:sp>
          <p:sp>
            <p:nvSpPr>
              <p:cNvPr id="44233" name="Oval 1081"/>
              <p:cNvSpPr>
                <a:spLocks noChangeArrowheads="1"/>
              </p:cNvSpPr>
              <p:nvPr/>
            </p:nvSpPr>
            <p:spPr bwMode="auto">
              <a:xfrm>
                <a:off x="1327" y="2155"/>
                <a:ext cx="340" cy="381"/>
              </a:xfrm>
              <a:prstGeom prst="ellipse">
                <a:avLst/>
              </a:prstGeom>
              <a:noFill/>
              <a:ln w="11113">
                <a:solidFill>
                  <a:srgbClr val="494E4E"/>
                </a:solidFill>
                <a:miter lim="800000"/>
                <a:headEnd/>
                <a:tailEnd/>
              </a:ln>
            </p:spPr>
            <p:txBody>
              <a:bodyPr/>
              <a:lstStyle/>
              <a:p>
                <a:endParaRPr lang="en-US"/>
              </a:p>
            </p:txBody>
          </p:sp>
          <p:sp>
            <p:nvSpPr>
              <p:cNvPr id="44234" name="Line 1082"/>
              <p:cNvSpPr>
                <a:spLocks noChangeShapeType="1"/>
              </p:cNvSpPr>
              <p:nvPr/>
            </p:nvSpPr>
            <p:spPr bwMode="auto">
              <a:xfrm>
                <a:off x="1292" y="2296"/>
                <a:ext cx="1" cy="1"/>
              </a:xfrm>
              <a:prstGeom prst="line">
                <a:avLst/>
              </a:prstGeom>
              <a:noFill/>
              <a:ln w="15875">
                <a:solidFill>
                  <a:srgbClr val="494E4E"/>
                </a:solidFill>
                <a:miter lim="800000"/>
                <a:headEnd/>
                <a:tailEnd/>
              </a:ln>
            </p:spPr>
            <p:txBody>
              <a:bodyPr/>
              <a:lstStyle/>
              <a:p>
                <a:endParaRPr lang="en-US"/>
              </a:p>
            </p:txBody>
          </p:sp>
          <p:sp>
            <p:nvSpPr>
              <p:cNvPr id="44235" name="Line 1083"/>
              <p:cNvSpPr>
                <a:spLocks noChangeShapeType="1"/>
              </p:cNvSpPr>
              <p:nvPr/>
            </p:nvSpPr>
            <p:spPr bwMode="auto">
              <a:xfrm>
                <a:off x="1320" y="2216"/>
                <a:ext cx="1" cy="1"/>
              </a:xfrm>
              <a:prstGeom prst="line">
                <a:avLst/>
              </a:prstGeom>
              <a:noFill/>
              <a:ln w="15875">
                <a:solidFill>
                  <a:srgbClr val="494E4E"/>
                </a:solidFill>
                <a:miter lim="800000"/>
                <a:headEnd/>
                <a:tailEnd/>
              </a:ln>
            </p:spPr>
            <p:txBody>
              <a:bodyPr/>
              <a:lstStyle/>
              <a:p>
                <a:endParaRPr lang="en-US"/>
              </a:p>
            </p:txBody>
          </p:sp>
          <p:sp>
            <p:nvSpPr>
              <p:cNvPr id="44236" name="Freeform 1084"/>
              <p:cNvSpPr>
                <a:spLocks noEditPoints="1"/>
              </p:cNvSpPr>
              <p:nvPr/>
            </p:nvSpPr>
            <p:spPr bwMode="auto">
              <a:xfrm>
                <a:off x="420" y="1501"/>
                <a:ext cx="2425" cy="2064"/>
              </a:xfrm>
              <a:custGeom>
                <a:avLst/>
                <a:gdLst>
                  <a:gd name="T0" fmla="*/ 346 w 970"/>
                  <a:gd name="T1" fmla="*/ 297 h 774"/>
                  <a:gd name="T2" fmla="*/ 331 w 970"/>
                  <a:gd name="T3" fmla="*/ 265 h 774"/>
                  <a:gd name="T4" fmla="*/ 291 w 970"/>
                  <a:gd name="T5" fmla="*/ 213 h 774"/>
                  <a:gd name="T6" fmla="*/ 171 w 970"/>
                  <a:gd name="T7" fmla="*/ 165 h 774"/>
                  <a:gd name="T8" fmla="*/ 95 w 970"/>
                  <a:gd name="T9" fmla="*/ 197 h 774"/>
                  <a:gd name="T10" fmla="*/ 47 w 970"/>
                  <a:gd name="T11" fmla="*/ 261 h 774"/>
                  <a:gd name="T12" fmla="*/ 12 w 970"/>
                  <a:gd name="T13" fmla="*/ 381 h 774"/>
                  <a:gd name="T14" fmla="*/ 103 w 970"/>
                  <a:gd name="T15" fmla="*/ 609 h 774"/>
                  <a:gd name="T16" fmla="*/ 129 w 970"/>
                  <a:gd name="T17" fmla="*/ 639 h 774"/>
                  <a:gd name="T18" fmla="*/ 128 w 970"/>
                  <a:gd name="T19" fmla="*/ 637 h 774"/>
                  <a:gd name="T20" fmla="*/ 903 w 970"/>
                  <a:gd name="T21" fmla="*/ 774 h 774"/>
                  <a:gd name="T22" fmla="*/ 807 w 970"/>
                  <a:gd name="T23" fmla="*/ 221 h 774"/>
                  <a:gd name="T24" fmla="*/ 711 w 970"/>
                  <a:gd name="T25" fmla="*/ 0 h 7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774"/>
                  <a:gd name="T41" fmla="*/ 970 w 970"/>
                  <a:gd name="T42" fmla="*/ 774 h 7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774">
                    <a:moveTo>
                      <a:pt x="346" y="297"/>
                    </a:moveTo>
                    <a:cubicBezTo>
                      <a:pt x="341" y="284"/>
                      <a:pt x="336" y="272"/>
                      <a:pt x="331" y="265"/>
                    </a:cubicBezTo>
                    <a:cubicBezTo>
                      <a:pt x="315" y="246"/>
                      <a:pt x="308" y="247"/>
                      <a:pt x="291" y="213"/>
                    </a:cubicBezTo>
                    <a:cubicBezTo>
                      <a:pt x="279" y="189"/>
                      <a:pt x="199" y="149"/>
                      <a:pt x="171" y="165"/>
                    </a:cubicBezTo>
                    <a:cubicBezTo>
                      <a:pt x="143" y="181"/>
                      <a:pt x="107" y="165"/>
                      <a:pt x="95" y="197"/>
                    </a:cubicBezTo>
                    <a:cubicBezTo>
                      <a:pt x="83" y="229"/>
                      <a:pt x="59" y="229"/>
                      <a:pt x="47" y="261"/>
                    </a:cubicBezTo>
                    <a:cubicBezTo>
                      <a:pt x="35" y="293"/>
                      <a:pt x="0" y="349"/>
                      <a:pt x="12" y="381"/>
                    </a:cubicBezTo>
                    <a:cubicBezTo>
                      <a:pt x="24" y="413"/>
                      <a:pt x="2" y="548"/>
                      <a:pt x="103" y="609"/>
                    </a:cubicBezTo>
                    <a:cubicBezTo>
                      <a:pt x="116" y="617"/>
                      <a:pt x="123" y="627"/>
                      <a:pt x="129" y="639"/>
                    </a:cubicBezTo>
                    <a:cubicBezTo>
                      <a:pt x="129" y="638"/>
                      <a:pt x="128" y="637"/>
                      <a:pt x="128" y="637"/>
                    </a:cubicBezTo>
                    <a:moveTo>
                      <a:pt x="903" y="774"/>
                    </a:moveTo>
                    <a:cubicBezTo>
                      <a:pt x="970" y="650"/>
                      <a:pt x="895" y="267"/>
                      <a:pt x="807" y="221"/>
                    </a:cubicBezTo>
                    <a:cubicBezTo>
                      <a:pt x="807" y="221"/>
                      <a:pt x="816" y="38"/>
                      <a:pt x="711" y="0"/>
                    </a:cubicBezTo>
                  </a:path>
                </a:pathLst>
              </a:custGeom>
              <a:noFill/>
              <a:ln w="11113">
                <a:solidFill>
                  <a:srgbClr val="494E4E"/>
                </a:solidFill>
                <a:miter lim="800000"/>
                <a:headEnd/>
                <a:tailEnd/>
              </a:ln>
            </p:spPr>
            <p:txBody>
              <a:bodyPr/>
              <a:lstStyle/>
              <a:p>
                <a:endParaRPr lang="en-US"/>
              </a:p>
            </p:txBody>
          </p:sp>
          <p:sp>
            <p:nvSpPr>
              <p:cNvPr id="44237" name="Line 1085"/>
              <p:cNvSpPr>
                <a:spLocks noChangeShapeType="1"/>
              </p:cNvSpPr>
              <p:nvPr/>
            </p:nvSpPr>
            <p:spPr bwMode="auto">
              <a:xfrm flipH="1" flipV="1">
                <a:off x="2137" y="2480"/>
                <a:ext cx="33" cy="56"/>
              </a:xfrm>
              <a:prstGeom prst="line">
                <a:avLst/>
              </a:prstGeom>
              <a:noFill/>
              <a:ln w="7938">
                <a:solidFill>
                  <a:srgbClr val="494E4E"/>
                </a:solidFill>
                <a:miter lim="800000"/>
                <a:headEnd/>
                <a:tailEnd/>
              </a:ln>
            </p:spPr>
            <p:txBody>
              <a:bodyPr/>
              <a:lstStyle/>
              <a:p>
                <a:endParaRPr lang="en-US"/>
              </a:p>
            </p:txBody>
          </p:sp>
          <p:sp>
            <p:nvSpPr>
              <p:cNvPr id="44238" name="Line 1086"/>
              <p:cNvSpPr>
                <a:spLocks noChangeShapeType="1"/>
              </p:cNvSpPr>
              <p:nvPr/>
            </p:nvSpPr>
            <p:spPr bwMode="auto">
              <a:xfrm flipH="1" flipV="1">
                <a:off x="2080" y="2389"/>
                <a:ext cx="22" cy="35"/>
              </a:xfrm>
              <a:prstGeom prst="line">
                <a:avLst/>
              </a:prstGeom>
              <a:noFill/>
              <a:ln w="7938">
                <a:solidFill>
                  <a:srgbClr val="494E4E"/>
                </a:solidFill>
                <a:miter lim="800000"/>
                <a:headEnd/>
                <a:tailEnd/>
              </a:ln>
            </p:spPr>
            <p:txBody>
              <a:bodyPr/>
              <a:lstStyle/>
              <a:p>
                <a:endParaRPr lang="en-US"/>
              </a:p>
            </p:txBody>
          </p:sp>
          <p:sp>
            <p:nvSpPr>
              <p:cNvPr id="44239" name="Freeform 1087"/>
              <p:cNvSpPr>
                <a:spLocks/>
              </p:cNvSpPr>
              <p:nvPr/>
            </p:nvSpPr>
            <p:spPr bwMode="auto">
              <a:xfrm>
                <a:off x="1992" y="1557"/>
                <a:ext cx="120" cy="126"/>
              </a:xfrm>
              <a:custGeom>
                <a:avLst/>
                <a:gdLst>
                  <a:gd name="T0" fmla="*/ 0 w 48"/>
                  <a:gd name="T1" fmla="*/ 0 h 47"/>
                  <a:gd name="T2" fmla="*/ 48 w 48"/>
                  <a:gd name="T3" fmla="*/ 47 h 47"/>
                  <a:gd name="T4" fmla="*/ 0 60000 65536"/>
                  <a:gd name="T5" fmla="*/ 0 60000 65536"/>
                  <a:gd name="T6" fmla="*/ 0 w 48"/>
                  <a:gd name="T7" fmla="*/ 0 h 47"/>
                  <a:gd name="T8" fmla="*/ 48 w 48"/>
                  <a:gd name="T9" fmla="*/ 47 h 47"/>
                </a:gdLst>
                <a:ahLst/>
                <a:cxnLst>
                  <a:cxn ang="T4">
                    <a:pos x="T0" y="T1"/>
                  </a:cxn>
                  <a:cxn ang="T5">
                    <a:pos x="T2" y="T3"/>
                  </a:cxn>
                </a:cxnLst>
                <a:rect l="T6" t="T7" r="T8" b="T9"/>
                <a:pathLst>
                  <a:path w="48" h="47">
                    <a:moveTo>
                      <a:pt x="0" y="0"/>
                    </a:moveTo>
                    <a:cubicBezTo>
                      <a:pt x="33" y="9"/>
                      <a:pt x="41" y="13"/>
                      <a:pt x="48" y="47"/>
                    </a:cubicBezTo>
                  </a:path>
                </a:pathLst>
              </a:custGeom>
              <a:noFill/>
              <a:ln w="31750" cap="rnd">
                <a:solidFill>
                  <a:srgbClr val="222F76"/>
                </a:solidFill>
                <a:miter lim="800000"/>
                <a:headEnd/>
                <a:tailEnd/>
              </a:ln>
            </p:spPr>
            <p:txBody>
              <a:bodyPr/>
              <a:lstStyle/>
              <a:p>
                <a:endParaRPr lang="en-US"/>
              </a:p>
            </p:txBody>
          </p:sp>
          <p:sp>
            <p:nvSpPr>
              <p:cNvPr id="44240" name="Freeform 1088"/>
              <p:cNvSpPr>
                <a:spLocks/>
              </p:cNvSpPr>
              <p:nvPr/>
            </p:nvSpPr>
            <p:spPr bwMode="auto">
              <a:xfrm>
                <a:off x="885" y="1864"/>
                <a:ext cx="230" cy="109"/>
              </a:xfrm>
              <a:custGeom>
                <a:avLst/>
                <a:gdLst>
                  <a:gd name="T0" fmla="*/ 0 w 92"/>
                  <a:gd name="T1" fmla="*/ 0 h 41"/>
                  <a:gd name="T2" fmla="*/ 92 w 92"/>
                  <a:gd name="T3" fmla="*/ 41 h 41"/>
                  <a:gd name="T4" fmla="*/ 0 60000 65536"/>
                  <a:gd name="T5" fmla="*/ 0 60000 65536"/>
                  <a:gd name="T6" fmla="*/ 0 w 92"/>
                  <a:gd name="T7" fmla="*/ 0 h 41"/>
                  <a:gd name="T8" fmla="*/ 92 w 92"/>
                  <a:gd name="T9" fmla="*/ 41 h 41"/>
                </a:gdLst>
                <a:ahLst/>
                <a:cxnLst>
                  <a:cxn ang="T4">
                    <a:pos x="T0" y="T1"/>
                  </a:cxn>
                  <a:cxn ang="T5">
                    <a:pos x="T2" y="T3"/>
                  </a:cxn>
                </a:cxnLst>
                <a:rect l="T6" t="T7" r="T8" b="T9"/>
                <a:pathLst>
                  <a:path w="92" h="41">
                    <a:moveTo>
                      <a:pt x="0" y="0"/>
                    </a:moveTo>
                    <a:cubicBezTo>
                      <a:pt x="19" y="4"/>
                      <a:pt x="51" y="15"/>
                      <a:pt x="92" y="41"/>
                    </a:cubicBezTo>
                  </a:path>
                </a:pathLst>
              </a:custGeom>
              <a:noFill/>
              <a:ln w="31750" cap="rnd">
                <a:solidFill>
                  <a:srgbClr val="222F76"/>
                </a:solidFill>
                <a:miter lim="800000"/>
                <a:headEnd/>
                <a:tailEnd/>
              </a:ln>
            </p:spPr>
            <p:txBody>
              <a:bodyPr/>
              <a:lstStyle/>
              <a:p>
                <a:endParaRPr lang="en-US"/>
              </a:p>
            </p:txBody>
          </p:sp>
          <p:sp>
            <p:nvSpPr>
              <p:cNvPr id="44241" name="Freeform 1089"/>
              <p:cNvSpPr>
                <a:spLocks/>
              </p:cNvSpPr>
              <p:nvPr/>
            </p:nvSpPr>
            <p:spPr bwMode="auto">
              <a:xfrm>
                <a:off x="725" y="1888"/>
                <a:ext cx="390" cy="709"/>
              </a:xfrm>
              <a:custGeom>
                <a:avLst/>
                <a:gdLst>
                  <a:gd name="T0" fmla="*/ 10 w 156"/>
                  <a:gd name="T1" fmla="*/ 0 h 266"/>
                  <a:gd name="T2" fmla="*/ 63 w 156"/>
                  <a:gd name="T3" fmla="*/ 81 h 266"/>
                  <a:gd name="T4" fmla="*/ 132 w 156"/>
                  <a:gd name="T5" fmla="*/ 140 h 266"/>
                  <a:gd name="T6" fmla="*/ 156 w 156"/>
                  <a:gd name="T7" fmla="*/ 266 h 266"/>
                  <a:gd name="T8" fmla="*/ 0 60000 65536"/>
                  <a:gd name="T9" fmla="*/ 0 60000 65536"/>
                  <a:gd name="T10" fmla="*/ 0 60000 65536"/>
                  <a:gd name="T11" fmla="*/ 0 60000 65536"/>
                  <a:gd name="T12" fmla="*/ 0 w 156"/>
                  <a:gd name="T13" fmla="*/ 0 h 266"/>
                  <a:gd name="T14" fmla="*/ 156 w 156"/>
                  <a:gd name="T15" fmla="*/ 266 h 266"/>
                </a:gdLst>
                <a:ahLst/>
                <a:cxnLst>
                  <a:cxn ang="T8">
                    <a:pos x="T0" y="T1"/>
                  </a:cxn>
                  <a:cxn ang="T9">
                    <a:pos x="T2" y="T3"/>
                  </a:cxn>
                  <a:cxn ang="T10">
                    <a:pos x="T4" y="T5"/>
                  </a:cxn>
                  <a:cxn ang="T11">
                    <a:pos x="T6" y="T7"/>
                  </a:cxn>
                </a:cxnLst>
                <a:rect l="T12" t="T13" r="T14" b="T15"/>
                <a:pathLst>
                  <a:path w="156" h="266">
                    <a:moveTo>
                      <a:pt x="10" y="0"/>
                    </a:moveTo>
                    <a:cubicBezTo>
                      <a:pt x="0" y="40"/>
                      <a:pt x="28" y="69"/>
                      <a:pt x="63" y="81"/>
                    </a:cubicBezTo>
                    <a:cubicBezTo>
                      <a:pt x="99" y="93"/>
                      <a:pt x="120" y="103"/>
                      <a:pt x="132" y="140"/>
                    </a:cubicBezTo>
                    <a:cubicBezTo>
                      <a:pt x="148" y="183"/>
                      <a:pt x="133" y="226"/>
                      <a:pt x="156" y="266"/>
                    </a:cubicBezTo>
                  </a:path>
                </a:pathLst>
              </a:custGeom>
              <a:noFill/>
              <a:ln w="31750" cap="rnd">
                <a:solidFill>
                  <a:srgbClr val="222F76"/>
                </a:solidFill>
                <a:miter lim="800000"/>
                <a:headEnd/>
                <a:tailEnd/>
              </a:ln>
            </p:spPr>
            <p:txBody>
              <a:bodyPr/>
              <a:lstStyle/>
              <a:p>
                <a:endParaRPr lang="en-US"/>
              </a:p>
            </p:txBody>
          </p:sp>
          <p:sp>
            <p:nvSpPr>
              <p:cNvPr id="44242" name="Freeform 1090"/>
              <p:cNvSpPr>
                <a:spLocks/>
              </p:cNvSpPr>
              <p:nvPr/>
            </p:nvSpPr>
            <p:spPr bwMode="auto">
              <a:xfrm>
                <a:off x="667" y="1920"/>
                <a:ext cx="428" cy="709"/>
              </a:xfrm>
              <a:custGeom>
                <a:avLst/>
                <a:gdLst>
                  <a:gd name="T0" fmla="*/ 1 w 171"/>
                  <a:gd name="T1" fmla="*/ 0 h 266"/>
                  <a:gd name="T2" fmla="*/ 7 w 171"/>
                  <a:gd name="T3" fmla="*/ 104 h 266"/>
                  <a:gd name="T4" fmla="*/ 42 w 171"/>
                  <a:gd name="T5" fmla="*/ 212 h 266"/>
                  <a:gd name="T6" fmla="*/ 171 w 171"/>
                  <a:gd name="T7" fmla="*/ 266 h 266"/>
                  <a:gd name="T8" fmla="*/ 0 60000 65536"/>
                  <a:gd name="T9" fmla="*/ 0 60000 65536"/>
                  <a:gd name="T10" fmla="*/ 0 60000 65536"/>
                  <a:gd name="T11" fmla="*/ 0 60000 65536"/>
                  <a:gd name="T12" fmla="*/ 0 w 171"/>
                  <a:gd name="T13" fmla="*/ 0 h 266"/>
                  <a:gd name="T14" fmla="*/ 171 w 171"/>
                  <a:gd name="T15" fmla="*/ 266 h 266"/>
                </a:gdLst>
                <a:ahLst/>
                <a:cxnLst>
                  <a:cxn ang="T8">
                    <a:pos x="T0" y="T1"/>
                  </a:cxn>
                  <a:cxn ang="T9">
                    <a:pos x="T2" y="T3"/>
                  </a:cxn>
                  <a:cxn ang="T10">
                    <a:pos x="T4" y="T5"/>
                  </a:cxn>
                  <a:cxn ang="T11">
                    <a:pos x="T6" y="T7"/>
                  </a:cxn>
                </a:cxnLst>
                <a:rect l="T12" t="T13" r="T14" b="T15"/>
                <a:pathLst>
                  <a:path w="171" h="266">
                    <a:moveTo>
                      <a:pt x="1" y="0"/>
                    </a:moveTo>
                    <a:cubicBezTo>
                      <a:pt x="8" y="39"/>
                      <a:pt x="15" y="64"/>
                      <a:pt x="7" y="104"/>
                    </a:cubicBezTo>
                    <a:cubicBezTo>
                      <a:pt x="0" y="142"/>
                      <a:pt x="2" y="192"/>
                      <a:pt x="42" y="212"/>
                    </a:cubicBezTo>
                    <a:cubicBezTo>
                      <a:pt x="67" y="225"/>
                      <a:pt x="162" y="258"/>
                      <a:pt x="171" y="266"/>
                    </a:cubicBezTo>
                  </a:path>
                </a:pathLst>
              </a:custGeom>
              <a:noFill/>
              <a:ln w="31750" cap="rnd">
                <a:solidFill>
                  <a:srgbClr val="222F76"/>
                </a:solidFill>
                <a:miter lim="800000"/>
                <a:headEnd/>
                <a:tailEnd/>
              </a:ln>
            </p:spPr>
            <p:txBody>
              <a:bodyPr/>
              <a:lstStyle/>
              <a:p>
                <a:endParaRPr lang="en-US"/>
              </a:p>
            </p:txBody>
          </p:sp>
          <p:sp>
            <p:nvSpPr>
              <p:cNvPr id="44243" name="Freeform 1091"/>
              <p:cNvSpPr>
                <a:spLocks/>
              </p:cNvSpPr>
              <p:nvPr/>
            </p:nvSpPr>
            <p:spPr bwMode="auto">
              <a:xfrm>
                <a:off x="817" y="1883"/>
                <a:ext cx="325" cy="626"/>
              </a:xfrm>
              <a:custGeom>
                <a:avLst/>
                <a:gdLst>
                  <a:gd name="T0" fmla="*/ 0 w 130"/>
                  <a:gd name="T1" fmla="*/ 0 h 235"/>
                  <a:gd name="T2" fmla="*/ 74 w 130"/>
                  <a:gd name="T3" fmla="*/ 49 h 235"/>
                  <a:gd name="T4" fmla="*/ 113 w 130"/>
                  <a:gd name="T5" fmla="*/ 124 h 235"/>
                  <a:gd name="T6" fmla="*/ 130 w 130"/>
                  <a:gd name="T7" fmla="*/ 235 h 235"/>
                  <a:gd name="T8" fmla="*/ 0 60000 65536"/>
                  <a:gd name="T9" fmla="*/ 0 60000 65536"/>
                  <a:gd name="T10" fmla="*/ 0 60000 65536"/>
                  <a:gd name="T11" fmla="*/ 0 60000 65536"/>
                  <a:gd name="T12" fmla="*/ 0 w 130"/>
                  <a:gd name="T13" fmla="*/ 0 h 235"/>
                  <a:gd name="T14" fmla="*/ 130 w 130"/>
                  <a:gd name="T15" fmla="*/ 235 h 235"/>
                </a:gdLst>
                <a:ahLst/>
                <a:cxnLst>
                  <a:cxn ang="T8">
                    <a:pos x="T0" y="T1"/>
                  </a:cxn>
                  <a:cxn ang="T9">
                    <a:pos x="T2" y="T3"/>
                  </a:cxn>
                  <a:cxn ang="T10">
                    <a:pos x="T4" y="T5"/>
                  </a:cxn>
                  <a:cxn ang="T11">
                    <a:pos x="T6" y="T7"/>
                  </a:cxn>
                </a:cxnLst>
                <a:rect l="T12" t="T13" r="T14" b="T15"/>
                <a:pathLst>
                  <a:path w="130" h="235">
                    <a:moveTo>
                      <a:pt x="0" y="0"/>
                    </a:moveTo>
                    <a:cubicBezTo>
                      <a:pt x="25" y="4"/>
                      <a:pt x="57" y="32"/>
                      <a:pt x="74" y="49"/>
                    </a:cubicBezTo>
                    <a:cubicBezTo>
                      <a:pt x="94" y="69"/>
                      <a:pt x="109" y="96"/>
                      <a:pt x="113" y="124"/>
                    </a:cubicBezTo>
                    <a:cubicBezTo>
                      <a:pt x="118" y="154"/>
                      <a:pt x="103" y="212"/>
                      <a:pt x="130" y="235"/>
                    </a:cubicBezTo>
                  </a:path>
                </a:pathLst>
              </a:custGeom>
              <a:noFill/>
              <a:ln w="31750" cap="rnd">
                <a:solidFill>
                  <a:srgbClr val="222F76"/>
                </a:solidFill>
                <a:miter lim="800000"/>
                <a:headEnd/>
                <a:tailEnd/>
              </a:ln>
            </p:spPr>
            <p:txBody>
              <a:bodyPr/>
              <a:lstStyle/>
              <a:p>
                <a:endParaRPr lang="en-US"/>
              </a:p>
            </p:txBody>
          </p:sp>
          <p:sp>
            <p:nvSpPr>
              <p:cNvPr id="44244" name="Freeform 1092"/>
              <p:cNvSpPr>
                <a:spLocks/>
              </p:cNvSpPr>
              <p:nvPr/>
            </p:nvSpPr>
            <p:spPr bwMode="auto">
              <a:xfrm>
                <a:off x="2110" y="1672"/>
                <a:ext cx="190" cy="312"/>
              </a:xfrm>
              <a:custGeom>
                <a:avLst/>
                <a:gdLst>
                  <a:gd name="T0" fmla="*/ 1 w 76"/>
                  <a:gd name="T1" fmla="*/ 0 h 117"/>
                  <a:gd name="T2" fmla="*/ 15 w 76"/>
                  <a:gd name="T3" fmla="*/ 25 h 117"/>
                  <a:gd name="T4" fmla="*/ 47 w 76"/>
                  <a:gd name="T5" fmla="*/ 42 h 117"/>
                  <a:gd name="T6" fmla="*/ 52 w 76"/>
                  <a:gd name="T7" fmla="*/ 63 h 117"/>
                  <a:gd name="T8" fmla="*/ 66 w 76"/>
                  <a:gd name="T9" fmla="*/ 81 h 117"/>
                  <a:gd name="T10" fmla="*/ 73 w 76"/>
                  <a:gd name="T11" fmla="*/ 117 h 117"/>
                  <a:gd name="T12" fmla="*/ 0 60000 65536"/>
                  <a:gd name="T13" fmla="*/ 0 60000 65536"/>
                  <a:gd name="T14" fmla="*/ 0 60000 65536"/>
                  <a:gd name="T15" fmla="*/ 0 60000 65536"/>
                  <a:gd name="T16" fmla="*/ 0 60000 65536"/>
                  <a:gd name="T17" fmla="*/ 0 60000 65536"/>
                  <a:gd name="T18" fmla="*/ 0 w 76"/>
                  <a:gd name="T19" fmla="*/ 0 h 117"/>
                  <a:gd name="T20" fmla="*/ 76 w 76"/>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6" h="117">
                    <a:moveTo>
                      <a:pt x="1" y="0"/>
                    </a:moveTo>
                    <a:cubicBezTo>
                      <a:pt x="0" y="10"/>
                      <a:pt x="7" y="19"/>
                      <a:pt x="15" y="25"/>
                    </a:cubicBezTo>
                    <a:cubicBezTo>
                      <a:pt x="25" y="32"/>
                      <a:pt x="40" y="29"/>
                      <a:pt x="47" y="42"/>
                    </a:cubicBezTo>
                    <a:cubicBezTo>
                      <a:pt x="50" y="48"/>
                      <a:pt x="50" y="56"/>
                      <a:pt x="52" y="63"/>
                    </a:cubicBezTo>
                    <a:cubicBezTo>
                      <a:pt x="55" y="70"/>
                      <a:pt x="62" y="74"/>
                      <a:pt x="66" y="81"/>
                    </a:cubicBezTo>
                    <a:cubicBezTo>
                      <a:pt x="76" y="92"/>
                      <a:pt x="72" y="104"/>
                      <a:pt x="73" y="117"/>
                    </a:cubicBezTo>
                  </a:path>
                </a:pathLst>
              </a:custGeom>
              <a:noFill/>
              <a:ln w="15875" cap="rnd">
                <a:solidFill>
                  <a:srgbClr val="222F76"/>
                </a:solidFill>
                <a:miter lim="800000"/>
                <a:headEnd/>
                <a:tailEnd/>
              </a:ln>
            </p:spPr>
            <p:txBody>
              <a:bodyPr/>
              <a:lstStyle/>
              <a:p>
                <a:endParaRPr lang="en-US"/>
              </a:p>
            </p:txBody>
          </p:sp>
          <p:sp>
            <p:nvSpPr>
              <p:cNvPr id="44245" name="Freeform 1093"/>
              <p:cNvSpPr>
                <a:spLocks/>
              </p:cNvSpPr>
              <p:nvPr/>
            </p:nvSpPr>
            <p:spPr bwMode="auto">
              <a:xfrm>
                <a:off x="2142" y="1755"/>
                <a:ext cx="65" cy="234"/>
              </a:xfrm>
              <a:custGeom>
                <a:avLst/>
                <a:gdLst>
                  <a:gd name="T0" fmla="*/ 16 w 26"/>
                  <a:gd name="T1" fmla="*/ 0 h 88"/>
                  <a:gd name="T2" fmla="*/ 25 w 26"/>
                  <a:gd name="T3" fmla="*/ 16 h 88"/>
                  <a:gd name="T4" fmla="*/ 15 w 26"/>
                  <a:gd name="T5" fmla="*/ 42 h 88"/>
                  <a:gd name="T6" fmla="*/ 0 w 26"/>
                  <a:gd name="T7" fmla="*/ 88 h 88"/>
                  <a:gd name="T8" fmla="*/ 0 60000 65536"/>
                  <a:gd name="T9" fmla="*/ 0 60000 65536"/>
                  <a:gd name="T10" fmla="*/ 0 60000 65536"/>
                  <a:gd name="T11" fmla="*/ 0 60000 65536"/>
                  <a:gd name="T12" fmla="*/ 0 w 26"/>
                  <a:gd name="T13" fmla="*/ 0 h 88"/>
                  <a:gd name="T14" fmla="*/ 26 w 26"/>
                  <a:gd name="T15" fmla="*/ 88 h 88"/>
                </a:gdLst>
                <a:ahLst/>
                <a:cxnLst>
                  <a:cxn ang="T8">
                    <a:pos x="T0" y="T1"/>
                  </a:cxn>
                  <a:cxn ang="T9">
                    <a:pos x="T2" y="T3"/>
                  </a:cxn>
                  <a:cxn ang="T10">
                    <a:pos x="T4" y="T5"/>
                  </a:cxn>
                  <a:cxn ang="T11">
                    <a:pos x="T6" y="T7"/>
                  </a:cxn>
                </a:cxnLst>
                <a:rect l="T12" t="T13" r="T14" b="T15"/>
                <a:pathLst>
                  <a:path w="26" h="88">
                    <a:moveTo>
                      <a:pt x="16" y="0"/>
                    </a:moveTo>
                    <a:cubicBezTo>
                      <a:pt x="21" y="4"/>
                      <a:pt x="25" y="11"/>
                      <a:pt x="25" y="16"/>
                    </a:cubicBezTo>
                    <a:cubicBezTo>
                      <a:pt x="26" y="26"/>
                      <a:pt x="22" y="35"/>
                      <a:pt x="15" y="42"/>
                    </a:cubicBezTo>
                    <a:cubicBezTo>
                      <a:pt x="3" y="57"/>
                      <a:pt x="0" y="69"/>
                      <a:pt x="0" y="88"/>
                    </a:cubicBezTo>
                  </a:path>
                </a:pathLst>
              </a:custGeom>
              <a:noFill/>
              <a:ln w="15875" cap="rnd">
                <a:solidFill>
                  <a:srgbClr val="222F76"/>
                </a:solidFill>
                <a:miter lim="800000"/>
                <a:headEnd/>
                <a:tailEnd/>
              </a:ln>
            </p:spPr>
            <p:txBody>
              <a:bodyPr/>
              <a:lstStyle/>
              <a:p>
                <a:endParaRPr lang="en-US"/>
              </a:p>
            </p:txBody>
          </p:sp>
          <p:sp>
            <p:nvSpPr>
              <p:cNvPr id="44246" name="Freeform 1094"/>
              <p:cNvSpPr>
                <a:spLocks/>
              </p:cNvSpPr>
              <p:nvPr/>
            </p:nvSpPr>
            <p:spPr bwMode="auto">
              <a:xfrm>
                <a:off x="1945" y="1696"/>
                <a:ext cx="182" cy="277"/>
              </a:xfrm>
              <a:custGeom>
                <a:avLst/>
                <a:gdLst>
                  <a:gd name="T0" fmla="*/ 68 w 73"/>
                  <a:gd name="T1" fmla="*/ 0 h 104"/>
                  <a:gd name="T2" fmla="*/ 29 w 73"/>
                  <a:gd name="T3" fmla="*/ 33 h 104"/>
                  <a:gd name="T4" fmla="*/ 6 w 73"/>
                  <a:gd name="T5" fmla="*/ 61 h 104"/>
                  <a:gd name="T6" fmla="*/ 0 w 73"/>
                  <a:gd name="T7" fmla="*/ 104 h 104"/>
                  <a:gd name="T8" fmla="*/ 0 60000 65536"/>
                  <a:gd name="T9" fmla="*/ 0 60000 65536"/>
                  <a:gd name="T10" fmla="*/ 0 60000 65536"/>
                  <a:gd name="T11" fmla="*/ 0 60000 65536"/>
                  <a:gd name="T12" fmla="*/ 0 w 73"/>
                  <a:gd name="T13" fmla="*/ 0 h 104"/>
                  <a:gd name="T14" fmla="*/ 73 w 73"/>
                  <a:gd name="T15" fmla="*/ 104 h 104"/>
                </a:gdLst>
                <a:ahLst/>
                <a:cxnLst>
                  <a:cxn ang="T8">
                    <a:pos x="T0" y="T1"/>
                  </a:cxn>
                  <a:cxn ang="T9">
                    <a:pos x="T2" y="T3"/>
                  </a:cxn>
                  <a:cxn ang="T10">
                    <a:pos x="T4" y="T5"/>
                  </a:cxn>
                  <a:cxn ang="T11">
                    <a:pos x="T6" y="T7"/>
                  </a:cxn>
                </a:cxnLst>
                <a:rect l="T12" t="T13" r="T14" b="T15"/>
                <a:pathLst>
                  <a:path w="73" h="104">
                    <a:moveTo>
                      <a:pt x="68" y="0"/>
                    </a:moveTo>
                    <a:cubicBezTo>
                      <a:pt x="73" y="27"/>
                      <a:pt x="47" y="27"/>
                      <a:pt x="29" y="33"/>
                    </a:cubicBezTo>
                    <a:cubicBezTo>
                      <a:pt x="15" y="39"/>
                      <a:pt x="7" y="46"/>
                      <a:pt x="6" y="61"/>
                    </a:cubicBezTo>
                    <a:cubicBezTo>
                      <a:pt x="4" y="76"/>
                      <a:pt x="9" y="91"/>
                      <a:pt x="0" y="104"/>
                    </a:cubicBezTo>
                  </a:path>
                </a:pathLst>
              </a:custGeom>
              <a:noFill/>
              <a:ln w="15875" cap="rnd">
                <a:solidFill>
                  <a:srgbClr val="222F76"/>
                </a:solidFill>
                <a:miter lim="800000"/>
                <a:headEnd/>
                <a:tailEnd/>
              </a:ln>
            </p:spPr>
            <p:txBody>
              <a:bodyPr/>
              <a:lstStyle/>
              <a:p>
                <a:endParaRPr lang="en-US"/>
              </a:p>
            </p:txBody>
          </p:sp>
          <p:sp>
            <p:nvSpPr>
              <p:cNvPr id="44247" name="Freeform 1095"/>
              <p:cNvSpPr>
                <a:spLocks/>
              </p:cNvSpPr>
              <p:nvPr/>
            </p:nvSpPr>
            <p:spPr bwMode="auto">
              <a:xfrm>
                <a:off x="2000" y="1768"/>
                <a:ext cx="72" cy="157"/>
              </a:xfrm>
              <a:custGeom>
                <a:avLst/>
                <a:gdLst>
                  <a:gd name="T0" fmla="*/ 29 w 29"/>
                  <a:gd name="T1" fmla="*/ 0 h 59"/>
                  <a:gd name="T2" fmla="*/ 0 w 29"/>
                  <a:gd name="T3" fmla="*/ 29 h 59"/>
                  <a:gd name="T4" fmla="*/ 10 w 29"/>
                  <a:gd name="T5" fmla="*/ 59 h 59"/>
                  <a:gd name="T6" fmla="*/ 0 60000 65536"/>
                  <a:gd name="T7" fmla="*/ 0 60000 65536"/>
                  <a:gd name="T8" fmla="*/ 0 60000 65536"/>
                  <a:gd name="T9" fmla="*/ 0 w 29"/>
                  <a:gd name="T10" fmla="*/ 0 h 59"/>
                  <a:gd name="T11" fmla="*/ 29 w 29"/>
                  <a:gd name="T12" fmla="*/ 59 h 59"/>
                </a:gdLst>
                <a:ahLst/>
                <a:cxnLst>
                  <a:cxn ang="T6">
                    <a:pos x="T0" y="T1"/>
                  </a:cxn>
                  <a:cxn ang="T7">
                    <a:pos x="T2" y="T3"/>
                  </a:cxn>
                  <a:cxn ang="T8">
                    <a:pos x="T4" y="T5"/>
                  </a:cxn>
                </a:cxnLst>
                <a:rect l="T9" t="T10" r="T11" b="T12"/>
                <a:pathLst>
                  <a:path w="29" h="59">
                    <a:moveTo>
                      <a:pt x="29" y="0"/>
                    </a:moveTo>
                    <a:cubicBezTo>
                      <a:pt x="18" y="4"/>
                      <a:pt x="0" y="17"/>
                      <a:pt x="0" y="29"/>
                    </a:cubicBezTo>
                    <a:cubicBezTo>
                      <a:pt x="0" y="40"/>
                      <a:pt x="14" y="47"/>
                      <a:pt x="10" y="59"/>
                    </a:cubicBezTo>
                  </a:path>
                </a:pathLst>
              </a:custGeom>
              <a:noFill/>
              <a:ln w="15875" cap="rnd">
                <a:solidFill>
                  <a:srgbClr val="222F76"/>
                </a:solidFill>
                <a:miter lim="800000"/>
                <a:headEnd/>
                <a:tailEnd/>
              </a:ln>
            </p:spPr>
            <p:txBody>
              <a:bodyPr/>
              <a:lstStyle/>
              <a:p>
                <a:endParaRPr lang="en-US"/>
              </a:p>
            </p:txBody>
          </p:sp>
          <p:sp>
            <p:nvSpPr>
              <p:cNvPr id="44248" name="Freeform 1096"/>
              <p:cNvSpPr>
                <a:spLocks/>
              </p:cNvSpPr>
              <p:nvPr/>
            </p:nvSpPr>
            <p:spPr bwMode="auto">
              <a:xfrm>
                <a:off x="1852" y="1811"/>
                <a:ext cx="125" cy="93"/>
              </a:xfrm>
              <a:custGeom>
                <a:avLst/>
                <a:gdLst>
                  <a:gd name="T0" fmla="*/ 50 w 50"/>
                  <a:gd name="T1" fmla="*/ 0 h 35"/>
                  <a:gd name="T2" fmla="*/ 21 w 50"/>
                  <a:gd name="T3" fmla="*/ 9 h 35"/>
                  <a:gd name="T4" fmla="*/ 0 w 50"/>
                  <a:gd name="T5" fmla="*/ 35 h 35"/>
                  <a:gd name="T6" fmla="*/ 0 60000 65536"/>
                  <a:gd name="T7" fmla="*/ 0 60000 65536"/>
                  <a:gd name="T8" fmla="*/ 0 60000 65536"/>
                  <a:gd name="T9" fmla="*/ 0 w 50"/>
                  <a:gd name="T10" fmla="*/ 0 h 35"/>
                  <a:gd name="T11" fmla="*/ 50 w 50"/>
                  <a:gd name="T12" fmla="*/ 35 h 35"/>
                </a:gdLst>
                <a:ahLst/>
                <a:cxnLst>
                  <a:cxn ang="T6">
                    <a:pos x="T0" y="T1"/>
                  </a:cxn>
                  <a:cxn ang="T7">
                    <a:pos x="T2" y="T3"/>
                  </a:cxn>
                  <a:cxn ang="T8">
                    <a:pos x="T4" y="T5"/>
                  </a:cxn>
                </a:cxnLst>
                <a:rect l="T9" t="T10" r="T11" b="T12"/>
                <a:pathLst>
                  <a:path w="50" h="35">
                    <a:moveTo>
                      <a:pt x="50" y="0"/>
                    </a:moveTo>
                    <a:cubicBezTo>
                      <a:pt x="43" y="8"/>
                      <a:pt x="31" y="7"/>
                      <a:pt x="21" y="9"/>
                    </a:cubicBezTo>
                    <a:cubicBezTo>
                      <a:pt x="7" y="12"/>
                      <a:pt x="0" y="22"/>
                      <a:pt x="0" y="35"/>
                    </a:cubicBezTo>
                  </a:path>
                </a:pathLst>
              </a:custGeom>
              <a:noFill/>
              <a:ln w="15875" cap="rnd">
                <a:solidFill>
                  <a:srgbClr val="222F76"/>
                </a:solidFill>
                <a:miter lim="800000"/>
                <a:headEnd/>
                <a:tailEnd/>
              </a:ln>
            </p:spPr>
            <p:txBody>
              <a:bodyPr/>
              <a:lstStyle/>
              <a:p>
                <a:endParaRPr lang="en-US"/>
              </a:p>
            </p:txBody>
          </p:sp>
          <p:sp>
            <p:nvSpPr>
              <p:cNvPr id="44249" name="Freeform 1097"/>
              <p:cNvSpPr>
                <a:spLocks/>
              </p:cNvSpPr>
              <p:nvPr/>
            </p:nvSpPr>
            <p:spPr bwMode="auto">
              <a:xfrm>
                <a:off x="940" y="2557"/>
                <a:ext cx="127" cy="227"/>
              </a:xfrm>
              <a:custGeom>
                <a:avLst/>
                <a:gdLst>
                  <a:gd name="T0" fmla="*/ 0 w 51"/>
                  <a:gd name="T1" fmla="*/ 0 h 85"/>
                  <a:gd name="T2" fmla="*/ 22 w 51"/>
                  <a:gd name="T3" fmla="*/ 15 h 85"/>
                  <a:gd name="T4" fmla="*/ 28 w 51"/>
                  <a:gd name="T5" fmla="*/ 49 h 85"/>
                  <a:gd name="T6" fmla="*/ 36 w 51"/>
                  <a:gd name="T7" fmla="*/ 72 h 85"/>
                  <a:gd name="T8" fmla="*/ 51 w 51"/>
                  <a:gd name="T9" fmla="*/ 85 h 85"/>
                  <a:gd name="T10" fmla="*/ 0 60000 65536"/>
                  <a:gd name="T11" fmla="*/ 0 60000 65536"/>
                  <a:gd name="T12" fmla="*/ 0 60000 65536"/>
                  <a:gd name="T13" fmla="*/ 0 60000 65536"/>
                  <a:gd name="T14" fmla="*/ 0 60000 65536"/>
                  <a:gd name="T15" fmla="*/ 0 w 51"/>
                  <a:gd name="T16" fmla="*/ 0 h 85"/>
                  <a:gd name="T17" fmla="*/ 51 w 51"/>
                  <a:gd name="T18" fmla="*/ 85 h 85"/>
                </a:gdLst>
                <a:ahLst/>
                <a:cxnLst>
                  <a:cxn ang="T10">
                    <a:pos x="T0" y="T1"/>
                  </a:cxn>
                  <a:cxn ang="T11">
                    <a:pos x="T2" y="T3"/>
                  </a:cxn>
                  <a:cxn ang="T12">
                    <a:pos x="T4" y="T5"/>
                  </a:cxn>
                  <a:cxn ang="T13">
                    <a:pos x="T6" y="T7"/>
                  </a:cxn>
                  <a:cxn ang="T14">
                    <a:pos x="T8" y="T9"/>
                  </a:cxn>
                </a:cxnLst>
                <a:rect l="T15" t="T16" r="T17" b="T18"/>
                <a:pathLst>
                  <a:path w="51" h="85">
                    <a:moveTo>
                      <a:pt x="0" y="0"/>
                    </a:moveTo>
                    <a:cubicBezTo>
                      <a:pt x="7" y="4"/>
                      <a:pt x="17" y="8"/>
                      <a:pt x="22" y="15"/>
                    </a:cubicBezTo>
                    <a:cubicBezTo>
                      <a:pt x="29" y="24"/>
                      <a:pt x="28" y="38"/>
                      <a:pt x="28" y="49"/>
                    </a:cubicBezTo>
                    <a:cubicBezTo>
                      <a:pt x="27" y="58"/>
                      <a:pt x="27" y="66"/>
                      <a:pt x="36" y="72"/>
                    </a:cubicBezTo>
                    <a:cubicBezTo>
                      <a:pt x="42" y="77"/>
                      <a:pt x="47" y="78"/>
                      <a:pt x="51" y="85"/>
                    </a:cubicBezTo>
                  </a:path>
                </a:pathLst>
              </a:custGeom>
              <a:noFill/>
              <a:ln w="15875" cap="rnd">
                <a:solidFill>
                  <a:srgbClr val="222F76"/>
                </a:solidFill>
                <a:miter lim="800000"/>
                <a:headEnd/>
                <a:tailEnd/>
              </a:ln>
            </p:spPr>
            <p:txBody>
              <a:bodyPr/>
              <a:lstStyle/>
              <a:p>
                <a:endParaRPr lang="en-US"/>
              </a:p>
            </p:txBody>
          </p:sp>
          <p:sp>
            <p:nvSpPr>
              <p:cNvPr id="44250" name="Freeform 1098"/>
              <p:cNvSpPr>
                <a:spLocks/>
              </p:cNvSpPr>
              <p:nvPr/>
            </p:nvSpPr>
            <p:spPr bwMode="auto">
              <a:xfrm>
                <a:off x="970" y="2659"/>
                <a:ext cx="40" cy="101"/>
              </a:xfrm>
              <a:custGeom>
                <a:avLst/>
                <a:gdLst>
                  <a:gd name="T0" fmla="*/ 16 w 16"/>
                  <a:gd name="T1" fmla="*/ 0 h 38"/>
                  <a:gd name="T2" fmla="*/ 8 w 16"/>
                  <a:gd name="T3" fmla="*/ 20 h 38"/>
                  <a:gd name="T4" fmla="*/ 0 w 16"/>
                  <a:gd name="T5" fmla="*/ 38 h 38"/>
                  <a:gd name="T6" fmla="*/ 0 60000 65536"/>
                  <a:gd name="T7" fmla="*/ 0 60000 65536"/>
                  <a:gd name="T8" fmla="*/ 0 60000 65536"/>
                  <a:gd name="T9" fmla="*/ 0 w 16"/>
                  <a:gd name="T10" fmla="*/ 0 h 38"/>
                  <a:gd name="T11" fmla="*/ 16 w 16"/>
                  <a:gd name="T12" fmla="*/ 38 h 38"/>
                </a:gdLst>
                <a:ahLst/>
                <a:cxnLst>
                  <a:cxn ang="T6">
                    <a:pos x="T0" y="T1"/>
                  </a:cxn>
                  <a:cxn ang="T7">
                    <a:pos x="T2" y="T3"/>
                  </a:cxn>
                  <a:cxn ang="T8">
                    <a:pos x="T4" y="T5"/>
                  </a:cxn>
                </a:cxnLst>
                <a:rect l="T9" t="T10" r="T11" b="T12"/>
                <a:pathLst>
                  <a:path w="16" h="38">
                    <a:moveTo>
                      <a:pt x="16" y="0"/>
                    </a:moveTo>
                    <a:cubicBezTo>
                      <a:pt x="16" y="9"/>
                      <a:pt x="14" y="13"/>
                      <a:pt x="8" y="20"/>
                    </a:cubicBezTo>
                    <a:cubicBezTo>
                      <a:pt x="4" y="26"/>
                      <a:pt x="0" y="31"/>
                      <a:pt x="0" y="38"/>
                    </a:cubicBezTo>
                  </a:path>
                </a:pathLst>
              </a:custGeom>
              <a:noFill/>
              <a:ln w="15875" cap="rnd">
                <a:solidFill>
                  <a:srgbClr val="222F76"/>
                </a:solidFill>
                <a:miter lim="800000"/>
                <a:headEnd/>
                <a:tailEnd/>
              </a:ln>
            </p:spPr>
            <p:txBody>
              <a:bodyPr/>
              <a:lstStyle/>
              <a:p>
                <a:endParaRPr lang="en-US"/>
              </a:p>
            </p:txBody>
          </p:sp>
          <p:sp>
            <p:nvSpPr>
              <p:cNvPr id="44251" name="Freeform 1099"/>
              <p:cNvSpPr>
                <a:spLocks/>
              </p:cNvSpPr>
              <p:nvPr/>
            </p:nvSpPr>
            <p:spPr bwMode="auto">
              <a:xfrm>
                <a:off x="625" y="1792"/>
                <a:ext cx="275" cy="197"/>
              </a:xfrm>
              <a:custGeom>
                <a:avLst/>
                <a:gdLst>
                  <a:gd name="T0" fmla="*/ 104 w 110"/>
                  <a:gd name="T1" fmla="*/ 19 h 74"/>
                  <a:gd name="T2" fmla="*/ 57 w 110"/>
                  <a:gd name="T3" fmla="*/ 52 h 74"/>
                  <a:gd name="T4" fmla="*/ 5 w 110"/>
                  <a:gd name="T5" fmla="*/ 60 h 74"/>
                  <a:gd name="T6" fmla="*/ 41 w 110"/>
                  <a:gd name="T7" fmla="*/ 12 h 74"/>
                  <a:gd name="T8" fmla="*/ 104 w 110"/>
                  <a:gd name="T9" fmla="*/ 19 h 74"/>
                  <a:gd name="T10" fmla="*/ 0 60000 65536"/>
                  <a:gd name="T11" fmla="*/ 0 60000 65536"/>
                  <a:gd name="T12" fmla="*/ 0 60000 65536"/>
                  <a:gd name="T13" fmla="*/ 0 60000 65536"/>
                  <a:gd name="T14" fmla="*/ 0 60000 65536"/>
                  <a:gd name="T15" fmla="*/ 0 w 110"/>
                  <a:gd name="T16" fmla="*/ 0 h 74"/>
                  <a:gd name="T17" fmla="*/ 110 w 110"/>
                  <a:gd name="T18" fmla="*/ 74 h 74"/>
                </a:gdLst>
                <a:ahLst/>
                <a:cxnLst>
                  <a:cxn ang="T10">
                    <a:pos x="T0" y="T1"/>
                  </a:cxn>
                  <a:cxn ang="T11">
                    <a:pos x="T2" y="T3"/>
                  </a:cxn>
                  <a:cxn ang="T12">
                    <a:pos x="T4" y="T5"/>
                  </a:cxn>
                  <a:cxn ang="T13">
                    <a:pos x="T6" y="T7"/>
                  </a:cxn>
                  <a:cxn ang="T14">
                    <a:pos x="T8" y="T9"/>
                  </a:cxn>
                </a:cxnLst>
                <a:rect l="T15" t="T16" r="T17" b="T18"/>
                <a:pathLst>
                  <a:path w="110" h="74">
                    <a:moveTo>
                      <a:pt x="104" y="19"/>
                    </a:moveTo>
                    <a:cubicBezTo>
                      <a:pt x="110" y="32"/>
                      <a:pt x="89" y="48"/>
                      <a:pt x="57" y="52"/>
                    </a:cubicBezTo>
                    <a:cubicBezTo>
                      <a:pt x="26" y="56"/>
                      <a:pt x="11" y="74"/>
                      <a:pt x="5" y="60"/>
                    </a:cubicBezTo>
                    <a:cubicBezTo>
                      <a:pt x="0" y="47"/>
                      <a:pt x="13" y="25"/>
                      <a:pt x="41" y="12"/>
                    </a:cubicBezTo>
                    <a:cubicBezTo>
                      <a:pt x="70" y="0"/>
                      <a:pt x="99" y="6"/>
                      <a:pt x="104" y="19"/>
                    </a:cubicBezTo>
                    <a:close/>
                  </a:path>
                </a:pathLst>
              </a:custGeom>
              <a:solidFill>
                <a:srgbClr val="7A2C79"/>
              </a:solidFill>
              <a:ln w="9525">
                <a:noFill/>
                <a:round/>
                <a:headEnd/>
                <a:tailEnd/>
              </a:ln>
            </p:spPr>
            <p:txBody>
              <a:bodyPr/>
              <a:lstStyle/>
              <a:p>
                <a:endParaRPr lang="en-US"/>
              </a:p>
            </p:txBody>
          </p:sp>
          <p:sp>
            <p:nvSpPr>
              <p:cNvPr id="44252" name="Freeform 1100"/>
              <p:cNvSpPr>
                <a:spLocks/>
              </p:cNvSpPr>
              <p:nvPr/>
            </p:nvSpPr>
            <p:spPr bwMode="auto">
              <a:xfrm>
                <a:off x="780" y="1816"/>
                <a:ext cx="140" cy="131"/>
              </a:xfrm>
              <a:custGeom>
                <a:avLst/>
                <a:gdLst>
                  <a:gd name="T0" fmla="*/ 25 w 56"/>
                  <a:gd name="T1" fmla="*/ 0 h 49"/>
                  <a:gd name="T2" fmla="*/ 28 w 56"/>
                  <a:gd name="T3" fmla="*/ 29 h 49"/>
                  <a:gd name="T4" fmla="*/ 25 w 56"/>
                  <a:gd name="T5" fmla="*/ 0 h 49"/>
                  <a:gd name="T6" fmla="*/ 0 60000 65536"/>
                  <a:gd name="T7" fmla="*/ 0 60000 65536"/>
                  <a:gd name="T8" fmla="*/ 0 60000 65536"/>
                  <a:gd name="T9" fmla="*/ 0 w 56"/>
                  <a:gd name="T10" fmla="*/ 0 h 49"/>
                  <a:gd name="T11" fmla="*/ 56 w 56"/>
                  <a:gd name="T12" fmla="*/ 49 h 49"/>
                </a:gdLst>
                <a:ahLst/>
                <a:cxnLst>
                  <a:cxn ang="T6">
                    <a:pos x="T0" y="T1"/>
                  </a:cxn>
                  <a:cxn ang="T7">
                    <a:pos x="T2" y="T3"/>
                  </a:cxn>
                  <a:cxn ang="T8">
                    <a:pos x="T4" y="T5"/>
                  </a:cxn>
                </a:cxnLst>
                <a:rect l="T9" t="T10" r="T11" b="T12"/>
                <a:pathLst>
                  <a:path w="56" h="49">
                    <a:moveTo>
                      <a:pt x="25" y="0"/>
                    </a:moveTo>
                    <a:cubicBezTo>
                      <a:pt x="25" y="0"/>
                      <a:pt x="56" y="10"/>
                      <a:pt x="28" y="29"/>
                    </a:cubicBezTo>
                    <a:cubicBezTo>
                      <a:pt x="0" y="49"/>
                      <a:pt x="42" y="10"/>
                      <a:pt x="25" y="0"/>
                    </a:cubicBezTo>
                    <a:close/>
                  </a:path>
                </a:pathLst>
              </a:custGeom>
              <a:solidFill>
                <a:srgbClr val="582B5C"/>
              </a:solidFill>
              <a:ln w="9525">
                <a:noFill/>
                <a:round/>
                <a:headEnd/>
                <a:tailEnd/>
              </a:ln>
            </p:spPr>
            <p:txBody>
              <a:bodyPr/>
              <a:lstStyle/>
              <a:p>
                <a:endParaRPr lang="en-US"/>
              </a:p>
            </p:txBody>
          </p:sp>
          <p:sp>
            <p:nvSpPr>
              <p:cNvPr id="44253" name="Freeform 1101"/>
              <p:cNvSpPr>
                <a:spLocks/>
              </p:cNvSpPr>
              <p:nvPr/>
            </p:nvSpPr>
            <p:spPr bwMode="auto">
              <a:xfrm>
                <a:off x="642" y="1835"/>
                <a:ext cx="95" cy="104"/>
              </a:xfrm>
              <a:custGeom>
                <a:avLst/>
                <a:gdLst>
                  <a:gd name="T0" fmla="*/ 38 w 38"/>
                  <a:gd name="T1" fmla="*/ 0 h 39"/>
                  <a:gd name="T2" fmla="*/ 0 w 38"/>
                  <a:gd name="T3" fmla="*/ 39 h 39"/>
                  <a:gd name="T4" fmla="*/ 38 w 38"/>
                  <a:gd name="T5" fmla="*/ 0 h 39"/>
                  <a:gd name="T6" fmla="*/ 0 60000 65536"/>
                  <a:gd name="T7" fmla="*/ 0 60000 65536"/>
                  <a:gd name="T8" fmla="*/ 0 60000 65536"/>
                  <a:gd name="T9" fmla="*/ 0 w 38"/>
                  <a:gd name="T10" fmla="*/ 0 h 39"/>
                  <a:gd name="T11" fmla="*/ 38 w 38"/>
                  <a:gd name="T12" fmla="*/ 39 h 39"/>
                </a:gdLst>
                <a:ahLst/>
                <a:cxnLst>
                  <a:cxn ang="T6">
                    <a:pos x="T0" y="T1"/>
                  </a:cxn>
                  <a:cxn ang="T7">
                    <a:pos x="T2" y="T3"/>
                  </a:cxn>
                  <a:cxn ang="T8">
                    <a:pos x="T4" y="T5"/>
                  </a:cxn>
                </a:cxnLst>
                <a:rect l="T9" t="T10" r="T11" b="T12"/>
                <a:pathLst>
                  <a:path w="38" h="39">
                    <a:moveTo>
                      <a:pt x="38" y="0"/>
                    </a:moveTo>
                    <a:cubicBezTo>
                      <a:pt x="38" y="0"/>
                      <a:pt x="3" y="10"/>
                      <a:pt x="0" y="39"/>
                    </a:cubicBezTo>
                    <a:cubicBezTo>
                      <a:pt x="0" y="39"/>
                      <a:pt x="16" y="10"/>
                      <a:pt x="38" y="0"/>
                    </a:cubicBezTo>
                    <a:close/>
                  </a:path>
                </a:pathLst>
              </a:custGeom>
              <a:solidFill>
                <a:srgbClr val="FFFFFF"/>
              </a:solidFill>
              <a:ln w="9525">
                <a:noFill/>
                <a:round/>
                <a:headEnd/>
                <a:tailEnd/>
              </a:ln>
            </p:spPr>
            <p:txBody>
              <a:bodyPr/>
              <a:lstStyle/>
              <a:p>
                <a:endParaRPr lang="en-US"/>
              </a:p>
            </p:txBody>
          </p:sp>
          <p:sp>
            <p:nvSpPr>
              <p:cNvPr id="44254" name="Freeform 1102"/>
              <p:cNvSpPr>
                <a:spLocks/>
              </p:cNvSpPr>
              <p:nvPr/>
            </p:nvSpPr>
            <p:spPr bwMode="auto">
              <a:xfrm>
                <a:off x="1982" y="3224"/>
                <a:ext cx="168" cy="485"/>
              </a:xfrm>
              <a:custGeom>
                <a:avLst/>
                <a:gdLst>
                  <a:gd name="T0" fmla="*/ 46 w 67"/>
                  <a:gd name="T1" fmla="*/ 0 h 182"/>
                  <a:gd name="T2" fmla="*/ 58 w 67"/>
                  <a:gd name="T3" fmla="*/ 75 h 182"/>
                  <a:gd name="T4" fmla="*/ 25 w 67"/>
                  <a:gd name="T5" fmla="*/ 130 h 182"/>
                  <a:gd name="T6" fmla="*/ 0 w 67"/>
                  <a:gd name="T7" fmla="*/ 182 h 182"/>
                  <a:gd name="T8" fmla="*/ 0 60000 65536"/>
                  <a:gd name="T9" fmla="*/ 0 60000 65536"/>
                  <a:gd name="T10" fmla="*/ 0 60000 65536"/>
                  <a:gd name="T11" fmla="*/ 0 60000 65536"/>
                  <a:gd name="T12" fmla="*/ 0 w 67"/>
                  <a:gd name="T13" fmla="*/ 0 h 182"/>
                  <a:gd name="T14" fmla="*/ 67 w 67"/>
                  <a:gd name="T15" fmla="*/ 182 h 182"/>
                </a:gdLst>
                <a:ahLst/>
                <a:cxnLst>
                  <a:cxn ang="T8">
                    <a:pos x="T0" y="T1"/>
                  </a:cxn>
                  <a:cxn ang="T9">
                    <a:pos x="T2" y="T3"/>
                  </a:cxn>
                  <a:cxn ang="T10">
                    <a:pos x="T4" y="T5"/>
                  </a:cxn>
                  <a:cxn ang="T11">
                    <a:pos x="T6" y="T7"/>
                  </a:cxn>
                </a:cxnLst>
                <a:rect l="T12" t="T13" r="T14" b="T15"/>
                <a:pathLst>
                  <a:path w="67" h="182">
                    <a:moveTo>
                      <a:pt x="46" y="0"/>
                    </a:moveTo>
                    <a:cubicBezTo>
                      <a:pt x="55" y="25"/>
                      <a:pt x="67" y="48"/>
                      <a:pt x="58" y="75"/>
                    </a:cubicBezTo>
                    <a:cubicBezTo>
                      <a:pt x="50" y="97"/>
                      <a:pt x="31" y="108"/>
                      <a:pt x="25" y="130"/>
                    </a:cubicBezTo>
                    <a:cubicBezTo>
                      <a:pt x="20" y="149"/>
                      <a:pt x="28" y="182"/>
                      <a:pt x="0" y="182"/>
                    </a:cubicBezTo>
                  </a:path>
                </a:pathLst>
              </a:custGeom>
              <a:noFill/>
              <a:ln w="15875" cap="rnd">
                <a:solidFill>
                  <a:srgbClr val="AB2342"/>
                </a:solidFill>
                <a:miter lim="800000"/>
                <a:headEnd/>
                <a:tailEnd/>
              </a:ln>
            </p:spPr>
            <p:txBody>
              <a:bodyPr/>
              <a:lstStyle/>
              <a:p>
                <a:endParaRPr lang="en-US"/>
              </a:p>
            </p:txBody>
          </p:sp>
          <p:sp>
            <p:nvSpPr>
              <p:cNvPr id="44255" name="Freeform 1103"/>
              <p:cNvSpPr>
                <a:spLocks/>
              </p:cNvSpPr>
              <p:nvPr/>
            </p:nvSpPr>
            <p:spPr bwMode="auto">
              <a:xfrm>
                <a:off x="2027" y="3299"/>
                <a:ext cx="65" cy="221"/>
              </a:xfrm>
              <a:custGeom>
                <a:avLst/>
                <a:gdLst>
                  <a:gd name="T0" fmla="*/ 17 w 26"/>
                  <a:gd name="T1" fmla="*/ 83 h 83"/>
                  <a:gd name="T2" fmla="*/ 7 w 26"/>
                  <a:gd name="T3" fmla="*/ 40 h 83"/>
                  <a:gd name="T4" fmla="*/ 0 w 26"/>
                  <a:gd name="T5" fmla="*/ 0 h 83"/>
                  <a:gd name="T6" fmla="*/ 0 60000 65536"/>
                  <a:gd name="T7" fmla="*/ 0 60000 65536"/>
                  <a:gd name="T8" fmla="*/ 0 60000 65536"/>
                  <a:gd name="T9" fmla="*/ 0 w 26"/>
                  <a:gd name="T10" fmla="*/ 0 h 83"/>
                  <a:gd name="T11" fmla="*/ 26 w 26"/>
                  <a:gd name="T12" fmla="*/ 83 h 83"/>
                </a:gdLst>
                <a:ahLst/>
                <a:cxnLst>
                  <a:cxn ang="T6">
                    <a:pos x="T0" y="T1"/>
                  </a:cxn>
                  <a:cxn ang="T7">
                    <a:pos x="T2" y="T3"/>
                  </a:cxn>
                  <a:cxn ang="T8">
                    <a:pos x="T4" y="T5"/>
                  </a:cxn>
                </a:cxnLst>
                <a:rect l="T9" t="T10" r="T11" b="T12"/>
                <a:pathLst>
                  <a:path w="26" h="83">
                    <a:moveTo>
                      <a:pt x="17" y="83"/>
                    </a:moveTo>
                    <a:cubicBezTo>
                      <a:pt x="26" y="67"/>
                      <a:pt x="13" y="53"/>
                      <a:pt x="7" y="40"/>
                    </a:cubicBezTo>
                    <a:cubicBezTo>
                      <a:pt x="1" y="27"/>
                      <a:pt x="8" y="11"/>
                      <a:pt x="0" y="0"/>
                    </a:cubicBezTo>
                  </a:path>
                </a:pathLst>
              </a:custGeom>
              <a:noFill/>
              <a:ln w="15875" cap="rnd">
                <a:solidFill>
                  <a:srgbClr val="AB2342"/>
                </a:solidFill>
                <a:miter lim="800000"/>
                <a:headEnd/>
                <a:tailEnd/>
              </a:ln>
            </p:spPr>
            <p:txBody>
              <a:bodyPr/>
              <a:lstStyle/>
              <a:p>
                <a:endParaRPr lang="en-US"/>
              </a:p>
            </p:txBody>
          </p:sp>
          <p:sp>
            <p:nvSpPr>
              <p:cNvPr id="44256" name="Freeform 1104"/>
              <p:cNvSpPr>
                <a:spLocks/>
              </p:cNvSpPr>
              <p:nvPr/>
            </p:nvSpPr>
            <p:spPr bwMode="auto">
              <a:xfrm>
                <a:off x="1947" y="3440"/>
                <a:ext cx="93" cy="157"/>
              </a:xfrm>
              <a:custGeom>
                <a:avLst/>
                <a:gdLst>
                  <a:gd name="T0" fmla="*/ 37 w 37"/>
                  <a:gd name="T1" fmla="*/ 59 h 59"/>
                  <a:gd name="T2" fmla="*/ 20 w 37"/>
                  <a:gd name="T3" fmla="*/ 19 h 59"/>
                  <a:gd name="T4" fmla="*/ 3 w 37"/>
                  <a:gd name="T5" fmla="*/ 0 h 59"/>
                  <a:gd name="T6" fmla="*/ 0 60000 65536"/>
                  <a:gd name="T7" fmla="*/ 0 60000 65536"/>
                  <a:gd name="T8" fmla="*/ 0 60000 65536"/>
                  <a:gd name="T9" fmla="*/ 0 w 37"/>
                  <a:gd name="T10" fmla="*/ 0 h 59"/>
                  <a:gd name="T11" fmla="*/ 37 w 37"/>
                  <a:gd name="T12" fmla="*/ 59 h 59"/>
                </a:gdLst>
                <a:ahLst/>
                <a:cxnLst>
                  <a:cxn ang="T6">
                    <a:pos x="T0" y="T1"/>
                  </a:cxn>
                  <a:cxn ang="T7">
                    <a:pos x="T2" y="T3"/>
                  </a:cxn>
                  <a:cxn ang="T8">
                    <a:pos x="T4" y="T5"/>
                  </a:cxn>
                </a:cxnLst>
                <a:rect l="T9" t="T10" r="T11" b="T12"/>
                <a:pathLst>
                  <a:path w="37" h="59">
                    <a:moveTo>
                      <a:pt x="37" y="59"/>
                    </a:moveTo>
                    <a:cubicBezTo>
                      <a:pt x="30" y="48"/>
                      <a:pt x="30" y="28"/>
                      <a:pt x="20" y="19"/>
                    </a:cubicBezTo>
                    <a:cubicBezTo>
                      <a:pt x="14" y="12"/>
                      <a:pt x="0" y="14"/>
                      <a:pt x="3" y="0"/>
                    </a:cubicBezTo>
                  </a:path>
                </a:pathLst>
              </a:custGeom>
              <a:noFill/>
              <a:ln w="15875" cap="rnd">
                <a:solidFill>
                  <a:srgbClr val="AB2342"/>
                </a:solidFill>
                <a:miter lim="800000"/>
                <a:headEnd/>
                <a:tailEnd/>
              </a:ln>
            </p:spPr>
            <p:txBody>
              <a:bodyPr/>
              <a:lstStyle/>
              <a:p>
                <a:endParaRPr lang="en-US"/>
              </a:p>
            </p:txBody>
          </p:sp>
          <p:sp>
            <p:nvSpPr>
              <p:cNvPr id="44257" name="Freeform 1105"/>
              <p:cNvSpPr>
                <a:spLocks/>
              </p:cNvSpPr>
              <p:nvPr/>
            </p:nvSpPr>
            <p:spPr bwMode="auto">
              <a:xfrm>
                <a:off x="2052" y="3507"/>
                <a:ext cx="125" cy="45"/>
              </a:xfrm>
              <a:custGeom>
                <a:avLst/>
                <a:gdLst>
                  <a:gd name="T0" fmla="*/ 0 w 50"/>
                  <a:gd name="T1" fmla="*/ 17 h 17"/>
                  <a:gd name="T2" fmla="*/ 33 w 50"/>
                  <a:gd name="T3" fmla="*/ 14 h 17"/>
                  <a:gd name="T4" fmla="*/ 50 w 50"/>
                  <a:gd name="T5" fmla="*/ 0 h 17"/>
                  <a:gd name="T6" fmla="*/ 0 60000 65536"/>
                  <a:gd name="T7" fmla="*/ 0 60000 65536"/>
                  <a:gd name="T8" fmla="*/ 0 60000 65536"/>
                  <a:gd name="T9" fmla="*/ 0 w 50"/>
                  <a:gd name="T10" fmla="*/ 0 h 17"/>
                  <a:gd name="T11" fmla="*/ 50 w 50"/>
                  <a:gd name="T12" fmla="*/ 17 h 17"/>
                </a:gdLst>
                <a:ahLst/>
                <a:cxnLst>
                  <a:cxn ang="T6">
                    <a:pos x="T0" y="T1"/>
                  </a:cxn>
                  <a:cxn ang="T7">
                    <a:pos x="T2" y="T3"/>
                  </a:cxn>
                  <a:cxn ang="T8">
                    <a:pos x="T4" y="T5"/>
                  </a:cxn>
                </a:cxnLst>
                <a:rect l="T9" t="T10" r="T11" b="T12"/>
                <a:pathLst>
                  <a:path w="50" h="17">
                    <a:moveTo>
                      <a:pt x="0" y="17"/>
                    </a:moveTo>
                    <a:cubicBezTo>
                      <a:pt x="10" y="4"/>
                      <a:pt x="21" y="13"/>
                      <a:pt x="33" y="14"/>
                    </a:cubicBezTo>
                    <a:cubicBezTo>
                      <a:pt x="46" y="14"/>
                      <a:pt x="43" y="9"/>
                      <a:pt x="50" y="0"/>
                    </a:cubicBezTo>
                  </a:path>
                </a:pathLst>
              </a:custGeom>
              <a:noFill/>
              <a:ln w="15875" cap="rnd">
                <a:solidFill>
                  <a:srgbClr val="AB2342"/>
                </a:solidFill>
                <a:miter lim="800000"/>
                <a:headEnd/>
                <a:tailEnd/>
              </a:ln>
            </p:spPr>
            <p:txBody>
              <a:bodyPr/>
              <a:lstStyle/>
              <a:p>
                <a:endParaRPr lang="en-US"/>
              </a:p>
            </p:txBody>
          </p:sp>
          <p:sp>
            <p:nvSpPr>
              <p:cNvPr id="44258" name="Freeform 1106"/>
              <p:cNvSpPr>
                <a:spLocks/>
              </p:cNvSpPr>
              <p:nvPr/>
            </p:nvSpPr>
            <p:spPr bwMode="auto">
              <a:xfrm>
                <a:off x="1480" y="3168"/>
                <a:ext cx="462" cy="267"/>
              </a:xfrm>
              <a:custGeom>
                <a:avLst/>
                <a:gdLst>
                  <a:gd name="T0" fmla="*/ 185 w 185"/>
                  <a:gd name="T1" fmla="*/ 0 h 100"/>
                  <a:gd name="T2" fmla="*/ 171 w 185"/>
                  <a:gd name="T3" fmla="*/ 41 h 100"/>
                  <a:gd name="T4" fmla="*/ 108 w 185"/>
                  <a:gd name="T5" fmla="*/ 100 h 100"/>
                  <a:gd name="T6" fmla="*/ 57 w 185"/>
                  <a:gd name="T7" fmla="*/ 76 h 100"/>
                  <a:gd name="T8" fmla="*/ 0 w 185"/>
                  <a:gd name="T9" fmla="*/ 46 h 100"/>
                  <a:gd name="T10" fmla="*/ 0 60000 65536"/>
                  <a:gd name="T11" fmla="*/ 0 60000 65536"/>
                  <a:gd name="T12" fmla="*/ 0 60000 65536"/>
                  <a:gd name="T13" fmla="*/ 0 60000 65536"/>
                  <a:gd name="T14" fmla="*/ 0 60000 65536"/>
                  <a:gd name="T15" fmla="*/ 0 w 185"/>
                  <a:gd name="T16" fmla="*/ 0 h 100"/>
                  <a:gd name="T17" fmla="*/ 185 w 185"/>
                  <a:gd name="T18" fmla="*/ 100 h 100"/>
                </a:gdLst>
                <a:ahLst/>
                <a:cxnLst>
                  <a:cxn ang="T10">
                    <a:pos x="T0" y="T1"/>
                  </a:cxn>
                  <a:cxn ang="T11">
                    <a:pos x="T2" y="T3"/>
                  </a:cxn>
                  <a:cxn ang="T12">
                    <a:pos x="T4" y="T5"/>
                  </a:cxn>
                  <a:cxn ang="T13">
                    <a:pos x="T6" y="T7"/>
                  </a:cxn>
                  <a:cxn ang="T14">
                    <a:pos x="T8" y="T9"/>
                  </a:cxn>
                </a:cxnLst>
                <a:rect l="T15" t="T16" r="T17" b="T18"/>
                <a:pathLst>
                  <a:path w="185" h="100">
                    <a:moveTo>
                      <a:pt x="185" y="0"/>
                    </a:moveTo>
                    <a:cubicBezTo>
                      <a:pt x="183" y="14"/>
                      <a:pt x="179" y="28"/>
                      <a:pt x="171" y="41"/>
                    </a:cubicBezTo>
                    <a:cubicBezTo>
                      <a:pt x="158" y="67"/>
                      <a:pt x="138" y="98"/>
                      <a:pt x="108" y="100"/>
                    </a:cubicBezTo>
                    <a:cubicBezTo>
                      <a:pt x="88" y="100"/>
                      <a:pt x="72" y="87"/>
                      <a:pt x="57" y="76"/>
                    </a:cubicBezTo>
                    <a:cubicBezTo>
                      <a:pt x="37" y="61"/>
                      <a:pt x="24" y="51"/>
                      <a:pt x="0" y="46"/>
                    </a:cubicBezTo>
                  </a:path>
                </a:pathLst>
              </a:custGeom>
              <a:noFill/>
              <a:ln w="47625" cap="rnd">
                <a:solidFill>
                  <a:srgbClr val="AB2342"/>
                </a:solidFill>
                <a:miter lim="800000"/>
                <a:headEnd/>
                <a:tailEnd/>
              </a:ln>
            </p:spPr>
            <p:txBody>
              <a:bodyPr/>
              <a:lstStyle/>
              <a:p>
                <a:endParaRPr lang="en-US"/>
              </a:p>
            </p:txBody>
          </p:sp>
          <p:sp>
            <p:nvSpPr>
              <p:cNvPr id="44259" name="Freeform 1107"/>
              <p:cNvSpPr>
                <a:spLocks/>
              </p:cNvSpPr>
              <p:nvPr/>
            </p:nvSpPr>
            <p:spPr bwMode="auto">
              <a:xfrm>
                <a:off x="1655" y="2589"/>
                <a:ext cx="300" cy="579"/>
              </a:xfrm>
              <a:custGeom>
                <a:avLst/>
                <a:gdLst>
                  <a:gd name="T0" fmla="*/ 0 w 120"/>
                  <a:gd name="T1" fmla="*/ 0 h 217"/>
                  <a:gd name="T2" fmla="*/ 7 w 120"/>
                  <a:gd name="T3" fmla="*/ 8 h 217"/>
                  <a:gd name="T4" fmla="*/ 86 w 120"/>
                  <a:gd name="T5" fmla="*/ 134 h 217"/>
                  <a:gd name="T6" fmla="*/ 115 w 120"/>
                  <a:gd name="T7" fmla="*/ 217 h 217"/>
                  <a:gd name="T8" fmla="*/ 0 60000 65536"/>
                  <a:gd name="T9" fmla="*/ 0 60000 65536"/>
                  <a:gd name="T10" fmla="*/ 0 60000 65536"/>
                  <a:gd name="T11" fmla="*/ 0 60000 65536"/>
                  <a:gd name="T12" fmla="*/ 0 w 120"/>
                  <a:gd name="T13" fmla="*/ 0 h 217"/>
                  <a:gd name="T14" fmla="*/ 120 w 120"/>
                  <a:gd name="T15" fmla="*/ 217 h 217"/>
                </a:gdLst>
                <a:ahLst/>
                <a:cxnLst>
                  <a:cxn ang="T8">
                    <a:pos x="T0" y="T1"/>
                  </a:cxn>
                  <a:cxn ang="T9">
                    <a:pos x="T2" y="T3"/>
                  </a:cxn>
                  <a:cxn ang="T10">
                    <a:pos x="T4" y="T5"/>
                  </a:cxn>
                  <a:cxn ang="T11">
                    <a:pos x="T6" y="T7"/>
                  </a:cxn>
                </a:cxnLst>
                <a:rect l="T12" t="T13" r="T14" b="T15"/>
                <a:pathLst>
                  <a:path w="120" h="217">
                    <a:moveTo>
                      <a:pt x="0" y="0"/>
                    </a:moveTo>
                    <a:cubicBezTo>
                      <a:pt x="2" y="2"/>
                      <a:pt x="5" y="5"/>
                      <a:pt x="7" y="8"/>
                    </a:cubicBezTo>
                    <a:cubicBezTo>
                      <a:pt x="38" y="48"/>
                      <a:pt x="49" y="97"/>
                      <a:pt x="86" y="134"/>
                    </a:cubicBezTo>
                    <a:cubicBezTo>
                      <a:pt x="111" y="160"/>
                      <a:pt x="120" y="188"/>
                      <a:pt x="115" y="217"/>
                    </a:cubicBezTo>
                  </a:path>
                </a:pathLst>
              </a:custGeom>
              <a:noFill/>
              <a:ln w="47625" cap="rnd">
                <a:solidFill>
                  <a:srgbClr val="E95F40"/>
                </a:solidFill>
                <a:miter lim="800000"/>
                <a:headEnd/>
                <a:tailEnd/>
              </a:ln>
            </p:spPr>
            <p:txBody>
              <a:bodyPr/>
              <a:lstStyle/>
              <a:p>
                <a:endParaRPr lang="en-US"/>
              </a:p>
            </p:txBody>
          </p:sp>
          <p:sp>
            <p:nvSpPr>
              <p:cNvPr id="44260" name="Freeform 1108"/>
              <p:cNvSpPr>
                <a:spLocks/>
              </p:cNvSpPr>
              <p:nvPr/>
            </p:nvSpPr>
            <p:spPr bwMode="auto">
              <a:xfrm>
                <a:off x="1182" y="2520"/>
                <a:ext cx="473" cy="115"/>
              </a:xfrm>
              <a:custGeom>
                <a:avLst/>
                <a:gdLst>
                  <a:gd name="T0" fmla="*/ 0 w 189"/>
                  <a:gd name="T1" fmla="*/ 17 h 43"/>
                  <a:gd name="T2" fmla="*/ 131 w 189"/>
                  <a:gd name="T3" fmla="*/ 32 h 43"/>
                  <a:gd name="T4" fmla="*/ 189 w 189"/>
                  <a:gd name="T5" fmla="*/ 26 h 43"/>
                  <a:gd name="T6" fmla="*/ 0 60000 65536"/>
                  <a:gd name="T7" fmla="*/ 0 60000 65536"/>
                  <a:gd name="T8" fmla="*/ 0 60000 65536"/>
                  <a:gd name="T9" fmla="*/ 0 w 189"/>
                  <a:gd name="T10" fmla="*/ 0 h 43"/>
                  <a:gd name="T11" fmla="*/ 189 w 189"/>
                  <a:gd name="T12" fmla="*/ 43 h 43"/>
                </a:gdLst>
                <a:ahLst/>
                <a:cxnLst>
                  <a:cxn ang="T6">
                    <a:pos x="T0" y="T1"/>
                  </a:cxn>
                  <a:cxn ang="T7">
                    <a:pos x="T2" y="T3"/>
                  </a:cxn>
                  <a:cxn ang="T8">
                    <a:pos x="T4" y="T5"/>
                  </a:cxn>
                </a:cxnLst>
                <a:rect l="T9" t="T10" r="T11" b="T12"/>
                <a:pathLst>
                  <a:path w="189" h="43">
                    <a:moveTo>
                      <a:pt x="0" y="17"/>
                    </a:moveTo>
                    <a:cubicBezTo>
                      <a:pt x="72" y="0"/>
                      <a:pt x="83" y="43"/>
                      <a:pt x="131" y="32"/>
                    </a:cubicBezTo>
                    <a:cubicBezTo>
                      <a:pt x="156" y="27"/>
                      <a:pt x="171" y="11"/>
                      <a:pt x="189" y="26"/>
                    </a:cubicBezTo>
                  </a:path>
                </a:pathLst>
              </a:custGeom>
              <a:noFill/>
              <a:ln w="47625" cap="rnd">
                <a:solidFill>
                  <a:srgbClr val="FBD161"/>
                </a:solidFill>
                <a:miter lim="800000"/>
                <a:headEnd/>
                <a:tailEnd/>
              </a:ln>
            </p:spPr>
            <p:txBody>
              <a:bodyPr/>
              <a:lstStyle/>
              <a:p>
                <a:endParaRPr lang="en-US"/>
              </a:p>
            </p:txBody>
          </p:sp>
          <p:sp>
            <p:nvSpPr>
              <p:cNvPr id="44261" name="Freeform 1109"/>
              <p:cNvSpPr>
                <a:spLocks/>
              </p:cNvSpPr>
              <p:nvPr/>
            </p:nvSpPr>
            <p:spPr bwMode="auto">
              <a:xfrm>
                <a:off x="2035" y="2613"/>
                <a:ext cx="642" cy="960"/>
              </a:xfrm>
              <a:custGeom>
                <a:avLst/>
                <a:gdLst>
                  <a:gd name="T0" fmla="*/ 0 w 257"/>
                  <a:gd name="T1" fmla="*/ 138 h 360"/>
                  <a:gd name="T2" fmla="*/ 29 w 257"/>
                  <a:gd name="T3" fmla="*/ 194 h 360"/>
                  <a:gd name="T4" fmla="*/ 96 w 257"/>
                  <a:gd name="T5" fmla="*/ 288 h 360"/>
                  <a:gd name="T6" fmla="*/ 162 w 257"/>
                  <a:gd name="T7" fmla="*/ 345 h 360"/>
                  <a:gd name="T8" fmla="*/ 252 w 257"/>
                  <a:gd name="T9" fmla="*/ 222 h 360"/>
                  <a:gd name="T10" fmla="*/ 240 w 257"/>
                  <a:gd name="T11" fmla="*/ 151 h 360"/>
                  <a:gd name="T12" fmla="*/ 230 w 257"/>
                  <a:gd name="T13" fmla="*/ 99 h 360"/>
                  <a:gd name="T14" fmla="*/ 239 w 257"/>
                  <a:gd name="T15" fmla="*/ 40 h 360"/>
                  <a:gd name="T16" fmla="*/ 231 w 257"/>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360"/>
                  <a:gd name="T29" fmla="*/ 257 w 257"/>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360">
                    <a:moveTo>
                      <a:pt x="0" y="138"/>
                    </a:moveTo>
                    <a:cubicBezTo>
                      <a:pt x="10" y="157"/>
                      <a:pt x="19" y="176"/>
                      <a:pt x="29" y="194"/>
                    </a:cubicBezTo>
                    <a:cubicBezTo>
                      <a:pt x="48" y="228"/>
                      <a:pt x="71" y="259"/>
                      <a:pt x="96" y="288"/>
                    </a:cubicBezTo>
                    <a:cubicBezTo>
                      <a:pt x="113" y="309"/>
                      <a:pt x="134" y="338"/>
                      <a:pt x="162" y="345"/>
                    </a:cubicBezTo>
                    <a:cubicBezTo>
                      <a:pt x="229" y="360"/>
                      <a:pt x="257" y="273"/>
                      <a:pt x="252" y="222"/>
                    </a:cubicBezTo>
                    <a:cubicBezTo>
                      <a:pt x="249" y="199"/>
                      <a:pt x="248" y="173"/>
                      <a:pt x="240" y="151"/>
                    </a:cubicBezTo>
                    <a:cubicBezTo>
                      <a:pt x="234" y="131"/>
                      <a:pt x="224" y="120"/>
                      <a:pt x="230" y="99"/>
                    </a:cubicBezTo>
                    <a:cubicBezTo>
                      <a:pt x="236" y="78"/>
                      <a:pt x="244" y="62"/>
                      <a:pt x="239" y="40"/>
                    </a:cubicBezTo>
                    <a:cubicBezTo>
                      <a:pt x="237" y="28"/>
                      <a:pt x="237" y="11"/>
                      <a:pt x="231" y="0"/>
                    </a:cubicBezTo>
                  </a:path>
                </a:pathLst>
              </a:custGeom>
              <a:noFill/>
              <a:ln w="31750" cap="rnd">
                <a:solidFill>
                  <a:srgbClr val="AB2342"/>
                </a:solidFill>
                <a:miter lim="800000"/>
                <a:headEnd/>
                <a:tailEnd/>
              </a:ln>
            </p:spPr>
            <p:txBody>
              <a:bodyPr/>
              <a:lstStyle/>
              <a:p>
                <a:endParaRPr lang="en-US"/>
              </a:p>
            </p:txBody>
          </p:sp>
          <p:sp>
            <p:nvSpPr>
              <p:cNvPr id="44262" name="Freeform 1110"/>
              <p:cNvSpPr>
                <a:spLocks/>
              </p:cNvSpPr>
              <p:nvPr/>
            </p:nvSpPr>
            <p:spPr bwMode="auto">
              <a:xfrm>
                <a:off x="1675" y="2611"/>
                <a:ext cx="360" cy="370"/>
              </a:xfrm>
              <a:custGeom>
                <a:avLst/>
                <a:gdLst>
                  <a:gd name="T0" fmla="*/ 0 w 144"/>
                  <a:gd name="T1" fmla="*/ 0 h 139"/>
                  <a:gd name="T2" fmla="*/ 32 w 144"/>
                  <a:gd name="T3" fmla="*/ 18 h 139"/>
                  <a:gd name="T4" fmla="*/ 73 w 144"/>
                  <a:gd name="T5" fmla="*/ 42 h 139"/>
                  <a:gd name="T6" fmla="*/ 144 w 144"/>
                  <a:gd name="T7" fmla="*/ 139 h 139"/>
                  <a:gd name="T8" fmla="*/ 0 60000 65536"/>
                  <a:gd name="T9" fmla="*/ 0 60000 65536"/>
                  <a:gd name="T10" fmla="*/ 0 60000 65536"/>
                  <a:gd name="T11" fmla="*/ 0 60000 65536"/>
                  <a:gd name="T12" fmla="*/ 0 w 144"/>
                  <a:gd name="T13" fmla="*/ 0 h 139"/>
                  <a:gd name="T14" fmla="*/ 144 w 144"/>
                  <a:gd name="T15" fmla="*/ 139 h 139"/>
                </a:gdLst>
                <a:ahLst/>
                <a:cxnLst>
                  <a:cxn ang="T8">
                    <a:pos x="T0" y="T1"/>
                  </a:cxn>
                  <a:cxn ang="T9">
                    <a:pos x="T2" y="T3"/>
                  </a:cxn>
                  <a:cxn ang="T10">
                    <a:pos x="T4" y="T5"/>
                  </a:cxn>
                  <a:cxn ang="T11">
                    <a:pos x="T6" y="T7"/>
                  </a:cxn>
                </a:cxnLst>
                <a:rect l="T12" t="T13" r="T14" b="T15"/>
                <a:pathLst>
                  <a:path w="144" h="139">
                    <a:moveTo>
                      <a:pt x="0" y="0"/>
                    </a:moveTo>
                    <a:cubicBezTo>
                      <a:pt x="6" y="11"/>
                      <a:pt x="22" y="12"/>
                      <a:pt x="32" y="18"/>
                    </a:cubicBezTo>
                    <a:cubicBezTo>
                      <a:pt x="46" y="26"/>
                      <a:pt x="61" y="32"/>
                      <a:pt x="73" y="42"/>
                    </a:cubicBezTo>
                    <a:cubicBezTo>
                      <a:pt x="103" y="67"/>
                      <a:pt x="125" y="103"/>
                      <a:pt x="144" y="139"/>
                    </a:cubicBezTo>
                  </a:path>
                </a:pathLst>
              </a:custGeom>
              <a:noFill/>
              <a:ln w="31750" cap="rnd">
                <a:solidFill>
                  <a:srgbClr val="E95F40"/>
                </a:solidFill>
                <a:miter lim="800000"/>
                <a:headEnd/>
                <a:tailEnd/>
              </a:ln>
            </p:spPr>
            <p:txBody>
              <a:bodyPr/>
              <a:lstStyle/>
              <a:p>
                <a:endParaRPr lang="en-US"/>
              </a:p>
            </p:txBody>
          </p:sp>
          <p:sp>
            <p:nvSpPr>
              <p:cNvPr id="44263" name="Freeform 1111"/>
              <p:cNvSpPr>
                <a:spLocks/>
              </p:cNvSpPr>
              <p:nvPr/>
            </p:nvSpPr>
            <p:spPr bwMode="auto">
              <a:xfrm>
                <a:off x="1130" y="3123"/>
                <a:ext cx="1192" cy="656"/>
              </a:xfrm>
              <a:custGeom>
                <a:avLst/>
                <a:gdLst>
                  <a:gd name="T0" fmla="*/ 351 w 477"/>
                  <a:gd name="T1" fmla="*/ 0 h 246"/>
                  <a:gd name="T2" fmla="*/ 384 w 477"/>
                  <a:gd name="T3" fmla="*/ 34 h 246"/>
                  <a:gd name="T4" fmla="*/ 450 w 477"/>
                  <a:gd name="T5" fmla="*/ 107 h 246"/>
                  <a:gd name="T6" fmla="*/ 448 w 477"/>
                  <a:gd name="T7" fmla="*/ 215 h 246"/>
                  <a:gd name="T8" fmla="*/ 320 w 477"/>
                  <a:gd name="T9" fmla="*/ 220 h 246"/>
                  <a:gd name="T10" fmla="*/ 274 w 477"/>
                  <a:gd name="T11" fmla="*/ 226 h 246"/>
                  <a:gd name="T12" fmla="*/ 209 w 477"/>
                  <a:gd name="T13" fmla="*/ 219 h 246"/>
                  <a:gd name="T14" fmla="*/ 161 w 477"/>
                  <a:gd name="T15" fmla="*/ 211 h 246"/>
                  <a:gd name="T16" fmla="*/ 108 w 477"/>
                  <a:gd name="T17" fmla="*/ 186 h 246"/>
                  <a:gd name="T18" fmla="*/ 63 w 477"/>
                  <a:gd name="T19" fmla="*/ 178 h 246"/>
                  <a:gd name="T20" fmla="*/ 37 w 477"/>
                  <a:gd name="T21" fmla="*/ 180 h 246"/>
                  <a:gd name="T22" fmla="*/ 0 w 477"/>
                  <a:gd name="T23" fmla="*/ 163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7"/>
                  <a:gd name="T37" fmla="*/ 0 h 246"/>
                  <a:gd name="T38" fmla="*/ 477 w 477"/>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7" h="246">
                    <a:moveTo>
                      <a:pt x="351" y="0"/>
                    </a:moveTo>
                    <a:cubicBezTo>
                      <a:pt x="362" y="11"/>
                      <a:pt x="374" y="23"/>
                      <a:pt x="384" y="34"/>
                    </a:cubicBezTo>
                    <a:cubicBezTo>
                      <a:pt x="405" y="59"/>
                      <a:pt x="429" y="81"/>
                      <a:pt x="450" y="107"/>
                    </a:cubicBezTo>
                    <a:cubicBezTo>
                      <a:pt x="473" y="136"/>
                      <a:pt x="477" y="189"/>
                      <a:pt x="448" y="215"/>
                    </a:cubicBezTo>
                    <a:cubicBezTo>
                      <a:pt x="414" y="246"/>
                      <a:pt x="360" y="218"/>
                      <a:pt x="320" y="220"/>
                    </a:cubicBezTo>
                    <a:cubicBezTo>
                      <a:pt x="304" y="221"/>
                      <a:pt x="289" y="223"/>
                      <a:pt x="274" y="226"/>
                    </a:cubicBezTo>
                    <a:cubicBezTo>
                      <a:pt x="253" y="229"/>
                      <a:pt x="231" y="223"/>
                      <a:pt x="209" y="219"/>
                    </a:cubicBezTo>
                    <a:cubicBezTo>
                      <a:pt x="192" y="217"/>
                      <a:pt x="176" y="217"/>
                      <a:pt x="161" y="211"/>
                    </a:cubicBezTo>
                    <a:cubicBezTo>
                      <a:pt x="142" y="204"/>
                      <a:pt x="126" y="192"/>
                      <a:pt x="108" y="186"/>
                    </a:cubicBezTo>
                    <a:cubicBezTo>
                      <a:pt x="92" y="181"/>
                      <a:pt x="79" y="178"/>
                      <a:pt x="63" y="178"/>
                    </a:cubicBezTo>
                    <a:cubicBezTo>
                      <a:pt x="54" y="178"/>
                      <a:pt x="46" y="180"/>
                      <a:pt x="37" y="180"/>
                    </a:cubicBezTo>
                    <a:cubicBezTo>
                      <a:pt x="20" y="181"/>
                      <a:pt x="13" y="174"/>
                      <a:pt x="0" y="163"/>
                    </a:cubicBezTo>
                  </a:path>
                </a:pathLst>
              </a:custGeom>
              <a:noFill/>
              <a:ln w="31750" cap="rnd">
                <a:solidFill>
                  <a:srgbClr val="AB2342"/>
                </a:solidFill>
                <a:miter lim="800000"/>
                <a:headEnd/>
                <a:tailEnd/>
              </a:ln>
            </p:spPr>
            <p:txBody>
              <a:bodyPr/>
              <a:lstStyle/>
              <a:p>
                <a:endParaRPr lang="en-US"/>
              </a:p>
            </p:txBody>
          </p:sp>
          <p:sp>
            <p:nvSpPr>
              <p:cNvPr id="44264" name="Freeform 1112"/>
              <p:cNvSpPr>
                <a:spLocks/>
              </p:cNvSpPr>
              <p:nvPr/>
            </p:nvSpPr>
            <p:spPr bwMode="auto">
              <a:xfrm>
                <a:off x="1665" y="3325"/>
                <a:ext cx="220" cy="395"/>
              </a:xfrm>
              <a:custGeom>
                <a:avLst/>
                <a:gdLst>
                  <a:gd name="T0" fmla="*/ 88 w 88"/>
                  <a:gd name="T1" fmla="*/ 0 h 148"/>
                  <a:gd name="T2" fmla="*/ 56 w 88"/>
                  <a:gd name="T3" fmla="*/ 99 h 148"/>
                  <a:gd name="T4" fmla="*/ 0 w 88"/>
                  <a:gd name="T5" fmla="*/ 144 h 148"/>
                  <a:gd name="T6" fmla="*/ 0 60000 65536"/>
                  <a:gd name="T7" fmla="*/ 0 60000 65536"/>
                  <a:gd name="T8" fmla="*/ 0 60000 65536"/>
                  <a:gd name="T9" fmla="*/ 0 w 88"/>
                  <a:gd name="T10" fmla="*/ 0 h 148"/>
                  <a:gd name="T11" fmla="*/ 88 w 88"/>
                  <a:gd name="T12" fmla="*/ 148 h 148"/>
                </a:gdLst>
                <a:ahLst/>
                <a:cxnLst>
                  <a:cxn ang="T6">
                    <a:pos x="T0" y="T1"/>
                  </a:cxn>
                  <a:cxn ang="T7">
                    <a:pos x="T2" y="T3"/>
                  </a:cxn>
                  <a:cxn ang="T8">
                    <a:pos x="T4" y="T5"/>
                  </a:cxn>
                </a:cxnLst>
                <a:rect l="T9" t="T10" r="T11" b="T12"/>
                <a:pathLst>
                  <a:path w="88" h="148">
                    <a:moveTo>
                      <a:pt x="88" y="0"/>
                    </a:moveTo>
                    <a:cubicBezTo>
                      <a:pt x="69" y="33"/>
                      <a:pt x="66" y="64"/>
                      <a:pt x="56" y="99"/>
                    </a:cubicBezTo>
                    <a:cubicBezTo>
                      <a:pt x="47" y="130"/>
                      <a:pt x="12" y="148"/>
                      <a:pt x="0" y="144"/>
                    </a:cubicBezTo>
                  </a:path>
                </a:pathLst>
              </a:custGeom>
              <a:noFill/>
              <a:ln w="31750">
                <a:solidFill>
                  <a:srgbClr val="AB2342"/>
                </a:solidFill>
                <a:miter lim="800000"/>
                <a:headEnd/>
                <a:tailEnd/>
              </a:ln>
            </p:spPr>
            <p:txBody>
              <a:bodyPr/>
              <a:lstStyle/>
              <a:p>
                <a:endParaRPr lang="en-US"/>
              </a:p>
            </p:txBody>
          </p:sp>
          <p:sp>
            <p:nvSpPr>
              <p:cNvPr id="44265" name="Freeform 1113"/>
              <p:cNvSpPr>
                <a:spLocks/>
              </p:cNvSpPr>
              <p:nvPr/>
            </p:nvSpPr>
            <p:spPr bwMode="auto">
              <a:xfrm>
                <a:off x="1297" y="3283"/>
                <a:ext cx="138" cy="320"/>
              </a:xfrm>
              <a:custGeom>
                <a:avLst/>
                <a:gdLst>
                  <a:gd name="T0" fmla="*/ 28 w 55"/>
                  <a:gd name="T1" fmla="*/ 120 h 120"/>
                  <a:gd name="T2" fmla="*/ 47 w 55"/>
                  <a:gd name="T3" fmla="*/ 63 h 120"/>
                  <a:gd name="T4" fmla="*/ 34 w 55"/>
                  <a:gd name="T5" fmla="*/ 0 h 120"/>
                  <a:gd name="T6" fmla="*/ 0 60000 65536"/>
                  <a:gd name="T7" fmla="*/ 0 60000 65536"/>
                  <a:gd name="T8" fmla="*/ 0 60000 65536"/>
                  <a:gd name="T9" fmla="*/ 0 w 55"/>
                  <a:gd name="T10" fmla="*/ 0 h 120"/>
                  <a:gd name="T11" fmla="*/ 55 w 55"/>
                  <a:gd name="T12" fmla="*/ 120 h 120"/>
                </a:gdLst>
                <a:ahLst/>
                <a:cxnLst>
                  <a:cxn ang="T6">
                    <a:pos x="T0" y="T1"/>
                  </a:cxn>
                  <a:cxn ang="T7">
                    <a:pos x="T2" y="T3"/>
                  </a:cxn>
                  <a:cxn ang="T8">
                    <a:pos x="T4" y="T5"/>
                  </a:cxn>
                </a:cxnLst>
                <a:rect l="T9" t="T10" r="T11" b="T12"/>
                <a:pathLst>
                  <a:path w="55" h="120">
                    <a:moveTo>
                      <a:pt x="28" y="120"/>
                    </a:moveTo>
                    <a:cubicBezTo>
                      <a:pt x="0" y="109"/>
                      <a:pt x="43" y="74"/>
                      <a:pt x="47" y="63"/>
                    </a:cubicBezTo>
                    <a:cubicBezTo>
                      <a:pt x="55" y="41"/>
                      <a:pt x="32" y="18"/>
                      <a:pt x="34" y="0"/>
                    </a:cubicBezTo>
                  </a:path>
                </a:pathLst>
              </a:custGeom>
              <a:noFill/>
              <a:ln w="15875" cap="rnd">
                <a:solidFill>
                  <a:srgbClr val="AB2342"/>
                </a:solidFill>
                <a:miter lim="800000"/>
                <a:headEnd/>
                <a:tailEnd/>
              </a:ln>
            </p:spPr>
            <p:txBody>
              <a:bodyPr/>
              <a:lstStyle/>
              <a:p>
                <a:endParaRPr lang="en-US"/>
              </a:p>
            </p:txBody>
          </p:sp>
          <p:sp>
            <p:nvSpPr>
              <p:cNvPr id="44266" name="Freeform 1114"/>
              <p:cNvSpPr>
                <a:spLocks/>
              </p:cNvSpPr>
              <p:nvPr/>
            </p:nvSpPr>
            <p:spPr bwMode="auto">
              <a:xfrm>
                <a:off x="1305" y="3301"/>
                <a:ext cx="127" cy="195"/>
              </a:xfrm>
              <a:custGeom>
                <a:avLst/>
                <a:gdLst>
                  <a:gd name="T0" fmla="*/ 32 w 51"/>
                  <a:gd name="T1" fmla="*/ 73 h 73"/>
                  <a:gd name="T2" fmla="*/ 1 w 51"/>
                  <a:gd name="T3" fmla="*/ 0 h 73"/>
                  <a:gd name="T4" fmla="*/ 0 60000 65536"/>
                  <a:gd name="T5" fmla="*/ 0 60000 65536"/>
                  <a:gd name="T6" fmla="*/ 0 w 51"/>
                  <a:gd name="T7" fmla="*/ 0 h 73"/>
                  <a:gd name="T8" fmla="*/ 51 w 51"/>
                  <a:gd name="T9" fmla="*/ 73 h 73"/>
                </a:gdLst>
                <a:ahLst/>
                <a:cxnLst>
                  <a:cxn ang="T4">
                    <a:pos x="T0" y="T1"/>
                  </a:cxn>
                  <a:cxn ang="T5">
                    <a:pos x="T2" y="T3"/>
                  </a:cxn>
                </a:cxnLst>
                <a:rect l="T6" t="T7" r="T8" b="T9"/>
                <a:pathLst>
                  <a:path w="51" h="73">
                    <a:moveTo>
                      <a:pt x="32" y="73"/>
                    </a:moveTo>
                    <a:cubicBezTo>
                      <a:pt x="51" y="46"/>
                      <a:pt x="0" y="22"/>
                      <a:pt x="1" y="0"/>
                    </a:cubicBezTo>
                  </a:path>
                </a:pathLst>
              </a:custGeom>
              <a:noFill/>
              <a:ln w="15875" cap="rnd">
                <a:solidFill>
                  <a:srgbClr val="AB2342"/>
                </a:solidFill>
                <a:miter lim="800000"/>
                <a:headEnd/>
                <a:tailEnd/>
              </a:ln>
            </p:spPr>
            <p:txBody>
              <a:bodyPr/>
              <a:lstStyle/>
              <a:p>
                <a:endParaRPr lang="en-US"/>
              </a:p>
            </p:txBody>
          </p:sp>
          <p:sp>
            <p:nvSpPr>
              <p:cNvPr id="44267" name="Freeform 1115"/>
              <p:cNvSpPr>
                <a:spLocks/>
              </p:cNvSpPr>
              <p:nvPr/>
            </p:nvSpPr>
            <p:spPr bwMode="auto">
              <a:xfrm>
                <a:off x="1415" y="3389"/>
                <a:ext cx="67" cy="64"/>
              </a:xfrm>
              <a:custGeom>
                <a:avLst/>
                <a:gdLst>
                  <a:gd name="T0" fmla="*/ 0 w 27"/>
                  <a:gd name="T1" fmla="*/ 24 h 24"/>
                  <a:gd name="T2" fmla="*/ 27 w 27"/>
                  <a:gd name="T3" fmla="*/ 0 h 24"/>
                  <a:gd name="T4" fmla="*/ 0 60000 65536"/>
                  <a:gd name="T5" fmla="*/ 0 60000 65536"/>
                  <a:gd name="T6" fmla="*/ 0 w 27"/>
                  <a:gd name="T7" fmla="*/ 0 h 24"/>
                  <a:gd name="T8" fmla="*/ 27 w 27"/>
                  <a:gd name="T9" fmla="*/ 24 h 24"/>
                </a:gdLst>
                <a:ahLst/>
                <a:cxnLst>
                  <a:cxn ang="T4">
                    <a:pos x="T0" y="T1"/>
                  </a:cxn>
                  <a:cxn ang="T5">
                    <a:pos x="T2" y="T3"/>
                  </a:cxn>
                </a:cxnLst>
                <a:rect l="T6" t="T7" r="T8" b="T9"/>
                <a:pathLst>
                  <a:path w="27" h="24">
                    <a:moveTo>
                      <a:pt x="0" y="24"/>
                    </a:moveTo>
                    <a:cubicBezTo>
                      <a:pt x="6" y="13"/>
                      <a:pt x="23" y="12"/>
                      <a:pt x="27" y="0"/>
                    </a:cubicBezTo>
                  </a:path>
                </a:pathLst>
              </a:custGeom>
              <a:noFill/>
              <a:ln w="15875" cap="rnd">
                <a:solidFill>
                  <a:srgbClr val="AB2342"/>
                </a:solidFill>
                <a:miter lim="800000"/>
                <a:headEnd/>
                <a:tailEnd/>
              </a:ln>
            </p:spPr>
            <p:txBody>
              <a:bodyPr/>
              <a:lstStyle/>
              <a:p>
                <a:endParaRPr lang="en-US"/>
              </a:p>
            </p:txBody>
          </p:sp>
          <p:sp>
            <p:nvSpPr>
              <p:cNvPr id="44268" name="Freeform 1116"/>
              <p:cNvSpPr>
                <a:spLocks/>
              </p:cNvSpPr>
              <p:nvPr/>
            </p:nvSpPr>
            <p:spPr bwMode="auto">
              <a:xfrm>
                <a:off x="1115" y="3291"/>
                <a:ext cx="117" cy="309"/>
              </a:xfrm>
              <a:custGeom>
                <a:avLst/>
                <a:gdLst>
                  <a:gd name="T0" fmla="*/ 43 w 47"/>
                  <a:gd name="T1" fmla="*/ 116 h 116"/>
                  <a:gd name="T2" fmla="*/ 13 w 47"/>
                  <a:gd name="T3" fmla="*/ 0 h 116"/>
                  <a:gd name="T4" fmla="*/ 0 60000 65536"/>
                  <a:gd name="T5" fmla="*/ 0 60000 65536"/>
                  <a:gd name="T6" fmla="*/ 0 w 47"/>
                  <a:gd name="T7" fmla="*/ 0 h 116"/>
                  <a:gd name="T8" fmla="*/ 47 w 47"/>
                  <a:gd name="T9" fmla="*/ 116 h 116"/>
                </a:gdLst>
                <a:ahLst/>
                <a:cxnLst>
                  <a:cxn ang="T4">
                    <a:pos x="T0" y="T1"/>
                  </a:cxn>
                  <a:cxn ang="T5">
                    <a:pos x="T2" y="T3"/>
                  </a:cxn>
                </a:cxnLst>
                <a:rect l="T6" t="T7" r="T8" b="T9"/>
                <a:pathLst>
                  <a:path w="47" h="116">
                    <a:moveTo>
                      <a:pt x="43" y="116"/>
                    </a:moveTo>
                    <a:cubicBezTo>
                      <a:pt x="0" y="90"/>
                      <a:pt x="47" y="27"/>
                      <a:pt x="13" y="0"/>
                    </a:cubicBezTo>
                  </a:path>
                </a:pathLst>
              </a:custGeom>
              <a:noFill/>
              <a:ln w="15875" cap="rnd">
                <a:solidFill>
                  <a:srgbClr val="AB2342"/>
                </a:solidFill>
                <a:miter lim="800000"/>
                <a:headEnd/>
                <a:tailEnd/>
              </a:ln>
            </p:spPr>
            <p:txBody>
              <a:bodyPr/>
              <a:lstStyle/>
              <a:p>
                <a:endParaRPr lang="en-US"/>
              </a:p>
            </p:txBody>
          </p:sp>
          <p:sp>
            <p:nvSpPr>
              <p:cNvPr id="44269" name="Freeform 1117"/>
              <p:cNvSpPr>
                <a:spLocks/>
              </p:cNvSpPr>
              <p:nvPr/>
            </p:nvSpPr>
            <p:spPr bwMode="auto">
              <a:xfrm>
                <a:off x="1177" y="3283"/>
                <a:ext cx="68" cy="176"/>
              </a:xfrm>
              <a:custGeom>
                <a:avLst/>
                <a:gdLst>
                  <a:gd name="T0" fmla="*/ 0 w 27"/>
                  <a:gd name="T1" fmla="*/ 66 h 66"/>
                  <a:gd name="T2" fmla="*/ 14 w 27"/>
                  <a:gd name="T3" fmla="*/ 28 h 66"/>
                  <a:gd name="T4" fmla="*/ 27 w 27"/>
                  <a:gd name="T5" fmla="*/ 0 h 66"/>
                  <a:gd name="T6" fmla="*/ 0 60000 65536"/>
                  <a:gd name="T7" fmla="*/ 0 60000 65536"/>
                  <a:gd name="T8" fmla="*/ 0 60000 65536"/>
                  <a:gd name="T9" fmla="*/ 0 w 27"/>
                  <a:gd name="T10" fmla="*/ 0 h 66"/>
                  <a:gd name="T11" fmla="*/ 27 w 27"/>
                  <a:gd name="T12" fmla="*/ 66 h 66"/>
                </a:gdLst>
                <a:ahLst/>
                <a:cxnLst>
                  <a:cxn ang="T6">
                    <a:pos x="T0" y="T1"/>
                  </a:cxn>
                  <a:cxn ang="T7">
                    <a:pos x="T2" y="T3"/>
                  </a:cxn>
                  <a:cxn ang="T8">
                    <a:pos x="T4" y="T5"/>
                  </a:cxn>
                </a:cxnLst>
                <a:rect l="T9" t="T10" r="T11" b="T12"/>
                <a:pathLst>
                  <a:path w="27" h="66">
                    <a:moveTo>
                      <a:pt x="0" y="66"/>
                    </a:moveTo>
                    <a:cubicBezTo>
                      <a:pt x="2" y="51"/>
                      <a:pt x="5" y="40"/>
                      <a:pt x="14" y="28"/>
                    </a:cubicBezTo>
                    <a:cubicBezTo>
                      <a:pt x="20" y="20"/>
                      <a:pt x="27" y="11"/>
                      <a:pt x="27" y="0"/>
                    </a:cubicBezTo>
                  </a:path>
                </a:pathLst>
              </a:custGeom>
              <a:noFill/>
              <a:ln w="15875" cap="rnd">
                <a:solidFill>
                  <a:srgbClr val="AB2342"/>
                </a:solidFill>
                <a:miter lim="800000"/>
                <a:headEnd/>
                <a:tailEnd/>
              </a:ln>
            </p:spPr>
            <p:txBody>
              <a:bodyPr/>
              <a:lstStyle/>
              <a:p>
                <a:endParaRPr lang="en-US"/>
              </a:p>
            </p:txBody>
          </p:sp>
          <p:sp>
            <p:nvSpPr>
              <p:cNvPr id="44270" name="Freeform 1118"/>
              <p:cNvSpPr>
                <a:spLocks/>
              </p:cNvSpPr>
              <p:nvPr/>
            </p:nvSpPr>
            <p:spPr bwMode="auto">
              <a:xfrm>
                <a:off x="962" y="3379"/>
                <a:ext cx="175" cy="186"/>
              </a:xfrm>
              <a:custGeom>
                <a:avLst/>
                <a:gdLst>
                  <a:gd name="T0" fmla="*/ 70 w 70"/>
                  <a:gd name="T1" fmla="*/ 70 h 70"/>
                  <a:gd name="T2" fmla="*/ 47 w 70"/>
                  <a:gd name="T3" fmla="*/ 32 h 70"/>
                  <a:gd name="T4" fmla="*/ 0 w 70"/>
                  <a:gd name="T5" fmla="*/ 0 h 70"/>
                  <a:gd name="T6" fmla="*/ 0 60000 65536"/>
                  <a:gd name="T7" fmla="*/ 0 60000 65536"/>
                  <a:gd name="T8" fmla="*/ 0 60000 65536"/>
                  <a:gd name="T9" fmla="*/ 0 w 70"/>
                  <a:gd name="T10" fmla="*/ 0 h 70"/>
                  <a:gd name="T11" fmla="*/ 70 w 70"/>
                  <a:gd name="T12" fmla="*/ 70 h 70"/>
                </a:gdLst>
                <a:ahLst/>
                <a:cxnLst>
                  <a:cxn ang="T6">
                    <a:pos x="T0" y="T1"/>
                  </a:cxn>
                  <a:cxn ang="T7">
                    <a:pos x="T2" y="T3"/>
                  </a:cxn>
                  <a:cxn ang="T8">
                    <a:pos x="T4" y="T5"/>
                  </a:cxn>
                </a:cxnLst>
                <a:rect l="T9" t="T10" r="T11" b="T12"/>
                <a:pathLst>
                  <a:path w="70" h="70">
                    <a:moveTo>
                      <a:pt x="70" y="70"/>
                    </a:moveTo>
                    <a:cubicBezTo>
                      <a:pt x="59" y="59"/>
                      <a:pt x="57" y="46"/>
                      <a:pt x="47" y="32"/>
                    </a:cubicBezTo>
                    <a:cubicBezTo>
                      <a:pt x="35" y="16"/>
                      <a:pt x="5" y="21"/>
                      <a:pt x="0" y="0"/>
                    </a:cubicBezTo>
                  </a:path>
                </a:pathLst>
              </a:custGeom>
              <a:noFill/>
              <a:ln w="15875" cap="rnd">
                <a:solidFill>
                  <a:srgbClr val="AB2342"/>
                </a:solidFill>
                <a:miter lim="800000"/>
                <a:headEnd/>
                <a:tailEnd/>
              </a:ln>
            </p:spPr>
            <p:txBody>
              <a:bodyPr/>
              <a:lstStyle/>
              <a:p>
                <a:endParaRPr lang="en-US"/>
              </a:p>
            </p:txBody>
          </p:sp>
          <p:sp>
            <p:nvSpPr>
              <p:cNvPr id="44271" name="Freeform 1119"/>
              <p:cNvSpPr>
                <a:spLocks/>
              </p:cNvSpPr>
              <p:nvPr/>
            </p:nvSpPr>
            <p:spPr bwMode="auto">
              <a:xfrm>
                <a:off x="982" y="3456"/>
                <a:ext cx="110" cy="37"/>
              </a:xfrm>
              <a:custGeom>
                <a:avLst/>
                <a:gdLst>
                  <a:gd name="T0" fmla="*/ 44 w 44"/>
                  <a:gd name="T1" fmla="*/ 10 h 14"/>
                  <a:gd name="T2" fmla="*/ 0 w 44"/>
                  <a:gd name="T3" fmla="*/ 3 h 14"/>
                  <a:gd name="T4" fmla="*/ 0 60000 65536"/>
                  <a:gd name="T5" fmla="*/ 0 60000 65536"/>
                  <a:gd name="T6" fmla="*/ 0 w 44"/>
                  <a:gd name="T7" fmla="*/ 0 h 14"/>
                  <a:gd name="T8" fmla="*/ 44 w 44"/>
                  <a:gd name="T9" fmla="*/ 14 h 14"/>
                </a:gdLst>
                <a:ahLst/>
                <a:cxnLst>
                  <a:cxn ang="T4">
                    <a:pos x="T0" y="T1"/>
                  </a:cxn>
                  <a:cxn ang="T5">
                    <a:pos x="T2" y="T3"/>
                  </a:cxn>
                </a:cxnLst>
                <a:rect l="T6" t="T7" r="T8" b="T9"/>
                <a:pathLst>
                  <a:path w="44" h="14">
                    <a:moveTo>
                      <a:pt x="44" y="10"/>
                    </a:moveTo>
                    <a:cubicBezTo>
                      <a:pt x="31" y="0"/>
                      <a:pt x="11" y="14"/>
                      <a:pt x="0" y="3"/>
                    </a:cubicBezTo>
                  </a:path>
                </a:pathLst>
              </a:custGeom>
              <a:noFill/>
              <a:ln w="15875" cap="rnd">
                <a:solidFill>
                  <a:srgbClr val="AB2342"/>
                </a:solidFill>
                <a:miter lim="800000"/>
                <a:headEnd/>
                <a:tailEnd/>
              </a:ln>
            </p:spPr>
            <p:txBody>
              <a:bodyPr/>
              <a:lstStyle/>
              <a:p>
                <a:endParaRPr lang="en-US"/>
              </a:p>
            </p:txBody>
          </p:sp>
          <p:sp>
            <p:nvSpPr>
              <p:cNvPr id="44272" name="Freeform 1120"/>
              <p:cNvSpPr>
                <a:spLocks/>
              </p:cNvSpPr>
              <p:nvPr/>
            </p:nvSpPr>
            <p:spPr bwMode="auto">
              <a:xfrm>
                <a:off x="1342" y="3187"/>
                <a:ext cx="200" cy="120"/>
              </a:xfrm>
              <a:custGeom>
                <a:avLst/>
                <a:gdLst>
                  <a:gd name="T0" fmla="*/ 80 w 80"/>
                  <a:gd name="T1" fmla="*/ 45 h 45"/>
                  <a:gd name="T2" fmla="*/ 57 w 80"/>
                  <a:gd name="T3" fmla="*/ 40 h 45"/>
                  <a:gd name="T4" fmla="*/ 35 w 80"/>
                  <a:gd name="T5" fmla="*/ 40 h 45"/>
                  <a:gd name="T6" fmla="*/ 23 w 80"/>
                  <a:gd name="T7" fmla="*/ 18 h 45"/>
                  <a:gd name="T8" fmla="*/ 0 w 80"/>
                  <a:gd name="T9" fmla="*/ 0 h 45"/>
                  <a:gd name="T10" fmla="*/ 0 60000 65536"/>
                  <a:gd name="T11" fmla="*/ 0 60000 65536"/>
                  <a:gd name="T12" fmla="*/ 0 60000 65536"/>
                  <a:gd name="T13" fmla="*/ 0 60000 65536"/>
                  <a:gd name="T14" fmla="*/ 0 60000 65536"/>
                  <a:gd name="T15" fmla="*/ 0 w 80"/>
                  <a:gd name="T16" fmla="*/ 0 h 45"/>
                  <a:gd name="T17" fmla="*/ 80 w 80"/>
                  <a:gd name="T18" fmla="*/ 45 h 45"/>
                </a:gdLst>
                <a:ahLst/>
                <a:cxnLst>
                  <a:cxn ang="T10">
                    <a:pos x="T0" y="T1"/>
                  </a:cxn>
                  <a:cxn ang="T11">
                    <a:pos x="T2" y="T3"/>
                  </a:cxn>
                  <a:cxn ang="T12">
                    <a:pos x="T4" y="T5"/>
                  </a:cxn>
                  <a:cxn ang="T13">
                    <a:pos x="T6" y="T7"/>
                  </a:cxn>
                  <a:cxn ang="T14">
                    <a:pos x="T8" y="T9"/>
                  </a:cxn>
                </a:cxnLst>
                <a:rect l="T15" t="T16" r="T17" b="T18"/>
                <a:pathLst>
                  <a:path w="80" h="45">
                    <a:moveTo>
                      <a:pt x="80" y="45"/>
                    </a:moveTo>
                    <a:cubicBezTo>
                      <a:pt x="72" y="44"/>
                      <a:pt x="64" y="42"/>
                      <a:pt x="57" y="40"/>
                    </a:cubicBezTo>
                    <a:cubicBezTo>
                      <a:pt x="48" y="37"/>
                      <a:pt x="43" y="43"/>
                      <a:pt x="35" y="40"/>
                    </a:cubicBezTo>
                    <a:cubicBezTo>
                      <a:pt x="26" y="35"/>
                      <a:pt x="28" y="25"/>
                      <a:pt x="23" y="18"/>
                    </a:cubicBezTo>
                    <a:cubicBezTo>
                      <a:pt x="17" y="10"/>
                      <a:pt x="3" y="9"/>
                      <a:pt x="0" y="0"/>
                    </a:cubicBezTo>
                  </a:path>
                </a:pathLst>
              </a:custGeom>
              <a:noFill/>
              <a:ln w="15875" cap="rnd">
                <a:solidFill>
                  <a:srgbClr val="AB2342"/>
                </a:solidFill>
                <a:miter lim="800000"/>
                <a:headEnd/>
                <a:tailEnd/>
              </a:ln>
            </p:spPr>
            <p:txBody>
              <a:bodyPr/>
              <a:lstStyle/>
              <a:p>
                <a:endParaRPr lang="en-US"/>
              </a:p>
            </p:txBody>
          </p:sp>
        </p:grpSp>
        <p:sp>
          <p:nvSpPr>
            <p:cNvPr id="44051" name="Freeform 1121"/>
            <p:cNvSpPr>
              <a:spLocks/>
            </p:cNvSpPr>
            <p:nvPr/>
          </p:nvSpPr>
          <p:spPr bwMode="auto">
            <a:xfrm>
              <a:off x="1362" y="3080"/>
              <a:ext cx="70" cy="160"/>
            </a:xfrm>
            <a:custGeom>
              <a:avLst/>
              <a:gdLst>
                <a:gd name="T0" fmla="*/ 16 w 28"/>
                <a:gd name="T1" fmla="*/ 60 h 60"/>
                <a:gd name="T2" fmla="*/ 13 w 28"/>
                <a:gd name="T3" fmla="*/ 0 h 60"/>
                <a:gd name="T4" fmla="*/ 0 60000 65536"/>
                <a:gd name="T5" fmla="*/ 0 60000 65536"/>
                <a:gd name="T6" fmla="*/ 0 w 28"/>
                <a:gd name="T7" fmla="*/ 0 h 60"/>
                <a:gd name="T8" fmla="*/ 28 w 28"/>
                <a:gd name="T9" fmla="*/ 60 h 60"/>
              </a:gdLst>
              <a:ahLst/>
              <a:cxnLst>
                <a:cxn ang="T4">
                  <a:pos x="T0" y="T1"/>
                </a:cxn>
                <a:cxn ang="T5">
                  <a:pos x="T2" y="T3"/>
                </a:cxn>
              </a:cxnLst>
              <a:rect l="T6" t="T7" r="T8" b="T9"/>
              <a:pathLst>
                <a:path w="28" h="60">
                  <a:moveTo>
                    <a:pt x="16" y="60"/>
                  </a:moveTo>
                  <a:cubicBezTo>
                    <a:pt x="0" y="41"/>
                    <a:pt x="28" y="19"/>
                    <a:pt x="13" y="0"/>
                  </a:cubicBezTo>
                </a:path>
              </a:pathLst>
            </a:custGeom>
            <a:noFill/>
            <a:ln w="15875" cap="rnd">
              <a:solidFill>
                <a:srgbClr val="AB2342"/>
              </a:solidFill>
              <a:miter lim="800000"/>
              <a:headEnd/>
              <a:tailEnd/>
            </a:ln>
          </p:spPr>
          <p:txBody>
            <a:bodyPr/>
            <a:lstStyle/>
            <a:p>
              <a:endParaRPr lang="en-US"/>
            </a:p>
          </p:txBody>
        </p:sp>
        <p:sp>
          <p:nvSpPr>
            <p:cNvPr id="44052" name="Freeform 1122"/>
            <p:cNvSpPr>
              <a:spLocks/>
            </p:cNvSpPr>
            <p:nvPr/>
          </p:nvSpPr>
          <p:spPr bwMode="auto">
            <a:xfrm>
              <a:off x="1392" y="3120"/>
              <a:ext cx="63" cy="53"/>
            </a:xfrm>
            <a:custGeom>
              <a:avLst/>
              <a:gdLst>
                <a:gd name="T0" fmla="*/ 0 w 25"/>
                <a:gd name="T1" fmla="*/ 20 h 20"/>
                <a:gd name="T2" fmla="*/ 25 w 25"/>
                <a:gd name="T3" fmla="*/ 0 h 20"/>
                <a:gd name="T4" fmla="*/ 0 60000 65536"/>
                <a:gd name="T5" fmla="*/ 0 60000 65536"/>
                <a:gd name="T6" fmla="*/ 0 w 25"/>
                <a:gd name="T7" fmla="*/ 0 h 20"/>
                <a:gd name="T8" fmla="*/ 25 w 25"/>
                <a:gd name="T9" fmla="*/ 20 h 20"/>
              </a:gdLst>
              <a:ahLst/>
              <a:cxnLst>
                <a:cxn ang="T4">
                  <a:pos x="T0" y="T1"/>
                </a:cxn>
                <a:cxn ang="T5">
                  <a:pos x="T2" y="T3"/>
                </a:cxn>
              </a:cxnLst>
              <a:rect l="T6" t="T7" r="T8" b="T9"/>
              <a:pathLst>
                <a:path w="25" h="20">
                  <a:moveTo>
                    <a:pt x="0" y="20"/>
                  </a:moveTo>
                  <a:cubicBezTo>
                    <a:pt x="1" y="9"/>
                    <a:pt x="20" y="10"/>
                    <a:pt x="25" y="0"/>
                  </a:cubicBezTo>
                </a:path>
              </a:pathLst>
            </a:custGeom>
            <a:noFill/>
            <a:ln w="15875" cap="rnd">
              <a:solidFill>
                <a:srgbClr val="AB2342"/>
              </a:solidFill>
              <a:miter lim="800000"/>
              <a:headEnd/>
              <a:tailEnd/>
            </a:ln>
          </p:spPr>
          <p:txBody>
            <a:bodyPr/>
            <a:lstStyle/>
            <a:p>
              <a:endParaRPr lang="en-US"/>
            </a:p>
          </p:txBody>
        </p:sp>
        <p:sp>
          <p:nvSpPr>
            <p:cNvPr id="44053" name="Freeform 1123"/>
            <p:cNvSpPr>
              <a:spLocks/>
            </p:cNvSpPr>
            <p:nvPr/>
          </p:nvSpPr>
          <p:spPr bwMode="auto">
            <a:xfrm>
              <a:off x="2475" y="2293"/>
              <a:ext cx="140" cy="342"/>
            </a:xfrm>
            <a:custGeom>
              <a:avLst/>
              <a:gdLst>
                <a:gd name="T0" fmla="*/ 56 w 56"/>
                <a:gd name="T1" fmla="*/ 128 h 128"/>
                <a:gd name="T2" fmla="*/ 44 w 56"/>
                <a:gd name="T3" fmla="*/ 100 h 128"/>
                <a:gd name="T4" fmla="*/ 35 w 56"/>
                <a:gd name="T5" fmla="*/ 61 h 128"/>
                <a:gd name="T6" fmla="*/ 14 w 56"/>
                <a:gd name="T7" fmla="*/ 35 h 128"/>
                <a:gd name="T8" fmla="*/ 0 w 56"/>
                <a:gd name="T9" fmla="*/ 0 h 128"/>
                <a:gd name="T10" fmla="*/ 0 60000 65536"/>
                <a:gd name="T11" fmla="*/ 0 60000 65536"/>
                <a:gd name="T12" fmla="*/ 0 60000 65536"/>
                <a:gd name="T13" fmla="*/ 0 60000 65536"/>
                <a:gd name="T14" fmla="*/ 0 60000 65536"/>
                <a:gd name="T15" fmla="*/ 0 w 56"/>
                <a:gd name="T16" fmla="*/ 0 h 128"/>
                <a:gd name="T17" fmla="*/ 56 w 56"/>
                <a:gd name="T18" fmla="*/ 128 h 128"/>
              </a:gdLst>
              <a:ahLst/>
              <a:cxnLst>
                <a:cxn ang="T10">
                  <a:pos x="T0" y="T1"/>
                </a:cxn>
                <a:cxn ang="T11">
                  <a:pos x="T2" y="T3"/>
                </a:cxn>
                <a:cxn ang="T12">
                  <a:pos x="T4" y="T5"/>
                </a:cxn>
                <a:cxn ang="T13">
                  <a:pos x="T6" y="T7"/>
                </a:cxn>
                <a:cxn ang="T14">
                  <a:pos x="T8" y="T9"/>
                </a:cxn>
              </a:cxnLst>
              <a:rect l="T15" t="T16" r="T17" b="T18"/>
              <a:pathLst>
                <a:path w="56" h="128">
                  <a:moveTo>
                    <a:pt x="56" y="128"/>
                  </a:moveTo>
                  <a:cubicBezTo>
                    <a:pt x="55" y="117"/>
                    <a:pt x="47" y="110"/>
                    <a:pt x="44" y="100"/>
                  </a:cubicBezTo>
                  <a:cubicBezTo>
                    <a:pt x="40" y="86"/>
                    <a:pt x="44" y="73"/>
                    <a:pt x="35" y="61"/>
                  </a:cubicBezTo>
                  <a:cubicBezTo>
                    <a:pt x="28" y="52"/>
                    <a:pt x="18" y="46"/>
                    <a:pt x="14" y="35"/>
                  </a:cubicBezTo>
                  <a:cubicBezTo>
                    <a:pt x="8" y="22"/>
                    <a:pt x="9" y="12"/>
                    <a:pt x="0" y="0"/>
                  </a:cubicBezTo>
                </a:path>
              </a:pathLst>
            </a:custGeom>
            <a:noFill/>
            <a:ln w="15875" cap="rnd">
              <a:solidFill>
                <a:srgbClr val="AB2342"/>
              </a:solidFill>
              <a:miter lim="800000"/>
              <a:headEnd/>
              <a:tailEnd/>
            </a:ln>
          </p:spPr>
          <p:txBody>
            <a:bodyPr/>
            <a:lstStyle/>
            <a:p>
              <a:endParaRPr lang="en-US"/>
            </a:p>
          </p:txBody>
        </p:sp>
        <p:sp>
          <p:nvSpPr>
            <p:cNvPr id="44054" name="Freeform 1124"/>
            <p:cNvSpPr>
              <a:spLocks/>
            </p:cNvSpPr>
            <p:nvPr/>
          </p:nvSpPr>
          <p:spPr bwMode="auto">
            <a:xfrm>
              <a:off x="2540" y="2317"/>
              <a:ext cx="30" cy="155"/>
            </a:xfrm>
            <a:custGeom>
              <a:avLst/>
              <a:gdLst>
                <a:gd name="T0" fmla="*/ 12 w 12"/>
                <a:gd name="T1" fmla="*/ 58 h 58"/>
                <a:gd name="T2" fmla="*/ 7 w 12"/>
                <a:gd name="T3" fmla="*/ 33 h 58"/>
                <a:gd name="T4" fmla="*/ 0 w 12"/>
                <a:gd name="T5" fmla="*/ 0 h 58"/>
                <a:gd name="T6" fmla="*/ 0 60000 65536"/>
                <a:gd name="T7" fmla="*/ 0 60000 65536"/>
                <a:gd name="T8" fmla="*/ 0 60000 65536"/>
                <a:gd name="T9" fmla="*/ 0 w 12"/>
                <a:gd name="T10" fmla="*/ 0 h 58"/>
                <a:gd name="T11" fmla="*/ 12 w 12"/>
                <a:gd name="T12" fmla="*/ 58 h 58"/>
              </a:gdLst>
              <a:ahLst/>
              <a:cxnLst>
                <a:cxn ang="T6">
                  <a:pos x="T0" y="T1"/>
                </a:cxn>
                <a:cxn ang="T7">
                  <a:pos x="T2" y="T3"/>
                </a:cxn>
                <a:cxn ang="T8">
                  <a:pos x="T4" y="T5"/>
                </a:cxn>
              </a:cxnLst>
              <a:rect l="T9" t="T10" r="T11" b="T12"/>
              <a:pathLst>
                <a:path w="12" h="58">
                  <a:moveTo>
                    <a:pt x="12" y="58"/>
                  </a:moveTo>
                  <a:cubicBezTo>
                    <a:pt x="7" y="51"/>
                    <a:pt x="7" y="40"/>
                    <a:pt x="7" y="33"/>
                  </a:cubicBezTo>
                  <a:cubicBezTo>
                    <a:pt x="8" y="19"/>
                    <a:pt x="10" y="12"/>
                    <a:pt x="0" y="0"/>
                  </a:cubicBezTo>
                </a:path>
              </a:pathLst>
            </a:custGeom>
            <a:noFill/>
            <a:ln w="15875" cap="rnd">
              <a:solidFill>
                <a:srgbClr val="AB2342"/>
              </a:solidFill>
              <a:miter lim="800000"/>
              <a:headEnd/>
              <a:tailEnd/>
            </a:ln>
          </p:spPr>
          <p:txBody>
            <a:bodyPr/>
            <a:lstStyle/>
            <a:p>
              <a:endParaRPr lang="en-US"/>
            </a:p>
          </p:txBody>
        </p:sp>
        <p:sp>
          <p:nvSpPr>
            <p:cNvPr id="44055" name="Freeform 1125"/>
            <p:cNvSpPr>
              <a:spLocks/>
            </p:cNvSpPr>
            <p:nvPr/>
          </p:nvSpPr>
          <p:spPr bwMode="auto">
            <a:xfrm>
              <a:off x="2397" y="2315"/>
              <a:ext cx="118" cy="88"/>
            </a:xfrm>
            <a:custGeom>
              <a:avLst/>
              <a:gdLst>
                <a:gd name="T0" fmla="*/ 47 w 47"/>
                <a:gd name="T1" fmla="*/ 33 h 33"/>
                <a:gd name="T2" fmla="*/ 20 w 47"/>
                <a:gd name="T3" fmla="*/ 21 h 33"/>
                <a:gd name="T4" fmla="*/ 0 w 47"/>
                <a:gd name="T5" fmla="*/ 0 h 33"/>
                <a:gd name="T6" fmla="*/ 0 60000 65536"/>
                <a:gd name="T7" fmla="*/ 0 60000 65536"/>
                <a:gd name="T8" fmla="*/ 0 60000 65536"/>
                <a:gd name="T9" fmla="*/ 0 w 47"/>
                <a:gd name="T10" fmla="*/ 0 h 33"/>
                <a:gd name="T11" fmla="*/ 47 w 47"/>
                <a:gd name="T12" fmla="*/ 33 h 33"/>
              </a:gdLst>
              <a:ahLst/>
              <a:cxnLst>
                <a:cxn ang="T6">
                  <a:pos x="T0" y="T1"/>
                </a:cxn>
                <a:cxn ang="T7">
                  <a:pos x="T2" y="T3"/>
                </a:cxn>
                <a:cxn ang="T8">
                  <a:pos x="T4" y="T5"/>
                </a:cxn>
              </a:cxnLst>
              <a:rect l="T9" t="T10" r="T11" b="T12"/>
              <a:pathLst>
                <a:path w="47" h="33">
                  <a:moveTo>
                    <a:pt x="47" y="33"/>
                  </a:moveTo>
                  <a:cubicBezTo>
                    <a:pt x="39" y="25"/>
                    <a:pt x="31" y="24"/>
                    <a:pt x="20" y="21"/>
                  </a:cubicBezTo>
                  <a:cubicBezTo>
                    <a:pt x="11" y="18"/>
                    <a:pt x="0" y="11"/>
                    <a:pt x="0" y="0"/>
                  </a:cubicBezTo>
                </a:path>
              </a:pathLst>
            </a:custGeom>
            <a:noFill/>
            <a:ln w="15875" cap="rnd">
              <a:solidFill>
                <a:srgbClr val="AB2342"/>
              </a:solidFill>
              <a:miter lim="800000"/>
              <a:headEnd/>
              <a:tailEnd/>
            </a:ln>
          </p:spPr>
          <p:txBody>
            <a:bodyPr/>
            <a:lstStyle/>
            <a:p>
              <a:endParaRPr lang="en-US"/>
            </a:p>
          </p:txBody>
        </p:sp>
        <p:sp>
          <p:nvSpPr>
            <p:cNvPr id="44056" name="Freeform 1126"/>
            <p:cNvSpPr>
              <a:spLocks/>
            </p:cNvSpPr>
            <p:nvPr/>
          </p:nvSpPr>
          <p:spPr bwMode="auto">
            <a:xfrm>
              <a:off x="2467" y="2824"/>
              <a:ext cx="200" cy="416"/>
            </a:xfrm>
            <a:custGeom>
              <a:avLst/>
              <a:gdLst>
                <a:gd name="T0" fmla="*/ 79 w 80"/>
                <a:gd name="T1" fmla="*/ 156 h 156"/>
                <a:gd name="T2" fmla="*/ 59 w 80"/>
                <a:gd name="T3" fmla="*/ 115 h 156"/>
                <a:gd name="T4" fmla="*/ 25 w 80"/>
                <a:gd name="T5" fmla="*/ 83 h 156"/>
                <a:gd name="T6" fmla="*/ 12 w 80"/>
                <a:gd name="T7" fmla="*/ 41 h 156"/>
                <a:gd name="T8" fmla="*/ 0 w 80"/>
                <a:gd name="T9" fmla="*/ 0 h 156"/>
                <a:gd name="T10" fmla="*/ 0 60000 65536"/>
                <a:gd name="T11" fmla="*/ 0 60000 65536"/>
                <a:gd name="T12" fmla="*/ 0 60000 65536"/>
                <a:gd name="T13" fmla="*/ 0 60000 65536"/>
                <a:gd name="T14" fmla="*/ 0 60000 65536"/>
                <a:gd name="T15" fmla="*/ 0 w 80"/>
                <a:gd name="T16" fmla="*/ 0 h 156"/>
                <a:gd name="T17" fmla="*/ 80 w 80"/>
                <a:gd name="T18" fmla="*/ 156 h 156"/>
              </a:gdLst>
              <a:ahLst/>
              <a:cxnLst>
                <a:cxn ang="T10">
                  <a:pos x="T0" y="T1"/>
                </a:cxn>
                <a:cxn ang="T11">
                  <a:pos x="T2" y="T3"/>
                </a:cxn>
                <a:cxn ang="T12">
                  <a:pos x="T4" y="T5"/>
                </a:cxn>
                <a:cxn ang="T13">
                  <a:pos x="T6" y="T7"/>
                </a:cxn>
                <a:cxn ang="T14">
                  <a:pos x="T8" y="T9"/>
                </a:cxn>
              </a:cxnLst>
              <a:rect l="T15" t="T16" r="T17" b="T18"/>
              <a:pathLst>
                <a:path w="80" h="156">
                  <a:moveTo>
                    <a:pt x="79" y="156"/>
                  </a:moveTo>
                  <a:cubicBezTo>
                    <a:pt x="80" y="142"/>
                    <a:pt x="70" y="124"/>
                    <a:pt x="59" y="115"/>
                  </a:cubicBezTo>
                  <a:cubicBezTo>
                    <a:pt x="46" y="104"/>
                    <a:pt x="32" y="100"/>
                    <a:pt x="25" y="83"/>
                  </a:cubicBezTo>
                  <a:cubicBezTo>
                    <a:pt x="19" y="69"/>
                    <a:pt x="18" y="55"/>
                    <a:pt x="12" y="41"/>
                  </a:cubicBezTo>
                  <a:cubicBezTo>
                    <a:pt x="7" y="28"/>
                    <a:pt x="4" y="14"/>
                    <a:pt x="0" y="0"/>
                  </a:cubicBezTo>
                </a:path>
              </a:pathLst>
            </a:custGeom>
            <a:noFill/>
            <a:ln w="15875" cap="rnd">
              <a:solidFill>
                <a:srgbClr val="AB2342"/>
              </a:solidFill>
              <a:miter lim="800000"/>
              <a:headEnd/>
              <a:tailEnd/>
            </a:ln>
          </p:spPr>
          <p:txBody>
            <a:bodyPr/>
            <a:lstStyle/>
            <a:p>
              <a:endParaRPr lang="en-US"/>
            </a:p>
          </p:txBody>
        </p:sp>
        <p:sp>
          <p:nvSpPr>
            <p:cNvPr id="44057" name="Freeform 1127"/>
            <p:cNvSpPr>
              <a:spLocks/>
            </p:cNvSpPr>
            <p:nvPr/>
          </p:nvSpPr>
          <p:spPr bwMode="auto">
            <a:xfrm>
              <a:off x="2522" y="2952"/>
              <a:ext cx="45" cy="139"/>
            </a:xfrm>
            <a:custGeom>
              <a:avLst/>
              <a:gdLst>
                <a:gd name="T0" fmla="*/ 18 w 18"/>
                <a:gd name="T1" fmla="*/ 52 h 52"/>
                <a:gd name="T2" fmla="*/ 0 w 18"/>
                <a:gd name="T3" fmla="*/ 0 h 52"/>
                <a:gd name="T4" fmla="*/ 0 60000 65536"/>
                <a:gd name="T5" fmla="*/ 0 60000 65536"/>
                <a:gd name="T6" fmla="*/ 0 w 18"/>
                <a:gd name="T7" fmla="*/ 0 h 52"/>
                <a:gd name="T8" fmla="*/ 18 w 18"/>
                <a:gd name="T9" fmla="*/ 52 h 52"/>
              </a:gdLst>
              <a:ahLst/>
              <a:cxnLst>
                <a:cxn ang="T4">
                  <a:pos x="T0" y="T1"/>
                </a:cxn>
                <a:cxn ang="T5">
                  <a:pos x="T2" y="T3"/>
                </a:cxn>
              </a:cxnLst>
              <a:rect l="T6" t="T7" r="T8" b="T9"/>
              <a:pathLst>
                <a:path w="18" h="52">
                  <a:moveTo>
                    <a:pt x="18" y="52"/>
                  </a:moveTo>
                  <a:cubicBezTo>
                    <a:pt x="10" y="37"/>
                    <a:pt x="8" y="11"/>
                    <a:pt x="0" y="0"/>
                  </a:cubicBezTo>
                </a:path>
              </a:pathLst>
            </a:custGeom>
            <a:noFill/>
            <a:ln w="15875" cap="rnd">
              <a:solidFill>
                <a:srgbClr val="AB2342"/>
              </a:solidFill>
              <a:miter lim="800000"/>
              <a:headEnd/>
              <a:tailEnd/>
            </a:ln>
          </p:spPr>
          <p:txBody>
            <a:bodyPr/>
            <a:lstStyle/>
            <a:p>
              <a:endParaRPr lang="en-US"/>
            </a:p>
          </p:txBody>
        </p:sp>
        <p:sp>
          <p:nvSpPr>
            <p:cNvPr id="44058" name="Freeform 1128"/>
            <p:cNvSpPr>
              <a:spLocks/>
            </p:cNvSpPr>
            <p:nvPr/>
          </p:nvSpPr>
          <p:spPr bwMode="auto">
            <a:xfrm>
              <a:off x="2525" y="3125"/>
              <a:ext cx="115" cy="64"/>
            </a:xfrm>
            <a:custGeom>
              <a:avLst/>
              <a:gdLst>
                <a:gd name="T0" fmla="*/ 46 w 46"/>
                <a:gd name="T1" fmla="*/ 12 h 24"/>
                <a:gd name="T2" fmla="*/ 0 w 46"/>
                <a:gd name="T3" fmla="*/ 0 h 24"/>
                <a:gd name="T4" fmla="*/ 0 60000 65536"/>
                <a:gd name="T5" fmla="*/ 0 60000 65536"/>
                <a:gd name="T6" fmla="*/ 0 w 46"/>
                <a:gd name="T7" fmla="*/ 0 h 24"/>
                <a:gd name="T8" fmla="*/ 46 w 46"/>
                <a:gd name="T9" fmla="*/ 24 h 24"/>
              </a:gdLst>
              <a:ahLst/>
              <a:cxnLst>
                <a:cxn ang="T4">
                  <a:pos x="T0" y="T1"/>
                </a:cxn>
                <a:cxn ang="T5">
                  <a:pos x="T2" y="T3"/>
                </a:cxn>
              </a:cxnLst>
              <a:rect l="T6" t="T7" r="T8" b="T9"/>
              <a:pathLst>
                <a:path w="46" h="24">
                  <a:moveTo>
                    <a:pt x="46" y="12"/>
                  </a:moveTo>
                  <a:cubicBezTo>
                    <a:pt x="35" y="0"/>
                    <a:pt x="7" y="24"/>
                    <a:pt x="0" y="0"/>
                  </a:cubicBezTo>
                </a:path>
              </a:pathLst>
            </a:custGeom>
            <a:noFill/>
            <a:ln w="15875" cap="rnd">
              <a:solidFill>
                <a:srgbClr val="AB2342"/>
              </a:solidFill>
              <a:miter lim="800000"/>
              <a:headEnd/>
              <a:tailEnd/>
            </a:ln>
          </p:spPr>
          <p:txBody>
            <a:bodyPr/>
            <a:lstStyle/>
            <a:p>
              <a:endParaRPr lang="en-US"/>
            </a:p>
          </p:txBody>
        </p:sp>
        <p:sp>
          <p:nvSpPr>
            <p:cNvPr id="44059" name="Freeform 1129"/>
            <p:cNvSpPr>
              <a:spLocks/>
            </p:cNvSpPr>
            <p:nvPr/>
          </p:nvSpPr>
          <p:spPr bwMode="auto">
            <a:xfrm>
              <a:off x="2255" y="2944"/>
              <a:ext cx="112" cy="547"/>
            </a:xfrm>
            <a:custGeom>
              <a:avLst/>
              <a:gdLst>
                <a:gd name="T0" fmla="*/ 45 w 45"/>
                <a:gd name="T1" fmla="*/ 205 h 205"/>
                <a:gd name="T2" fmla="*/ 39 w 45"/>
                <a:gd name="T3" fmla="*/ 145 h 205"/>
                <a:gd name="T4" fmla="*/ 30 w 45"/>
                <a:gd name="T5" fmla="*/ 88 h 205"/>
                <a:gd name="T6" fmla="*/ 11 w 45"/>
                <a:gd name="T7" fmla="*/ 47 h 205"/>
                <a:gd name="T8" fmla="*/ 9 w 45"/>
                <a:gd name="T9" fmla="*/ 24 h 205"/>
                <a:gd name="T10" fmla="*/ 0 w 45"/>
                <a:gd name="T11" fmla="*/ 0 h 205"/>
                <a:gd name="T12" fmla="*/ 0 60000 65536"/>
                <a:gd name="T13" fmla="*/ 0 60000 65536"/>
                <a:gd name="T14" fmla="*/ 0 60000 65536"/>
                <a:gd name="T15" fmla="*/ 0 60000 65536"/>
                <a:gd name="T16" fmla="*/ 0 60000 65536"/>
                <a:gd name="T17" fmla="*/ 0 60000 65536"/>
                <a:gd name="T18" fmla="*/ 0 w 45"/>
                <a:gd name="T19" fmla="*/ 0 h 205"/>
                <a:gd name="T20" fmla="*/ 45 w 45"/>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45" h="205">
                  <a:moveTo>
                    <a:pt x="45" y="205"/>
                  </a:moveTo>
                  <a:cubicBezTo>
                    <a:pt x="31" y="188"/>
                    <a:pt x="36" y="164"/>
                    <a:pt x="39" y="145"/>
                  </a:cubicBezTo>
                  <a:cubicBezTo>
                    <a:pt x="43" y="125"/>
                    <a:pt x="39" y="106"/>
                    <a:pt x="30" y="88"/>
                  </a:cubicBezTo>
                  <a:cubicBezTo>
                    <a:pt x="24" y="74"/>
                    <a:pt x="14" y="62"/>
                    <a:pt x="11" y="47"/>
                  </a:cubicBezTo>
                  <a:cubicBezTo>
                    <a:pt x="9" y="39"/>
                    <a:pt x="9" y="32"/>
                    <a:pt x="9" y="24"/>
                  </a:cubicBezTo>
                  <a:cubicBezTo>
                    <a:pt x="8" y="14"/>
                    <a:pt x="3" y="8"/>
                    <a:pt x="0" y="0"/>
                  </a:cubicBezTo>
                </a:path>
              </a:pathLst>
            </a:custGeom>
            <a:noFill/>
            <a:ln w="15875" cap="rnd">
              <a:solidFill>
                <a:srgbClr val="AB2342"/>
              </a:solidFill>
              <a:miter lim="800000"/>
              <a:headEnd/>
              <a:tailEnd/>
            </a:ln>
          </p:spPr>
          <p:txBody>
            <a:bodyPr/>
            <a:lstStyle/>
            <a:p>
              <a:endParaRPr lang="en-US"/>
            </a:p>
          </p:txBody>
        </p:sp>
        <p:sp>
          <p:nvSpPr>
            <p:cNvPr id="44060" name="Freeform 1130"/>
            <p:cNvSpPr>
              <a:spLocks/>
            </p:cNvSpPr>
            <p:nvPr/>
          </p:nvSpPr>
          <p:spPr bwMode="auto">
            <a:xfrm>
              <a:off x="2257" y="3120"/>
              <a:ext cx="103" cy="200"/>
            </a:xfrm>
            <a:custGeom>
              <a:avLst/>
              <a:gdLst>
                <a:gd name="T0" fmla="*/ 39 w 41"/>
                <a:gd name="T1" fmla="*/ 75 h 75"/>
                <a:gd name="T2" fmla="*/ 19 w 41"/>
                <a:gd name="T3" fmla="*/ 42 h 75"/>
                <a:gd name="T4" fmla="*/ 1 w 41"/>
                <a:gd name="T5" fmla="*/ 0 h 75"/>
                <a:gd name="T6" fmla="*/ 0 60000 65536"/>
                <a:gd name="T7" fmla="*/ 0 60000 65536"/>
                <a:gd name="T8" fmla="*/ 0 60000 65536"/>
                <a:gd name="T9" fmla="*/ 0 w 41"/>
                <a:gd name="T10" fmla="*/ 0 h 75"/>
                <a:gd name="T11" fmla="*/ 41 w 41"/>
                <a:gd name="T12" fmla="*/ 75 h 75"/>
              </a:gdLst>
              <a:ahLst/>
              <a:cxnLst>
                <a:cxn ang="T6">
                  <a:pos x="T0" y="T1"/>
                </a:cxn>
                <a:cxn ang="T7">
                  <a:pos x="T2" y="T3"/>
                </a:cxn>
                <a:cxn ang="T8">
                  <a:pos x="T4" y="T5"/>
                </a:cxn>
              </a:cxnLst>
              <a:rect l="T9" t="T10" r="T11" b="T12"/>
              <a:pathLst>
                <a:path w="41" h="75">
                  <a:moveTo>
                    <a:pt x="39" y="75"/>
                  </a:moveTo>
                  <a:cubicBezTo>
                    <a:pt x="41" y="63"/>
                    <a:pt x="28" y="50"/>
                    <a:pt x="19" y="42"/>
                  </a:cubicBezTo>
                  <a:cubicBezTo>
                    <a:pt x="7" y="32"/>
                    <a:pt x="0" y="16"/>
                    <a:pt x="1" y="0"/>
                  </a:cubicBezTo>
                </a:path>
              </a:pathLst>
            </a:custGeom>
            <a:noFill/>
            <a:ln w="15875" cap="rnd">
              <a:solidFill>
                <a:srgbClr val="AB2342"/>
              </a:solidFill>
              <a:miter lim="800000"/>
              <a:headEnd/>
              <a:tailEnd/>
            </a:ln>
          </p:spPr>
          <p:txBody>
            <a:bodyPr/>
            <a:lstStyle/>
            <a:p>
              <a:endParaRPr lang="en-US"/>
            </a:p>
          </p:txBody>
        </p:sp>
        <p:sp>
          <p:nvSpPr>
            <p:cNvPr id="44061" name="Freeform 1131"/>
            <p:cNvSpPr>
              <a:spLocks/>
            </p:cNvSpPr>
            <p:nvPr/>
          </p:nvSpPr>
          <p:spPr bwMode="auto">
            <a:xfrm>
              <a:off x="2340" y="3296"/>
              <a:ext cx="82" cy="120"/>
            </a:xfrm>
            <a:custGeom>
              <a:avLst/>
              <a:gdLst>
                <a:gd name="T0" fmla="*/ 1 w 33"/>
                <a:gd name="T1" fmla="*/ 45 h 45"/>
                <a:gd name="T2" fmla="*/ 30 w 33"/>
                <a:gd name="T3" fmla="*/ 0 h 45"/>
                <a:gd name="T4" fmla="*/ 0 60000 65536"/>
                <a:gd name="T5" fmla="*/ 0 60000 65536"/>
                <a:gd name="T6" fmla="*/ 0 w 33"/>
                <a:gd name="T7" fmla="*/ 0 h 45"/>
                <a:gd name="T8" fmla="*/ 33 w 33"/>
                <a:gd name="T9" fmla="*/ 45 h 45"/>
              </a:gdLst>
              <a:ahLst/>
              <a:cxnLst>
                <a:cxn ang="T4">
                  <a:pos x="T0" y="T1"/>
                </a:cxn>
                <a:cxn ang="T5">
                  <a:pos x="T2" y="T3"/>
                </a:cxn>
              </a:cxnLst>
              <a:rect l="T6" t="T7" r="T8" b="T9"/>
              <a:pathLst>
                <a:path w="33" h="45">
                  <a:moveTo>
                    <a:pt x="1" y="45"/>
                  </a:moveTo>
                  <a:cubicBezTo>
                    <a:pt x="0" y="28"/>
                    <a:pt x="33" y="18"/>
                    <a:pt x="30" y="0"/>
                  </a:cubicBezTo>
                </a:path>
              </a:pathLst>
            </a:custGeom>
            <a:noFill/>
            <a:ln w="15875" cap="rnd">
              <a:solidFill>
                <a:srgbClr val="AB2342"/>
              </a:solidFill>
              <a:miter lim="800000"/>
              <a:headEnd/>
              <a:tailEnd/>
            </a:ln>
          </p:spPr>
          <p:txBody>
            <a:bodyPr/>
            <a:lstStyle/>
            <a:p>
              <a:endParaRPr lang="en-US"/>
            </a:p>
          </p:txBody>
        </p:sp>
        <p:sp>
          <p:nvSpPr>
            <p:cNvPr id="44062" name="Freeform 1132"/>
            <p:cNvSpPr>
              <a:spLocks/>
            </p:cNvSpPr>
            <p:nvPr/>
          </p:nvSpPr>
          <p:spPr bwMode="auto">
            <a:xfrm>
              <a:off x="1060" y="2419"/>
              <a:ext cx="210" cy="290"/>
            </a:xfrm>
            <a:custGeom>
              <a:avLst/>
              <a:gdLst>
                <a:gd name="T0" fmla="*/ 53 w 84"/>
                <a:gd name="T1" fmla="*/ 60 h 109"/>
                <a:gd name="T2" fmla="*/ 68 w 84"/>
                <a:gd name="T3" fmla="*/ 9 h 109"/>
                <a:gd name="T4" fmla="*/ 15 w 84"/>
                <a:gd name="T5" fmla="*/ 38 h 109"/>
                <a:gd name="T6" fmla="*/ 15 w 84"/>
                <a:gd name="T7" fmla="*/ 103 h 109"/>
                <a:gd name="T8" fmla="*/ 53 w 84"/>
                <a:gd name="T9" fmla="*/ 60 h 109"/>
                <a:gd name="T10" fmla="*/ 0 60000 65536"/>
                <a:gd name="T11" fmla="*/ 0 60000 65536"/>
                <a:gd name="T12" fmla="*/ 0 60000 65536"/>
                <a:gd name="T13" fmla="*/ 0 60000 65536"/>
                <a:gd name="T14" fmla="*/ 0 60000 65536"/>
                <a:gd name="T15" fmla="*/ 0 w 84"/>
                <a:gd name="T16" fmla="*/ 0 h 109"/>
                <a:gd name="T17" fmla="*/ 84 w 84"/>
                <a:gd name="T18" fmla="*/ 109 h 109"/>
              </a:gdLst>
              <a:ahLst/>
              <a:cxnLst>
                <a:cxn ang="T10">
                  <a:pos x="T0" y="T1"/>
                </a:cxn>
                <a:cxn ang="T11">
                  <a:pos x="T2" y="T3"/>
                </a:cxn>
                <a:cxn ang="T12">
                  <a:pos x="T4" y="T5"/>
                </a:cxn>
                <a:cxn ang="T13">
                  <a:pos x="T6" y="T7"/>
                </a:cxn>
                <a:cxn ang="T14">
                  <a:pos x="T8" y="T9"/>
                </a:cxn>
              </a:cxnLst>
              <a:rect l="T15" t="T16" r="T17" b="T18"/>
              <a:pathLst>
                <a:path w="84" h="109">
                  <a:moveTo>
                    <a:pt x="53" y="60"/>
                  </a:moveTo>
                  <a:cubicBezTo>
                    <a:pt x="64" y="34"/>
                    <a:pt x="84" y="22"/>
                    <a:pt x="68" y="9"/>
                  </a:cubicBezTo>
                  <a:cubicBezTo>
                    <a:pt x="59" y="0"/>
                    <a:pt x="30" y="11"/>
                    <a:pt x="15" y="38"/>
                  </a:cubicBezTo>
                  <a:cubicBezTo>
                    <a:pt x="0" y="65"/>
                    <a:pt x="3" y="96"/>
                    <a:pt x="15" y="103"/>
                  </a:cubicBezTo>
                  <a:cubicBezTo>
                    <a:pt x="26" y="109"/>
                    <a:pt x="39" y="94"/>
                    <a:pt x="53" y="60"/>
                  </a:cubicBezTo>
                  <a:close/>
                </a:path>
              </a:pathLst>
            </a:custGeom>
            <a:solidFill>
              <a:srgbClr val="007930"/>
            </a:solidFill>
            <a:ln w="9525">
              <a:noFill/>
              <a:round/>
              <a:headEnd/>
              <a:tailEnd/>
            </a:ln>
          </p:spPr>
          <p:txBody>
            <a:bodyPr/>
            <a:lstStyle/>
            <a:p>
              <a:endParaRPr lang="en-US"/>
            </a:p>
          </p:txBody>
        </p:sp>
        <p:sp>
          <p:nvSpPr>
            <p:cNvPr id="44063" name="Freeform 1133"/>
            <p:cNvSpPr>
              <a:spLocks/>
            </p:cNvSpPr>
            <p:nvPr/>
          </p:nvSpPr>
          <p:spPr bwMode="auto">
            <a:xfrm>
              <a:off x="1172" y="2429"/>
              <a:ext cx="80" cy="120"/>
            </a:xfrm>
            <a:custGeom>
              <a:avLst/>
              <a:gdLst>
                <a:gd name="T0" fmla="*/ 0 w 32"/>
                <a:gd name="T1" fmla="*/ 8 h 45"/>
                <a:gd name="T2" fmla="*/ 24 w 32"/>
                <a:gd name="T3" fmla="*/ 10 h 45"/>
                <a:gd name="T4" fmla="*/ 11 w 32"/>
                <a:gd name="T5" fmla="*/ 45 h 45"/>
                <a:gd name="T6" fmla="*/ 0 w 32"/>
                <a:gd name="T7" fmla="*/ 8 h 45"/>
                <a:gd name="T8" fmla="*/ 0 60000 65536"/>
                <a:gd name="T9" fmla="*/ 0 60000 65536"/>
                <a:gd name="T10" fmla="*/ 0 60000 65536"/>
                <a:gd name="T11" fmla="*/ 0 60000 65536"/>
                <a:gd name="T12" fmla="*/ 0 w 32"/>
                <a:gd name="T13" fmla="*/ 0 h 45"/>
                <a:gd name="T14" fmla="*/ 32 w 32"/>
                <a:gd name="T15" fmla="*/ 45 h 45"/>
              </a:gdLst>
              <a:ahLst/>
              <a:cxnLst>
                <a:cxn ang="T8">
                  <a:pos x="T0" y="T1"/>
                </a:cxn>
                <a:cxn ang="T9">
                  <a:pos x="T2" y="T3"/>
                </a:cxn>
                <a:cxn ang="T10">
                  <a:pos x="T4" y="T5"/>
                </a:cxn>
                <a:cxn ang="T11">
                  <a:pos x="T6" y="T7"/>
                </a:cxn>
              </a:cxnLst>
              <a:rect l="T12" t="T13" r="T14" b="T15"/>
              <a:pathLst>
                <a:path w="32" h="45">
                  <a:moveTo>
                    <a:pt x="0" y="8"/>
                  </a:moveTo>
                  <a:cubicBezTo>
                    <a:pt x="0" y="8"/>
                    <a:pt x="17" y="0"/>
                    <a:pt x="24" y="10"/>
                  </a:cubicBezTo>
                  <a:cubicBezTo>
                    <a:pt x="32" y="19"/>
                    <a:pt x="16" y="34"/>
                    <a:pt x="11" y="45"/>
                  </a:cubicBezTo>
                  <a:cubicBezTo>
                    <a:pt x="11" y="45"/>
                    <a:pt x="23" y="7"/>
                    <a:pt x="0" y="8"/>
                  </a:cubicBezTo>
                  <a:close/>
                </a:path>
              </a:pathLst>
            </a:custGeom>
            <a:solidFill>
              <a:srgbClr val="004822"/>
            </a:solidFill>
            <a:ln w="9525">
              <a:noFill/>
              <a:round/>
              <a:headEnd/>
              <a:tailEnd/>
            </a:ln>
          </p:spPr>
          <p:txBody>
            <a:bodyPr/>
            <a:lstStyle/>
            <a:p>
              <a:endParaRPr lang="en-US"/>
            </a:p>
          </p:txBody>
        </p:sp>
        <p:sp>
          <p:nvSpPr>
            <p:cNvPr id="44064" name="Freeform 1134"/>
            <p:cNvSpPr>
              <a:spLocks/>
            </p:cNvSpPr>
            <p:nvPr/>
          </p:nvSpPr>
          <p:spPr bwMode="auto">
            <a:xfrm>
              <a:off x="1052" y="2504"/>
              <a:ext cx="68" cy="168"/>
            </a:xfrm>
            <a:custGeom>
              <a:avLst/>
              <a:gdLst>
                <a:gd name="T0" fmla="*/ 27 w 27"/>
                <a:gd name="T1" fmla="*/ 0 h 63"/>
                <a:gd name="T2" fmla="*/ 16 w 27"/>
                <a:gd name="T3" fmla="*/ 63 h 63"/>
                <a:gd name="T4" fmla="*/ 27 w 27"/>
                <a:gd name="T5" fmla="*/ 0 h 63"/>
                <a:gd name="T6" fmla="*/ 0 60000 65536"/>
                <a:gd name="T7" fmla="*/ 0 60000 65536"/>
                <a:gd name="T8" fmla="*/ 0 60000 65536"/>
                <a:gd name="T9" fmla="*/ 0 w 27"/>
                <a:gd name="T10" fmla="*/ 0 h 63"/>
                <a:gd name="T11" fmla="*/ 27 w 27"/>
                <a:gd name="T12" fmla="*/ 63 h 63"/>
              </a:gdLst>
              <a:ahLst/>
              <a:cxnLst>
                <a:cxn ang="T6">
                  <a:pos x="T0" y="T1"/>
                </a:cxn>
                <a:cxn ang="T7">
                  <a:pos x="T2" y="T3"/>
                </a:cxn>
                <a:cxn ang="T8">
                  <a:pos x="T4" y="T5"/>
                </a:cxn>
              </a:cxnLst>
              <a:rect l="T9" t="T10" r="T11" b="T12"/>
              <a:pathLst>
                <a:path w="27" h="63">
                  <a:moveTo>
                    <a:pt x="27" y="0"/>
                  </a:moveTo>
                  <a:cubicBezTo>
                    <a:pt x="27" y="0"/>
                    <a:pt x="0" y="33"/>
                    <a:pt x="16" y="63"/>
                  </a:cubicBezTo>
                  <a:cubicBezTo>
                    <a:pt x="16" y="63"/>
                    <a:pt x="11" y="32"/>
                    <a:pt x="27" y="0"/>
                  </a:cubicBezTo>
                  <a:close/>
                </a:path>
              </a:pathLst>
            </a:custGeom>
            <a:solidFill>
              <a:srgbClr val="FFFFFF"/>
            </a:solidFill>
            <a:ln w="9525">
              <a:noFill/>
              <a:round/>
              <a:headEnd/>
              <a:tailEnd/>
            </a:ln>
          </p:spPr>
          <p:txBody>
            <a:bodyPr/>
            <a:lstStyle/>
            <a:p>
              <a:endParaRPr lang="en-US"/>
            </a:p>
          </p:txBody>
        </p:sp>
        <p:sp>
          <p:nvSpPr>
            <p:cNvPr id="44065" name="Freeform 1135"/>
            <p:cNvSpPr>
              <a:spLocks/>
            </p:cNvSpPr>
            <p:nvPr/>
          </p:nvSpPr>
          <p:spPr bwMode="auto">
            <a:xfrm>
              <a:off x="1160" y="2011"/>
              <a:ext cx="57" cy="42"/>
            </a:xfrm>
            <a:custGeom>
              <a:avLst/>
              <a:gdLst>
                <a:gd name="T0" fmla="*/ 0 w 23"/>
                <a:gd name="T1" fmla="*/ 0 h 16"/>
                <a:gd name="T2" fmla="*/ 23 w 23"/>
                <a:gd name="T3" fmla="*/ 16 h 16"/>
                <a:gd name="T4" fmla="*/ 0 60000 65536"/>
                <a:gd name="T5" fmla="*/ 0 60000 65536"/>
                <a:gd name="T6" fmla="*/ 0 w 23"/>
                <a:gd name="T7" fmla="*/ 0 h 16"/>
                <a:gd name="T8" fmla="*/ 23 w 23"/>
                <a:gd name="T9" fmla="*/ 16 h 16"/>
              </a:gdLst>
              <a:ahLst/>
              <a:cxnLst>
                <a:cxn ang="T4">
                  <a:pos x="T0" y="T1"/>
                </a:cxn>
                <a:cxn ang="T5">
                  <a:pos x="T2" y="T3"/>
                </a:cxn>
              </a:cxnLst>
              <a:rect l="T6" t="T7" r="T8" b="T9"/>
              <a:pathLst>
                <a:path w="23" h="16">
                  <a:moveTo>
                    <a:pt x="0" y="0"/>
                  </a:moveTo>
                  <a:cubicBezTo>
                    <a:pt x="9" y="2"/>
                    <a:pt x="15" y="11"/>
                    <a:pt x="23" y="16"/>
                  </a:cubicBezTo>
                </a:path>
              </a:pathLst>
            </a:custGeom>
            <a:noFill/>
            <a:ln w="31750" cap="rnd">
              <a:solidFill>
                <a:srgbClr val="222F76"/>
              </a:solidFill>
              <a:miter lim="800000"/>
              <a:headEnd/>
              <a:tailEnd/>
            </a:ln>
          </p:spPr>
          <p:txBody>
            <a:bodyPr/>
            <a:lstStyle/>
            <a:p>
              <a:endParaRPr lang="en-US"/>
            </a:p>
          </p:txBody>
        </p:sp>
        <p:sp>
          <p:nvSpPr>
            <p:cNvPr id="44066" name="Freeform 1136"/>
            <p:cNvSpPr>
              <a:spLocks/>
            </p:cNvSpPr>
            <p:nvPr/>
          </p:nvSpPr>
          <p:spPr bwMode="auto">
            <a:xfrm>
              <a:off x="1262" y="2037"/>
              <a:ext cx="70" cy="38"/>
            </a:xfrm>
            <a:custGeom>
              <a:avLst/>
              <a:gdLst>
                <a:gd name="T0" fmla="*/ 0 w 28"/>
                <a:gd name="T1" fmla="*/ 14 h 14"/>
                <a:gd name="T2" fmla="*/ 17 w 28"/>
                <a:gd name="T3" fmla="*/ 9 h 14"/>
                <a:gd name="T4" fmla="*/ 28 w 28"/>
                <a:gd name="T5" fmla="*/ 0 h 14"/>
                <a:gd name="T6" fmla="*/ 0 60000 65536"/>
                <a:gd name="T7" fmla="*/ 0 60000 65536"/>
                <a:gd name="T8" fmla="*/ 0 60000 65536"/>
                <a:gd name="T9" fmla="*/ 0 w 28"/>
                <a:gd name="T10" fmla="*/ 0 h 14"/>
                <a:gd name="T11" fmla="*/ 28 w 28"/>
                <a:gd name="T12" fmla="*/ 14 h 14"/>
              </a:gdLst>
              <a:ahLst/>
              <a:cxnLst>
                <a:cxn ang="T6">
                  <a:pos x="T0" y="T1"/>
                </a:cxn>
                <a:cxn ang="T7">
                  <a:pos x="T2" y="T3"/>
                </a:cxn>
                <a:cxn ang="T8">
                  <a:pos x="T4" y="T5"/>
                </a:cxn>
              </a:cxnLst>
              <a:rect l="T9" t="T10" r="T11" b="T12"/>
              <a:pathLst>
                <a:path w="28" h="14">
                  <a:moveTo>
                    <a:pt x="0" y="14"/>
                  </a:moveTo>
                  <a:cubicBezTo>
                    <a:pt x="7" y="13"/>
                    <a:pt x="11" y="13"/>
                    <a:pt x="17" y="9"/>
                  </a:cubicBezTo>
                  <a:cubicBezTo>
                    <a:pt x="21" y="6"/>
                    <a:pt x="25" y="4"/>
                    <a:pt x="28" y="0"/>
                  </a:cubicBezTo>
                </a:path>
              </a:pathLst>
            </a:custGeom>
            <a:noFill/>
            <a:ln w="31750" cap="rnd">
              <a:solidFill>
                <a:srgbClr val="222F76"/>
              </a:solidFill>
              <a:miter lim="800000"/>
              <a:headEnd/>
              <a:tailEnd/>
            </a:ln>
          </p:spPr>
          <p:txBody>
            <a:bodyPr/>
            <a:lstStyle/>
            <a:p>
              <a:endParaRPr lang="en-US"/>
            </a:p>
          </p:txBody>
        </p:sp>
        <p:sp>
          <p:nvSpPr>
            <p:cNvPr id="44067" name="Freeform 1137"/>
            <p:cNvSpPr>
              <a:spLocks/>
            </p:cNvSpPr>
            <p:nvPr/>
          </p:nvSpPr>
          <p:spPr bwMode="auto">
            <a:xfrm>
              <a:off x="1375" y="1915"/>
              <a:ext cx="52" cy="69"/>
            </a:xfrm>
            <a:custGeom>
              <a:avLst/>
              <a:gdLst>
                <a:gd name="T0" fmla="*/ 0 w 21"/>
                <a:gd name="T1" fmla="*/ 26 h 26"/>
                <a:gd name="T2" fmla="*/ 21 w 21"/>
                <a:gd name="T3" fmla="*/ 0 h 26"/>
                <a:gd name="T4" fmla="*/ 0 60000 65536"/>
                <a:gd name="T5" fmla="*/ 0 60000 65536"/>
                <a:gd name="T6" fmla="*/ 0 w 21"/>
                <a:gd name="T7" fmla="*/ 0 h 26"/>
                <a:gd name="T8" fmla="*/ 21 w 21"/>
                <a:gd name="T9" fmla="*/ 26 h 26"/>
              </a:gdLst>
              <a:ahLst/>
              <a:cxnLst>
                <a:cxn ang="T4">
                  <a:pos x="T0" y="T1"/>
                </a:cxn>
                <a:cxn ang="T5">
                  <a:pos x="T2" y="T3"/>
                </a:cxn>
              </a:cxnLst>
              <a:rect l="T6" t="T7" r="T8" b="T9"/>
              <a:pathLst>
                <a:path w="21" h="26">
                  <a:moveTo>
                    <a:pt x="0" y="26"/>
                  </a:moveTo>
                  <a:cubicBezTo>
                    <a:pt x="8" y="20"/>
                    <a:pt x="17" y="9"/>
                    <a:pt x="21" y="0"/>
                  </a:cubicBezTo>
                </a:path>
              </a:pathLst>
            </a:custGeom>
            <a:noFill/>
            <a:ln w="31750" cap="rnd">
              <a:solidFill>
                <a:srgbClr val="222F76"/>
              </a:solidFill>
              <a:miter lim="800000"/>
              <a:headEnd/>
              <a:tailEnd/>
            </a:ln>
          </p:spPr>
          <p:txBody>
            <a:bodyPr/>
            <a:lstStyle/>
            <a:p>
              <a:endParaRPr lang="en-US"/>
            </a:p>
          </p:txBody>
        </p:sp>
        <p:sp>
          <p:nvSpPr>
            <p:cNvPr id="44068" name="Freeform 1138"/>
            <p:cNvSpPr>
              <a:spLocks/>
            </p:cNvSpPr>
            <p:nvPr/>
          </p:nvSpPr>
          <p:spPr bwMode="auto">
            <a:xfrm>
              <a:off x="1455" y="1795"/>
              <a:ext cx="47" cy="69"/>
            </a:xfrm>
            <a:custGeom>
              <a:avLst/>
              <a:gdLst>
                <a:gd name="T0" fmla="*/ 0 w 19"/>
                <a:gd name="T1" fmla="*/ 26 h 26"/>
                <a:gd name="T2" fmla="*/ 19 w 19"/>
                <a:gd name="T3" fmla="*/ 0 h 26"/>
                <a:gd name="T4" fmla="*/ 0 60000 65536"/>
                <a:gd name="T5" fmla="*/ 0 60000 65536"/>
                <a:gd name="T6" fmla="*/ 0 w 19"/>
                <a:gd name="T7" fmla="*/ 0 h 26"/>
                <a:gd name="T8" fmla="*/ 19 w 19"/>
                <a:gd name="T9" fmla="*/ 26 h 26"/>
              </a:gdLst>
              <a:ahLst/>
              <a:cxnLst>
                <a:cxn ang="T4">
                  <a:pos x="T0" y="T1"/>
                </a:cxn>
                <a:cxn ang="T5">
                  <a:pos x="T2" y="T3"/>
                </a:cxn>
              </a:cxnLst>
              <a:rect l="T6" t="T7" r="T8" b="T9"/>
              <a:pathLst>
                <a:path w="19" h="26">
                  <a:moveTo>
                    <a:pt x="0" y="26"/>
                  </a:moveTo>
                  <a:cubicBezTo>
                    <a:pt x="8" y="19"/>
                    <a:pt x="12" y="7"/>
                    <a:pt x="19" y="0"/>
                  </a:cubicBezTo>
                </a:path>
              </a:pathLst>
            </a:custGeom>
            <a:noFill/>
            <a:ln w="31750" cap="rnd">
              <a:solidFill>
                <a:srgbClr val="222F76"/>
              </a:solidFill>
              <a:miter lim="800000"/>
              <a:headEnd/>
              <a:tailEnd/>
            </a:ln>
          </p:spPr>
          <p:txBody>
            <a:bodyPr/>
            <a:lstStyle/>
            <a:p>
              <a:endParaRPr lang="en-US"/>
            </a:p>
          </p:txBody>
        </p:sp>
        <p:sp>
          <p:nvSpPr>
            <p:cNvPr id="44069" name="Freeform 1139"/>
            <p:cNvSpPr>
              <a:spLocks/>
            </p:cNvSpPr>
            <p:nvPr/>
          </p:nvSpPr>
          <p:spPr bwMode="auto">
            <a:xfrm>
              <a:off x="1542" y="1661"/>
              <a:ext cx="60" cy="75"/>
            </a:xfrm>
            <a:custGeom>
              <a:avLst/>
              <a:gdLst>
                <a:gd name="T0" fmla="*/ 0 w 24"/>
                <a:gd name="T1" fmla="*/ 28 h 28"/>
                <a:gd name="T2" fmla="*/ 24 w 24"/>
                <a:gd name="T3" fmla="*/ 0 h 28"/>
                <a:gd name="T4" fmla="*/ 0 60000 65536"/>
                <a:gd name="T5" fmla="*/ 0 60000 65536"/>
                <a:gd name="T6" fmla="*/ 0 w 24"/>
                <a:gd name="T7" fmla="*/ 0 h 28"/>
                <a:gd name="T8" fmla="*/ 24 w 24"/>
                <a:gd name="T9" fmla="*/ 28 h 28"/>
              </a:gdLst>
              <a:ahLst/>
              <a:cxnLst>
                <a:cxn ang="T4">
                  <a:pos x="T0" y="T1"/>
                </a:cxn>
                <a:cxn ang="T5">
                  <a:pos x="T2" y="T3"/>
                </a:cxn>
              </a:cxnLst>
              <a:rect l="T6" t="T7" r="T8" b="T9"/>
              <a:pathLst>
                <a:path w="24" h="28">
                  <a:moveTo>
                    <a:pt x="0" y="28"/>
                  </a:moveTo>
                  <a:cubicBezTo>
                    <a:pt x="6" y="18"/>
                    <a:pt x="15" y="8"/>
                    <a:pt x="24" y="0"/>
                  </a:cubicBezTo>
                </a:path>
              </a:pathLst>
            </a:custGeom>
            <a:noFill/>
            <a:ln w="31750" cap="rnd">
              <a:solidFill>
                <a:srgbClr val="222F76"/>
              </a:solidFill>
              <a:miter lim="800000"/>
              <a:headEnd/>
              <a:tailEnd/>
            </a:ln>
          </p:spPr>
          <p:txBody>
            <a:bodyPr/>
            <a:lstStyle/>
            <a:p>
              <a:endParaRPr lang="en-US"/>
            </a:p>
          </p:txBody>
        </p:sp>
        <p:sp>
          <p:nvSpPr>
            <p:cNvPr id="44070" name="Freeform 1140"/>
            <p:cNvSpPr>
              <a:spLocks/>
            </p:cNvSpPr>
            <p:nvPr/>
          </p:nvSpPr>
          <p:spPr bwMode="auto">
            <a:xfrm>
              <a:off x="1640" y="1576"/>
              <a:ext cx="55" cy="48"/>
            </a:xfrm>
            <a:custGeom>
              <a:avLst/>
              <a:gdLst>
                <a:gd name="T0" fmla="*/ 0 w 22"/>
                <a:gd name="T1" fmla="*/ 18 h 18"/>
                <a:gd name="T2" fmla="*/ 22 w 22"/>
                <a:gd name="T3" fmla="*/ 0 h 18"/>
                <a:gd name="T4" fmla="*/ 0 60000 65536"/>
                <a:gd name="T5" fmla="*/ 0 60000 65536"/>
                <a:gd name="T6" fmla="*/ 0 w 22"/>
                <a:gd name="T7" fmla="*/ 0 h 18"/>
                <a:gd name="T8" fmla="*/ 22 w 22"/>
                <a:gd name="T9" fmla="*/ 18 h 18"/>
              </a:gdLst>
              <a:ahLst/>
              <a:cxnLst>
                <a:cxn ang="T4">
                  <a:pos x="T0" y="T1"/>
                </a:cxn>
                <a:cxn ang="T5">
                  <a:pos x="T2" y="T3"/>
                </a:cxn>
              </a:cxnLst>
              <a:rect l="T6" t="T7" r="T8" b="T9"/>
              <a:pathLst>
                <a:path w="22" h="18">
                  <a:moveTo>
                    <a:pt x="0" y="18"/>
                  </a:moveTo>
                  <a:cubicBezTo>
                    <a:pt x="6" y="12"/>
                    <a:pt x="14" y="3"/>
                    <a:pt x="22" y="0"/>
                  </a:cubicBezTo>
                </a:path>
              </a:pathLst>
            </a:custGeom>
            <a:noFill/>
            <a:ln w="31750" cap="rnd">
              <a:solidFill>
                <a:srgbClr val="222F76"/>
              </a:solidFill>
              <a:miter lim="800000"/>
              <a:headEnd/>
              <a:tailEnd/>
            </a:ln>
          </p:spPr>
          <p:txBody>
            <a:bodyPr/>
            <a:lstStyle/>
            <a:p>
              <a:endParaRPr lang="en-US"/>
            </a:p>
          </p:txBody>
        </p:sp>
        <p:sp>
          <p:nvSpPr>
            <p:cNvPr id="44071" name="Freeform 1141"/>
            <p:cNvSpPr>
              <a:spLocks/>
            </p:cNvSpPr>
            <p:nvPr/>
          </p:nvSpPr>
          <p:spPr bwMode="auto">
            <a:xfrm>
              <a:off x="1737" y="1528"/>
              <a:ext cx="70" cy="21"/>
            </a:xfrm>
            <a:custGeom>
              <a:avLst/>
              <a:gdLst>
                <a:gd name="T0" fmla="*/ 0 w 28"/>
                <a:gd name="T1" fmla="*/ 8 h 8"/>
                <a:gd name="T2" fmla="*/ 28 w 28"/>
                <a:gd name="T3" fmla="*/ 0 h 8"/>
                <a:gd name="T4" fmla="*/ 0 60000 65536"/>
                <a:gd name="T5" fmla="*/ 0 60000 65536"/>
                <a:gd name="T6" fmla="*/ 0 w 28"/>
                <a:gd name="T7" fmla="*/ 0 h 8"/>
                <a:gd name="T8" fmla="*/ 28 w 28"/>
                <a:gd name="T9" fmla="*/ 8 h 8"/>
              </a:gdLst>
              <a:ahLst/>
              <a:cxnLst>
                <a:cxn ang="T4">
                  <a:pos x="T0" y="T1"/>
                </a:cxn>
                <a:cxn ang="T5">
                  <a:pos x="T2" y="T3"/>
                </a:cxn>
              </a:cxnLst>
              <a:rect l="T6" t="T7" r="T8" b="T9"/>
              <a:pathLst>
                <a:path w="28" h="8">
                  <a:moveTo>
                    <a:pt x="0" y="8"/>
                  </a:moveTo>
                  <a:cubicBezTo>
                    <a:pt x="7" y="1"/>
                    <a:pt x="20" y="4"/>
                    <a:pt x="28" y="0"/>
                  </a:cubicBezTo>
                </a:path>
              </a:pathLst>
            </a:custGeom>
            <a:noFill/>
            <a:ln w="31750" cap="rnd">
              <a:solidFill>
                <a:srgbClr val="222F76"/>
              </a:solidFill>
              <a:miter lim="800000"/>
              <a:headEnd/>
              <a:tailEnd/>
            </a:ln>
          </p:spPr>
          <p:txBody>
            <a:bodyPr/>
            <a:lstStyle/>
            <a:p>
              <a:endParaRPr lang="en-US"/>
            </a:p>
          </p:txBody>
        </p:sp>
        <p:sp>
          <p:nvSpPr>
            <p:cNvPr id="44072" name="Freeform 1142"/>
            <p:cNvSpPr>
              <a:spLocks/>
            </p:cNvSpPr>
            <p:nvPr/>
          </p:nvSpPr>
          <p:spPr bwMode="auto">
            <a:xfrm>
              <a:off x="1862" y="1525"/>
              <a:ext cx="83" cy="16"/>
            </a:xfrm>
            <a:custGeom>
              <a:avLst/>
              <a:gdLst>
                <a:gd name="T0" fmla="*/ 0 w 33"/>
                <a:gd name="T1" fmla="*/ 0 h 6"/>
                <a:gd name="T2" fmla="*/ 33 w 33"/>
                <a:gd name="T3" fmla="*/ 6 h 6"/>
                <a:gd name="T4" fmla="*/ 0 60000 65536"/>
                <a:gd name="T5" fmla="*/ 0 60000 65536"/>
                <a:gd name="T6" fmla="*/ 0 w 33"/>
                <a:gd name="T7" fmla="*/ 0 h 6"/>
                <a:gd name="T8" fmla="*/ 33 w 33"/>
                <a:gd name="T9" fmla="*/ 6 h 6"/>
              </a:gdLst>
              <a:ahLst/>
              <a:cxnLst>
                <a:cxn ang="T4">
                  <a:pos x="T0" y="T1"/>
                </a:cxn>
                <a:cxn ang="T5">
                  <a:pos x="T2" y="T3"/>
                </a:cxn>
              </a:cxnLst>
              <a:rect l="T6" t="T7" r="T8" b="T9"/>
              <a:pathLst>
                <a:path w="33" h="6">
                  <a:moveTo>
                    <a:pt x="0" y="0"/>
                  </a:moveTo>
                  <a:cubicBezTo>
                    <a:pt x="10" y="0"/>
                    <a:pt x="23" y="3"/>
                    <a:pt x="33" y="6"/>
                  </a:cubicBezTo>
                </a:path>
              </a:pathLst>
            </a:custGeom>
            <a:noFill/>
            <a:ln w="31750" cap="rnd">
              <a:solidFill>
                <a:srgbClr val="222F76"/>
              </a:solidFill>
              <a:miter lim="800000"/>
              <a:headEnd/>
              <a:tailEnd/>
            </a:ln>
          </p:spPr>
          <p:txBody>
            <a:bodyPr/>
            <a:lstStyle/>
            <a:p>
              <a:endParaRPr lang="en-US"/>
            </a:p>
          </p:txBody>
        </p:sp>
      </p:grpSp>
      <p:sp>
        <p:nvSpPr>
          <p:cNvPr id="44038" name="Line 1143"/>
          <p:cNvSpPr>
            <a:spLocks noChangeShapeType="1"/>
          </p:cNvSpPr>
          <p:nvPr/>
        </p:nvSpPr>
        <p:spPr bwMode="auto">
          <a:xfrm>
            <a:off x="4937125" y="1392238"/>
            <a:ext cx="1588" cy="1587"/>
          </a:xfrm>
          <a:prstGeom prst="line">
            <a:avLst/>
          </a:prstGeom>
          <a:noFill/>
          <a:ln w="9525">
            <a:noFill/>
            <a:round/>
            <a:headEnd/>
            <a:tailEnd/>
          </a:ln>
        </p:spPr>
        <p:txBody>
          <a:bodyPr/>
          <a:lstStyle/>
          <a:p>
            <a:endParaRPr lang="en-US"/>
          </a:p>
        </p:txBody>
      </p:sp>
      <p:sp>
        <p:nvSpPr>
          <p:cNvPr id="44039" name="Line 1144"/>
          <p:cNvSpPr>
            <a:spLocks noChangeShapeType="1"/>
          </p:cNvSpPr>
          <p:nvPr/>
        </p:nvSpPr>
        <p:spPr bwMode="auto">
          <a:xfrm>
            <a:off x="4937125" y="1392238"/>
            <a:ext cx="1588" cy="1587"/>
          </a:xfrm>
          <a:prstGeom prst="line">
            <a:avLst/>
          </a:prstGeom>
          <a:noFill/>
          <a:ln w="9525">
            <a:noFill/>
            <a:round/>
            <a:headEnd/>
            <a:tailEnd/>
          </a:ln>
        </p:spPr>
        <p:txBody>
          <a:bodyPr/>
          <a:lstStyle/>
          <a:p>
            <a:endParaRPr lang="en-US"/>
          </a:p>
        </p:txBody>
      </p:sp>
      <p:sp>
        <p:nvSpPr>
          <p:cNvPr id="44040" name="Text Box 1145"/>
          <p:cNvSpPr txBox="1">
            <a:spLocks noChangeArrowheads="1"/>
          </p:cNvSpPr>
          <p:nvPr/>
        </p:nvSpPr>
        <p:spPr bwMode="auto">
          <a:xfrm>
            <a:off x="1866900" y="2903538"/>
            <a:ext cx="766763" cy="274637"/>
          </a:xfrm>
          <a:prstGeom prst="rect">
            <a:avLst/>
          </a:prstGeom>
          <a:noFill/>
          <a:ln w="9525">
            <a:noFill/>
            <a:miter lim="800000"/>
            <a:headEnd/>
            <a:tailEnd/>
          </a:ln>
        </p:spPr>
        <p:txBody>
          <a:bodyPr wrap="none">
            <a:spAutoFit/>
          </a:bodyPr>
          <a:lstStyle/>
          <a:p>
            <a:pPr eaLnBrk="1" hangingPunct="1"/>
            <a:r>
              <a:rPr lang="fr-FR" sz="1200"/>
              <a:t>SA node</a:t>
            </a:r>
          </a:p>
        </p:txBody>
      </p:sp>
      <p:sp>
        <p:nvSpPr>
          <p:cNvPr id="44041" name="Line 1146"/>
          <p:cNvSpPr>
            <a:spLocks noChangeShapeType="1"/>
          </p:cNvSpPr>
          <p:nvPr/>
        </p:nvSpPr>
        <p:spPr bwMode="auto">
          <a:xfrm>
            <a:off x="2590800" y="3055938"/>
            <a:ext cx="838200" cy="0"/>
          </a:xfrm>
          <a:prstGeom prst="line">
            <a:avLst/>
          </a:prstGeom>
          <a:noFill/>
          <a:ln w="9525">
            <a:solidFill>
              <a:schemeClr val="bg1"/>
            </a:solidFill>
            <a:round/>
            <a:headEnd/>
            <a:tailEnd type="triangle" w="med" len="med"/>
          </a:ln>
        </p:spPr>
        <p:txBody>
          <a:bodyPr/>
          <a:lstStyle/>
          <a:p>
            <a:endParaRPr lang="en-US"/>
          </a:p>
        </p:txBody>
      </p:sp>
      <p:sp>
        <p:nvSpPr>
          <p:cNvPr id="44042" name="Line 1147"/>
          <p:cNvSpPr>
            <a:spLocks noChangeShapeType="1"/>
          </p:cNvSpPr>
          <p:nvPr/>
        </p:nvSpPr>
        <p:spPr bwMode="auto">
          <a:xfrm>
            <a:off x="2590800" y="4046538"/>
            <a:ext cx="1371600" cy="0"/>
          </a:xfrm>
          <a:prstGeom prst="line">
            <a:avLst/>
          </a:prstGeom>
          <a:noFill/>
          <a:ln w="9525">
            <a:solidFill>
              <a:schemeClr val="bg1"/>
            </a:solidFill>
            <a:round/>
            <a:headEnd/>
            <a:tailEnd type="triangle" w="med" len="med"/>
          </a:ln>
        </p:spPr>
        <p:txBody>
          <a:bodyPr/>
          <a:lstStyle/>
          <a:p>
            <a:endParaRPr lang="en-US"/>
          </a:p>
        </p:txBody>
      </p:sp>
      <p:sp>
        <p:nvSpPr>
          <p:cNvPr id="44043" name="Text Box 1148"/>
          <p:cNvSpPr txBox="1">
            <a:spLocks noChangeArrowheads="1"/>
          </p:cNvSpPr>
          <p:nvPr/>
        </p:nvSpPr>
        <p:spPr bwMode="auto">
          <a:xfrm>
            <a:off x="1885950" y="3894138"/>
            <a:ext cx="766763" cy="274637"/>
          </a:xfrm>
          <a:prstGeom prst="rect">
            <a:avLst/>
          </a:prstGeom>
          <a:noFill/>
          <a:ln w="9525">
            <a:noFill/>
            <a:miter lim="800000"/>
            <a:headEnd/>
            <a:tailEnd/>
          </a:ln>
        </p:spPr>
        <p:txBody>
          <a:bodyPr wrap="none">
            <a:spAutoFit/>
          </a:bodyPr>
          <a:lstStyle/>
          <a:p>
            <a:pPr eaLnBrk="1" hangingPunct="1"/>
            <a:r>
              <a:rPr lang="fr-FR" sz="1200"/>
              <a:t>AV node</a:t>
            </a:r>
          </a:p>
        </p:txBody>
      </p:sp>
      <p:sp>
        <p:nvSpPr>
          <p:cNvPr id="44044" name="Line 1149"/>
          <p:cNvSpPr>
            <a:spLocks noChangeShapeType="1"/>
          </p:cNvSpPr>
          <p:nvPr/>
        </p:nvSpPr>
        <p:spPr bwMode="auto">
          <a:xfrm>
            <a:off x="4572000" y="4046538"/>
            <a:ext cx="2057400" cy="0"/>
          </a:xfrm>
          <a:prstGeom prst="line">
            <a:avLst/>
          </a:prstGeom>
          <a:noFill/>
          <a:ln w="9525">
            <a:solidFill>
              <a:schemeClr val="bg1"/>
            </a:solidFill>
            <a:round/>
            <a:headEnd type="triangle" w="med" len="med"/>
            <a:tailEnd/>
          </a:ln>
        </p:spPr>
        <p:txBody>
          <a:bodyPr/>
          <a:lstStyle/>
          <a:p>
            <a:endParaRPr lang="en-US"/>
          </a:p>
        </p:txBody>
      </p:sp>
      <p:sp>
        <p:nvSpPr>
          <p:cNvPr id="44045" name="Text Box 1150"/>
          <p:cNvSpPr txBox="1">
            <a:spLocks noChangeArrowheads="1"/>
          </p:cNvSpPr>
          <p:nvPr/>
        </p:nvSpPr>
        <p:spPr bwMode="auto">
          <a:xfrm>
            <a:off x="6570663" y="3903663"/>
            <a:ext cx="1296987" cy="274637"/>
          </a:xfrm>
          <a:prstGeom prst="rect">
            <a:avLst/>
          </a:prstGeom>
          <a:noFill/>
          <a:ln w="9525">
            <a:noFill/>
            <a:miter lim="800000"/>
            <a:headEnd/>
            <a:tailEnd/>
          </a:ln>
        </p:spPr>
        <p:txBody>
          <a:bodyPr wrap="none">
            <a:spAutoFit/>
          </a:bodyPr>
          <a:lstStyle/>
          <a:p>
            <a:pPr algn="ctr" eaLnBrk="1" hangingPunct="1"/>
            <a:r>
              <a:rPr lang="fr-FR" sz="1200"/>
              <a:t>Common bundle</a:t>
            </a:r>
          </a:p>
        </p:txBody>
      </p:sp>
      <p:sp>
        <p:nvSpPr>
          <p:cNvPr id="44046" name="Text Box 1151"/>
          <p:cNvSpPr txBox="1">
            <a:spLocks noChangeArrowheads="1"/>
          </p:cNvSpPr>
          <p:nvPr/>
        </p:nvSpPr>
        <p:spPr bwMode="auto">
          <a:xfrm>
            <a:off x="6602413" y="4370388"/>
            <a:ext cx="1322387" cy="274637"/>
          </a:xfrm>
          <a:prstGeom prst="rect">
            <a:avLst/>
          </a:prstGeom>
          <a:noFill/>
          <a:ln w="9525">
            <a:noFill/>
            <a:miter lim="800000"/>
            <a:headEnd/>
            <a:tailEnd/>
          </a:ln>
        </p:spPr>
        <p:txBody>
          <a:bodyPr wrap="none">
            <a:spAutoFit/>
          </a:bodyPr>
          <a:lstStyle/>
          <a:p>
            <a:pPr algn="ctr" eaLnBrk="1" hangingPunct="1"/>
            <a:r>
              <a:rPr lang="fr-FR" sz="1200"/>
              <a:t>Bundle branches</a:t>
            </a:r>
          </a:p>
        </p:txBody>
      </p:sp>
      <p:sp>
        <p:nvSpPr>
          <p:cNvPr id="44047" name="Line 1152"/>
          <p:cNvSpPr>
            <a:spLocks noChangeShapeType="1"/>
          </p:cNvSpPr>
          <p:nvPr/>
        </p:nvSpPr>
        <p:spPr bwMode="auto">
          <a:xfrm>
            <a:off x="5133975" y="4503738"/>
            <a:ext cx="1524000" cy="0"/>
          </a:xfrm>
          <a:prstGeom prst="line">
            <a:avLst/>
          </a:prstGeom>
          <a:noFill/>
          <a:ln w="9525">
            <a:solidFill>
              <a:schemeClr val="bg1"/>
            </a:solidFill>
            <a:round/>
            <a:headEnd type="triangle" w="med" len="med"/>
            <a:tailEnd/>
          </a:ln>
        </p:spPr>
        <p:txBody>
          <a:bodyPr/>
          <a:lstStyle/>
          <a:p>
            <a:endParaRPr lang="en-US"/>
          </a:p>
        </p:txBody>
      </p:sp>
      <p:sp>
        <p:nvSpPr>
          <p:cNvPr id="44048" name="Line 1153"/>
          <p:cNvSpPr>
            <a:spLocks noChangeShapeType="1"/>
          </p:cNvSpPr>
          <p:nvPr/>
        </p:nvSpPr>
        <p:spPr bwMode="auto">
          <a:xfrm>
            <a:off x="6048375" y="5189538"/>
            <a:ext cx="609600" cy="0"/>
          </a:xfrm>
          <a:prstGeom prst="line">
            <a:avLst/>
          </a:prstGeom>
          <a:noFill/>
          <a:ln w="9525">
            <a:solidFill>
              <a:schemeClr val="bg1"/>
            </a:solidFill>
            <a:round/>
            <a:headEnd type="triangle" w="med" len="med"/>
            <a:tailEnd/>
          </a:ln>
        </p:spPr>
        <p:txBody>
          <a:bodyPr/>
          <a:lstStyle/>
          <a:p>
            <a:endParaRPr lang="en-US"/>
          </a:p>
        </p:txBody>
      </p:sp>
      <p:sp>
        <p:nvSpPr>
          <p:cNvPr id="44049" name="Text Box 1154"/>
          <p:cNvSpPr txBox="1">
            <a:spLocks noChangeArrowheads="1"/>
          </p:cNvSpPr>
          <p:nvPr/>
        </p:nvSpPr>
        <p:spPr bwMode="auto">
          <a:xfrm>
            <a:off x="6607175" y="5057775"/>
            <a:ext cx="1146175" cy="274638"/>
          </a:xfrm>
          <a:prstGeom prst="rect">
            <a:avLst/>
          </a:prstGeom>
          <a:noFill/>
          <a:ln w="9525">
            <a:noFill/>
            <a:miter lim="800000"/>
            <a:headEnd/>
            <a:tailEnd/>
          </a:ln>
        </p:spPr>
        <p:txBody>
          <a:bodyPr wrap="none">
            <a:spAutoFit/>
          </a:bodyPr>
          <a:lstStyle/>
          <a:p>
            <a:pPr algn="ctr" eaLnBrk="1" hangingPunct="1"/>
            <a:r>
              <a:rPr lang="fr-FR" sz="1200"/>
              <a:t>Purkinje fibers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rrowheads="1"/>
          </p:cNvSpPr>
          <p:nvPr>
            <p:ph type="title"/>
          </p:nvPr>
        </p:nvSpPr>
        <p:spPr>
          <a:xfrm>
            <a:off x="0" y="381000"/>
            <a:ext cx="9144000" cy="1143000"/>
          </a:xfrm>
        </p:spPr>
        <p:txBody>
          <a:bodyPr/>
          <a:lstStyle/>
          <a:p>
            <a:pPr eaLnBrk="1" hangingPunct="1">
              <a:defRPr/>
            </a:pPr>
            <a:r>
              <a:rPr lang="en-US" dirty="0" smtClean="0"/>
              <a:t>Sinus node inhibition: </a:t>
            </a:r>
            <a:r>
              <a:rPr lang="en-US" dirty="0" err="1" smtClean="0"/>
              <a:t>Ivabradine</a:t>
            </a:r>
            <a:endParaRPr lang="en-US" dirty="0" smtClean="0"/>
          </a:p>
        </p:txBody>
      </p:sp>
      <p:sp>
        <p:nvSpPr>
          <p:cNvPr id="361475" name="Rectangle 3"/>
          <p:cNvSpPr>
            <a:spLocks noGrp="1" noChangeArrowheads="1"/>
          </p:cNvSpPr>
          <p:nvPr>
            <p:ph sz="quarter" idx="1"/>
          </p:nvPr>
        </p:nvSpPr>
        <p:spPr>
          <a:xfrm>
            <a:off x="4572000" y="1954213"/>
            <a:ext cx="4114800" cy="4171950"/>
          </a:xfrm>
        </p:spPr>
        <p:txBody>
          <a:bodyPr/>
          <a:lstStyle/>
          <a:p>
            <a:pPr eaLnBrk="1" hangingPunct="1">
              <a:lnSpc>
                <a:spcPct val="90000"/>
              </a:lnSpc>
              <a:spcBef>
                <a:spcPct val="15000"/>
              </a:spcBef>
              <a:defRPr/>
            </a:pPr>
            <a:r>
              <a:rPr lang="en-US" sz="2800" dirty="0" smtClean="0"/>
              <a:t>I</a:t>
            </a:r>
            <a:r>
              <a:rPr lang="en-US" sz="2800" baseline="-25000" dirty="0" smtClean="0"/>
              <a:t>f </a:t>
            </a:r>
            <a:r>
              <a:rPr lang="en-US" sz="2800" dirty="0" smtClean="0"/>
              <a:t>current is an inward Na+/K+ current that activates pacemaker cells of the SA node</a:t>
            </a:r>
          </a:p>
          <a:p>
            <a:pPr eaLnBrk="1" hangingPunct="1">
              <a:lnSpc>
                <a:spcPct val="90000"/>
              </a:lnSpc>
              <a:spcBef>
                <a:spcPct val="15000"/>
              </a:spcBef>
              <a:defRPr/>
            </a:pPr>
            <a:r>
              <a:rPr lang="en-US" sz="2800" dirty="0" err="1" smtClean="0"/>
              <a:t>Ivabradine</a:t>
            </a:r>
            <a:endParaRPr lang="en-US" sz="2800" dirty="0" smtClean="0"/>
          </a:p>
          <a:p>
            <a:pPr lvl="1" eaLnBrk="1" hangingPunct="1">
              <a:lnSpc>
                <a:spcPct val="90000"/>
              </a:lnSpc>
              <a:spcBef>
                <a:spcPct val="15000"/>
              </a:spcBef>
              <a:defRPr/>
            </a:pPr>
            <a:r>
              <a:rPr lang="en-US" sz="2400" dirty="0" smtClean="0"/>
              <a:t>Selectively blocks I</a:t>
            </a:r>
            <a:r>
              <a:rPr lang="en-US" sz="2400" baseline="-25000" dirty="0" smtClean="0"/>
              <a:t>f</a:t>
            </a:r>
            <a:r>
              <a:rPr lang="en-US" sz="2400" dirty="0" smtClean="0"/>
              <a:t> in a current-dependent fashion</a:t>
            </a:r>
          </a:p>
          <a:p>
            <a:pPr lvl="1" eaLnBrk="1" hangingPunct="1">
              <a:lnSpc>
                <a:spcPct val="90000"/>
              </a:lnSpc>
              <a:spcBef>
                <a:spcPct val="15000"/>
              </a:spcBef>
              <a:defRPr/>
            </a:pPr>
            <a:r>
              <a:rPr lang="en-US" sz="2400" dirty="0" smtClean="0"/>
              <a:t>Reduces slope of  depolarization, slowing HR</a:t>
            </a:r>
          </a:p>
        </p:txBody>
      </p:sp>
      <p:sp>
        <p:nvSpPr>
          <p:cNvPr id="45061" name="Freeform 5"/>
          <p:cNvSpPr>
            <a:spLocks/>
          </p:cNvSpPr>
          <p:nvPr/>
        </p:nvSpPr>
        <p:spPr bwMode="auto">
          <a:xfrm>
            <a:off x="1138238" y="2697163"/>
            <a:ext cx="22225" cy="38100"/>
          </a:xfrm>
          <a:custGeom>
            <a:avLst/>
            <a:gdLst>
              <a:gd name="T0" fmla="*/ 14 w 16"/>
              <a:gd name="T1" fmla="*/ 0 h 28"/>
              <a:gd name="T2" fmla="*/ 14 w 16"/>
              <a:gd name="T3" fmla="*/ 0 h 28"/>
              <a:gd name="T4" fmla="*/ 16 w 16"/>
              <a:gd name="T5" fmla="*/ 4 h 28"/>
              <a:gd name="T6" fmla="*/ 14 w 16"/>
              <a:gd name="T7" fmla="*/ 8 h 28"/>
              <a:gd name="T8" fmla="*/ 10 w 16"/>
              <a:gd name="T9" fmla="*/ 10 h 28"/>
              <a:gd name="T10" fmla="*/ 10 w 16"/>
              <a:gd name="T11" fmla="*/ 14 h 28"/>
              <a:gd name="T12" fmla="*/ 10 w 16"/>
              <a:gd name="T13" fmla="*/ 14 h 28"/>
              <a:gd name="T14" fmla="*/ 10 w 16"/>
              <a:gd name="T15" fmla="*/ 24 h 28"/>
              <a:gd name="T16" fmla="*/ 10 w 16"/>
              <a:gd name="T17" fmla="*/ 28 h 28"/>
              <a:gd name="T18" fmla="*/ 6 w 16"/>
              <a:gd name="T19" fmla="*/ 28 h 28"/>
              <a:gd name="T20" fmla="*/ 4 w 16"/>
              <a:gd name="T21" fmla="*/ 28 h 28"/>
              <a:gd name="T22" fmla="*/ 2 w 16"/>
              <a:gd name="T23" fmla="*/ 28 h 28"/>
              <a:gd name="T24" fmla="*/ 2 w 16"/>
              <a:gd name="T25" fmla="*/ 28 h 28"/>
              <a:gd name="T26" fmla="*/ 0 w 16"/>
              <a:gd name="T27" fmla="*/ 18 h 28"/>
              <a:gd name="T28" fmla="*/ 0 w 16"/>
              <a:gd name="T29" fmla="*/ 8 h 28"/>
              <a:gd name="T30" fmla="*/ 2 w 16"/>
              <a:gd name="T31" fmla="*/ 4 h 28"/>
              <a:gd name="T32" fmla="*/ 4 w 16"/>
              <a:gd name="T33" fmla="*/ 2 h 28"/>
              <a:gd name="T34" fmla="*/ 8 w 16"/>
              <a:gd name="T35" fmla="*/ 0 h 28"/>
              <a:gd name="T36" fmla="*/ 14 w 16"/>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8"/>
              <a:gd name="T59" fmla="*/ 16 w 16"/>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8">
                <a:moveTo>
                  <a:pt x="14" y="0"/>
                </a:moveTo>
                <a:lnTo>
                  <a:pt x="14" y="0"/>
                </a:lnTo>
                <a:lnTo>
                  <a:pt x="16" y="4"/>
                </a:lnTo>
                <a:lnTo>
                  <a:pt x="14" y="8"/>
                </a:lnTo>
                <a:lnTo>
                  <a:pt x="10" y="10"/>
                </a:lnTo>
                <a:lnTo>
                  <a:pt x="10" y="14"/>
                </a:lnTo>
                <a:lnTo>
                  <a:pt x="10" y="24"/>
                </a:lnTo>
                <a:lnTo>
                  <a:pt x="10" y="28"/>
                </a:lnTo>
                <a:lnTo>
                  <a:pt x="6" y="28"/>
                </a:lnTo>
                <a:lnTo>
                  <a:pt x="4" y="28"/>
                </a:lnTo>
                <a:lnTo>
                  <a:pt x="2" y="28"/>
                </a:lnTo>
                <a:lnTo>
                  <a:pt x="0" y="18"/>
                </a:lnTo>
                <a:lnTo>
                  <a:pt x="0" y="8"/>
                </a:lnTo>
                <a:lnTo>
                  <a:pt x="2" y="4"/>
                </a:lnTo>
                <a:lnTo>
                  <a:pt x="4" y="2"/>
                </a:lnTo>
                <a:lnTo>
                  <a:pt x="8" y="0"/>
                </a:lnTo>
                <a:lnTo>
                  <a:pt x="14" y="0"/>
                </a:lnTo>
                <a:close/>
              </a:path>
            </a:pathLst>
          </a:custGeom>
          <a:solidFill>
            <a:srgbClr val="000000"/>
          </a:solidFill>
          <a:ln w="9525">
            <a:noFill/>
            <a:round/>
            <a:headEnd/>
            <a:tailEnd/>
          </a:ln>
        </p:spPr>
        <p:txBody>
          <a:bodyPr/>
          <a:lstStyle/>
          <a:p>
            <a:endParaRPr lang="en-US"/>
          </a:p>
        </p:txBody>
      </p:sp>
      <p:sp>
        <p:nvSpPr>
          <p:cNvPr id="45062" name="Freeform 6"/>
          <p:cNvSpPr>
            <a:spLocks/>
          </p:cNvSpPr>
          <p:nvPr/>
        </p:nvSpPr>
        <p:spPr bwMode="auto">
          <a:xfrm>
            <a:off x="1138238" y="2697163"/>
            <a:ext cx="22225" cy="38100"/>
          </a:xfrm>
          <a:custGeom>
            <a:avLst/>
            <a:gdLst>
              <a:gd name="T0" fmla="*/ 14 w 16"/>
              <a:gd name="T1" fmla="*/ 0 h 28"/>
              <a:gd name="T2" fmla="*/ 14 w 16"/>
              <a:gd name="T3" fmla="*/ 0 h 28"/>
              <a:gd name="T4" fmla="*/ 16 w 16"/>
              <a:gd name="T5" fmla="*/ 4 h 28"/>
              <a:gd name="T6" fmla="*/ 14 w 16"/>
              <a:gd name="T7" fmla="*/ 8 h 28"/>
              <a:gd name="T8" fmla="*/ 10 w 16"/>
              <a:gd name="T9" fmla="*/ 10 h 28"/>
              <a:gd name="T10" fmla="*/ 10 w 16"/>
              <a:gd name="T11" fmla="*/ 14 h 28"/>
              <a:gd name="T12" fmla="*/ 10 w 16"/>
              <a:gd name="T13" fmla="*/ 14 h 28"/>
              <a:gd name="T14" fmla="*/ 10 w 16"/>
              <a:gd name="T15" fmla="*/ 24 h 28"/>
              <a:gd name="T16" fmla="*/ 10 w 16"/>
              <a:gd name="T17" fmla="*/ 28 h 28"/>
              <a:gd name="T18" fmla="*/ 6 w 16"/>
              <a:gd name="T19" fmla="*/ 28 h 28"/>
              <a:gd name="T20" fmla="*/ 4 w 16"/>
              <a:gd name="T21" fmla="*/ 28 h 28"/>
              <a:gd name="T22" fmla="*/ 2 w 16"/>
              <a:gd name="T23" fmla="*/ 28 h 28"/>
              <a:gd name="T24" fmla="*/ 2 w 16"/>
              <a:gd name="T25" fmla="*/ 28 h 28"/>
              <a:gd name="T26" fmla="*/ 0 w 16"/>
              <a:gd name="T27" fmla="*/ 18 h 28"/>
              <a:gd name="T28" fmla="*/ 0 w 16"/>
              <a:gd name="T29" fmla="*/ 8 h 28"/>
              <a:gd name="T30" fmla="*/ 2 w 16"/>
              <a:gd name="T31" fmla="*/ 4 h 28"/>
              <a:gd name="T32" fmla="*/ 4 w 16"/>
              <a:gd name="T33" fmla="*/ 2 h 28"/>
              <a:gd name="T34" fmla="*/ 8 w 16"/>
              <a:gd name="T35" fmla="*/ 0 h 28"/>
              <a:gd name="T36" fmla="*/ 14 w 16"/>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8"/>
              <a:gd name="T59" fmla="*/ 16 w 16"/>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8">
                <a:moveTo>
                  <a:pt x="14" y="0"/>
                </a:moveTo>
                <a:lnTo>
                  <a:pt x="14" y="0"/>
                </a:lnTo>
                <a:lnTo>
                  <a:pt x="16" y="4"/>
                </a:lnTo>
                <a:lnTo>
                  <a:pt x="14" y="8"/>
                </a:lnTo>
                <a:lnTo>
                  <a:pt x="10" y="10"/>
                </a:lnTo>
                <a:lnTo>
                  <a:pt x="10" y="14"/>
                </a:lnTo>
                <a:lnTo>
                  <a:pt x="10" y="24"/>
                </a:lnTo>
                <a:lnTo>
                  <a:pt x="10" y="28"/>
                </a:lnTo>
                <a:lnTo>
                  <a:pt x="6" y="28"/>
                </a:lnTo>
                <a:lnTo>
                  <a:pt x="4" y="28"/>
                </a:lnTo>
                <a:lnTo>
                  <a:pt x="2" y="28"/>
                </a:lnTo>
                <a:lnTo>
                  <a:pt x="0" y="18"/>
                </a:lnTo>
                <a:lnTo>
                  <a:pt x="0" y="8"/>
                </a:lnTo>
                <a:lnTo>
                  <a:pt x="2" y="4"/>
                </a:lnTo>
                <a:lnTo>
                  <a:pt x="4" y="2"/>
                </a:lnTo>
                <a:lnTo>
                  <a:pt x="8" y="0"/>
                </a:lnTo>
                <a:lnTo>
                  <a:pt x="14" y="0"/>
                </a:lnTo>
              </a:path>
            </a:pathLst>
          </a:custGeom>
          <a:noFill/>
          <a:ln w="9525">
            <a:noFill/>
            <a:round/>
            <a:headEnd/>
            <a:tailEnd/>
          </a:ln>
        </p:spPr>
        <p:txBody>
          <a:bodyPr/>
          <a:lstStyle/>
          <a:p>
            <a:endParaRPr lang="en-US"/>
          </a:p>
        </p:txBody>
      </p:sp>
      <p:sp>
        <p:nvSpPr>
          <p:cNvPr id="45063" name="Freeform 7"/>
          <p:cNvSpPr>
            <a:spLocks/>
          </p:cNvSpPr>
          <p:nvPr/>
        </p:nvSpPr>
        <p:spPr bwMode="auto">
          <a:xfrm>
            <a:off x="1171575" y="2708275"/>
            <a:ext cx="26988" cy="46038"/>
          </a:xfrm>
          <a:custGeom>
            <a:avLst/>
            <a:gdLst>
              <a:gd name="T0" fmla="*/ 14 w 20"/>
              <a:gd name="T1" fmla="*/ 8 h 34"/>
              <a:gd name="T2" fmla="*/ 14 w 20"/>
              <a:gd name="T3" fmla="*/ 8 h 34"/>
              <a:gd name="T4" fmla="*/ 18 w 20"/>
              <a:gd name="T5" fmla="*/ 20 h 34"/>
              <a:gd name="T6" fmla="*/ 20 w 20"/>
              <a:gd name="T7" fmla="*/ 26 h 34"/>
              <a:gd name="T8" fmla="*/ 18 w 20"/>
              <a:gd name="T9" fmla="*/ 32 h 34"/>
              <a:gd name="T10" fmla="*/ 18 w 20"/>
              <a:gd name="T11" fmla="*/ 32 h 34"/>
              <a:gd name="T12" fmla="*/ 8 w 20"/>
              <a:gd name="T13" fmla="*/ 34 h 34"/>
              <a:gd name="T14" fmla="*/ 4 w 20"/>
              <a:gd name="T15" fmla="*/ 32 h 34"/>
              <a:gd name="T16" fmla="*/ 4 w 20"/>
              <a:gd name="T17" fmla="*/ 30 h 34"/>
              <a:gd name="T18" fmla="*/ 4 w 20"/>
              <a:gd name="T19" fmla="*/ 28 h 34"/>
              <a:gd name="T20" fmla="*/ 4 w 20"/>
              <a:gd name="T21" fmla="*/ 28 h 34"/>
              <a:gd name="T22" fmla="*/ 2 w 20"/>
              <a:gd name="T23" fmla="*/ 14 h 34"/>
              <a:gd name="T24" fmla="*/ 0 w 20"/>
              <a:gd name="T25" fmla="*/ 0 h 34"/>
              <a:gd name="T26" fmla="*/ 0 w 20"/>
              <a:gd name="T27" fmla="*/ 0 h 34"/>
              <a:gd name="T28" fmla="*/ 6 w 20"/>
              <a:gd name="T29" fmla="*/ 2 h 34"/>
              <a:gd name="T30" fmla="*/ 8 w 20"/>
              <a:gd name="T31" fmla="*/ 4 h 34"/>
              <a:gd name="T32" fmla="*/ 10 w 20"/>
              <a:gd name="T33" fmla="*/ 6 h 34"/>
              <a:gd name="T34" fmla="*/ 14 w 20"/>
              <a:gd name="T35" fmla="*/ 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34"/>
              <a:gd name="T56" fmla="*/ 20 w 2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34">
                <a:moveTo>
                  <a:pt x="14" y="8"/>
                </a:moveTo>
                <a:lnTo>
                  <a:pt x="14" y="8"/>
                </a:lnTo>
                <a:lnTo>
                  <a:pt x="18" y="20"/>
                </a:lnTo>
                <a:lnTo>
                  <a:pt x="20" y="26"/>
                </a:lnTo>
                <a:lnTo>
                  <a:pt x="18" y="32"/>
                </a:lnTo>
                <a:lnTo>
                  <a:pt x="8" y="34"/>
                </a:lnTo>
                <a:lnTo>
                  <a:pt x="4" y="32"/>
                </a:lnTo>
                <a:lnTo>
                  <a:pt x="4" y="30"/>
                </a:lnTo>
                <a:lnTo>
                  <a:pt x="4" y="28"/>
                </a:lnTo>
                <a:lnTo>
                  <a:pt x="2" y="14"/>
                </a:lnTo>
                <a:lnTo>
                  <a:pt x="0" y="0"/>
                </a:lnTo>
                <a:lnTo>
                  <a:pt x="6" y="2"/>
                </a:lnTo>
                <a:lnTo>
                  <a:pt x="8" y="4"/>
                </a:lnTo>
                <a:lnTo>
                  <a:pt x="10" y="6"/>
                </a:lnTo>
                <a:lnTo>
                  <a:pt x="14" y="8"/>
                </a:lnTo>
                <a:close/>
              </a:path>
            </a:pathLst>
          </a:custGeom>
          <a:solidFill>
            <a:srgbClr val="000000"/>
          </a:solidFill>
          <a:ln w="9525">
            <a:noFill/>
            <a:round/>
            <a:headEnd/>
            <a:tailEnd/>
          </a:ln>
        </p:spPr>
        <p:txBody>
          <a:bodyPr/>
          <a:lstStyle/>
          <a:p>
            <a:endParaRPr lang="en-US"/>
          </a:p>
        </p:txBody>
      </p:sp>
      <p:sp>
        <p:nvSpPr>
          <p:cNvPr id="45064" name="Freeform 8"/>
          <p:cNvSpPr>
            <a:spLocks/>
          </p:cNvSpPr>
          <p:nvPr/>
        </p:nvSpPr>
        <p:spPr bwMode="auto">
          <a:xfrm>
            <a:off x="1171575" y="2708275"/>
            <a:ext cx="26988" cy="46038"/>
          </a:xfrm>
          <a:custGeom>
            <a:avLst/>
            <a:gdLst>
              <a:gd name="T0" fmla="*/ 14 w 20"/>
              <a:gd name="T1" fmla="*/ 8 h 34"/>
              <a:gd name="T2" fmla="*/ 14 w 20"/>
              <a:gd name="T3" fmla="*/ 8 h 34"/>
              <a:gd name="T4" fmla="*/ 18 w 20"/>
              <a:gd name="T5" fmla="*/ 20 h 34"/>
              <a:gd name="T6" fmla="*/ 20 w 20"/>
              <a:gd name="T7" fmla="*/ 26 h 34"/>
              <a:gd name="T8" fmla="*/ 18 w 20"/>
              <a:gd name="T9" fmla="*/ 32 h 34"/>
              <a:gd name="T10" fmla="*/ 18 w 20"/>
              <a:gd name="T11" fmla="*/ 32 h 34"/>
              <a:gd name="T12" fmla="*/ 8 w 20"/>
              <a:gd name="T13" fmla="*/ 34 h 34"/>
              <a:gd name="T14" fmla="*/ 4 w 20"/>
              <a:gd name="T15" fmla="*/ 32 h 34"/>
              <a:gd name="T16" fmla="*/ 4 w 20"/>
              <a:gd name="T17" fmla="*/ 30 h 34"/>
              <a:gd name="T18" fmla="*/ 4 w 20"/>
              <a:gd name="T19" fmla="*/ 28 h 34"/>
              <a:gd name="T20" fmla="*/ 4 w 20"/>
              <a:gd name="T21" fmla="*/ 28 h 34"/>
              <a:gd name="T22" fmla="*/ 2 w 20"/>
              <a:gd name="T23" fmla="*/ 14 h 34"/>
              <a:gd name="T24" fmla="*/ 0 w 20"/>
              <a:gd name="T25" fmla="*/ 0 h 34"/>
              <a:gd name="T26" fmla="*/ 0 w 20"/>
              <a:gd name="T27" fmla="*/ 0 h 34"/>
              <a:gd name="T28" fmla="*/ 6 w 20"/>
              <a:gd name="T29" fmla="*/ 2 h 34"/>
              <a:gd name="T30" fmla="*/ 8 w 20"/>
              <a:gd name="T31" fmla="*/ 4 h 34"/>
              <a:gd name="T32" fmla="*/ 10 w 20"/>
              <a:gd name="T33" fmla="*/ 6 h 34"/>
              <a:gd name="T34" fmla="*/ 14 w 20"/>
              <a:gd name="T35" fmla="*/ 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34"/>
              <a:gd name="T56" fmla="*/ 20 w 2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34">
                <a:moveTo>
                  <a:pt x="14" y="8"/>
                </a:moveTo>
                <a:lnTo>
                  <a:pt x="14" y="8"/>
                </a:lnTo>
                <a:lnTo>
                  <a:pt x="18" y="20"/>
                </a:lnTo>
                <a:lnTo>
                  <a:pt x="20" y="26"/>
                </a:lnTo>
                <a:lnTo>
                  <a:pt x="18" y="32"/>
                </a:lnTo>
                <a:lnTo>
                  <a:pt x="8" y="34"/>
                </a:lnTo>
                <a:lnTo>
                  <a:pt x="4" y="32"/>
                </a:lnTo>
                <a:lnTo>
                  <a:pt x="4" y="30"/>
                </a:lnTo>
                <a:lnTo>
                  <a:pt x="4" y="28"/>
                </a:lnTo>
                <a:lnTo>
                  <a:pt x="2" y="14"/>
                </a:lnTo>
                <a:lnTo>
                  <a:pt x="0" y="0"/>
                </a:lnTo>
                <a:lnTo>
                  <a:pt x="6" y="2"/>
                </a:lnTo>
                <a:lnTo>
                  <a:pt x="8" y="4"/>
                </a:lnTo>
                <a:lnTo>
                  <a:pt x="10" y="6"/>
                </a:lnTo>
                <a:lnTo>
                  <a:pt x="14" y="8"/>
                </a:lnTo>
              </a:path>
            </a:pathLst>
          </a:custGeom>
          <a:noFill/>
          <a:ln w="9525">
            <a:noFill/>
            <a:round/>
            <a:headEnd/>
            <a:tailEnd/>
          </a:ln>
        </p:spPr>
        <p:txBody>
          <a:bodyPr/>
          <a:lstStyle/>
          <a:p>
            <a:endParaRPr lang="en-US"/>
          </a:p>
        </p:txBody>
      </p:sp>
      <p:sp>
        <p:nvSpPr>
          <p:cNvPr id="45065" name="Freeform 9"/>
          <p:cNvSpPr>
            <a:spLocks/>
          </p:cNvSpPr>
          <p:nvPr/>
        </p:nvSpPr>
        <p:spPr bwMode="auto">
          <a:xfrm>
            <a:off x="1206500" y="2773363"/>
            <a:ext cx="63500" cy="136525"/>
          </a:xfrm>
          <a:custGeom>
            <a:avLst/>
            <a:gdLst>
              <a:gd name="T0" fmla="*/ 20 w 46"/>
              <a:gd name="T1" fmla="*/ 44 h 100"/>
              <a:gd name="T2" fmla="*/ 20 w 46"/>
              <a:gd name="T3" fmla="*/ 44 h 100"/>
              <a:gd name="T4" fmla="*/ 22 w 46"/>
              <a:gd name="T5" fmla="*/ 42 h 100"/>
              <a:gd name="T6" fmla="*/ 26 w 46"/>
              <a:gd name="T7" fmla="*/ 42 h 100"/>
              <a:gd name="T8" fmla="*/ 28 w 46"/>
              <a:gd name="T9" fmla="*/ 42 h 100"/>
              <a:gd name="T10" fmla="*/ 30 w 46"/>
              <a:gd name="T11" fmla="*/ 40 h 100"/>
              <a:gd name="T12" fmla="*/ 30 w 46"/>
              <a:gd name="T13" fmla="*/ 40 h 100"/>
              <a:gd name="T14" fmla="*/ 36 w 46"/>
              <a:gd name="T15" fmla="*/ 42 h 100"/>
              <a:gd name="T16" fmla="*/ 40 w 46"/>
              <a:gd name="T17" fmla="*/ 46 h 100"/>
              <a:gd name="T18" fmla="*/ 40 w 46"/>
              <a:gd name="T19" fmla="*/ 84 h 100"/>
              <a:gd name="T20" fmla="*/ 40 w 46"/>
              <a:gd name="T21" fmla="*/ 84 h 100"/>
              <a:gd name="T22" fmla="*/ 44 w 46"/>
              <a:gd name="T23" fmla="*/ 86 h 100"/>
              <a:gd name="T24" fmla="*/ 44 w 46"/>
              <a:gd name="T25" fmla="*/ 88 h 100"/>
              <a:gd name="T26" fmla="*/ 46 w 46"/>
              <a:gd name="T27" fmla="*/ 96 h 100"/>
              <a:gd name="T28" fmla="*/ 46 w 46"/>
              <a:gd name="T29" fmla="*/ 96 h 100"/>
              <a:gd name="T30" fmla="*/ 46 w 46"/>
              <a:gd name="T31" fmla="*/ 100 h 100"/>
              <a:gd name="T32" fmla="*/ 42 w 46"/>
              <a:gd name="T33" fmla="*/ 100 h 100"/>
              <a:gd name="T34" fmla="*/ 42 w 46"/>
              <a:gd name="T35" fmla="*/ 100 h 100"/>
              <a:gd name="T36" fmla="*/ 40 w 46"/>
              <a:gd name="T37" fmla="*/ 100 h 100"/>
              <a:gd name="T38" fmla="*/ 38 w 46"/>
              <a:gd name="T39" fmla="*/ 96 h 100"/>
              <a:gd name="T40" fmla="*/ 36 w 46"/>
              <a:gd name="T41" fmla="*/ 90 h 100"/>
              <a:gd name="T42" fmla="*/ 34 w 46"/>
              <a:gd name="T43" fmla="*/ 84 h 100"/>
              <a:gd name="T44" fmla="*/ 32 w 46"/>
              <a:gd name="T45" fmla="*/ 82 h 100"/>
              <a:gd name="T46" fmla="*/ 26 w 46"/>
              <a:gd name="T47" fmla="*/ 80 h 100"/>
              <a:gd name="T48" fmla="*/ 26 w 46"/>
              <a:gd name="T49" fmla="*/ 80 h 100"/>
              <a:gd name="T50" fmla="*/ 24 w 46"/>
              <a:gd name="T51" fmla="*/ 76 h 100"/>
              <a:gd name="T52" fmla="*/ 24 w 46"/>
              <a:gd name="T53" fmla="*/ 72 h 100"/>
              <a:gd name="T54" fmla="*/ 24 w 46"/>
              <a:gd name="T55" fmla="*/ 62 h 100"/>
              <a:gd name="T56" fmla="*/ 22 w 46"/>
              <a:gd name="T57" fmla="*/ 58 h 100"/>
              <a:gd name="T58" fmla="*/ 22 w 46"/>
              <a:gd name="T59" fmla="*/ 54 h 100"/>
              <a:gd name="T60" fmla="*/ 18 w 46"/>
              <a:gd name="T61" fmla="*/ 52 h 100"/>
              <a:gd name="T62" fmla="*/ 12 w 46"/>
              <a:gd name="T63" fmla="*/ 52 h 100"/>
              <a:gd name="T64" fmla="*/ 12 w 46"/>
              <a:gd name="T65" fmla="*/ 52 h 100"/>
              <a:gd name="T66" fmla="*/ 10 w 46"/>
              <a:gd name="T67" fmla="*/ 42 h 100"/>
              <a:gd name="T68" fmla="*/ 8 w 46"/>
              <a:gd name="T69" fmla="*/ 32 h 100"/>
              <a:gd name="T70" fmla="*/ 6 w 46"/>
              <a:gd name="T71" fmla="*/ 22 h 100"/>
              <a:gd name="T72" fmla="*/ 2 w 46"/>
              <a:gd name="T73" fmla="*/ 12 h 100"/>
              <a:gd name="T74" fmla="*/ 2 w 46"/>
              <a:gd name="T75" fmla="*/ 12 h 100"/>
              <a:gd name="T76" fmla="*/ 0 w 46"/>
              <a:gd name="T77" fmla="*/ 10 h 100"/>
              <a:gd name="T78" fmla="*/ 0 w 46"/>
              <a:gd name="T79" fmla="*/ 6 h 100"/>
              <a:gd name="T80" fmla="*/ 0 w 46"/>
              <a:gd name="T81" fmla="*/ 0 h 100"/>
              <a:gd name="T82" fmla="*/ 0 w 46"/>
              <a:gd name="T83" fmla="*/ 0 h 100"/>
              <a:gd name="T84" fmla="*/ 4 w 46"/>
              <a:gd name="T85" fmla="*/ 0 h 100"/>
              <a:gd name="T86" fmla="*/ 6 w 46"/>
              <a:gd name="T87" fmla="*/ 0 h 100"/>
              <a:gd name="T88" fmla="*/ 10 w 46"/>
              <a:gd name="T89" fmla="*/ 4 h 100"/>
              <a:gd name="T90" fmla="*/ 10 w 46"/>
              <a:gd name="T91" fmla="*/ 4 h 100"/>
              <a:gd name="T92" fmla="*/ 12 w 46"/>
              <a:gd name="T93" fmla="*/ 14 h 100"/>
              <a:gd name="T94" fmla="*/ 12 w 46"/>
              <a:gd name="T95" fmla="*/ 24 h 100"/>
              <a:gd name="T96" fmla="*/ 14 w 46"/>
              <a:gd name="T97" fmla="*/ 34 h 100"/>
              <a:gd name="T98" fmla="*/ 16 w 46"/>
              <a:gd name="T99" fmla="*/ 38 h 100"/>
              <a:gd name="T100" fmla="*/ 20 w 46"/>
              <a:gd name="T101" fmla="*/ 44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
              <a:gd name="T154" fmla="*/ 0 h 100"/>
              <a:gd name="T155" fmla="*/ 46 w 46"/>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 h="100">
                <a:moveTo>
                  <a:pt x="20" y="44"/>
                </a:moveTo>
                <a:lnTo>
                  <a:pt x="20" y="44"/>
                </a:lnTo>
                <a:lnTo>
                  <a:pt x="22" y="42"/>
                </a:lnTo>
                <a:lnTo>
                  <a:pt x="26" y="42"/>
                </a:lnTo>
                <a:lnTo>
                  <a:pt x="28" y="42"/>
                </a:lnTo>
                <a:lnTo>
                  <a:pt x="30" y="40"/>
                </a:lnTo>
                <a:lnTo>
                  <a:pt x="36" y="42"/>
                </a:lnTo>
                <a:lnTo>
                  <a:pt x="40" y="46"/>
                </a:lnTo>
                <a:lnTo>
                  <a:pt x="40" y="84"/>
                </a:lnTo>
                <a:lnTo>
                  <a:pt x="44" y="86"/>
                </a:lnTo>
                <a:lnTo>
                  <a:pt x="44" y="88"/>
                </a:lnTo>
                <a:lnTo>
                  <a:pt x="46" y="96"/>
                </a:lnTo>
                <a:lnTo>
                  <a:pt x="46" y="100"/>
                </a:lnTo>
                <a:lnTo>
                  <a:pt x="42" y="100"/>
                </a:lnTo>
                <a:lnTo>
                  <a:pt x="40" y="100"/>
                </a:lnTo>
                <a:lnTo>
                  <a:pt x="38" y="96"/>
                </a:lnTo>
                <a:lnTo>
                  <a:pt x="36" y="90"/>
                </a:lnTo>
                <a:lnTo>
                  <a:pt x="34" y="84"/>
                </a:lnTo>
                <a:lnTo>
                  <a:pt x="32" y="82"/>
                </a:lnTo>
                <a:lnTo>
                  <a:pt x="26" y="80"/>
                </a:lnTo>
                <a:lnTo>
                  <a:pt x="24" y="76"/>
                </a:lnTo>
                <a:lnTo>
                  <a:pt x="24" y="72"/>
                </a:lnTo>
                <a:lnTo>
                  <a:pt x="24" y="62"/>
                </a:lnTo>
                <a:lnTo>
                  <a:pt x="22" y="58"/>
                </a:lnTo>
                <a:lnTo>
                  <a:pt x="22" y="54"/>
                </a:lnTo>
                <a:lnTo>
                  <a:pt x="18" y="52"/>
                </a:lnTo>
                <a:lnTo>
                  <a:pt x="12" y="52"/>
                </a:lnTo>
                <a:lnTo>
                  <a:pt x="10" y="42"/>
                </a:lnTo>
                <a:lnTo>
                  <a:pt x="8" y="32"/>
                </a:lnTo>
                <a:lnTo>
                  <a:pt x="6" y="22"/>
                </a:lnTo>
                <a:lnTo>
                  <a:pt x="2" y="12"/>
                </a:lnTo>
                <a:lnTo>
                  <a:pt x="0" y="10"/>
                </a:lnTo>
                <a:lnTo>
                  <a:pt x="0" y="6"/>
                </a:lnTo>
                <a:lnTo>
                  <a:pt x="0" y="0"/>
                </a:lnTo>
                <a:lnTo>
                  <a:pt x="4" y="0"/>
                </a:lnTo>
                <a:lnTo>
                  <a:pt x="6" y="0"/>
                </a:lnTo>
                <a:lnTo>
                  <a:pt x="10" y="4"/>
                </a:lnTo>
                <a:lnTo>
                  <a:pt x="12" y="14"/>
                </a:lnTo>
                <a:lnTo>
                  <a:pt x="12" y="24"/>
                </a:lnTo>
                <a:lnTo>
                  <a:pt x="14" y="34"/>
                </a:lnTo>
                <a:lnTo>
                  <a:pt x="16" y="38"/>
                </a:lnTo>
                <a:lnTo>
                  <a:pt x="20" y="44"/>
                </a:lnTo>
                <a:close/>
              </a:path>
            </a:pathLst>
          </a:custGeom>
          <a:solidFill>
            <a:srgbClr val="000000"/>
          </a:solidFill>
          <a:ln w="9525">
            <a:noFill/>
            <a:round/>
            <a:headEnd/>
            <a:tailEnd/>
          </a:ln>
        </p:spPr>
        <p:txBody>
          <a:bodyPr/>
          <a:lstStyle/>
          <a:p>
            <a:endParaRPr lang="en-US"/>
          </a:p>
        </p:txBody>
      </p:sp>
      <p:sp>
        <p:nvSpPr>
          <p:cNvPr id="45066" name="Freeform 10"/>
          <p:cNvSpPr>
            <a:spLocks/>
          </p:cNvSpPr>
          <p:nvPr/>
        </p:nvSpPr>
        <p:spPr bwMode="auto">
          <a:xfrm>
            <a:off x="1206500" y="2773363"/>
            <a:ext cx="63500" cy="136525"/>
          </a:xfrm>
          <a:custGeom>
            <a:avLst/>
            <a:gdLst>
              <a:gd name="T0" fmla="*/ 20 w 46"/>
              <a:gd name="T1" fmla="*/ 44 h 100"/>
              <a:gd name="T2" fmla="*/ 20 w 46"/>
              <a:gd name="T3" fmla="*/ 44 h 100"/>
              <a:gd name="T4" fmla="*/ 22 w 46"/>
              <a:gd name="T5" fmla="*/ 42 h 100"/>
              <a:gd name="T6" fmla="*/ 26 w 46"/>
              <a:gd name="T7" fmla="*/ 42 h 100"/>
              <a:gd name="T8" fmla="*/ 28 w 46"/>
              <a:gd name="T9" fmla="*/ 42 h 100"/>
              <a:gd name="T10" fmla="*/ 30 w 46"/>
              <a:gd name="T11" fmla="*/ 40 h 100"/>
              <a:gd name="T12" fmla="*/ 30 w 46"/>
              <a:gd name="T13" fmla="*/ 40 h 100"/>
              <a:gd name="T14" fmla="*/ 36 w 46"/>
              <a:gd name="T15" fmla="*/ 42 h 100"/>
              <a:gd name="T16" fmla="*/ 40 w 46"/>
              <a:gd name="T17" fmla="*/ 46 h 100"/>
              <a:gd name="T18" fmla="*/ 40 w 46"/>
              <a:gd name="T19" fmla="*/ 84 h 100"/>
              <a:gd name="T20" fmla="*/ 40 w 46"/>
              <a:gd name="T21" fmla="*/ 84 h 100"/>
              <a:gd name="T22" fmla="*/ 44 w 46"/>
              <a:gd name="T23" fmla="*/ 86 h 100"/>
              <a:gd name="T24" fmla="*/ 44 w 46"/>
              <a:gd name="T25" fmla="*/ 88 h 100"/>
              <a:gd name="T26" fmla="*/ 46 w 46"/>
              <a:gd name="T27" fmla="*/ 96 h 100"/>
              <a:gd name="T28" fmla="*/ 46 w 46"/>
              <a:gd name="T29" fmla="*/ 96 h 100"/>
              <a:gd name="T30" fmla="*/ 46 w 46"/>
              <a:gd name="T31" fmla="*/ 100 h 100"/>
              <a:gd name="T32" fmla="*/ 42 w 46"/>
              <a:gd name="T33" fmla="*/ 100 h 100"/>
              <a:gd name="T34" fmla="*/ 42 w 46"/>
              <a:gd name="T35" fmla="*/ 100 h 100"/>
              <a:gd name="T36" fmla="*/ 40 w 46"/>
              <a:gd name="T37" fmla="*/ 100 h 100"/>
              <a:gd name="T38" fmla="*/ 38 w 46"/>
              <a:gd name="T39" fmla="*/ 96 h 100"/>
              <a:gd name="T40" fmla="*/ 36 w 46"/>
              <a:gd name="T41" fmla="*/ 90 h 100"/>
              <a:gd name="T42" fmla="*/ 34 w 46"/>
              <a:gd name="T43" fmla="*/ 84 h 100"/>
              <a:gd name="T44" fmla="*/ 32 w 46"/>
              <a:gd name="T45" fmla="*/ 82 h 100"/>
              <a:gd name="T46" fmla="*/ 26 w 46"/>
              <a:gd name="T47" fmla="*/ 80 h 100"/>
              <a:gd name="T48" fmla="*/ 26 w 46"/>
              <a:gd name="T49" fmla="*/ 80 h 100"/>
              <a:gd name="T50" fmla="*/ 24 w 46"/>
              <a:gd name="T51" fmla="*/ 76 h 100"/>
              <a:gd name="T52" fmla="*/ 24 w 46"/>
              <a:gd name="T53" fmla="*/ 72 h 100"/>
              <a:gd name="T54" fmla="*/ 24 w 46"/>
              <a:gd name="T55" fmla="*/ 62 h 100"/>
              <a:gd name="T56" fmla="*/ 22 w 46"/>
              <a:gd name="T57" fmla="*/ 58 h 100"/>
              <a:gd name="T58" fmla="*/ 22 w 46"/>
              <a:gd name="T59" fmla="*/ 54 h 100"/>
              <a:gd name="T60" fmla="*/ 18 w 46"/>
              <a:gd name="T61" fmla="*/ 52 h 100"/>
              <a:gd name="T62" fmla="*/ 12 w 46"/>
              <a:gd name="T63" fmla="*/ 52 h 100"/>
              <a:gd name="T64" fmla="*/ 12 w 46"/>
              <a:gd name="T65" fmla="*/ 52 h 100"/>
              <a:gd name="T66" fmla="*/ 10 w 46"/>
              <a:gd name="T67" fmla="*/ 42 h 100"/>
              <a:gd name="T68" fmla="*/ 8 w 46"/>
              <a:gd name="T69" fmla="*/ 32 h 100"/>
              <a:gd name="T70" fmla="*/ 6 w 46"/>
              <a:gd name="T71" fmla="*/ 22 h 100"/>
              <a:gd name="T72" fmla="*/ 2 w 46"/>
              <a:gd name="T73" fmla="*/ 12 h 100"/>
              <a:gd name="T74" fmla="*/ 2 w 46"/>
              <a:gd name="T75" fmla="*/ 12 h 100"/>
              <a:gd name="T76" fmla="*/ 0 w 46"/>
              <a:gd name="T77" fmla="*/ 10 h 100"/>
              <a:gd name="T78" fmla="*/ 0 w 46"/>
              <a:gd name="T79" fmla="*/ 6 h 100"/>
              <a:gd name="T80" fmla="*/ 0 w 46"/>
              <a:gd name="T81" fmla="*/ 0 h 100"/>
              <a:gd name="T82" fmla="*/ 0 w 46"/>
              <a:gd name="T83" fmla="*/ 0 h 100"/>
              <a:gd name="T84" fmla="*/ 4 w 46"/>
              <a:gd name="T85" fmla="*/ 0 h 100"/>
              <a:gd name="T86" fmla="*/ 6 w 46"/>
              <a:gd name="T87" fmla="*/ 0 h 100"/>
              <a:gd name="T88" fmla="*/ 10 w 46"/>
              <a:gd name="T89" fmla="*/ 4 h 100"/>
              <a:gd name="T90" fmla="*/ 10 w 46"/>
              <a:gd name="T91" fmla="*/ 4 h 100"/>
              <a:gd name="T92" fmla="*/ 12 w 46"/>
              <a:gd name="T93" fmla="*/ 14 h 100"/>
              <a:gd name="T94" fmla="*/ 12 w 46"/>
              <a:gd name="T95" fmla="*/ 24 h 100"/>
              <a:gd name="T96" fmla="*/ 14 w 46"/>
              <a:gd name="T97" fmla="*/ 34 h 100"/>
              <a:gd name="T98" fmla="*/ 16 w 46"/>
              <a:gd name="T99" fmla="*/ 38 h 100"/>
              <a:gd name="T100" fmla="*/ 20 w 46"/>
              <a:gd name="T101" fmla="*/ 44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
              <a:gd name="T154" fmla="*/ 0 h 100"/>
              <a:gd name="T155" fmla="*/ 46 w 46"/>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 h="100">
                <a:moveTo>
                  <a:pt x="20" y="44"/>
                </a:moveTo>
                <a:lnTo>
                  <a:pt x="20" y="44"/>
                </a:lnTo>
                <a:lnTo>
                  <a:pt x="22" y="42"/>
                </a:lnTo>
                <a:lnTo>
                  <a:pt x="26" y="42"/>
                </a:lnTo>
                <a:lnTo>
                  <a:pt x="28" y="42"/>
                </a:lnTo>
                <a:lnTo>
                  <a:pt x="30" y="40"/>
                </a:lnTo>
                <a:lnTo>
                  <a:pt x="36" y="42"/>
                </a:lnTo>
                <a:lnTo>
                  <a:pt x="40" y="46"/>
                </a:lnTo>
                <a:lnTo>
                  <a:pt x="40" y="84"/>
                </a:lnTo>
                <a:lnTo>
                  <a:pt x="44" y="86"/>
                </a:lnTo>
                <a:lnTo>
                  <a:pt x="44" y="88"/>
                </a:lnTo>
                <a:lnTo>
                  <a:pt x="46" y="96"/>
                </a:lnTo>
                <a:lnTo>
                  <a:pt x="46" y="100"/>
                </a:lnTo>
                <a:lnTo>
                  <a:pt x="42" y="100"/>
                </a:lnTo>
                <a:lnTo>
                  <a:pt x="40" y="100"/>
                </a:lnTo>
                <a:lnTo>
                  <a:pt x="38" y="96"/>
                </a:lnTo>
                <a:lnTo>
                  <a:pt x="36" y="90"/>
                </a:lnTo>
                <a:lnTo>
                  <a:pt x="34" y="84"/>
                </a:lnTo>
                <a:lnTo>
                  <a:pt x="32" y="82"/>
                </a:lnTo>
                <a:lnTo>
                  <a:pt x="26" y="80"/>
                </a:lnTo>
                <a:lnTo>
                  <a:pt x="24" y="76"/>
                </a:lnTo>
                <a:lnTo>
                  <a:pt x="24" y="72"/>
                </a:lnTo>
                <a:lnTo>
                  <a:pt x="24" y="62"/>
                </a:lnTo>
                <a:lnTo>
                  <a:pt x="22" y="58"/>
                </a:lnTo>
                <a:lnTo>
                  <a:pt x="22" y="54"/>
                </a:lnTo>
                <a:lnTo>
                  <a:pt x="18" y="52"/>
                </a:lnTo>
                <a:lnTo>
                  <a:pt x="12" y="52"/>
                </a:lnTo>
                <a:lnTo>
                  <a:pt x="10" y="42"/>
                </a:lnTo>
                <a:lnTo>
                  <a:pt x="8" y="32"/>
                </a:lnTo>
                <a:lnTo>
                  <a:pt x="6" y="22"/>
                </a:lnTo>
                <a:lnTo>
                  <a:pt x="2" y="12"/>
                </a:lnTo>
                <a:lnTo>
                  <a:pt x="0" y="10"/>
                </a:lnTo>
                <a:lnTo>
                  <a:pt x="0" y="6"/>
                </a:lnTo>
                <a:lnTo>
                  <a:pt x="0" y="0"/>
                </a:lnTo>
                <a:lnTo>
                  <a:pt x="4" y="0"/>
                </a:lnTo>
                <a:lnTo>
                  <a:pt x="6" y="0"/>
                </a:lnTo>
                <a:lnTo>
                  <a:pt x="10" y="4"/>
                </a:lnTo>
                <a:lnTo>
                  <a:pt x="12" y="14"/>
                </a:lnTo>
                <a:lnTo>
                  <a:pt x="12" y="24"/>
                </a:lnTo>
                <a:lnTo>
                  <a:pt x="14" y="34"/>
                </a:lnTo>
                <a:lnTo>
                  <a:pt x="16" y="38"/>
                </a:lnTo>
                <a:lnTo>
                  <a:pt x="20" y="44"/>
                </a:lnTo>
              </a:path>
            </a:pathLst>
          </a:custGeom>
          <a:noFill/>
          <a:ln w="9525">
            <a:noFill/>
            <a:round/>
            <a:headEnd/>
            <a:tailEnd/>
          </a:ln>
        </p:spPr>
        <p:txBody>
          <a:bodyPr/>
          <a:lstStyle/>
          <a:p>
            <a:endParaRPr lang="en-US"/>
          </a:p>
        </p:txBody>
      </p:sp>
      <p:sp>
        <p:nvSpPr>
          <p:cNvPr id="45067" name="Freeform 11"/>
          <p:cNvSpPr>
            <a:spLocks/>
          </p:cNvSpPr>
          <p:nvPr/>
        </p:nvSpPr>
        <p:spPr bwMode="auto">
          <a:xfrm>
            <a:off x="1273175" y="2940050"/>
            <a:ext cx="4763" cy="11113"/>
          </a:xfrm>
          <a:custGeom>
            <a:avLst/>
            <a:gdLst>
              <a:gd name="T0" fmla="*/ 2 w 4"/>
              <a:gd name="T1" fmla="*/ 8 h 8"/>
              <a:gd name="T2" fmla="*/ 2 w 4"/>
              <a:gd name="T3" fmla="*/ 8 h 8"/>
              <a:gd name="T4" fmla="*/ 0 w 4"/>
              <a:gd name="T5" fmla="*/ 6 h 8"/>
              <a:gd name="T6" fmla="*/ 0 w 4"/>
              <a:gd name="T7" fmla="*/ 4 h 8"/>
              <a:gd name="T8" fmla="*/ 2 w 4"/>
              <a:gd name="T9" fmla="*/ 0 h 8"/>
              <a:gd name="T10" fmla="*/ 4 w 4"/>
              <a:gd name="T11" fmla="*/ 8 h 8"/>
              <a:gd name="T12" fmla="*/ 2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2" y="8"/>
                </a:moveTo>
                <a:lnTo>
                  <a:pt x="2" y="8"/>
                </a:lnTo>
                <a:lnTo>
                  <a:pt x="0" y="6"/>
                </a:lnTo>
                <a:lnTo>
                  <a:pt x="0" y="4"/>
                </a:lnTo>
                <a:lnTo>
                  <a:pt x="2" y="0"/>
                </a:lnTo>
                <a:lnTo>
                  <a:pt x="4" y="8"/>
                </a:lnTo>
                <a:lnTo>
                  <a:pt x="2" y="8"/>
                </a:lnTo>
                <a:close/>
              </a:path>
            </a:pathLst>
          </a:custGeom>
          <a:solidFill>
            <a:srgbClr val="000000"/>
          </a:solidFill>
          <a:ln w="9525">
            <a:noFill/>
            <a:round/>
            <a:headEnd/>
            <a:tailEnd/>
          </a:ln>
        </p:spPr>
        <p:txBody>
          <a:bodyPr/>
          <a:lstStyle/>
          <a:p>
            <a:endParaRPr lang="en-US"/>
          </a:p>
        </p:txBody>
      </p:sp>
      <p:sp>
        <p:nvSpPr>
          <p:cNvPr id="45068" name="Freeform 12"/>
          <p:cNvSpPr>
            <a:spLocks/>
          </p:cNvSpPr>
          <p:nvPr/>
        </p:nvSpPr>
        <p:spPr bwMode="auto">
          <a:xfrm>
            <a:off x="1273175" y="2940050"/>
            <a:ext cx="4763" cy="11113"/>
          </a:xfrm>
          <a:custGeom>
            <a:avLst/>
            <a:gdLst>
              <a:gd name="T0" fmla="*/ 2 w 4"/>
              <a:gd name="T1" fmla="*/ 8 h 8"/>
              <a:gd name="T2" fmla="*/ 2 w 4"/>
              <a:gd name="T3" fmla="*/ 8 h 8"/>
              <a:gd name="T4" fmla="*/ 0 w 4"/>
              <a:gd name="T5" fmla="*/ 6 h 8"/>
              <a:gd name="T6" fmla="*/ 0 w 4"/>
              <a:gd name="T7" fmla="*/ 4 h 8"/>
              <a:gd name="T8" fmla="*/ 2 w 4"/>
              <a:gd name="T9" fmla="*/ 0 h 8"/>
              <a:gd name="T10" fmla="*/ 4 w 4"/>
              <a:gd name="T11" fmla="*/ 8 h 8"/>
              <a:gd name="T12" fmla="*/ 2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2" y="8"/>
                </a:moveTo>
                <a:lnTo>
                  <a:pt x="2" y="8"/>
                </a:lnTo>
                <a:lnTo>
                  <a:pt x="0" y="6"/>
                </a:lnTo>
                <a:lnTo>
                  <a:pt x="0" y="4"/>
                </a:lnTo>
                <a:lnTo>
                  <a:pt x="2" y="0"/>
                </a:lnTo>
                <a:lnTo>
                  <a:pt x="4" y="8"/>
                </a:lnTo>
                <a:lnTo>
                  <a:pt x="2" y="8"/>
                </a:lnTo>
              </a:path>
            </a:pathLst>
          </a:custGeom>
          <a:noFill/>
          <a:ln w="9525">
            <a:noFill/>
            <a:round/>
            <a:headEnd/>
            <a:tailEnd/>
          </a:ln>
        </p:spPr>
        <p:txBody>
          <a:bodyPr/>
          <a:lstStyle/>
          <a:p>
            <a:endParaRPr lang="en-US"/>
          </a:p>
        </p:txBody>
      </p:sp>
      <p:sp>
        <p:nvSpPr>
          <p:cNvPr id="45069" name="Freeform 13"/>
          <p:cNvSpPr>
            <a:spLocks/>
          </p:cNvSpPr>
          <p:nvPr/>
        </p:nvSpPr>
        <p:spPr bwMode="auto">
          <a:xfrm>
            <a:off x="1289050" y="2979738"/>
            <a:ext cx="19050" cy="65087"/>
          </a:xfrm>
          <a:custGeom>
            <a:avLst/>
            <a:gdLst>
              <a:gd name="T0" fmla="*/ 4 w 14"/>
              <a:gd name="T1" fmla="*/ 10 h 48"/>
              <a:gd name="T2" fmla="*/ 4 w 14"/>
              <a:gd name="T3" fmla="*/ 10 h 48"/>
              <a:gd name="T4" fmla="*/ 10 w 14"/>
              <a:gd name="T5" fmla="*/ 10 h 48"/>
              <a:gd name="T6" fmla="*/ 14 w 14"/>
              <a:gd name="T7" fmla="*/ 16 h 48"/>
              <a:gd name="T8" fmla="*/ 14 w 14"/>
              <a:gd name="T9" fmla="*/ 48 h 48"/>
              <a:gd name="T10" fmla="*/ 14 w 14"/>
              <a:gd name="T11" fmla="*/ 48 h 48"/>
              <a:gd name="T12" fmla="*/ 12 w 14"/>
              <a:gd name="T13" fmla="*/ 46 h 48"/>
              <a:gd name="T14" fmla="*/ 8 w 14"/>
              <a:gd name="T15" fmla="*/ 42 h 48"/>
              <a:gd name="T16" fmla="*/ 4 w 14"/>
              <a:gd name="T17" fmla="*/ 38 h 48"/>
              <a:gd name="T18" fmla="*/ 4 w 14"/>
              <a:gd name="T19" fmla="*/ 36 h 48"/>
              <a:gd name="T20" fmla="*/ 4 w 14"/>
              <a:gd name="T21" fmla="*/ 32 h 48"/>
              <a:gd name="T22" fmla="*/ 4 w 14"/>
              <a:gd name="T23" fmla="*/ 32 h 48"/>
              <a:gd name="T24" fmla="*/ 2 w 14"/>
              <a:gd name="T25" fmla="*/ 26 h 48"/>
              <a:gd name="T26" fmla="*/ 2 w 14"/>
              <a:gd name="T27" fmla="*/ 22 h 48"/>
              <a:gd name="T28" fmla="*/ 2 w 14"/>
              <a:gd name="T29" fmla="*/ 14 h 48"/>
              <a:gd name="T30" fmla="*/ 0 w 14"/>
              <a:gd name="T31" fmla="*/ 10 h 48"/>
              <a:gd name="T32" fmla="*/ 0 w 14"/>
              <a:gd name="T33" fmla="*/ 10 h 48"/>
              <a:gd name="T34" fmla="*/ 2 w 14"/>
              <a:gd name="T35" fmla="*/ 4 h 48"/>
              <a:gd name="T36" fmla="*/ 2 w 14"/>
              <a:gd name="T37" fmla="*/ 2 h 48"/>
              <a:gd name="T38" fmla="*/ 0 w 14"/>
              <a:gd name="T39" fmla="*/ 0 h 48"/>
              <a:gd name="T40" fmla="*/ 0 w 14"/>
              <a:gd name="T41" fmla="*/ 0 h 48"/>
              <a:gd name="T42" fmla="*/ 2 w 14"/>
              <a:gd name="T43" fmla="*/ 2 h 48"/>
              <a:gd name="T44" fmla="*/ 2 w 14"/>
              <a:gd name="T45" fmla="*/ 4 h 48"/>
              <a:gd name="T46" fmla="*/ 2 w 14"/>
              <a:gd name="T47" fmla="*/ 8 h 48"/>
              <a:gd name="T48" fmla="*/ 4 w 14"/>
              <a:gd name="T49" fmla="*/ 1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48"/>
              <a:gd name="T77" fmla="*/ 14 w 1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48">
                <a:moveTo>
                  <a:pt x="4" y="10"/>
                </a:moveTo>
                <a:lnTo>
                  <a:pt x="4" y="10"/>
                </a:lnTo>
                <a:lnTo>
                  <a:pt x="10" y="10"/>
                </a:lnTo>
                <a:lnTo>
                  <a:pt x="14" y="16"/>
                </a:lnTo>
                <a:lnTo>
                  <a:pt x="14" y="48"/>
                </a:lnTo>
                <a:lnTo>
                  <a:pt x="12" y="46"/>
                </a:lnTo>
                <a:lnTo>
                  <a:pt x="8" y="42"/>
                </a:lnTo>
                <a:lnTo>
                  <a:pt x="4" y="38"/>
                </a:lnTo>
                <a:lnTo>
                  <a:pt x="4" y="36"/>
                </a:lnTo>
                <a:lnTo>
                  <a:pt x="4" y="32"/>
                </a:lnTo>
                <a:lnTo>
                  <a:pt x="2" y="26"/>
                </a:lnTo>
                <a:lnTo>
                  <a:pt x="2" y="22"/>
                </a:lnTo>
                <a:lnTo>
                  <a:pt x="2" y="14"/>
                </a:lnTo>
                <a:lnTo>
                  <a:pt x="0" y="10"/>
                </a:lnTo>
                <a:lnTo>
                  <a:pt x="2" y="4"/>
                </a:lnTo>
                <a:lnTo>
                  <a:pt x="2" y="2"/>
                </a:lnTo>
                <a:lnTo>
                  <a:pt x="0" y="0"/>
                </a:lnTo>
                <a:lnTo>
                  <a:pt x="2" y="2"/>
                </a:lnTo>
                <a:lnTo>
                  <a:pt x="2" y="4"/>
                </a:lnTo>
                <a:lnTo>
                  <a:pt x="2" y="8"/>
                </a:lnTo>
                <a:lnTo>
                  <a:pt x="4" y="10"/>
                </a:lnTo>
                <a:close/>
              </a:path>
            </a:pathLst>
          </a:custGeom>
          <a:solidFill>
            <a:srgbClr val="000000"/>
          </a:solidFill>
          <a:ln w="9525">
            <a:noFill/>
            <a:round/>
            <a:headEnd/>
            <a:tailEnd/>
          </a:ln>
        </p:spPr>
        <p:txBody>
          <a:bodyPr/>
          <a:lstStyle/>
          <a:p>
            <a:endParaRPr lang="en-US"/>
          </a:p>
        </p:txBody>
      </p:sp>
      <p:sp>
        <p:nvSpPr>
          <p:cNvPr id="45070" name="Freeform 14"/>
          <p:cNvSpPr>
            <a:spLocks/>
          </p:cNvSpPr>
          <p:nvPr/>
        </p:nvSpPr>
        <p:spPr bwMode="auto">
          <a:xfrm>
            <a:off x="1289050" y="2979738"/>
            <a:ext cx="19050" cy="65087"/>
          </a:xfrm>
          <a:custGeom>
            <a:avLst/>
            <a:gdLst>
              <a:gd name="T0" fmla="*/ 4 w 14"/>
              <a:gd name="T1" fmla="*/ 10 h 48"/>
              <a:gd name="T2" fmla="*/ 4 w 14"/>
              <a:gd name="T3" fmla="*/ 10 h 48"/>
              <a:gd name="T4" fmla="*/ 10 w 14"/>
              <a:gd name="T5" fmla="*/ 10 h 48"/>
              <a:gd name="T6" fmla="*/ 14 w 14"/>
              <a:gd name="T7" fmla="*/ 16 h 48"/>
              <a:gd name="T8" fmla="*/ 14 w 14"/>
              <a:gd name="T9" fmla="*/ 48 h 48"/>
              <a:gd name="T10" fmla="*/ 14 w 14"/>
              <a:gd name="T11" fmla="*/ 48 h 48"/>
              <a:gd name="T12" fmla="*/ 12 w 14"/>
              <a:gd name="T13" fmla="*/ 46 h 48"/>
              <a:gd name="T14" fmla="*/ 8 w 14"/>
              <a:gd name="T15" fmla="*/ 42 h 48"/>
              <a:gd name="T16" fmla="*/ 4 w 14"/>
              <a:gd name="T17" fmla="*/ 38 h 48"/>
              <a:gd name="T18" fmla="*/ 4 w 14"/>
              <a:gd name="T19" fmla="*/ 36 h 48"/>
              <a:gd name="T20" fmla="*/ 4 w 14"/>
              <a:gd name="T21" fmla="*/ 32 h 48"/>
              <a:gd name="T22" fmla="*/ 4 w 14"/>
              <a:gd name="T23" fmla="*/ 32 h 48"/>
              <a:gd name="T24" fmla="*/ 2 w 14"/>
              <a:gd name="T25" fmla="*/ 26 h 48"/>
              <a:gd name="T26" fmla="*/ 2 w 14"/>
              <a:gd name="T27" fmla="*/ 22 h 48"/>
              <a:gd name="T28" fmla="*/ 2 w 14"/>
              <a:gd name="T29" fmla="*/ 14 h 48"/>
              <a:gd name="T30" fmla="*/ 0 w 14"/>
              <a:gd name="T31" fmla="*/ 10 h 48"/>
              <a:gd name="T32" fmla="*/ 0 w 14"/>
              <a:gd name="T33" fmla="*/ 10 h 48"/>
              <a:gd name="T34" fmla="*/ 2 w 14"/>
              <a:gd name="T35" fmla="*/ 4 h 48"/>
              <a:gd name="T36" fmla="*/ 2 w 14"/>
              <a:gd name="T37" fmla="*/ 2 h 48"/>
              <a:gd name="T38" fmla="*/ 0 w 14"/>
              <a:gd name="T39" fmla="*/ 0 h 48"/>
              <a:gd name="T40" fmla="*/ 0 w 14"/>
              <a:gd name="T41" fmla="*/ 0 h 48"/>
              <a:gd name="T42" fmla="*/ 2 w 14"/>
              <a:gd name="T43" fmla="*/ 2 h 48"/>
              <a:gd name="T44" fmla="*/ 2 w 14"/>
              <a:gd name="T45" fmla="*/ 4 h 48"/>
              <a:gd name="T46" fmla="*/ 2 w 14"/>
              <a:gd name="T47" fmla="*/ 8 h 48"/>
              <a:gd name="T48" fmla="*/ 4 w 14"/>
              <a:gd name="T49" fmla="*/ 1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48"/>
              <a:gd name="T77" fmla="*/ 14 w 1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48">
                <a:moveTo>
                  <a:pt x="4" y="10"/>
                </a:moveTo>
                <a:lnTo>
                  <a:pt x="4" y="10"/>
                </a:lnTo>
                <a:lnTo>
                  <a:pt x="10" y="10"/>
                </a:lnTo>
                <a:lnTo>
                  <a:pt x="14" y="16"/>
                </a:lnTo>
                <a:lnTo>
                  <a:pt x="14" y="48"/>
                </a:lnTo>
                <a:lnTo>
                  <a:pt x="12" y="46"/>
                </a:lnTo>
                <a:lnTo>
                  <a:pt x="8" y="42"/>
                </a:lnTo>
                <a:lnTo>
                  <a:pt x="4" y="38"/>
                </a:lnTo>
                <a:lnTo>
                  <a:pt x="4" y="36"/>
                </a:lnTo>
                <a:lnTo>
                  <a:pt x="4" y="32"/>
                </a:lnTo>
                <a:lnTo>
                  <a:pt x="2" y="26"/>
                </a:lnTo>
                <a:lnTo>
                  <a:pt x="2" y="22"/>
                </a:lnTo>
                <a:lnTo>
                  <a:pt x="2" y="14"/>
                </a:lnTo>
                <a:lnTo>
                  <a:pt x="0" y="10"/>
                </a:lnTo>
                <a:lnTo>
                  <a:pt x="2" y="4"/>
                </a:lnTo>
                <a:lnTo>
                  <a:pt x="2" y="2"/>
                </a:lnTo>
                <a:lnTo>
                  <a:pt x="0" y="0"/>
                </a:lnTo>
                <a:lnTo>
                  <a:pt x="2" y="2"/>
                </a:lnTo>
                <a:lnTo>
                  <a:pt x="2" y="4"/>
                </a:lnTo>
                <a:lnTo>
                  <a:pt x="2" y="8"/>
                </a:lnTo>
                <a:lnTo>
                  <a:pt x="4" y="10"/>
                </a:lnTo>
              </a:path>
            </a:pathLst>
          </a:custGeom>
          <a:noFill/>
          <a:ln w="9525">
            <a:noFill/>
            <a:round/>
            <a:headEnd/>
            <a:tailEnd/>
          </a:ln>
        </p:spPr>
        <p:txBody>
          <a:bodyPr/>
          <a:lstStyle/>
          <a:p>
            <a:endParaRPr lang="en-US"/>
          </a:p>
        </p:txBody>
      </p:sp>
      <p:sp>
        <p:nvSpPr>
          <p:cNvPr id="45071" name="Freeform 15"/>
          <p:cNvSpPr>
            <a:spLocks/>
          </p:cNvSpPr>
          <p:nvPr/>
        </p:nvSpPr>
        <p:spPr bwMode="auto">
          <a:xfrm>
            <a:off x="1311275" y="3063875"/>
            <a:ext cx="3175" cy="7938"/>
          </a:xfrm>
          <a:custGeom>
            <a:avLst/>
            <a:gdLst>
              <a:gd name="T0" fmla="*/ 2 w 2"/>
              <a:gd name="T1" fmla="*/ 4 h 6"/>
              <a:gd name="T2" fmla="*/ 2 w 2"/>
              <a:gd name="T3" fmla="*/ 6 h 6"/>
              <a:gd name="T4" fmla="*/ 0 w 2"/>
              <a:gd name="T5" fmla="*/ 6 h 6"/>
              <a:gd name="T6" fmla="*/ 0 w 2"/>
              <a:gd name="T7" fmla="*/ 0 h 6"/>
              <a:gd name="T8" fmla="*/ 0 w 2"/>
              <a:gd name="T9" fmla="*/ 0 h 6"/>
              <a:gd name="T10" fmla="*/ 0 w 2"/>
              <a:gd name="T11" fmla="*/ 2 h 6"/>
              <a:gd name="T12" fmla="*/ 2 w 2"/>
              <a:gd name="T13" fmla="*/ 4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4"/>
                </a:moveTo>
                <a:lnTo>
                  <a:pt x="2" y="6"/>
                </a:lnTo>
                <a:lnTo>
                  <a:pt x="0" y="6"/>
                </a:lnTo>
                <a:lnTo>
                  <a:pt x="0" y="0"/>
                </a:lnTo>
                <a:lnTo>
                  <a:pt x="0" y="2"/>
                </a:lnTo>
                <a:lnTo>
                  <a:pt x="2" y="4"/>
                </a:lnTo>
                <a:close/>
              </a:path>
            </a:pathLst>
          </a:custGeom>
          <a:solidFill>
            <a:srgbClr val="000000"/>
          </a:solidFill>
          <a:ln w="9525">
            <a:noFill/>
            <a:round/>
            <a:headEnd/>
            <a:tailEnd/>
          </a:ln>
        </p:spPr>
        <p:txBody>
          <a:bodyPr/>
          <a:lstStyle/>
          <a:p>
            <a:endParaRPr lang="en-US"/>
          </a:p>
        </p:txBody>
      </p:sp>
      <p:sp>
        <p:nvSpPr>
          <p:cNvPr id="45072" name="Freeform 16"/>
          <p:cNvSpPr>
            <a:spLocks/>
          </p:cNvSpPr>
          <p:nvPr/>
        </p:nvSpPr>
        <p:spPr bwMode="auto">
          <a:xfrm>
            <a:off x="1311275" y="3063875"/>
            <a:ext cx="3175" cy="7938"/>
          </a:xfrm>
          <a:custGeom>
            <a:avLst/>
            <a:gdLst>
              <a:gd name="T0" fmla="*/ 2 w 2"/>
              <a:gd name="T1" fmla="*/ 4 h 6"/>
              <a:gd name="T2" fmla="*/ 2 w 2"/>
              <a:gd name="T3" fmla="*/ 6 h 6"/>
              <a:gd name="T4" fmla="*/ 0 w 2"/>
              <a:gd name="T5" fmla="*/ 6 h 6"/>
              <a:gd name="T6" fmla="*/ 0 w 2"/>
              <a:gd name="T7" fmla="*/ 0 h 6"/>
              <a:gd name="T8" fmla="*/ 0 w 2"/>
              <a:gd name="T9" fmla="*/ 0 h 6"/>
              <a:gd name="T10" fmla="*/ 0 w 2"/>
              <a:gd name="T11" fmla="*/ 2 h 6"/>
              <a:gd name="T12" fmla="*/ 2 w 2"/>
              <a:gd name="T13" fmla="*/ 4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4"/>
                </a:moveTo>
                <a:lnTo>
                  <a:pt x="2" y="6"/>
                </a:lnTo>
                <a:lnTo>
                  <a:pt x="0" y="6"/>
                </a:lnTo>
                <a:lnTo>
                  <a:pt x="0" y="0"/>
                </a:lnTo>
                <a:lnTo>
                  <a:pt x="0" y="2"/>
                </a:lnTo>
                <a:lnTo>
                  <a:pt x="2" y="4"/>
                </a:lnTo>
              </a:path>
            </a:pathLst>
          </a:custGeom>
          <a:noFill/>
          <a:ln w="9525">
            <a:noFill/>
            <a:round/>
            <a:headEnd/>
            <a:tailEnd/>
          </a:ln>
        </p:spPr>
        <p:txBody>
          <a:bodyPr/>
          <a:lstStyle/>
          <a:p>
            <a:endParaRPr lang="en-US"/>
          </a:p>
        </p:txBody>
      </p:sp>
      <p:sp>
        <p:nvSpPr>
          <p:cNvPr id="45073" name="Freeform 17"/>
          <p:cNvSpPr>
            <a:spLocks/>
          </p:cNvSpPr>
          <p:nvPr/>
        </p:nvSpPr>
        <p:spPr bwMode="auto">
          <a:xfrm>
            <a:off x="1317625" y="3097213"/>
            <a:ext cx="23813" cy="90487"/>
          </a:xfrm>
          <a:custGeom>
            <a:avLst/>
            <a:gdLst>
              <a:gd name="T0" fmla="*/ 10 w 18"/>
              <a:gd name="T1" fmla="*/ 18 h 66"/>
              <a:gd name="T2" fmla="*/ 10 w 18"/>
              <a:gd name="T3" fmla="*/ 18 h 66"/>
              <a:gd name="T4" fmla="*/ 10 w 18"/>
              <a:gd name="T5" fmla="*/ 26 h 66"/>
              <a:gd name="T6" fmla="*/ 14 w 18"/>
              <a:gd name="T7" fmla="*/ 32 h 66"/>
              <a:gd name="T8" fmla="*/ 16 w 18"/>
              <a:gd name="T9" fmla="*/ 36 h 66"/>
              <a:gd name="T10" fmla="*/ 16 w 18"/>
              <a:gd name="T11" fmla="*/ 44 h 66"/>
              <a:gd name="T12" fmla="*/ 16 w 18"/>
              <a:gd name="T13" fmla="*/ 44 h 66"/>
              <a:gd name="T14" fmla="*/ 16 w 18"/>
              <a:gd name="T15" fmla="*/ 56 h 66"/>
              <a:gd name="T16" fmla="*/ 18 w 18"/>
              <a:gd name="T17" fmla="*/ 66 h 66"/>
              <a:gd name="T18" fmla="*/ 18 w 18"/>
              <a:gd name="T19" fmla="*/ 66 h 66"/>
              <a:gd name="T20" fmla="*/ 16 w 18"/>
              <a:gd name="T21" fmla="*/ 64 h 66"/>
              <a:gd name="T22" fmla="*/ 14 w 18"/>
              <a:gd name="T23" fmla="*/ 62 h 66"/>
              <a:gd name="T24" fmla="*/ 14 w 18"/>
              <a:gd name="T25" fmla="*/ 56 h 66"/>
              <a:gd name="T26" fmla="*/ 10 w 18"/>
              <a:gd name="T27" fmla="*/ 54 h 66"/>
              <a:gd name="T28" fmla="*/ 10 w 18"/>
              <a:gd name="T29" fmla="*/ 54 h 66"/>
              <a:gd name="T30" fmla="*/ 10 w 18"/>
              <a:gd name="T31" fmla="*/ 48 h 66"/>
              <a:gd name="T32" fmla="*/ 10 w 18"/>
              <a:gd name="T33" fmla="*/ 42 h 66"/>
              <a:gd name="T34" fmla="*/ 8 w 18"/>
              <a:gd name="T35" fmla="*/ 36 h 66"/>
              <a:gd name="T36" fmla="*/ 8 w 18"/>
              <a:gd name="T37" fmla="*/ 28 h 66"/>
              <a:gd name="T38" fmla="*/ 8 w 18"/>
              <a:gd name="T39" fmla="*/ 28 h 66"/>
              <a:gd name="T40" fmla="*/ 6 w 18"/>
              <a:gd name="T41" fmla="*/ 26 h 66"/>
              <a:gd name="T42" fmla="*/ 4 w 18"/>
              <a:gd name="T43" fmla="*/ 26 h 66"/>
              <a:gd name="T44" fmla="*/ 4 w 18"/>
              <a:gd name="T45" fmla="*/ 26 h 66"/>
              <a:gd name="T46" fmla="*/ 4 w 18"/>
              <a:gd name="T47" fmla="*/ 20 h 66"/>
              <a:gd name="T48" fmla="*/ 2 w 18"/>
              <a:gd name="T49" fmla="*/ 14 h 66"/>
              <a:gd name="T50" fmla="*/ 0 w 18"/>
              <a:gd name="T51" fmla="*/ 6 h 66"/>
              <a:gd name="T52" fmla="*/ 2 w 18"/>
              <a:gd name="T53" fmla="*/ 0 h 66"/>
              <a:gd name="T54" fmla="*/ 2 w 18"/>
              <a:gd name="T55" fmla="*/ 0 h 66"/>
              <a:gd name="T56" fmla="*/ 4 w 18"/>
              <a:gd name="T57" fmla="*/ 4 h 66"/>
              <a:gd name="T58" fmla="*/ 4 w 18"/>
              <a:gd name="T59" fmla="*/ 10 h 66"/>
              <a:gd name="T60" fmla="*/ 6 w 18"/>
              <a:gd name="T61" fmla="*/ 16 h 66"/>
              <a:gd name="T62" fmla="*/ 10 w 18"/>
              <a:gd name="T63" fmla="*/ 18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66"/>
              <a:gd name="T98" fmla="*/ 18 w 18"/>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66">
                <a:moveTo>
                  <a:pt x="10" y="18"/>
                </a:moveTo>
                <a:lnTo>
                  <a:pt x="10" y="18"/>
                </a:lnTo>
                <a:lnTo>
                  <a:pt x="10" y="26"/>
                </a:lnTo>
                <a:lnTo>
                  <a:pt x="14" y="32"/>
                </a:lnTo>
                <a:lnTo>
                  <a:pt x="16" y="36"/>
                </a:lnTo>
                <a:lnTo>
                  <a:pt x="16" y="44"/>
                </a:lnTo>
                <a:lnTo>
                  <a:pt x="16" y="56"/>
                </a:lnTo>
                <a:lnTo>
                  <a:pt x="18" y="66"/>
                </a:lnTo>
                <a:lnTo>
                  <a:pt x="16" y="64"/>
                </a:lnTo>
                <a:lnTo>
                  <a:pt x="14" y="62"/>
                </a:lnTo>
                <a:lnTo>
                  <a:pt x="14" y="56"/>
                </a:lnTo>
                <a:lnTo>
                  <a:pt x="10" y="54"/>
                </a:lnTo>
                <a:lnTo>
                  <a:pt x="10" y="48"/>
                </a:lnTo>
                <a:lnTo>
                  <a:pt x="10" y="42"/>
                </a:lnTo>
                <a:lnTo>
                  <a:pt x="8" y="36"/>
                </a:lnTo>
                <a:lnTo>
                  <a:pt x="8" y="28"/>
                </a:lnTo>
                <a:lnTo>
                  <a:pt x="6" y="26"/>
                </a:lnTo>
                <a:lnTo>
                  <a:pt x="4" y="26"/>
                </a:lnTo>
                <a:lnTo>
                  <a:pt x="4" y="20"/>
                </a:lnTo>
                <a:lnTo>
                  <a:pt x="2" y="14"/>
                </a:lnTo>
                <a:lnTo>
                  <a:pt x="0" y="6"/>
                </a:lnTo>
                <a:lnTo>
                  <a:pt x="2" y="0"/>
                </a:lnTo>
                <a:lnTo>
                  <a:pt x="4" y="4"/>
                </a:lnTo>
                <a:lnTo>
                  <a:pt x="4" y="10"/>
                </a:lnTo>
                <a:lnTo>
                  <a:pt x="6" y="16"/>
                </a:lnTo>
                <a:lnTo>
                  <a:pt x="10" y="18"/>
                </a:lnTo>
                <a:close/>
              </a:path>
            </a:pathLst>
          </a:custGeom>
          <a:solidFill>
            <a:srgbClr val="000000"/>
          </a:solidFill>
          <a:ln w="9525">
            <a:noFill/>
            <a:round/>
            <a:headEnd/>
            <a:tailEnd/>
          </a:ln>
        </p:spPr>
        <p:txBody>
          <a:bodyPr/>
          <a:lstStyle/>
          <a:p>
            <a:endParaRPr lang="en-US"/>
          </a:p>
        </p:txBody>
      </p:sp>
      <p:sp>
        <p:nvSpPr>
          <p:cNvPr id="45074" name="Freeform 18"/>
          <p:cNvSpPr>
            <a:spLocks/>
          </p:cNvSpPr>
          <p:nvPr/>
        </p:nvSpPr>
        <p:spPr bwMode="auto">
          <a:xfrm>
            <a:off x="1317625" y="3097213"/>
            <a:ext cx="23813" cy="90487"/>
          </a:xfrm>
          <a:custGeom>
            <a:avLst/>
            <a:gdLst>
              <a:gd name="T0" fmla="*/ 10 w 18"/>
              <a:gd name="T1" fmla="*/ 18 h 66"/>
              <a:gd name="T2" fmla="*/ 10 w 18"/>
              <a:gd name="T3" fmla="*/ 18 h 66"/>
              <a:gd name="T4" fmla="*/ 10 w 18"/>
              <a:gd name="T5" fmla="*/ 26 h 66"/>
              <a:gd name="T6" fmla="*/ 14 w 18"/>
              <a:gd name="T7" fmla="*/ 32 h 66"/>
              <a:gd name="T8" fmla="*/ 16 w 18"/>
              <a:gd name="T9" fmla="*/ 36 h 66"/>
              <a:gd name="T10" fmla="*/ 16 w 18"/>
              <a:gd name="T11" fmla="*/ 44 h 66"/>
              <a:gd name="T12" fmla="*/ 16 w 18"/>
              <a:gd name="T13" fmla="*/ 44 h 66"/>
              <a:gd name="T14" fmla="*/ 16 w 18"/>
              <a:gd name="T15" fmla="*/ 56 h 66"/>
              <a:gd name="T16" fmla="*/ 18 w 18"/>
              <a:gd name="T17" fmla="*/ 66 h 66"/>
              <a:gd name="T18" fmla="*/ 18 w 18"/>
              <a:gd name="T19" fmla="*/ 66 h 66"/>
              <a:gd name="T20" fmla="*/ 16 w 18"/>
              <a:gd name="T21" fmla="*/ 64 h 66"/>
              <a:gd name="T22" fmla="*/ 14 w 18"/>
              <a:gd name="T23" fmla="*/ 62 h 66"/>
              <a:gd name="T24" fmla="*/ 14 w 18"/>
              <a:gd name="T25" fmla="*/ 56 h 66"/>
              <a:gd name="T26" fmla="*/ 10 w 18"/>
              <a:gd name="T27" fmla="*/ 54 h 66"/>
              <a:gd name="T28" fmla="*/ 10 w 18"/>
              <a:gd name="T29" fmla="*/ 54 h 66"/>
              <a:gd name="T30" fmla="*/ 10 w 18"/>
              <a:gd name="T31" fmla="*/ 48 h 66"/>
              <a:gd name="T32" fmla="*/ 10 w 18"/>
              <a:gd name="T33" fmla="*/ 42 h 66"/>
              <a:gd name="T34" fmla="*/ 8 w 18"/>
              <a:gd name="T35" fmla="*/ 36 h 66"/>
              <a:gd name="T36" fmla="*/ 8 w 18"/>
              <a:gd name="T37" fmla="*/ 28 h 66"/>
              <a:gd name="T38" fmla="*/ 8 w 18"/>
              <a:gd name="T39" fmla="*/ 28 h 66"/>
              <a:gd name="T40" fmla="*/ 6 w 18"/>
              <a:gd name="T41" fmla="*/ 26 h 66"/>
              <a:gd name="T42" fmla="*/ 4 w 18"/>
              <a:gd name="T43" fmla="*/ 26 h 66"/>
              <a:gd name="T44" fmla="*/ 4 w 18"/>
              <a:gd name="T45" fmla="*/ 26 h 66"/>
              <a:gd name="T46" fmla="*/ 4 w 18"/>
              <a:gd name="T47" fmla="*/ 20 h 66"/>
              <a:gd name="T48" fmla="*/ 2 w 18"/>
              <a:gd name="T49" fmla="*/ 14 h 66"/>
              <a:gd name="T50" fmla="*/ 0 w 18"/>
              <a:gd name="T51" fmla="*/ 6 h 66"/>
              <a:gd name="T52" fmla="*/ 2 w 18"/>
              <a:gd name="T53" fmla="*/ 0 h 66"/>
              <a:gd name="T54" fmla="*/ 2 w 18"/>
              <a:gd name="T55" fmla="*/ 0 h 66"/>
              <a:gd name="T56" fmla="*/ 4 w 18"/>
              <a:gd name="T57" fmla="*/ 4 h 66"/>
              <a:gd name="T58" fmla="*/ 4 w 18"/>
              <a:gd name="T59" fmla="*/ 10 h 66"/>
              <a:gd name="T60" fmla="*/ 6 w 18"/>
              <a:gd name="T61" fmla="*/ 16 h 66"/>
              <a:gd name="T62" fmla="*/ 10 w 18"/>
              <a:gd name="T63" fmla="*/ 18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66"/>
              <a:gd name="T98" fmla="*/ 18 w 18"/>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66">
                <a:moveTo>
                  <a:pt x="10" y="18"/>
                </a:moveTo>
                <a:lnTo>
                  <a:pt x="10" y="18"/>
                </a:lnTo>
                <a:lnTo>
                  <a:pt x="10" y="26"/>
                </a:lnTo>
                <a:lnTo>
                  <a:pt x="14" y="32"/>
                </a:lnTo>
                <a:lnTo>
                  <a:pt x="16" y="36"/>
                </a:lnTo>
                <a:lnTo>
                  <a:pt x="16" y="44"/>
                </a:lnTo>
                <a:lnTo>
                  <a:pt x="16" y="56"/>
                </a:lnTo>
                <a:lnTo>
                  <a:pt x="18" y="66"/>
                </a:lnTo>
                <a:lnTo>
                  <a:pt x="16" y="64"/>
                </a:lnTo>
                <a:lnTo>
                  <a:pt x="14" y="62"/>
                </a:lnTo>
                <a:lnTo>
                  <a:pt x="14" y="56"/>
                </a:lnTo>
                <a:lnTo>
                  <a:pt x="10" y="54"/>
                </a:lnTo>
                <a:lnTo>
                  <a:pt x="10" y="48"/>
                </a:lnTo>
                <a:lnTo>
                  <a:pt x="10" y="42"/>
                </a:lnTo>
                <a:lnTo>
                  <a:pt x="8" y="36"/>
                </a:lnTo>
                <a:lnTo>
                  <a:pt x="8" y="28"/>
                </a:lnTo>
                <a:lnTo>
                  <a:pt x="6" y="26"/>
                </a:lnTo>
                <a:lnTo>
                  <a:pt x="4" y="26"/>
                </a:lnTo>
                <a:lnTo>
                  <a:pt x="4" y="20"/>
                </a:lnTo>
                <a:lnTo>
                  <a:pt x="2" y="14"/>
                </a:lnTo>
                <a:lnTo>
                  <a:pt x="0" y="6"/>
                </a:lnTo>
                <a:lnTo>
                  <a:pt x="2" y="0"/>
                </a:lnTo>
                <a:lnTo>
                  <a:pt x="4" y="4"/>
                </a:lnTo>
                <a:lnTo>
                  <a:pt x="4" y="10"/>
                </a:lnTo>
                <a:lnTo>
                  <a:pt x="6" y="16"/>
                </a:lnTo>
                <a:lnTo>
                  <a:pt x="10" y="18"/>
                </a:lnTo>
              </a:path>
            </a:pathLst>
          </a:custGeom>
          <a:noFill/>
          <a:ln w="9525">
            <a:noFill/>
            <a:round/>
            <a:headEnd/>
            <a:tailEnd/>
          </a:ln>
        </p:spPr>
        <p:txBody>
          <a:bodyPr/>
          <a:lstStyle/>
          <a:p>
            <a:endParaRPr lang="en-US"/>
          </a:p>
        </p:txBody>
      </p:sp>
      <p:sp>
        <p:nvSpPr>
          <p:cNvPr id="45075" name="Freeform 19"/>
          <p:cNvSpPr>
            <a:spLocks/>
          </p:cNvSpPr>
          <p:nvPr/>
        </p:nvSpPr>
        <p:spPr bwMode="auto">
          <a:xfrm>
            <a:off x="1357313" y="3286125"/>
            <a:ext cx="6350" cy="15875"/>
          </a:xfrm>
          <a:custGeom>
            <a:avLst/>
            <a:gdLst>
              <a:gd name="T0" fmla="*/ 4 w 4"/>
              <a:gd name="T1" fmla="*/ 12 h 12"/>
              <a:gd name="T2" fmla="*/ 4 w 4"/>
              <a:gd name="T3" fmla="*/ 12 h 12"/>
              <a:gd name="T4" fmla="*/ 0 w 4"/>
              <a:gd name="T5" fmla="*/ 8 h 12"/>
              <a:gd name="T6" fmla="*/ 0 w 4"/>
              <a:gd name="T7" fmla="*/ 6 h 12"/>
              <a:gd name="T8" fmla="*/ 2 w 4"/>
              <a:gd name="T9" fmla="*/ 0 h 12"/>
              <a:gd name="T10" fmla="*/ 2 w 4"/>
              <a:gd name="T11" fmla="*/ 0 h 12"/>
              <a:gd name="T12" fmla="*/ 4 w 4"/>
              <a:gd name="T13" fmla="*/ 6 h 12"/>
              <a:gd name="T14" fmla="*/ 4 w 4"/>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2"/>
              <a:gd name="T26" fmla="*/ 4 w 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2">
                <a:moveTo>
                  <a:pt x="4" y="12"/>
                </a:moveTo>
                <a:lnTo>
                  <a:pt x="4" y="12"/>
                </a:lnTo>
                <a:lnTo>
                  <a:pt x="0" y="8"/>
                </a:lnTo>
                <a:lnTo>
                  <a:pt x="0" y="6"/>
                </a:lnTo>
                <a:lnTo>
                  <a:pt x="2" y="0"/>
                </a:lnTo>
                <a:lnTo>
                  <a:pt x="4" y="6"/>
                </a:lnTo>
                <a:lnTo>
                  <a:pt x="4" y="12"/>
                </a:lnTo>
                <a:close/>
              </a:path>
            </a:pathLst>
          </a:custGeom>
          <a:solidFill>
            <a:srgbClr val="000000"/>
          </a:solidFill>
          <a:ln w="9525">
            <a:noFill/>
            <a:round/>
            <a:headEnd/>
            <a:tailEnd/>
          </a:ln>
        </p:spPr>
        <p:txBody>
          <a:bodyPr/>
          <a:lstStyle/>
          <a:p>
            <a:endParaRPr lang="en-US"/>
          </a:p>
        </p:txBody>
      </p:sp>
      <p:sp>
        <p:nvSpPr>
          <p:cNvPr id="45076" name="Freeform 20"/>
          <p:cNvSpPr>
            <a:spLocks/>
          </p:cNvSpPr>
          <p:nvPr/>
        </p:nvSpPr>
        <p:spPr bwMode="auto">
          <a:xfrm>
            <a:off x="1357313" y="3286125"/>
            <a:ext cx="6350" cy="15875"/>
          </a:xfrm>
          <a:custGeom>
            <a:avLst/>
            <a:gdLst>
              <a:gd name="T0" fmla="*/ 4 w 4"/>
              <a:gd name="T1" fmla="*/ 12 h 12"/>
              <a:gd name="T2" fmla="*/ 4 w 4"/>
              <a:gd name="T3" fmla="*/ 12 h 12"/>
              <a:gd name="T4" fmla="*/ 0 w 4"/>
              <a:gd name="T5" fmla="*/ 8 h 12"/>
              <a:gd name="T6" fmla="*/ 0 w 4"/>
              <a:gd name="T7" fmla="*/ 6 h 12"/>
              <a:gd name="T8" fmla="*/ 2 w 4"/>
              <a:gd name="T9" fmla="*/ 0 h 12"/>
              <a:gd name="T10" fmla="*/ 2 w 4"/>
              <a:gd name="T11" fmla="*/ 0 h 12"/>
              <a:gd name="T12" fmla="*/ 4 w 4"/>
              <a:gd name="T13" fmla="*/ 6 h 12"/>
              <a:gd name="T14" fmla="*/ 4 w 4"/>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2"/>
              <a:gd name="T26" fmla="*/ 4 w 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2">
                <a:moveTo>
                  <a:pt x="4" y="12"/>
                </a:moveTo>
                <a:lnTo>
                  <a:pt x="4" y="12"/>
                </a:lnTo>
                <a:lnTo>
                  <a:pt x="0" y="8"/>
                </a:lnTo>
                <a:lnTo>
                  <a:pt x="0" y="6"/>
                </a:lnTo>
                <a:lnTo>
                  <a:pt x="2" y="0"/>
                </a:lnTo>
                <a:lnTo>
                  <a:pt x="4" y="6"/>
                </a:lnTo>
                <a:lnTo>
                  <a:pt x="4" y="12"/>
                </a:lnTo>
              </a:path>
            </a:pathLst>
          </a:custGeom>
          <a:noFill/>
          <a:ln w="9525">
            <a:noFill/>
            <a:round/>
            <a:headEnd/>
            <a:tailEnd/>
          </a:ln>
        </p:spPr>
        <p:txBody>
          <a:bodyPr/>
          <a:lstStyle/>
          <a:p>
            <a:endParaRPr lang="en-US"/>
          </a:p>
        </p:txBody>
      </p:sp>
      <p:sp>
        <p:nvSpPr>
          <p:cNvPr id="45077" name="Freeform 21"/>
          <p:cNvSpPr>
            <a:spLocks/>
          </p:cNvSpPr>
          <p:nvPr/>
        </p:nvSpPr>
        <p:spPr bwMode="auto">
          <a:xfrm>
            <a:off x="1366838" y="3321050"/>
            <a:ext cx="7937" cy="47625"/>
          </a:xfrm>
          <a:custGeom>
            <a:avLst/>
            <a:gdLst>
              <a:gd name="T0" fmla="*/ 6 w 6"/>
              <a:gd name="T1" fmla="*/ 32 h 34"/>
              <a:gd name="T2" fmla="*/ 6 w 6"/>
              <a:gd name="T3" fmla="*/ 32 h 34"/>
              <a:gd name="T4" fmla="*/ 4 w 6"/>
              <a:gd name="T5" fmla="*/ 34 h 34"/>
              <a:gd name="T6" fmla="*/ 2 w 6"/>
              <a:gd name="T7" fmla="*/ 34 h 34"/>
              <a:gd name="T8" fmla="*/ 2 w 6"/>
              <a:gd name="T9" fmla="*/ 34 h 34"/>
              <a:gd name="T10" fmla="*/ 2 w 6"/>
              <a:gd name="T11" fmla="*/ 24 h 34"/>
              <a:gd name="T12" fmla="*/ 2 w 6"/>
              <a:gd name="T13" fmla="*/ 18 h 34"/>
              <a:gd name="T14" fmla="*/ 0 w 6"/>
              <a:gd name="T15" fmla="*/ 10 h 34"/>
              <a:gd name="T16" fmla="*/ 0 w 6"/>
              <a:gd name="T17" fmla="*/ 2 h 34"/>
              <a:gd name="T18" fmla="*/ 0 w 6"/>
              <a:gd name="T19" fmla="*/ 2 h 34"/>
              <a:gd name="T20" fmla="*/ 2 w 6"/>
              <a:gd name="T21" fmla="*/ 0 h 34"/>
              <a:gd name="T22" fmla="*/ 2 w 6"/>
              <a:gd name="T23" fmla="*/ 2 h 34"/>
              <a:gd name="T24" fmla="*/ 4 w 6"/>
              <a:gd name="T25" fmla="*/ 4 h 34"/>
              <a:gd name="T26" fmla="*/ 4 w 6"/>
              <a:gd name="T27" fmla="*/ 4 h 34"/>
              <a:gd name="T28" fmla="*/ 6 w 6"/>
              <a:gd name="T29" fmla="*/ 18 h 34"/>
              <a:gd name="T30" fmla="*/ 6 w 6"/>
              <a:gd name="T31" fmla="*/ 26 h 34"/>
              <a:gd name="T32" fmla="*/ 6 w 6"/>
              <a:gd name="T33" fmla="*/ 32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34"/>
              <a:gd name="T53" fmla="*/ 6 w 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34">
                <a:moveTo>
                  <a:pt x="6" y="32"/>
                </a:moveTo>
                <a:lnTo>
                  <a:pt x="6" y="32"/>
                </a:lnTo>
                <a:lnTo>
                  <a:pt x="4" y="34"/>
                </a:lnTo>
                <a:lnTo>
                  <a:pt x="2" y="34"/>
                </a:lnTo>
                <a:lnTo>
                  <a:pt x="2" y="24"/>
                </a:lnTo>
                <a:lnTo>
                  <a:pt x="2" y="18"/>
                </a:lnTo>
                <a:lnTo>
                  <a:pt x="0" y="10"/>
                </a:lnTo>
                <a:lnTo>
                  <a:pt x="0" y="2"/>
                </a:lnTo>
                <a:lnTo>
                  <a:pt x="2" y="0"/>
                </a:lnTo>
                <a:lnTo>
                  <a:pt x="2" y="2"/>
                </a:lnTo>
                <a:lnTo>
                  <a:pt x="4" y="4"/>
                </a:lnTo>
                <a:lnTo>
                  <a:pt x="6" y="18"/>
                </a:lnTo>
                <a:lnTo>
                  <a:pt x="6" y="26"/>
                </a:lnTo>
                <a:lnTo>
                  <a:pt x="6" y="32"/>
                </a:lnTo>
                <a:close/>
              </a:path>
            </a:pathLst>
          </a:custGeom>
          <a:solidFill>
            <a:srgbClr val="000000"/>
          </a:solidFill>
          <a:ln w="9525">
            <a:noFill/>
            <a:round/>
            <a:headEnd/>
            <a:tailEnd/>
          </a:ln>
        </p:spPr>
        <p:txBody>
          <a:bodyPr/>
          <a:lstStyle/>
          <a:p>
            <a:endParaRPr lang="en-US"/>
          </a:p>
        </p:txBody>
      </p:sp>
      <p:sp>
        <p:nvSpPr>
          <p:cNvPr id="45078" name="Freeform 22"/>
          <p:cNvSpPr>
            <a:spLocks/>
          </p:cNvSpPr>
          <p:nvPr/>
        </p:nvSpPr>
        <p:spPr bwMode="auto">
          <a:xfrm>
            <a:off x="1366838" y="3321050"/>
            <a:ext cx="7937" cy="47625"/>
          </a:xfrm>
          <a:custGeom>
            <a:avLst/>
            <a:gdLst>
              <a:gd name="T0" fmla="*/ 6 w 6"/>
              <a:gd name="T1" fmla="*/ 32 h 34"/>
              <a:gd name="T2" fmla="*/ 6 w 6"/>
              <a:gd name="T3" fmla="*/ 32 h 34"/>
              <a:gd name="T4" fmla="*/ 4 w 6"/>
              <a:gd name="T5" fmla="*/ 34 h 34"/>
              <a:gd name="T6" fmla="*/ 2 w 6"/>
              <a:gd name="T7" fmla="*/ 34 h 34"/>
              <a:gd name="T8" fmla="*/ 2 w 6"/>
              <a:gd name="T9" fmla="*/ 34 h 34"/>
              <a:gd name="T10" fmla="*/ 2 w 6"/>
              <a:gd name="T11" fmla="*/ 24 h 34"/>
              <a:gd name="T12" fmla="*/ 2 w 6"/>
              <a:gd name="T13" fmla="*/ 18 h 34"/>
              <a:gd name="T14" fmla="*/ 0 w 6"/>
              <a:gd name="T15" fmla="*/ 10 h 34"/>
              <a:gd name="T16" fmla="*/ 0 w 6"/>
              <a:gd name="T17" fmla="*/ 2 h 34"/>
              <a:gd name="T18" fmla="*/ 0 w 6"/>
              <a:gd name="T19" fmla="*/ 2 h 34"/>
              <a:gd name="T20" fmla="*/ 2 w 6"/>
              <a:gd name="T21" fmla="*/ 0 h 34"/>
              <a:gd name="T22" fmla="*/ 2 w 6"/>
              <a:gd name="T23" fmla="*/ 2 h 34"/>
              <a:gd name="T24" fmla="*/ 4 w 6"/>
              <a:gd name="T25" fmla="*/ 4 h 34"/>
              <a:gd name="T26" fmla="*/ 4 w 6"/>
              <a:gd name="T27" fmla="*/ 4 h 34"/>
              <a:gd name="T28" fmla="*/ 6 w 6"/>
              <a:gd name="T29" fmla="*/ 18 h 34"/>
              <a:gd name="T30" fmla="*/ 6 w 6"/>
              <a:gd name="T31" fmla="*/ 26 h 34"/>
              <a:gd name="T32" fmla="*/ 6 w 6"/>
              <a:gd name="T33" fmla="*/ 32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34"/>
              <a:gd name="T53" fmla="*/ 6 w 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34">
                <a:moveTo>
                  <a:pt x="6" y="32"/>
                </a:moveTo>
                <a:lnTo>
                  <a:pt x="6" y="32"/>
                </a:lnTo>
                <a:lnTo>
                  <a:pt x="4" y="34"/>
                </a:lnTo>
                <a:lnTo>
                  <a:pt x="2" y="34"/>
                </a:lnTo>
                <a:lnTo>
                  <a:pt x="2" y="24"/>
                </a:lnTo>
                <a:lnTo>
                  <a:pt x="2" y="18"/>
                </a:lnTo>
                <a:lnTo>
                  <a:pt x="0" y="10"/>
                </a:lnTo>
                <a:lnTo>
                  <a:pt x="0" y="2"/>
                </a:lnTo>
                <a:lnTo>
                  <a:pt x="2" y="0"/>
                </a:lnTo>
                <a:lnTo>
                  <a:pt x="2" y="2"/>
                </a:lnTo>
                <a:lnTo>
                  <a:pt x="4" y="4"/>
                </a:lnTo>
                <a:lnTo>
                  <a:pt x="6" y="18"/>
                </a:lnTo>
                <a:lnTo>
                  <a:pt x="6" y="26"/>
                </a:lnTo>
                <a:lnTo>
                  <a:pt x="6" y="32"/>
                </a:lnTo>
              </a:path>
            </a:pathLst>
          </a:custGeom>
          <a:noFill/>
          <a:ln w="9525">
            <a:noFill/>
            <a:round/>
            <a:headEnd/>
            <a:tailEnd/>
          </a:ln>
        </p:spPr>
        <p:txBody>
          <a:bodyPr/>
          <a:lstStyle/>
          <a:p>
            <a:endParaRPr lang="en-US"/>
          </a:p>
        </p:txBody>
      </p:sp>
      <p:sp>
        <p:nvSpPr>
          <p:cNvPr id="45079" name="Freeform 23"/>
          <p:cNvSpPr>
            <a:spLocks/>
          </p:cNvSpPr>
          <p:nvPr/>
        </p:nvSpPr>
        <p:spPr bwMode="auto">
          <a:xfrm>
            <a:off x="1398588" y="3551238"/>
            <a:ext cx="9525" cy="22225"/>
          </a:xfrm>
          <a:custGeom>
            <a:avLst/>
            <a:gdLst>
              <a:gd name="T0" fmla="*/ 6 w 6"/>
              <a:gd name="T1" fmla="*/ 4 h 16"/>
              <a:gd name="T2" fmla="*/ 6 w 6"/>
              <a:gd name="T3" fmla="*/ 4 h 16"/>
              <a:gd name="T4" fmla="*/ 4 w 6"/>
              <a:gd name="T5" fmla="*/ 10 h 16"/>
              <a:gd name="T6" fmla="*/ 4 w 6"/>
              <a:gd name="T7" fmla="*/ 14 h 16"/>
              <a:gd name="T8" fmla="*/ 4 w 6"/>
              <a:gd name="T9" fmla="*/ 16 h 16"/>
              <a:gd name="T10" fmla="*/ 4 w 6"/>
              <a:gd name="T11" fmla="*/ 16 h 16"/>
              <a:gd name="T12" fmla="*/ 0 w 6"/>
              <a:gd name="T13" fmla="*/ 12 h 16"/>
              <a:gd name="T14" fmla="*/ 0 w 6"/>
              <a:gd name="T15" fmla="*/ 8 h 16"/>
              <a:gd name="T16" fmla="*/ 0 w 6"/>
              <a:gd name="T17" fmla="*/ 0 h 16"/>
              <a:gd name="T18" fmla="*/ 0 w 6"/>
              <a:gd name="T19" fmla="*/ 0 h 16"/>
              <a:gd name="T20" fmla="*/ 4 w 6"/>
              <a:gd name="T21" fmla="*/ 2 h 16"/>
              <a:gd name="T22" fmla="*/ 6 w 6"/>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6" y="4"/>
                </a:moveTo>
                <a:lnTo>
                  <a:pt x="6" y="4"/>
                </a:lnTo>
                <a:lnTo>
                  <a:pt x="4" y="10"/>
                </a:lnTo>
                <a:lnTo>
                  <a:pt x="4" y="14"/>
                </a:lnTo>
                <a:lnTo>
                  <a:pt x="4" y="16"/>
                </a:lnTo>
                <a:lnTo>
                  <a:pt x="0" y="12"/>
                </a:lnTo>
                <a:lnTo>
                  <a:pt x="0" y="8"/>
                </a:lnTo>
                <a:lnTo>
                  <a:pt x="0" y="0"/>
                </a:lnTo>
                <a:lnTo>
                  <a:pt x="4" y="2"/>
                </a:lnTo>
                <a:lnTo>
                  <a:pt x="6" y="4"/>
                </a:lnTo>
                <a:close/>
              </a:path>
            </a:pathLst>
          </a:custGeom>
          <a:solidFill>
            <a:srgbClr val="000000"/>
          </a:solidFill>
          <a:ln w="9525">
            <a:noFill/>
            <a:round/>
            <a:headEnd/>
            <a:tailEnd/>
          </a:ln>
        </p:spPr>
        <p:txBody>
          <a:bodyPr/>
          <a:lstStyle/>
          <a:p>
            <a:endParaRPr lang="en-US"/>
          </a:p>
        </p:txBody>
      </p:sp>
      <p:sp>
        <p:nvSpPr>
          <p:cNvPr id="45080" name="Freeform 24"/>
          <p:cNvSpPr>
            <a:spLocks/>
          </p:cNvSpPr>
          <p:nvPr/>
        </p:nvSpPr>
        <p:spPr bwMode="auto">
          <a:xfrm>
            <a:off x="1398588" y="3551238"/>
            <a:ext cx="9525" cy="22225"/>
          </a:xfrm>
          <a:custGeom>
            <a:avLst/>
            <a:gdLst>
              <a:gd name="T0" fmla="*/ 6 w 6"/>
              <a:gd name="T1" fmla="*/ 4 h 16"/>
              <a:gd name="T2" fmla="*/ 6 w 6"/>
              <a:gd name="T3" fmla="*/ 4 h 16"/>
              <a:gd name="T4" fmla="*/ 4 w 6"/>
              <a:gd name="T5" fmla="*/ 10 h 16"/>
              <a:gd name="T6" fmla="*/ 4 w 6"/>
              <a:gd name="T7" fmla="*/ 14 h 16"/>
              <a:gd name="T8" fmla="*/ 4 w 6"/>
              <a:gd name="T9" fmla="*/ 16 h 16"/>
              <a:gd name="T10" fmla="*/ 4 w 6"/>
              <a:gd name="T11" fmla="*/ 16 h 16"/>
              <a:gd name="T12" fmla="*/ 0 w 6"/>
              <a:gd name="T13" fmla="*/ 12 h 16"/>
              <a:gd name="T14" fmla="*/ 0 w 6"/>
              <a:gd name="T15" fmla="*/ 8 h 16"/>
              <a:gd name="T16" fmla="*/ 0 w 6"/>
              <a:gd name="T17" fmla="*/ 0 h 16"/>
              <a:gd name="T18" fmla="*/ 0 w 6"/>
              <a:gd name="T19" fmla="*/ 0 h 16"/>
              <a:gd name="T20" fmla="*/ 4 w 6"/>
              <a:gd name="T21" fmla="*/ 2 h 16"/>
              <a:gd name="T22" fmla="*/ 6 w 6"/>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6" y="4"/>
                </a:moveTo>
                <a:lnTo>
                  <a:pt x="6" y="4"/>
                </a:lnTo>
                <a:lnTo>
                  <a:pt x="4" y="10"/>
                </a:lnTo>
                <a:lnTo>
                  <a:pt x="4" y="14"/>
                </a:lnTo>
                <a:lnTo>
                  <a:pt x="4" y="16"/>
                </a:lnTo>
                <a:lnTo>
                  <a:pt x="0" y="12"/>
                </a:lnTo>
                <a:lnTo>
                  <a:pt x="0" y="8"/>
                </a:lnTo>
                <a:lnTo>
                  <a:pt x="0" y="0"/>
                </a:lnTo>
                <a:lnTo>
                  <a:pt x="4" y="2"/>
                </a:lnTo>
                <a:lnTo>
                  <a:pt x="6" y="4"/>
                </a:lnTo>
              </a:path>
            </a:pathLst>
          </a:custGeom>
          <a:noFill/>
          <a:ln w="9525">
            <a:noFill/>
            <a:round/>
            <a:headEnd/>
            <a:tailEnd/>
          </a:ln>
        </p:spPr>
        <p:txBody>
          <a:bodyPr/>
          <a:lstStyle/>
          <a:p>
            <a:endParaRPr lang="en-US"/>
          </a:p>
        </p:txBody>
      </p:sp>
      <p:sp>
        <p:nvSpPr>
          <p:cNvPr id="45081" name="Freeform 25"/>
          <p:cNvSpPr>
            <a:spLocks/>
          </p:cNvSpPr>
          <p:nvPr/>
        </p:nvSpPr>
        <p:spPr bwMode="auto">
          <a:xfrm>
            <a:off x="1379538" y="3584575"/>
            <a:ext cx="3175" cy="11113"/>
          </a:xfrm>
          <a:custGeom>
            <a:avLst/>
            <a:gdLst>
              <a:gd name="T0" fmla="*/ 2 w 2"/>
              <a:gd name="T1" fmla="*/ 8 h 8"/>
              <a:gd name="T2" fmla="*/ 0 w 2"/>
              <a:gd name="T3" fmla="*/ 0 h 8"/>
              <a:gd name="T4" fmla="*/ 0 w 2"/>
              <a:gd name="T5" fmla="*/ 0 h 8"/>
              <a:gd name="T6" fmla="*/ 2 w 2"/>
              <a:gd name="T7" fmla="*/ 2 h 8"/>
              <a:gd name="T8" fmla="*/ 2 w 2"/>
              <a:gd name="T9" fmla="*/ 4 h 8"/>
              <a:gd name="T10" fmla="*/ 2 w 2"/>
              <a:gd name="T11" fmla="*/ 8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2" y="8"/>
                </a:moveTo>
                <a:lnTo>
                  <a:pt x="0" y="0"/>
                </a:lnTo>
                <a:lnTo>
                  <a:pt x="2" y="2"/>
                </a:lnTo>
                <a:lnTo>
                  <a:pt x="2" y="4"/>
                </a:lnTo>
                <a:lnTo>
                  <a:pt x="2" y="8"/>
                </a:lnTo>
                <a:close/>
              </a:path>
            </a:pathLst>
          </a:custGeom>
          <a:solidFill>
            <a:srgbClr val="000000"/>
          </a:solidFill>
          <a:ln w="9525">
            <a:noFill/>
            <a:round/>
            <a:headEnd/>
            <a:tailEnd/>
          </a:ln>
        </p:spPr>
        <p:txBody>
          <a:bodyPr/>
          <a:lstStyle/>
          <a:p>
            <a:endParaRPr lang="en-US"/>
          </a:p>
        </p:txBody>
      </p:sp>
      <p:sp>
        <p:nvSpPr>
          <p:cNvPr id="45082" name="Freeform 26"/>
          <p:cNvSpPr>
            <a:spLocks/>
          </p:cNvSpPr>
          <p:nvPr/>
        </p:nvSpPr>
        <p:spPr bwMode="auto">
          <a:xfrm>
            <a:off x="1379538" y="3584575"/>
            <a:ext cx="3175" cy="11113"/>
          </a:xfrm>
          <a:custGeom>
            <a:avLst/>
            <a:gdLst>
              <a:gd name="T0" fmla="*/ 2 w 2"/>
              <a:gd name="T1" fmla="*/ 8 h 8"/>
              <a:gd name="T2" fmla="*/ 0 w 2"/>
              <a:gd name="T3" fmla="*/ 0 h 8"/>
              <a:gd name="T4" fmla="*/ 0 w 2"/>
              <a:gd name="T5" fmla="*/ 0 h 8"/>
              <a:gd name="T6" fmla="*/ 2 w 2"/>
              <a:gd name="T7" fmla="*/ 2 h 8"/>
              <a:gd name="T8" fmla="*/ 2 w 2"/>
              <a:gd name="T9" fmla="*/ 4 h 8"/>
              <a:gd name="T10" fmla="*/ 2 w 2"/>
              <a:gd name="T11" fmla="*/ 8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2" y="8"/>
                </a:moveTo>
                <a:lnTo>
                  <a:pt x="0" y="0"/>
                </a:lnTo>
                <a:lnTo>
                  <a:pt x="2" y="2"/>
                </a:lnTo>
                <a:lnTo>
                  <a:pt x="2" y="4"/>
                </a:lnTo>
                <a:lnTo>
                  <a:pt x="2" y="8"/>
                </a:lnTo>
              </a:path>
            </a:pathLst>
          </a:custGeom>
          <a:noFill/>
          <a:ln w="9525">
            <a:noFill/>
            <a:round/>
            <a:headEnd/>
            <a:tailEnd/>
          </a:ln>
        </p:spPr>
        <p:txBody>
          <a:bodyPr/>
          <a:lstStyle/>
          <a:p>
            <a:endParaRPr lang="en-US"/>
          </a:p>
        </p:txBody>
      </p:sp>
      <p:sp>
        <p:nvSpPr>
          <p:cNvPr id="45083" name="Rectangle 27"/>
          <p:cNvSpPr>
            <a:spLocks noChangeArrowheads="1"/>
          </p:cNvSpPr>
          <p:nvPr/>
        </p:nvSpPr>
        <p:spPr bwMode="auto">
          <a:xfrm>
            <a:off x="1382713" y="3609975"/>
            <a:ext cx="1587" cy="7938"/>
          </a:xfrm>
          <a:prstGeom prst="rect">
            <a:avLst/>
          </a:prstGeom>
          <a:solidFill>
            <a:srgbClr val="000000"/>
          </a:solidFill>
          <a:ln w="9525">
            <a:noFill/>
            <a:miter lim="800000"/>
            <a:headEnd/>
            <a:tailEnd/>
          </a:ln>
        </p:spPr>
        <p:txBody>
          <a:bodyPr/>
          <a:lstStyle/>
          <a:p>
            <a:endParaRPr lang="en-US"/>
          </a:p>
        </p:txBody>
      </p:sp>
      <p:sp>
        <p:nvSpPr>
          <p:cNvPr id="45084" name="Freeform 28"/>
          <p:cNvSpPr>
            <a:spLocks/>
          </p:cNvSpPr>
          <p:nvPr/>
        </p:nvSpPr>
        <p:spPr bwMode="auto">
          <a:xfrm>
            <a:off x="1382713" y="3609975"/>
            <a:ext cx="1587" cy="7938"/>
          </a:xfrm>
          <a:custGeom>
            <a:avLst/>
            <a:gdLst>
              <a:gd name="T0" fmla="*/ 0 w 1587"/>
              <a:gd name="T1" fmla="*/ 6 h 6"/>
              <a:gd name="T2" fmla="*/ 0 w 1587"/>
              <a:gd name="T3" fmla="*/ 0 h 6"/>
              <a:gd name="T4" fmla="*/ 0 w 1587"/>
              <a:gd name="T5" fmla="*/ 0 h 6"/>
              <a:gd name="T6" fmla="*/ 0 w 1587"/>
              <a:gd name="T7" fmla="*/ 6 h 6"/>
              <a:gd name="T8" fmla="*/ 0 60000 65536"/>
              <a:gd name="T9" fmla="*/ 0 60000 65536"/>
              <a:gd name="T10" fmla="*/ 0 60000 65536"/>
              <a:gd name="T11" fmla="*/ 0 60000 65536"/>
              <a:gd name="T12" fmla="*/ 0 w 1587"/>
              <a:gd name="T13" fmla="*/ 0 h 6"/>
              <a:gd name="T14" fmla="*/ 1587 w 1587"/>
              <a:gd name="T15" fmla="*/ 6 h 6"/>
            </a:gdLst>
            <a:ahLst/>
            <a:cxnLst>
              <a:cxn ang="T8">
                <a:pos x="T0" y="T1"/>
              </a:cxn>
              <a:cxn ang="T9">
                <a:pos x="T2" y="T3"/>
              </a:cxn>
              <a:cxn ang="T10">
                <a:pos x="T4" y="T5"/>
              </a:cxn>
              <a:cxn ang="T11">
                <a:pos x="T6" y="T7"/>
              </a:cxn>
            </a:cxnLst>
            <a:rect l="T12" t="T13" r="T14" b="T15"/>
            <a:pathLst>
              <a:path w="1587" h="6">
                <a:moveTo>
                  <a:pt x="0" y="6"/>
                </a:moveTo>
                <a:lnTo>
                  <a:pt x="0" y="0"/>
                </a:lnTo>
                <a:lnTo>
                  <a:pt x="0" y="6"/>
                </a:lnTo>
              </a:path>
            </a:pathLst>
          </a:custGeom>
          <a:noFill/>
          <a:ln w="9525">
            <a:noFill/>
            <a:round/>
            <a:headEnd/>
            <a:tailEnd/>
          </a:ln>
        </p:spPr>
        <p:txBody>
          <a:bodyPr/>
          <a:lstStyle/>
          <a:p>
            <a:endParaRPr lang="en-US"/>
          </a:p>
        </p:txBody>
      </p:sp>
      <p:sp>
        <p:nvSpPr>
          <p:cNvPr id="45085" name="Freeform 29"/>
          <p:cNvSpPr>
            <a:spLocks/>
          </p:cNvSpPr>
          <p:nvPr/>
        </p:nvSpPr>
        <p:spPr bwMode="auto">
          <a:xfrm>
            <a:off x="1408113" y="3663950"/>
            <a:ext cx="1587" cy="7938"/>
          </a:xfrm>
          <a:custGeom>
            <a:avLst/>
            <a:gdLst>
              <a:gd name="T0" fmla="*/ 2 w 2"/>
              <a:gd name="T1" fmla="*/ 6 h 6"/>
              <a:gd name="T2" fmla="*/ 2 w 2"/>
              <a:gd name="T3" fmla="*/ 6 h 6"/>
              <a:gd name="T4" fmla="*/ 0 w 2"/>
              <a:gd name="T5" fmla="*/ 4 h 6"/>
              <a:gd name="T6" fmla="*/ 0 w 2"/>
              <a:gd name="T7" fmla="*/ 2 h 6"/>
              <a:gd name="T8" fmla="*/ 2 w 2"/>
              <a:gd name="T9" fmla="*/ 0 h 6"/>
              <a:gd name="T10" fmla="*/ 2 w 2"/>
              <a:gd name="T11" fmla="*/ 6 h 6"/>
              <a:gd name="T12" fmla="*/ 2 w 2"/>
              <a:gd name="T13" fmla="*/ 6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6"/>
                </a:moveTo>
                <a:lnTo>
                  <a:pt x="2" y="6"/>
                </a:lnTo>
                <a:lnTo>
                  <a:pt x="0" y="4"/>
                </a:lnTo>
                <a:lnTo>
                  <a:pt x="0" y="2"/>
                </a:lnTo>
                <a:lnTo>
                  <a:pt x="2" y="0"/>
                </a:lnTo>
                <a:lnTo>
                  <a:pt x="2" y="6"/>
                </a:lnTo>
                <a:close/>
              </a:path>
            </a:pathLst>
          </a:custGeom>
          <a:solidFill>
            <a:srgbClr val="000000"/>
          </a:solidFill>
          <a:ln w="9525">
            <a:noFill/>
            <a:round/>
            <a:headEnd/>
            <a:tailEnd/>
          </a:ln>
        </p:spPr>
        <p:txBody>
          <a:bodyPr/>
          <a:lstStyle/>
          <a:p>
            <a:endParaRPr lang="en-US"/>
          </a:p>
        </p:txBody>
      </p:sp>
      <p:sp>
        <p:nvSpPr>
          <p:cNvPr id="45086" name="Freeform 30"/>
          <p:cNvSpPr>
            <a:spLocks/>
          </p:cNvSpPr>
          <p:nvPr/>
        </p:nvSpPr>
        <p:spPr bwMode="auto">
          <a:xfrm>
            <a:off x="1408113" y="3663950"/>
            <a:ext cx="1587" cy="7938"/>
          </a:xfrm>
          <a:custGeom>
            <a:avLst/>
            <a:gdLst>
              <a:gd name="T0" fmla="*/ 2 w 2"/>
              <a:gd name="T1" fmla="*/ 6 h 6"/>
              <a:gd name="T2" fmla="*/ 2 w 2"/>
              <a:gd name="T3" fmla="*/ 6 h 6"/>
              <a:gd name="T4" fmla="*/ 0 w 2"/>
              <a:gd name="T5" fmla="*/ 4 h 6"/>
              <a:gd name="T6" fmla="*/ 0 w 2"/>
              <a:gd name="T7" fmla="*/ 2 h 6"/>
              <a:gd name="T8" fmla="*/ 2 w 2"/>
              <a:gd name="T9" fmla="*/ 0 h 6"/>
              <a:gd name="T10" fmla="*/ 2 w 2"/>
              <a:gd name="T11" fmla="*/ 6 h 6"/>
              <a:gd name="T12" fmla="*/ 2 w 2"/>
              <a:gd name="T13" fmla="*/ 6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2" y="6"/>
                </a:moveTo>
                <a:lnTo>
                  <a:pt x="2" y="6"/>
                </a:lnTo>
                <a:lnTo>
                  <a:pt x="0" y="4"/>
                </a:lnTo>
                <a:lnTo>
                  <a:pt x="0" y="2"/>
                </a:lnTo>
                <a:lnTo>
                  <a:pt x="2" y="0"/>
                </a:lnTo>
                <a:lnTo>
                  <a:pt x="2" y="6"/>
                </a:lnTo>
              </a:path>
            </a:pathLst>
          </a:custGeom>
          <a:noFill/>
          <a:ln w="9525">
            <a:noFill/>
            <a:round/>
            <a:headEnd/>
            <a:tailEnd/>
          </a:ln>
        </p:spPr>
        <p:txBody>
          <a:bodyPr/>
          <a:lstStyle/>
          <a:p>
            <a:endParaRPr lang="en-US"/>
          </a:p>
        </p:txBody>
      </p:sp>
      <p:sp>
        <p:nvSpPr>
          <p:cNvPr id="45087" name="Freeform 31"/>
          <p:cNvSpPr>
            <a:spLocks/>
          </p:cNvSpPr>
          <p:nvPr/>
        </p:nvSpPr>
        <p:spPr bwMode="auto">
          <a:xfrm>
            <a:off x="1387475" y="3678238"/>
            <a:ext cx="3175" cy="12700"/>
          </a:xfrm>
          <a:custGeom>
            <a:avLst/>
            <a:gdLst>
              <a:gd name="T0" fmla="*/ 2 w 2"/>
              <a:gd name="T1" fmla="*/ 10 h 10"/>
              <a:gd name="T2" fmla="*/ 0 w 2"/>
              <a:gd name="T3" fmla="*/ 0 h 10"/>
              <a:gd name="T4" fmla="*/ 2 w 2"/>
              <a:gd name="T5" fmla="*/ 0 h 10"/>
              <a:gd name="T6" fmla="*/ 2 w 2"/>
              <a:gd name="T7" fmla="*/ 10 h 10"/>
              <a:gd name="T8" fmla="*/ 0 60000 65536"/>
              <a:gd name="T9" fmla="*/ 0 60000 65536"/>
              <a:gd name="T10" fmla="*/ 0 60000 65536"/>
              <a:gd name="T11" fmla="*/ 0 60000 65536"/>
              <a:gd name="T12" fmla="*/ 0 w 2"/>
              <a:gd name="T13" fmla="*/ 0 h 10"/>
              <a:gd name="T14" fmla="*/ 2 w 2"/>
              <a:gd name="T15" fmla="*/ 10 h 10"/>
            </a:gdLst>
            <a:ahLst/>
            <a:cxnLst>
              <a:cxn ang="T8">
                <a:pos x="T0" y="T1"/>
              </a:cxn>
              <a:cxn ang="T9">
                <a:pos x="T2" y="T3"/>
              </a:cxn>
              <a:cxn ang="T10">
                <a:pos x="T4" y="T5"/>
              </a:cxn>
              <a:cxn ang="T11">
                <a:pos x="T6" y="T7"/>
              </a:cxn>
            </a:cxnLst>
            <a:rect l="T12" t="T13" r="T14" b="T15"/>
            <a:pathLst>
              <a:path w="2" h="10">
                <a:moveTo>
                  <a:pt x="2" y="10"/>
                </a:moveTo>
                <a:lnTo>
                  <a:pt x="0" y="0"/>
                </a:lnTo>
                <a:lnTo>
                  <a:pt x="2" y="0"/>
                </a:lnTo>
                <a:lnTo>
                  <a:pt x="2" y="10"/>
                </a:lnTo>
                <a:close/>
              </a:path>
            </a:pathLst>
          </a:custGeom>
          <a:solidFill>
            <a:srgbClr val="000000"/>
          </a:solidFill>
          <a:ln w="9525">
            <a:noFill/>
            <a:round/>
            <a:headEnd/>
            <a:tailEnd/>
          </a:ln>
        </p:spPr>
        <p:txBody>
          <a:bodyPr/>
          <a:lstStyle/>
          <a:p>
            <a:endParaRPr lang="en-US"/>
          </a:p>
        </p:txBody>
      </p:sp>
      <p:sp>
        <p:nvSpPr>
          <p:cNvPr id="45088" name="Freeform 32"/>
          <p:cNvSpPr>
            <a:spLocks/>
          </p:cNvSpPr>
          <p:nvPr/>
        </p:nvSpPr>
        <p:spPr bwMode="auto">
          <a:xfrm>
            <a:off x="1387475" y="3678238"/>
            <a:ext cx="3175" cy="12700"/>
          </a:xfrm>
          <a:custGeom>
            <a:avLst/>
            <a:gdLst>
              <a:gd name="T0" fmla="*/ 2 w 2"/>
              <a:gd name="T1" fmla="*/ 10 h 10"/>
              <a:gd name="T2" fmla="*/ 0 w 2"/>
              <a:gd name="T3" fmla="*/ 0 h 10"/>
              <a:gd name="T4" fmla="*/ 2 w 2"/>
              <a:gd name="T5" fmla="*/ 0 h 10"/>
              <a:gd name="T6" fmla="*/ 2 w 2"/>
              <a:gd name="T7" fmla="*/ 10 h 10"/>
              <a:gd name="T8" fmla="*/ 0 60000 65536"/>
              <a:gd name="T9" fmla="*/ 0 60000 65536"/>
              <a:gd name="T10" fmla="*/ 0 60000 65536"/>
              <a:gd name="T11" fmla="*/ 0 60000 65536"/>
              <a:gd name="T12" fmla="*/ 0 w 2"/>
              <a:gd name="T13" fmla="*/ 0 h 10"/>
              <a:gd name="T14" fmla="*/ 2 w 2"/>
              <a:gd name="T15" fmla="*/ 10 h 10"/>
            </a:gdLst>
            <a:ahLst/>
            <a:cxnLst>
              <a:cxn ang="T8">
                <a:pos x="T0" y="T1"/>
              </a:cxn>
              <a:cxn ang="T9">
                <a:pos x="T2" y="T3"/>
              </a:cxn>
              <a:cxn ang="T10">
                <a:pos x="T4" y="T5"/>
              </a:cxn>
              <a:cxn ang="T11">
                <a:pos x="T6" y="T7"/>
              </a:cxn>
            </a:cxnLst>
            <a:rect l="T12" t="T13" r="T14" b="T15"/>
            <a:pathLst>
              <a:path w="2" h="10">
                <a:moveTo>
                  <a:pt x="2" y="10"/>
                </a:moveTo>
                <a:lnTo>
                  <a:pt x="0" y="0"/>
                </a:lnTo>
                <a:lnTo>
                  <a:pt x="2" y="0"/>
                </a:lnTo>
                <a:lnTo>
                  <a:pt x="2" y="10"/>
                </a:lnTo>
              </a:path>
            </a:pathLst>
          </a:custGeom>
          <a:noFill/>
          <a:ln w="9525">
            <a:noFill/>
            <a:round/>
            <a:headEnd/>
            <a:tailEnd/>
          </a:ln>
        </p:spPr>
        <p:txBody>
          <a:bodyPr/>
          <a:lstStyle/>
          <a:p>
            <a:endParaRPr lang="en-US"/>
          </a:p>
        </p:txBody>
      </p:sp>
      <p:sp>
        <p:nvSpPr>
          <p:cNvPr id="45089" name="Freeform 33"/>
          <p:cNvSpPr>
            <a:spLocks/>
          </p:cNvSpPr>
          <p:nvPr/>
        </p:nvSpPr>
        <p:spPr bwMode="auto">
          <a:xfrm>
            <a:off x="1393825" y="3749675"/>
            <a:ext cx="4763" cy="15875"/>
          </a:xfrm>
          <a:custGeom>
            <a:avLst/>
            <a:gdLst>
              <a:gd name="T0" fmla="*/ 2 w 4"/>
              <a:gd name="T1" fmla="*/ 0 h 12"/>
              <a:gd name="T2" fmla="*/ 2 w 4"/>
              <a:gd name="T3" fmla="*/ 0 h 12"/>
              <a:gd name="T4" fmla="*/ 4 w 4"/>
              <a:gd name="T5" fmla="*/ 6 h 12"/>
              <a:gd name="T6" fmla="*/ 2 w 4"/>
              <a:gd name="T7" fmla="*/ 8 h 12"/>
              <a:gd name="T8" fmla="*/ 2 w 4"/>
              <a:gd name="T9" fmla="*/ 12 h 12"/>
              <a:gd name="T10" fmla="*/ 0 w 4"/>
              <a:gd name="T11" fmla="*/ 0 h 12"/>
              <a:gd name="T12" fmla="*/ 2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2" y="0"/>
                </a:moveTo>
                <a:lnTo>
                  <a:pt x="2" y="0"/>
                </a:lnTo>
                <a:lnTo>
                  <a:pt x="4" y="6"/>
                </a:lnTo>
                <a:lnTo>
                  <a:pt x="2" y="8"/>
                </a:lnTo>
                <a:lnTo>
                  <a:pt x="2" y="12"/>
                </a:lnTo>
                <a:lnTo>
                  <a:pt x="0" y="0"/>
                </a:lnTo>
                <a:lnTo>
                  <a:pt x="2" y="0"/>
                </a:lnTo>
                <a:close/>
              </a:path>
            </a:pathLst>
          </a:custGeom>
          <a:solidFill>
            <a:srgbClr val="000000"/>
          </a:solidFill>
          <a:ln w="9525">
            <a:noFill/>
            <a:round/>
            <a:headEnd/>
            <a:tailEnd/>
          </a:ln>
        </p:spPr>
        <p:txBody>
          <a:bodyPr/>
          <a:lstStyle/>
          <a:p>
            <a:endParaRPr lang="en-US"/>
          </a:p>
        </p:txBody>
      </p:sp>
      <p:sp>
        <p:nvSpPr>
          <p:cNvPr id="45090" name="Freeform 34"/>
          <p:cNvSpPr>
            <a:spLocks/>
          </p:cNvSpPr>
          <p:nvPr/>
        </p:nvSpPr>
        <p:spPr bwMode="auto">
          <a:xfrm>
            <a:off x="1393825" y="3749675"/>
            <a:ext cx="4763" cy="15875"/>
          </a:xfrm>
          <a:custGeom>
            <a:avLst/>
            <a:gdLst>
              <a:gd name="T0" fmla="*/ 2 w 4"/>
              <a:gd name="T1" fmla="*/ 0 h 12"/>
              <a:gd name="T2" fmla="*/ 2 w 4"/>
              <a:gd name="T3" fmla="*/ 0 h 12"/>
              <a:gd name="T4" fmla="*/ 4 w 4"/>
              <a:gd name="T5" fmla="*/ 6 h 12"/>
              <a:gd name="T6" fmla="*/ 2 w 4"/>
              <a:gd name="T7" fmla="*/ 8 h 12"/>
              <a:gd name="T8" fmla="*/ 2 w 4"/>
              <a:gd name="T9" fmla="*/ 12 h 12"/>
              <a:gd name="T10" fmla="*/ 0 w 4"/>
              <a:gd name="T11" fmla="*/ 0 h 12"/>
              <a:gd name="T12" fmla="*/ 2 w 4"/>
              <a:gd name="T13" fmla="*/ 0 h 12"/>
              <a:gd name="T14" fmla="*/ 0 60000 65536"/>
              <a:gd name="T15" fmla="*/ 0 60000 65536"/>
              <a:gd name="T16" fmla="*/ 0 60000 65536"/>
              <a:gd name="T17" fmla="*/ 0 60000 65536"/>
              <a:gd name="T18" fmla="*/ 0 60000 65536"/>
              <a:gd name="T19" fmla="*/ 0 60000 65536"/>
              <a:gd name="T20" fmla="*/ 0 60000 65536"/>
              <a:gd name="T21" fmla="*/ 0 w 4"/>
              <a:gd name="T22" fmla="*/ 0 h 12"/>
              <a:gd name="T23" fmla="*/ 4 w 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2">
                <a:moveTo>
                  <a:pt x="2" y="0"/>
                </a:moveTo>
                <a:lnTo>
                  <a:pt x="2" y="0"/>
                </a:lnTo>
                <a:lnTo>
                  <a:pt x="4" y="6"/>
                </a:lnTo>
                <a:lnTo>
                  <a:pt x="2" y="8"/>
                </a:lnTo>
                <a:lnTo>
                  <a:pt x="2" y="12"/>
                </a:lnTo>
                <a:lnTo>
                  <a:pt x="0" y="0"/>
                </a:lnTo>
                <a:lnTo>
                  <a:pt x="2" y="0"/>
                </a:lnTo>
              </a:path>
            </a:pathLst>
          </a:custGeom>
          <a:noFill/>
          <a:ln w="9525">
            <a:noFill/>
            <a:round/>
            <a:headEnd/>
            <a:tailEnd/>
          </a:ln>
        </p:spPr>
        <p:txBody>
          <a:bodyPr/>
          <a:lstStyle/>
          <a:p>
            <a:endParaRPr lang="en-US"/>
          </a:p>
        </p:txBody>
      </p:sp>
      <p:sp>
        <p:nvSpPr>
          <p:cNvPr id="45091" name="Freeform 35"/>
          <p:cNvSpPr>
            <a:spLocks/>
          </p:cNvSpPr>
          <p:nvPr/>
        </p:nvSpPr>
        <p:spPr bwMode="auto">
          <a:xfrm>
            <a:off x="1398588" y="3776663"/>
            <a:ext cx="3175" cy="7937"/>
          </a:xfrm>
          <a:custGeom>
            <a:avLst/>
            <a:gdLst>
              <a:gd name="T0" fmla="*/ 2 w 2"/>
              <a:gd name="T1" fmla="*/ 2 h 6"/>
              <a:gd name="T2" fmla="*/ 2 w 2"/>
              <a:gd name="T3" fmla="*/ 6 h 6"/>
              <a:gd name="T4" fmla="*/ 0 w 2"/>
              <a:gd name="T5" fmla="*/ 0 h 6"/>
              <a:gd name="T6" fmla="*/ 0 w 2"/>
              <a:gd name="T7" fmla="*/ 0 h 6"/>
              <a:gd name="T8" fmla="*/ 2 w 2"/>
              <a:gd name="T9" fmla="*/ 0 h 6"/>
              <a:gd name="T10" fmla="*/ 2 w 2"/>
              <a:gd name="T11" fmla="*/ 2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2"/>
                </a:moveTo>
                <a:lnTo>
                  <a:pt x="2" y="6"/>
                </a:lnTo>
                <a:lnTo>
                  <a:pt x="0" y="0"/>
                </a:lnTo>
                <a:lnTo>
                  <a:pt x="2" y="0"/>
                </a:lnTo>
                <a:lnTo>
                  <a:pt x="2" y="2"/>
                </a:lnTo>
                <a:close/>
              </a:path>
            </a:pathLst>
          </a:custGeom>
          <a:solidFill>
            <a:srgbClr val="000000"/>
          </a:solidFill>
          <a:ln w="9525">
            <a:noFill/>
            <a:round/>
            <a:headEnd/>
            <a:tailEnd/>
          </a:ln>
        </p:spPr>
        <p:txBody>
          <a:bodyPr/>
          <a:lstStyle/>
          <a:p>
            <a:endParaRPr lang="en-US"/>
          </a:p>
        </p:txBody>
      </p:sp>
      <p:sp>
        <p:nvSpPr>
          <p:cNvPr id="45092" name="Freeform 36"/>
          <p:cNvSpPr>
            <a:spLocks/>
          </p:cNvSpPr>
          <p:nvPr/>
        </p:nvSpPr>
        <p:spPr bwMode="auto">
          <a:xfrm>
            <a:off x="1398588" y="3776663"/>
            <a:ext cx="3175" cy="7937"/>
          </a:xfrm>
          <a:custGeom>
            <a:avLst/>
            <a:gdLst>
              <a:gd name="T0" fmla="*/ 2 w 2"/>
              <a:gd name="T1" fmla="*/ 2 h 6"/>
              <a:gd name="T2" fmla="*/ 2 w 2"/>
              <a:gd name="T3" fmla="*/ 6 h 6"/>
              <a:gd name="T4" fmla="*/ 0 w 2"/>
              <a:gd name="T5" fmla="*/ 0 h 6"/>
              <a:gd name="T6" fmla="*/ 0 w 2"/>
              <a:gd name="T7" fmla="*/ 0 h 6"/>
              <a:gd name="T8" fmla="*/ 2 w 2"/>
              <a:gd name="T9" fmla="*/ 0 h 6"/>
              <a:gd name="T10" fmla="*/ 2 w 2"/>
              <a:gd name="T11" fmla="*/ 2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2"/>
                </a:moveTo>
                <a:lnTo>
                  <a:pt x="2" y="6"/>
                </a:lnTo>
                <a:lnTo>
                  <a:pt x="0" y="0"/>
                </a:lnTo>
                <a:lnTo>
                  <a:pt x="2" y="0"/>
                </a:lnTo>
                <a:lnTo>
                  <a:pt x="2" y="2"/>
                </a:lnTo>
              </a:path>
            </a:pathLst>
          </a:custGeom>
          <a:noFill/>
          <a:ln w="9525">
            <a:noFill/>
            <a:round/>
            <a:headEnd/>
            <a:tailEnd/>
          </a:ln>
        </p:spPr>
        <p:txBody>
          <a:bodyPr/>
          <a:lstStyle/>
          <a:p>
            <a:endParaRPr lang="en-US"/>
          </a:p>
        </p:txBody>
      </p:sp>
      <p:sp>
        <p:nvSpPr>
          <p:cNvPr id="45093" name="Freeform 37"/>
          <p:cNvSpPr>
            <a:spLocks/>
          </p:cNvSpPr>
          <p:nvPr/>
        </p:nvSpPr>
        <p:spPr bwMode="auto">
          <a:xfrm>
            <a:off x="1401763" y="3798888"/>
            <a:ext cx="3175" cy="15875"/>
          </a:xfrm>
          <a:custGeom>
            <a:avLst/>
            <a:gdLst>
              <a:gd name="T0" fmla="*/ 2 w 2"/>
              <a:gd name="T1" fmla="*/ 0 h 12"/>
              <a:gd name="T2" fmla="*/ 2 w 2"/>
              <a:gd name="T3" fmla="*/ 0 h 12"/>
              <a:gd name="T4" fmla="*/ 2 w 2"/>
              <a:gd name="T5" fmla="*/ 6 h 12"/>
              <a:gd name="T6" fmla="*/ 2 w 2"/>
              <a:gd name="T7" fmla="*/ 12 h 12"/>
              <a:gd name="T8" fmla="*/ 2 w 2"/>
              <a:gd name="T9" fmla="*/ 12 h 12"/>
              <a:gd name="T10" fmla="*/ 0 w 2"/>
              <a:gd name="T11" fmla="*/ 6 h 12"/>
              <a:gd name="T12" fmla="*/ 0 w 2"/>
              <a:gd name="T13" fmla="*/ 4 h 12"/>
              <a:gd name="T14" fmla="*/ 2 w 2"/>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2"/>
              <a:gd name="T26" fmla="*/ 2 w 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2">
                <a:moveTo>
                  <a:pt x="2" y="0"/>
                </a:moveTo>
                <a:lnTo>
                  <a:pt x="2" y="0"/>
                </a:lnTo>
                <a:lnTo>
                  <a:pt x="2" y="6"/>
                </a:lnTo>
                <a:lnTo>
                  <a:pt x="2" y="12"/>
                </a:lnTo>
                <a:lnTo>
                  <a:pt x="0" y="6"/>
                </a:lnTo>
                <a:lnTo>
                  <a:pt x="0" y="4"/>
                </a:lnTo>
                <a:lnTo>
                  <a:pt x="2" y="0"/>
                </a:lnTo>
                <a:close/>
              </a:path>
            </a:pathLst>
          </a:custGeom>
          <a:solidFill>
            <a:srgbClr val="000000"/>
          </a:solidFill>
          <a:ln w="9525">
            <a:noFill/>
            <a:round/>
            <a:headEnd/>
            <a:tailEnd/>
          </a:ln>
        </p:spPr>
        <p:txBody>
          <a:bodyPr/>
          <a:lstStyle/>
          <a:p>
            <a:endParaRPr lang="en-US"/>
          </a:p>
        </p:txBody>
      </p:sp>
      <p:sp>
        <p:nvSpPr>
          <p:cNvPr id="45094" name="Freeform 38"/>
          <p:cNvSpPr>
            <a:spLocks/>
          </p:cNvSpPr>
          <p:nvPr/>
        </p:nvSpPr>
        <p:spPr bwMode="auto">
          <a:xfrm>
            <a:off x="1401763" y="3798888"/>
            <a:ext cx="3175" cy="15875"/>
          </a:xfrm>
          <a:custGeom>
            <a:avLst/>
            <a:gdLst>
              <a:gd name="T0" fmla="*/ 2 w 2"/>
              <a:gd name="T1" fmla="*/ 0 h 12"/>
              <a:gd name="T2" fmla="*/ 2 w 2"/>
              <a:gd name="T3" fmla="*/ 0 h 12"/>
              <a:gd name="T4" fmla="*/ 2 w 2"/>
              <a:gd name="T5" fmla="*/ 6 h 12"/>
              <a:gd name="T6" fmla="*/ 2 w 2"/>
              <a:gd name="T7" fmla="*/ 12 h 12"/>
              <a:gd name="T8" fmla="*/ 2 w 2"/>
              <a:gd name="T9" fmla="*/ 12 h 12"/>
              <a:gd name="T10" fmla="*/ 0 w 2"/>
              <a:gd name="T11" fmla="*/ 6 h 12"/>
              <a:gd name="T12" fmla="*/ 0 w 2"/>
              <a:gd name="T13" fmla="*/ 4 h 12"/>
              <a:gd name="T14" fmla="*/ 2 w 2"/>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2"/>
              <a:gd name="T26" fmla="*/ 2 w 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2">
                <a:moveTo>
                  <a:pt x="2" y="0"/>
                </a:moveTo>
                <a:lnTo>
                  <a:pt x="2" y="0"/>
                </a:lnTo>
                <a:lnTo>
                  <a:pt x="2" y="6"/>
                </a:lnTo>
                <a:lnTo>
                  <a:pt x="2" y="12"/>
                </a:lnTo>
                <a:lnTo>
                  <a:pt x="0" y="6"/>
                </a:lnTo>
                <a:lnTo>
                  <a:pt x="0" y="4"/>
                </a:lnTo>
                <a:lnTo>
                  <a:pt x="2" y="0"/>
                </a:lnTo>
              </a:path>
            </a:pathLst>
          </a:custGeom>
          <a:noFill/>
          <a:ln w="9525">
            <a:noFill/>
            <a:round/>
            <a:headEnd/>
            <a:tailEnd/>
          </a:ln>
        </p:spPr>
        <p:txBody>
          <a:bodyPr/>
          <a:lstStyle/>
          <a:p>
            <a:endParaRPr lang="en-US"/>
          </a:p>
        </p:txBody>
      </p:sp>
      <p:sp>
        <p:nvSpPr>
          <p:cNvPr id="45095" name="Freeform 39"/>
          <p:cNvSpPr>
            <a:spLocks/>
          </p:cNvSpPr>
          <p:nvPr/>
        </p:nvSpPr>
        <p:spPr bwMode="auto">
          <a:xfrm>
            <a:off x="1404938" y="3841750"/>
            <a:ext cx="1587" cy="17463"/>
          </a:xfrm>
          <a:custGeom>
            <a:avLst/>
            <a:gdLst>
              <a:gd name="T0" fmla="*/ 0 w 1587"/>
              <a:gd name="T1" fmla="*/ 0 h 12"/>
              <a:gd name="T2" fmla="*/ 0 w 1587"/>
              <a:gd name="T3" fmla="*/ 12 h 12"/>
              <a:gd name="T4" fmla="*/ 0 w 1587"/>
              <a:gd name="T5" fmla="*/ 0 h 12"/>
              <a:gd name="T6" fmla="*/ 0 60000 65536"/>
              <a:gd name="T7" fmla="*/ 0 60000 65536"/>
              <a:gd name="T8" fmla="*/ 0 60000 65536"/>
              <a:gd name="T9" fmla="*/ 0 w 1587"/>
              <a:gd name="T10" fmla="*/ 0 h 12"/>
              <a:gd name="T11" fmla="*/ 1587 w 1587"/>
              <a:gd name="T12" fmla="*/ 12 h 12"/>
            </a:gdLst>
            <a:ahLst/>
            <a:cxnLst>
              <a:cxn ang="T6">
                <a:pos x="T0" y="T1"/>
              </a:cxn>
              <a:cxn ang="T7">
                <a:pos x="T2" y="T3"/>
              </a:cxn>
              <a:cxn ang="T8">
                <a:pos x="T4" y="T5"/>
              </a:cxn>
            </a:cxnLst>
            <a:rect l="T9" t="T10" r="T11" b="T12"/>
            <a:pathLst>
              <a:path w="1587" h="12">
                <a:moveTo>
                  <a:pt x="0" y="0"/>
                </a:moveTo>
                <a:lnTo>
                  <a:pt x="0" y="12"/>
                </a:lnTo>
                <a:lnTo>
                  <a:pt x="0" y="0"/>
                </a:lnTo>
                <a:close/>
              </a:path>
            </a:pathLst>
          </a:custGeom>
          <a:solidFill>
            <a:srgbClr val="000000"/>
          </a:solidFill>
          <a:ln w="9525">
            <a:noFill/>
            <a:round/>
            <a:headEnd/>
            <a:tailEnd/>
          </a:ln>
        </p:spPr>
        <p:txBody>
          <a:bodyPr/>
          <a:lstStyle/>
          <a:p>
            <a:endParaRPr lang="en-US"/>
          </a:p>
        </p:txBody>
      </p:sp>
      <p:sp>
        <p:nvSpPr>
          <p:cNvPr id="45096" name="Freeform 40"/>
          <p:cNvSpPr>
            <a:spLocks/>
          </p:cNvSpPr>
          <p:nvPr/>
        </p:nvSpPr>
        <p:spPr bwMode="auto">
          <a:xfrm>
            <a:off x="1404938" y="3841750"/>
            <a:ext cx="1587" cy="17463"/>
          </a:xfrm>
          <a:custGeom>
            <a:avLst/>
            <a:gdLst>
              <a:gd name="T0" fmla="*/ 0 w 1587"/>
              <a:gd name="T1" fmla="*/ 0 h 12"/>
              <a:gd name="T2" fmla="*/ 0 w 1587"/>
              <a:gd name="T3" fmla="*/ 12 h 12"/>
              <a:gd name="T4" fmla="*/ 0 w 1587"/>
              <a:gd name="T5" fmla="*/ 0 h 12"/>
              <a:gd name="T6" fmla="*/ 0 60000 65536"/>
              <a:gd name="T7" fmla="*/ 0 60000 65536"/>
              <a:gd name="T8" fmla="*/ 0 60000 65536"/>
              <a:gd name="T9" fmla="*/ 0 w 1587"/>
              <a:gd name="T10" fmla="*/ 0 h 12"/>
              <a:gd name="T11" fmla="*/ 1587 w 1587"/>
              <a:gd name="T12" fmla="*/ 12 h 12"/>
            </a:gdLst>
            <a:ahLst/>
            <a:cxnLst>
              <a:cxn ang="T6">
                <a:pos x="T0" y="T1"/>
              </a:cxn>
              <a:cxn ang="T7">
                <a:pos x="T2" y="T3"/>
              </a:cxn>
              <a:cxn ang="T8">
                <a:pos x="T4" y="T5"/>
              </a:cxn>
            </a:cxnLst>
            <a:rect l="T9" t="T10" r="T11" b="T12"/>
            <a:pathLst>
              <a:path w="1587" h="12">
                <a:moveTo>
                  <a:pt x="0" y="0"/>
                </a:moveTo>
                <a:lnTo>
                  <a:pt x="0" y="12"/>
                </a:lnTo>
                <a:lnTo>
                  <a:pt x="0" y="0"/>
                </a:lnTo>
              </a:path>
            </a:pathLst>
          </a:custGeom>
          <a:noFill/>
          <a:ln w="9525">
            <a:noFill/>
            <a:round/>
            <a:headEnd/>
            <a:tailEnd/>
          </a:ln>
        </p:spPr>
        <p:txBody>
          <a:bodyPr/>
          <a:lstStyle/>
          <a:p>
            <a:endParaRPr lang="en-US"/>
          </a:p>
        </p:txBody>
      </p:sp>
      <p:sp>
        <p:nvSpPr>
          <p:cNvPr id="45097" name="Freeform 41"/>
          <p:cNvSpPr>
            <a:spLocks/>
          </p:cNvSpPr>
          <p:nvPr/>
        </p:nvSpPr>
        <p:spPr bwMode="auto">
          <a:xfrm>
            <a:off x="1408113" y="3867150"/>
            <a:ext cx="7937" cy="93663"/>
          </a:xfrm>
          <a:custGeom>
            <a:avLst/>
            <a:gdLst>
              <a:gd name="T0" fmla="*/ 4 w 6"/>
              <a:gd name="T1" fmla="*/ 30 h 68"/>
              <a:gd name="T2" fmla="*/ 4 w 6"/>
              <a:gd name="T3" fmla="*/ 30 h 68"/>
              <a:gd name="T4" fmla="*/ 4 w 6"/>
              <a:gd name="T5" fmla="*/ 40 h 68"/>
              <a:gd name="T6" fmla="*/ 4 w 6"/>
              <a:gd name="T7" fmla="*/ 50 h 68"/>
              <a:gd name="T8" fmla="*/ 4 w 6"/>
              <a:gd name="T9" fmla="*/ 50 h 68"/>
              <a:gd name="T10" fmla="*/ 6 w 6"/>
              <a:gd name="T11" fmla="*/ 54 h 68"/>
              <a:gd name="T12" fmla="*/ 6 w 6"/>
              <a:gd name="T13" fmla="*/ 58 h 68"/>
              <a:gd name="T14" fmla="*/ 4 w 6"/>
              <a:gd name="T15" fmla="*/ 68 h 68"/>
              <a:gd name="T16" fmla="*/ 4 w 6"/>
              <a:gd name="T17" fmla="*/ 68 h 68"/>
              <a:gd name="T18" fmla="*/ 2 w 6"/>
              <a:gd name="T19" fmla="*/ 58 h 68"/>
              <a:gd name="T20" fmla="*/ 2 w 6"/>
              <a:gd name="T21" fmla="*/ 50 h 68"/>
              <a:gd name="T22" fmla="*/ 2 w 6"/>
              <a:gd name="T23" fmla="*/ 40 h 68"/>
              <a:gd name="T24" fmla="*/ 0 w 6"/>
              <a:gd name="T25" fmla="*/ 30 h 68"/>
              <a:gd name="T26" fmla="*/ 0 w 6"/>
              <a:gd name="T27" fmla="*/ 0 h 68"/>
              <a:gd name="T28" fmla="*/ 0 w 6"/>
              <a:gd name="T29" fmla="*/ 0 h 68"/>
              <a:gd name="T30" fmla="*/ 2 w 6"/>
              <a:gd name="T31" fmla="*/ 8 h 68"/>
              <a:gd name="T32" fmla="*/ 2 w 6"/>
              <a:gd name="T33" fmla="*/ 14 h 68"/>
              <a:gd name="T34" fmla="*/ 4 w 6"/>
              <a:gd name="T35" fmla="*/ 30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68"/>
              <a:gd name="T56" fmla="*/ 6 w 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68">
                <a:moveTo>
                  <a:pt x="4" y="30"/>
                </a:moveTo>
                <a:lnTo>
                  <a:pt x="4" y="30"/>
                </a:lnTo>
                <a:lnTo>
                  <a:pt x="4" y="40"/>
                </a:lnTo>
                <a:lnTo>
                  <a:pt x="4" y="50"/>
                </a:lnTo>
                <a:lnTo>
                  <a:pt x="6" y="54"/>
                </a:lnTo>
                <a:lnTo>
                  <a:pt x="6" y="58"/>
                </a:lnTo>
                <a:lnTo>
                  <a:pt x="4" y="68"/>
                </a:lnTo>
                <a:lnTo>
                  <a:pt x="2" y="58"/>
                </a:lnTo>
                <a:lnTo>
                  <a:pt x="2" y="50"/>
                </a:lnTo>
                <a:lnTo>
                  <a:pt x="2" y="40"/>
                </a:lnTo>
                <a:lnTo>
                  <a:pt x="0" y="30"/>
                </a:lnTo>
                <a:lnTo>
                  <a:pt x="0" y="0"/>
                </a:lnTo>
                <a:lnTo>
                  <a:pt x="2" y="8"/>
                </a:lnTo>
                <a:lnTo>
                  <a:pt x="2" y="14"/>
                </a:lnTo>
                <a:lnTo>
                  <a:pt x="4" y="30"/>
                </a:lnTo>
                <a:close/>
              </a:path>
            </a:pathLst>
          </a:custGeom>
          <a:solidFill>
            <a:srgbClr val="000000"/>
          </a:solidFill>
          <a:ln w="9525">
            <a:noFill/>
            <a:round/>
            <a:headEnd/>
            <a:tailEnd/>
          </a:ln>
        </p:spPr>
        <p:txBody>
          <a:bodyPr/>
          <a:lstStyle/>
          <a:p>
            <a:endParaRPr lang="en-US"/>
          </a:p>
        </p:txBody>
      </p:sp>
      <p:sp>
        <p:nvSpPr>
          <p:cNvPr id="45098" name="Freeform 42"/>
          <p:cNvSpPr>
            <a:spLocks/>
          </p:cNvSpPr>
          <p:nvPr/>
        </p:nvSpPr>
        <p:spPr bwMode="auto">
          <a:xfrm>
            <a:off x="1408113" y="3867150"/>
            <a:ext cx="7937" cy="93663"/>
          </a:xfrm>
          <a:custGeom>
            <a:avLst/>
            <a:gdLst>
              <a:gd name="T0" fmla="*/ 4 w 6"/>
              <a:gd name="T1" fmla="*/ 30 h 68"/>
              <a:gd name="T2" fmla="*/ 4 w 6"/>
              <a:gd name="T3" fmla="*/ 30 h 68"/>
              <a:gd name="T4" fmla="*/ 4 w 6"/>
              <a:gd name="T5" fmla="*/ 40 h 68"/>
              <a:gd name="T6" fmla="*/ 4 w 6"/>
              <a:gd name="T7" fmla="*/ 50 h 68"/>
              <a:gd name="T8" fmla="*/ 4 w 6"/>
              <a:gd name="T9" fmla="*/ 50 h 68"/>
              <a:gd name="T10" fmla="*/ 6 w 6"/>
              <a:gd name="T11" fmla="*/ 54 h 68"/>
              <a:gd name="T12" fmla="*/ 6 w 6"/>
              <a:gd name="T13" fmla="*/ 58 h 68"/>
              <a:gd name="T14" fmla="*/ 4 w 6"/>
              <a:gd name="T15" fmla="*/ 68 h 68"/>
              <a:gd name="T16" fmla="*/ 4 w 6"/>
              <a:gd name="T17" fmla="*/ 68 h 68"/>
              <a:gd name="T18" fmla="*/ 2 w 6"/>
              <a:gd name="T19" fmla="*/ 58 h 68"/>
              <a:gd name="T20" fmla="*/ 2 w 6"/>
              <a:gd name="T21" fmla="*/ 50 h 68"/>
              <a:gd name="T22" fmla="*/ 2 w 6"/>
              <a:gd name="T23" fmla="*/ 40 h 68"/>
              <a:gd name="T24" fmla="*/ 0 w 6"/>
              <a:gd name="T25" fmla="*/ 30 h 68"/>
              <a:gd name="T26" fmla="*/ 0 w 6"/>
              <a:gd name="T27" fmla="*/ 0 h 68"/>
              <a:gd name="T28" fmla="*/ 0 w 6"/>
              <a:gd name="T29" fmla="*/ 0 h 68"/>
              <a:gd name="T30" fmla="*/ 2 w 6"/>
              <a:gd name="T31" fmla="*/ 8 h 68"/>
              <a:gd name="T32" fmla="*/ 2 w 6"/>
              <a:gd name="T33" fmla="*/ 14 h 68"/>
              <a:gd name="T34" fmla="*/ 4 w 6"/>
              <a:gd name="T35" fmla="*/ 30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68"/>
              <a:gd name="T56" fmla="*/ 6 w 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68">
                <a:moveTo>
                  <a:pt x="4" y="30"/>
                </a:moveTo>
                <a:lnTo>
                  <a:pt x="4" y="30"/>
                </a:lnTo>
                <a:lnTo>
                  <a:pt x="4" y="40"/>
                </a:lnTo>
                <a:lnTo>
                  <a:pt x="4" y="50"/>
                </a:lnTo>
                <a:lnTo>
                  <a:pt x="6" y="54"/>
                </a:lnTo>
                <a:lnTo>
                  <a:pt x="6" y="58"/>
                </a:lnTo>
                <a:lnTo>
                  <a:pt x="4" y="68"/>
                </a:lnTo>
                <a:lnTo>
                  <a:pt x="2" y="58"/>
                </a:lnTo>
                <a:lnTo>
                  <a:pt x="2" y="50"/>
                </a:lnTo>
                <a:lnTo>
                  <a:pt x="2" y="40"/>
                </a:lnTo>
                <a:lnTo>
                  <a:pt x="0" y="30"/>
                </a:lnTo>
                <a:lnTo>
                  <a:pt x="0" y="0"/>
                </a:lnTo>
                <a:lnTo>
                  <a:pt x="2" y="8"/>
                </a:lnTo>
                <a:lnTo>
                  <a:pt x="2" y="14"/>
                </a:lnTo>
                <a:lnTo>
                  <a:pt x="4" y="30"/>
                </a:lnTo>
              </a:path>
            </a:pathLst>
          </a:custGeom>
          <a:noFill/>
          <a:ln w="9525">
            <a:noFill/>
            <a:round/>
            <a:headEnd/>
            <a:tailEnd/>
          </a:ln>
        </p:spPr>
        <p:txBody>
          <a:bodyPr/>
          <a:lstStyle/>
          <a:p>
            <a:endParaRPr lang="en-US"/>
          </a:p>
        </p:txBody>
      </p:sp>
      <p:sp>
        <p:nvSpPr>
          <p:cNvPr id="45099" name="Line 43"/>
          <p:cNvSpPr>
            <a:spLocks noChangeShapeType="1"/>
          </p:cNvSpPr>
          <p:nvPr/>
        </p:nvSpPr>
        <p:spPr bwMode="auto">
          <a:xfrm flipV="1">
            <a:off x="1416050" y="3962400"/>
            <a:ext cx="1588" cy="3175"/>
          </a:xfrm>
          <a:prstGeom prst="line">
            <a:avLst/>
          </a:prstGeom>
          <a:noFill/>
          <a:ln w="0">
            <a:solidFill>
              <a:srgbClr val="000000"/>
            </a:solidFill>
            <a:round/>
            <a:headEnd/>
            <a:tailEnd/>
          </a:ln>
        </p:spPr>
        <p:txBody>
          <a:bodyPr/>
          <a:lstStyle/>
          <a:p>
            <a:endParaRPr lang="en-US"/>
          </a:p>
        </p:txBody>
      </p:sp>
      <p:sp>
        <p:nvSpPr>
          <p:cNvPr id="45100" name="Freeform 44"/>
          <p:cNvSpPr>
            <a:spLocks/>
          </p:cNvSpPr>
          <p:nvPr/>
        </p:nvSpPr>
        <p:spPr bwMode="auto">
          <a:xfrm>
            <a:off x="3636963" y="4256088"/>
            <a:ext cx="33337" cy="177800"/>
          </a:xfrm>
          <a:custGeom>
            <a:avLst/>
            <a:gdLst>
              <a:gd name="T0" fmla="*/ 14 w 24"/>
              <a:gd name="T1" fmla="*/ 12 h 130"/>
              <a:gd name="T2" fmla="*/ 14 w 24"/>
              <a:gd name="T3" fmla="*/ 12 h 130"/>
              <a:gd name="T4" fmla="*/ 18 w 24"/>
              <a:gd name="T5" fmla="*/ 46 h 130"/>
              <a:gd name="T6" fmla="*/ 20 w 24"/>
              <a:gd name="T7" fmla="*/ 64 h 130"/>
              <a:gd name="T8" fmla="*/ 24 w 24"/>
              <a:gd name="T9" fmla="*/ 80 h 130"/>
              <a:gd name="T10" fmla="*/ 22 w 24"/>
              <a:gd name="T11" fmla="*/ 128 h 130"/>
              <a:gd name="T12" fmla="*/ 22 w 24"/>
              <a:gd name="T13" fmla="*/ 128 h 130"/>
              <a:gd name="T14" fmla="*/ 20 w 24"/>
              <a:gd name="T15" fmla="*/ 130 h 130"/>
              <a:gd name="T16" fmla="*/ 18 w 24"/>
              <a:gd name="T17" fmla="*/ 128 h 130"/>
              <a:gd name="T18" fmla="*/ 16 w 24"/>
              <a:gd name="T19" fmla="*/ 122 h 130"/>
              <a:gd name="T20" fmla="*/ 16 w 24"/>
              <a:gd name="T21" fmla="*/ 122 h 130"/>
              <a:gd name="T22" fmla="*/ 12 w 24"/>
              <a:gd name="T23" fmla="*/ 100 h 130"/>
              <a:gd name="T24" fmla="*/ 10 w 24"/>
              <a:gd name="T25" fmla="*/ 80 h 130"/>
              <a:gd name="T26" fmla="*/ 10 w 24"/>
              <a:gd name="T27" fmla="*/ 80 h 130"/>
              <a:gd name="T28" fmla="*/ 10 w 24"/>
              <a:gd name="T29" fmla="*/ 72 h 130"/>
              <a:gd name="T30" fmla="*/ 10 w 24"/>
              <a:gd name="T31" fmla="*/ 66 h 130"/>
              <a:gd name="T32" fmla="*/ 4 w 24"/>
              <a:gd name="T33" fmla="*/ 52 h 130"/>
              <a:gd name="T34" fmla="*/ 4 w 24"/>
              <a:gd name="T35" fmla="*/ 52 h 130"/>
              <a:gd name="T36" fmla="*/ 2 w 24"/>
              <a:gd name="T37" fmla="*/ 34 h 130"/>
              <a:gd name="T38" fmla="*/ 0 w 24"/>
              <a:gd name="T39" fmla="*/ 24 h 130"/>
              <a:gd name="T40" fmla="*/ 0 w 24"/>
              <a:gd name="T41" fmla="*/ 16 h 130"/>
              <a:gd name="T42" fmla="*/ 0 w 24"/>
              <a:gd name="T43" fmla="*/ 16 h 130"/>
              <a:gd name="T44" fmla="*/ 4 w 24"/>
              <a:gd name="T45" fmla="*/ 14 h 130"/>
              <a:gd name="T46" fmla="*/ 6 w 24"/>
              <a:gd name="T47" fmla="*/ 10 h 130"/>
              <a:gd name="T48" fmla="*/ 8 w 24"/>
              <a:gd name="T49" fmla="*/ 0 h 130"/>
              <a:gd name="T50" fmla="*/ 8 w 24"/>
              <a:gd name="T51" fmla="*/ 0 h 130"/>
              <a:gd name="T52" fmla="*/ 10 w 24"/>
              <a:gd name="T53" fmla="*/ 2 h 130"/>
              <a:gd name="T54" fmla="*/ 12 w 24"/>
              <a:gd name="T55" fmla="*/ 6 h 130"/>
              <a:gd name="T56" fmla="*/ 14 w 24"/>
              <a:gd name="T57" fmla="*/ 12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130"/>
              <a:gd name="T89" fmla="*/ 24 w 24"/>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130">
                <a:moveTo>
                  <a:pt x="14" y="12"/>
                </a:moveTo>
                <a:lnTo>
                  <a:pt x="14" y="12"/>
                </a:lnTo>
                <a:lnTo>
                  <a:pt x="18" y="46"/>
                </a:lnTo>
                <a:lnTo>
                  <a:pt x="20" y="64"/>
                </a:lnTo>
                <a:lnTo>
                  <a:pt x="24" y="80"/>
                </a:lnTo>
                <a:lnTo>
                  <a:pt x="22" y="128"/>
                </a:lnTo>
                <a:lnTo>
                  <a:pt x="20" y="130"/>
                </a:lnTo>
                <a:lnTo>
                  <a:pt x="18" y="128"/>
                </a:lnTo>
                <a:lnTo>
                  <a:pt x="16" y="122"/>
                </a:lnTo>
                <a:lnTo>
                  <a:pt x="12" y="100"/>
                </a:lnTo>
                <a:lnTo>
                  <a:pt x="10" y="80"/>
                </a:lnTo>
                <a:lnTo>
                  <a:pt x="10" y="72"/>
                </a:lnTo>
                <a:lnTo>
                  <a:pt x="10" y="66"/>
                </a:lnTo>
                <a:lnTo>
                  <a:pt x="4" y="52"/>
                </a:lnTo>
                <a:lnTo>
                  <a:pt x="2" y="34"/>
                </a:lnTo>
                <a:lnTo>
                  <a:pt x="0" y="24"/>
                </a:lnTo>
                <a:lnTo>
                  <a:pt x="0" y="16"/>
                </a:lnTo>
                <a:lnTo>
                  <a:pt x="4" y="14"/>
                </a:lnTo>
                <a:lnTo>
                  <a:pt x="6" y="10"/>
                </a:lnTo>
                <a:lnTo>
                  <a:pt x="8" y="0"/>
                </a:lnTo>
                <a:lnTo>
                  <a:pt x="10" y="2"/>
                </a:lnTo>
                <a:lnTo>
                  <a:pt x="12" y="6"/>
                </a:lnTo>
                <a:lnTo>
                  <a:pt x="14" y="12"/>
                </a:lnTo>
                <a:close/>
              </a:path>
            </a:pathLst>
          </a:custGeom>
          <a:solidFill>
            <a:srgbClr val="000000"/>
          </a:solidFill>
          <a:ln w="9525">
            <a:noFill/>
            <a:round/>
            <a:headEnd/>
            <a:tailEnd/>
          </a:ln>
        </p:spPr>
        <p:txBody>
          <a:bodyPr/>
          <a:lstStyle/>
          <a:p>
            <a:endParaRPr lang="en-US"/>
          </a:p>
        </p:txBody>
      </p:sp>
      <p:sp>
        <p:nvSpPr>
          <p:cNvPr id="45101" name="Freeform 45"/>
          <p:cNvSpPr>
            <a:spLocks/>
          </p:cNvSpPr>
          <p:nvPr/>
        </p:nvSpPr>
        <p:spPr bwMode="auto">
          <a:xfrm>
            <a:off x="3636963" y="4256088"/>
            <a:ext cx="33337" cy="177800"/>
          </a:xfrm>
          <a:custGeom>
            <a:avLst/>
            <a:gdLst>
              <a:gd name="T0" fmla="*/ 14 w 24"/>
              <a:gd name="T1" fmla="*/ 12 h 130"/>
              <a:gd name="T2" fmla="*/ 14 w 24"/>
              <a:gd name="T3" fmla="*/ 12 h 130"/>
              <a:gd name="T4" fmla="*/ 18 w 24"/>
              <a:gd name="T5" fmla="*/ 46 h 130"/>
              <a:gd name="T6" fmla="*/ 20 w 24"/>
              <a:gd name="T7" fmla="*/ 64 h 130"/>
              <a:gd name="T8" fmla="*/ 24 w 24"/>
              <a:gd name="T9" fmla="*/ 80 h 130"/>
              <a:gd name="T10" fmla="*/ 22 w 24"/>
              <a:gd name="T11" fmla="*/ 128 h 130"/>
              <a:gd name="T12" fmla="*/ 22 w 24"/>
              <a:gd name="T13" fmla="*/ 128 h 130"/>
              <a:gd name="T14" fmla="*/ 20 w 24"/>
              <a:gd name="T15" fmla="*/ 130 h 130"/>
              <a:gd name="T16" fmla="*/ 18 w 24"/>
              <a:gd name="T17" fmla="*/ 128 h 130"/>
              <a:gd name="T18" fmla="*/ 16 w 24"/>
              <a:gd name="T19" fmla="*/ 122 h 130"/>
              <a:gd name="T20" fmla="*/ 16 w 24"/>
              <a:gd name="T21" fmla="*/ 122 h 130"/>
              <a:gd name="T22" fmla="*/ 12 w 24"/>
              <a:gd name="T23" fmla="*/ 100 h 130"/>
              <a:gd name="T24" fmla="*/ 10 w 24"/>
              <a:gd name="T25" fmla="*/ 80 h 130"/>
              <a:gd name="T26" fmla="*/ 10 w 24"/>
              <a:gd name="T27" fmla="*/ 80 h 130"/>
              <a:gd name="T28" fmla="*/ 10 w 24"/>
              <a:gd name="T29" fmla="*/ 72 h 130"/>
              <a:gd name="T30" fmla="*/ 10 w 24"/>
              <a:gd name="T31" fmla="*/ 66 h 130"/>
              <a:gd name="T32" fmla="*/ 4 w 24"/>
              <a:gd name="T33" fmla="*/ 52 h 130"/>
              <a:gd name="T34" fmla="*/ 4 w 24"/>
              <a:gd name="T35" fmla="*/ 52 h 130"/>
              <a:gd name="T36" fmla="*/ 2 w 24"/>
              <a:gd name="T37" fmla="*/ 34 h 130"/>
              <a:gd name="T38" fmla="*/ 0 w 24"/>
              <a:gd name="T39" fmla="*/ 24 h 130"/>
              <a:gd name="T40" fmla="*/ 0 w 24"/>
              <a:gd name="T41" fmla="*/ 16 h 130"/>
              <a:gd name="T42" fmla="*/ 0 w 24"/>
              <a:gd name="T43" fmla="*/ 16 h 130"/>
              <a:gd name="T44" fmla="*/ 4 w 24"/>
              <a:gd name="T45" fmla="*/ 14 h 130"/>
              <a:gd name="T46" fmla="*/ 6 w 24"/>
              <a:gd name="T47" fmla="*/ 10 h 130"/>
              <a:gd name="T48" fmla="*/ 8 w 24"/>
              <a:gd name="T49" fmla="*/ 0 h 130"/>
              <a:gd name="T50" fmla="*/ 8 w 24"/>
              <a:gd name="T51" fmla="*/ 0 h 130"/>
              <a:gd name="T52" fmla="*/ 10 w 24"/>
              <a:gd name="T53" fmla="*/ 2 h 130"/>
              <a:gd name="T54" fmla="*/ 12 w 24"/>
              <a:gd name="T55" fmla="*/ 6 h 130"/>
              <a:gd name="T56" fmla="*/ 14 w 24"/>
              <a:gd name="T57" fmla="*/ 12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130"/>
              <a:gd name="T89" fmla="*/ 24 w 24"/>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130">
                <a:moveTo>
                  <a:pt x="14" y="12"/>
                </a:moveTo>
                <a:lnTo>
                  <a:pt x="14" y="12"/>
                </a:lnTo>
                <a:lnTo>
                  <a:pt x="18" y="46"/>
                </a:lnTo>
                <a:lnTo>
                  <a:pt x="20" y="64"/>
                </a:lnTo>
                <a:lnTo>
                  <a:pt x="24" y="80"/>
                </a:lnTo>
                <a:lnTo>
                  <a:pt x="22" y="128"/>
                </a:lnTo>
                <a:lnTo>
                  <a:pt x="20" y="130"/>
                </a:lnTo>
                <a:lnTo>
                  <a:pt x="18" y="128"/>
                </a:lnTo>
                <a:lnTo>
                  <a:pt x="16" y="122"/>
                </a:lnTo>
                <a:lnTo>
                  <a:pt x="12" y="100"/>
                </a:lnTo>
                <a:lnTo>
                  <a:pt x="10" y="80"/>
                </a:lnTo>
                <a:lnTo>
                  <a:pt x="10" y="72"/>
                </a:lnTo>
                <a:lnTo>
                  <a:pt x="10" y="66"/>
                </a:lnTo>
                <a:lnTo>
                  <a:pt x="4" y="52"/>
                </a:lnTo>
                <a:lnTo>
                  <a:pt x="2" y="34"/>
                </a:lnTo>
                <a:lnTo>
                  <a:pt x="0" y="24"/>
                </a:lnTo>
                <a:lnTo>
                  <a:pt x="0" y="16"/>
                </a:lnTo>
                <a:lnTo>
                  <a:pt x="4" y="14"/>
                </a:lnTo>
                <a:lnTo>
                  <a:pt x="6" y="10"/>
                </a:lnTo>
                <a:lnTo>
                  <a:pt x="8" y="0"/>
                </a:lnTo>
                <a:lnTo>
                  <a:pt x="10" y="2"/>
                </a:lnTo>
                <a:lnTo>
                  <a:pt x="12" y="6"/>
                </a:lnTo>
                <a:lnTo>
                  <a:pt x="14" y="12"/>
                </a:lnTo>
              </a:path>
            </a:pathLst>
          </a:custGeom>
          <a:noFill/>
          <a:ln w="9525">
            <a:noFill/>
            <a:round/>
            <a:headEnd/>
            <a:tailEnd/>
          </a:ln>
        </p:spPr>
        <p:txBody>
          <a:bodyPr/>
          <a:lstStyle/>
          <a:p>
            <a:endParaRPr lang="en-US"/>
          </a:p>
        </p:txBody>
      </p:sp>
      <p:sp>
        <p:nvSpPr>
          <p:cNvPr id="45102" name="Line 46"/>
          <p:cNvSpPr>
            <a:spLocks noChangeShapeType="1"/>
          </p:cNvSpPr>
          <p:nvPr/>
        </p:nvSpPr>
        <p:spPr bwMode="auto">
          <a:xfrm>
            <a:off x="1119188" y="2452688"/>
            <a:ext cx="1587" cy="2274887"/>
          </a:xfrm>
          <a:prstGeom prst="line">
            <a:avLst/>
          </a:prstGeom>
          <a:noFill/>
          <a:ln w="6350">
            <a:solidFill>
              <a:srgbClr val="000000"/>
            </a:solidFill>
            <a:round/>
            <a:headEnd/>
            <a:tailEnd/>
          </a:ln>
        </p:spPr>
        <p:txBody>
          <a:bodyPr/>
          <a:lstStyle/>
          <a:p>
            <a:endParaRPr lang="en-US"/>
          </a:p>
        </p:txBody>
      </p:sp>
      <p:sp>
        <p:nvSpPr>
          <p:cNvPr id="45103" name="Line 47"/>
          <p:cNvSpPr>
            <a:spLocks noChangeShapeType="1"/>
          </p:cNvSpPr>
          <p:nvPr/>
        </p:nvSpPr>
        <p:spPr bwMode="auto">
          <a:xfrm>
            <a:off x="1066800" y="4727575"/>
            <a:ext cx="104775" cy="1588"/>
          </a:xfrm>
          <a:prstGeom prst="line">
            <a:avLst/>
          </a:prstGeom>
          <a:noFill/>
          <a:ln w="19050">
            <a:solidFill>
              <a:schemeClr val="tx1"/>
            </a:solidFill>
            <a:round/>
            <a:headEnd/>
            <a:tailEnd/>
          </a:ln>
        </p:spPr>
        <p:txBody>
          <a:bodyPr/>
          <a:lstStyle/>
          <a:p>
            <a:endParaRPr lang="en-US"/>
          </a:p>
        </p:txBody>
      </p:sp>
      <p:sp>
        <p:nvSpPr>
          <p:cNvPr id="45104" name="Line 48"/>
          <p:cNvSpPr>
            <a:spLocks noChangeShapeType="1"/>
          </p:cNvSpPr>
          <p:nvPr/>
        </p:nvSpPr>
        <p:spPr bwMode="auto">
          <a:xfrm>
            <a:off x="1843088" y="3340100"/>
            <a:ext cx="1587" cy="104775"/>
          </a:xfrm>
          <a:prstGeom prst="line">
            <a:avLst/>
          </a:prstGeom>
          <a:noFill/>
          <a:ln w="6350">
            <a:solidFill>
              <a:srgbClr val="000000"/>
            </a:solidFill>
            <a:round/>
            <a:headEnd/>
            <a:tailEnd/>
          </a:ln>
        </p:spPr>
        <p:txBody>
          <a:bodyPr/>
          <a:lstStyle/>
          <a:p>
            <a:endParaRPr lang="en-US"/>
          </a:p>
        </p:txBody>
      </p:sp>
      <p:sp>
        <p:nvSpPr>
          <p:cNvPr id="45105" name="Line 49"/>
          <p:cNvSpPr>
            <a:spLocks noChangeShapeType="1"/>
          </p:cNvSpPr>
          <p:nvPr/>
        </p:nvSpPr>
        <p:spPr bwMode="auto">
          <a:xfrm>
            <a:off x="2573338" y="3340100"/>
            <a:ext cx="1587" cy="104775"/>
          </a:xfrm>
          <a:prstGeom prst="line">
            <a:avLst/>
          </a:prstGeom>
          <a:noFill/>
          <a:ln w="6350">
            <a:solidFill>
              <a:srgbClr val="000000"/>
            </a:solidFill>
            <a:round/>
            <a:headEnd/>
            <a:tailEnd/>
          </a:ln>
        </p:spPr>
        <p:txBody>
          <a:bodyPr/>
          <a:lstStyle/>
          <a:p>
            <a:endParaRPr lang="en-US"/>
          </a:p>
        </p:txBody>
      </p:sp>
      <p:sp>
        <p:nvSpPr>
          <p:cNvPr id="45106" name="Line 50"/>
          <p:cNvSpPr>
            <a:spLocks noChangeShapeType="1"/>
          </p:cNvSpPr>
          <p:nvPr/>
        </p:nvSpPr>
        <p:spPr bwMode="auto">
          <a:xfrm>
            <a:off x="2936875" y="3302000"/>
            <a:ext cx="1588" cy="184150"/>
          </a:xfrm>
          <a:prstGeom prst="line">
            <a:avLst/>
          </a:prstGeom>
          <a:noFill/>
          <a:ln w="6350">
            <a:solidFill>
              <a:srgbClr val="000000"/>
            </a:solidFill>
            <a:round/>
            <a:headEnd/>
            <a:tailEnd/>
          </a:ln>
        </p:spPr>
        <p:txBody>
          <a:bodyPr/>
          <a:lstStyle/>
          <a:p>
            <a:endParaRPr lang="en-US"/>
          </a:p>
        </p:txBody>
      </p:sp>
      <p:sp>
        <p:nvSpPr>
          <p:cNvPr id="45107" name="Line 51"/>
          <p:cNvSpPr>
            <a:spLocks noChangeShapeType="1"/>
          </p:cNvSpPr>
          <p:nvPr/>
        </p:nvSpPr>
        <p:spPr bwMode="auto">
          <a:xfrm>
            <a:off x="3667125" y="3340100"/>
            <a:ext cx="1588" cy="104775"/>
          </a:xfrm>
          <a:prstGeom prst="line">
            <a:avLst/>
          </a:prstGeom>
          <a:noFill/>
          <a:ln w="6350">
            <a:solidFill>
              <a:srgbClr val="000000"/>
            </a:solidFill>
            <a:round/>
            <a:headEnd/>
            <a:tailEnd/>
          </a:ln>
        </p:spPr>
        <p:txBody>
          <a:bodyPr/>
          <a:lstStyle/>
          <a:p>
            <a:endParaRPr lang="en-US"/>
          </a:p>
        </p:txBody>
      </p:sp>
      <p:sp>
        <p:nvSpPr>
          <p:cNvPr id="45108" name="Line 52"/>
          <p:cNvSpPr>
            <a:spLocks noChangeShapeType="1"/>
          </p:cNvSpPr>
          <p:nvPr/>
        </p:nvSpPr>
        <p:spPr bwMode="auto">
          <a:xfrm>
            <a:off x="1066800" y="2449513"/>
            <a:ext cx="104775" cy="1587"/>
          </a:xfrm>
          <a:prstGeom prst="line">
            <a:avLst/>
          </a:prstGeom>
          <a:noFill/>
          <a:ln w="6350">
            <a:solidFill>
              <a:srgbClr val="000000"/>
            </a:solidFill>
            <a:round/>
            <a:headEnd/>
            <a:tailEnd/>
          </a:ln>
        </p:spPr>
        <p:txBody>
          <a:bodyPr/>
          <a:lstStyle/>
          <a:p>
            <a:endParaRPr lang="en-US"/>
          </a:p>
        </p:txBody>
      </p:sp>
      <p:sp>
        <p:nvSpPr>
          <p:cNvPr id="45109" name="Line 53"/>
          <p:cNvSpPr>
            <a:spLocks noChangeShapeType="1"/>
          </p:cNvSpPr>
          <p:nvPr/>
        </p:nvSpPr>
        <p:spPr bwMode="auto">
          <a:xfrm>
            <a:off x="1025525" y="4535488"/>
            <a:ext cx="187325" cy="1587"/>
          </a:xfrm>
          <a:prstGeom prst="line">
            <a:avLst/>
          </a:prstGeom>
          <a:noFill/>
          <a:ln w="19050">
            <a:solidFill>
              <a:schemeClr val="tx1"/>
            </a:solidFill>
            <a:round/>
            <a:headEnd/>
            <a:tailEnd/>
          </a:ln>
        </p:spPr>
        <p:txBody>
          <a:bodyPr/>
          <a:lstStyle/>
          <a:p>
            <a:endParaRPr lang="en-US"/>
          </a:p>
        </p:txBody>
      </p:sp>
      <p:sp>
        <p:nvSpPr>
          <p:cNvPr id="45110" name="Line 54"/>
          <p:cNvSpPr>
            <a:spLocks noChangeShapeType="1"/>
          </p:cNvSpPr>
          <p:nvPr/>
        </p:nvSpPr>
        <p:spPr bwMode="auto">
          <a:xfrm>
            <a:off x="1066800" y="4343400"/>
            <a:ext cx="104775" cy="1588"/>
          </a:xfrm>
          <a:prstGeom prst="line">
            <a:avLst/>
          </a:prstGeom>
          <a:noFill/>
          <a:ln w="19050">
            <a:solidFill>
              <a:schemeClr val="tx1"/>
            </a:solidFill>
            <a:round/>
            <a:headEnd/>
            <a:tailEnd/>
          </a:ln>
        </p:spPr>
        <p:txBody>
          <a:bodyPr/>
          <a:lstStyle/>
          <a:p>
            <a:endParaRPr lang="en-US"/>
          </a:p>
        </p:txBody>
      </p:sp>
      <p:sp>
        <p:nvSpPr>
          <p:cNvPr id="45111" name="Line 55"/>
          <p:cNvSpPr>
            <a:spLocks noChangeShapeType="1"/>
          </p:cNvSpPr>
          <p:nvPr/>
        </p:nvSpPr>
        <p:spPr bwMode="auto">
          <a:xfrm>
            <a:off x="1025525" y="4154488"/>
            <a:ext cx="187325" cy="1587"/>
          </a:xfrm>
          <a:prstGeom prst="line">
            <a:avLst/>
          </a:prstGeom>
          <a:noFill/>
          <a:ln w="19050">
            <a:solidFill>
              <a:schemeClr val="tx1"/>
            </a:solidFill>
            <a:round/>
            <a:headEnd/>
            <a:tailEnd/>
          </a:ln>
        </p:spPr>
        <p:txBody>
          <a:bodyPr/>
          <a:lstStyle/>
          <a:p>
            <a:endParaRPr lang="en-US"/>
          </a:p>
        </p:txBody>
      </p:sp>
      <p:sp>
        <p:nvSpPr>
          <p:cNvPr id="45112" name="Line 56"/>
          <p:cNvSpPr>
            <a:spLocks noChangeShapeType="1"/>
          </p:cNvSpPr>
          <p:nvPr/>
        </p:nvSpPr>
        <p:spPr bwMode="auto">
          <a:xfrm>
            <a:off x="1066800" y="3962400"/>
            <a:ext cx="104775" cy="1588"/>
          </a:xfrm>
          <a:prstGeom prst="line">
            <a:avLst/>
          </a:prstGeom>
          <a:noFill/>
          <a:ln w="19050">
            <a:solidFill>
              <a:schemeClr val="tx1"/>
            </a:solidFill>
            <a:round/>
            <a:headEnd/>
            <a:tailEnd/>
          </a:ln>
        </p:spPr>
        <p:txBody>
          <a:bodyPr/>
          <a:lstStyle/>
          <a:p>
            <a:endParaRPr lang="en-US"/>
          </a:p>
        </p:txBody>
      </p:sp>
      <p:sp>
        <p:nvSpPr>
          <p:cNvPr id="45113" name="Line 57"/>
          <p:cNvSpPr>
            <a:spLocks noChangeShapeType="1"/>
          </p:cNvSpPr>
          <p:nvPr/>
        </p:nvSpPr>
        <p:spPr bwMode="auto">
          <a:xfrm>
            <a:off x="1025525" y="3773488"/>
            <a:ext cx="187325" cy="1587"/>
          </a:xfrm>
          <a:prstGeom prst="line">
            <a:avLst/>
          </a:prstGeom>
          <a:noFill/>
          <a:ln w="19050">
            <a:solidFill>
              <a:schemeClr val="tx1"/>
            </a:solidFill>
            <a:round/>
            <a:headEnd/>
            <a:tailEnd/>
          </a:ln>
        </p:spPr>
        <p:txBody>
          <a:bodyPr/>
          <a:lstStyle/>
          <a:p>
            <a:endParaRPr lang="en-US"/>
          </a:p>
        </p:txBody>
      </p:sp>
      <p:sp>
        <p:nvSpPr>
          <p:cNvPr id="45114" name="Line 58"/>
          <p:cNvSpPr>
            <a:spLocks noChangeShapeType="1"/>
          </p:cNvSpPr>
          <p:nvPr/>
        </p:nvSpPr>
        <p:spPr bwMode="auto">
          <a:xfrm>
            <a:off x="1066800" y="3581400"/>
            <a:ext cx="104775" cy="1588"/>
          </a:xfrm>
          <a:prstGeom prst="line">
            <a:avLst/>
          </a:prstGeom>
          <a:noFill/>
          <a:ln w="19050">
            <a:solidFill>
              <a:schemeClr val="tx1"/>
            </a:solidFill>
            <a:round/>
            <a:headEnd/>
            <a:tailEnd/>
          </a:ln>
        </p:spPr>
        <p:txBody>
          <a:bodyPr/>
          <a:lstStyle/>
          <a:p>
            <a:endParaRPr lang="en-US"/>
          </a:p>
        </p:txBody>
      </p:sp>
      <p:sp>
        <p:nvSpPr>
          <p:cNvPr id="45115" name="Line 59"/>
          <p:cNvSpPr>
            <a:spLocks noChangeShapeType="1"/>
          </p:cNvSpPr>
          <p:nvPr/>
        </p:nvSpPr>
        <p:spPr bwMode="auto">
          <a:xfrm>
            <a:off x="1025525" y="3392488"/>
            <a:ext cx="2638425" cy="1587"/>
          </a:xfrm>
          <a:prstGeom prst="line">
            <a:avLst/>
          </a:prstGeom>
          <a:noFill/>
          <a:ln w="6350">
            <a:solidFill>
              <a:srgbClr val="000000"/>
            </a:solidFill>
            <a:round/>
            <a:headEnd/>
            <a:tailEnd/>
          </a:ln>
        </p:spPr>
        <p:txBody>
          <a:bodyPr/>
          <a:lstStyle/>
          <a:p>
            <a:endParaRPr lang="en-US"/>
          </a:p>
        </p:txBody>
      </p:sp>
      <p:sp>
        <p:nvSpPr>
          <p:cNvPr id="45116" name="Line 60"/>
          <p:cNvSpPr>
            <a:spLocks noChangeShapeType="1"/>
          </p:cNvSpPr>
          <p:nvPr/>
        </p:nvSpPr>
        <p:spPr bwMode="auto">
          <a:xfrm>
            <a:off x="1066800" y="3206750"/>
            <a:ext cx="104775" cy="1588"/>
          </a:xfrm>
          <a:prstGeom prst="line">
            <a:avLst/>
          </a:prstGeom>
          <a:noFill/>
          <a:ln w="19050">
            <a:solidFill>
              <a:schemeClr val="tx1"/>
            </a:solidFill>
            <a:round/>
            <a:headEnd/>
            <a:tailEnd/>
          </a:ln>
        </p:spPr>
        <p:txBody>
          <a:bodyPr/>
          <a:lstStyle/>
          <a:p>
            <a:endParaRPr lang="en-US"/>
          </a:p>
        </p:txBody>
      </p:sp>
      <p:sp>
        <p:nvSpPr>
          <p:cNvPr id="45117" name="Line 61"/>
          <p:cNvSpPr>
            <a:spLocks noChangeShapeType="1"/>
          </p:cNvSpPr>
          <p:nvPr/>
        </p:nvSpPr>
        <p:spPr bwMode="auto">
          <a:xfrm>
            <a:off x="1025525" y="3014663"/>
            <a:ext cx="187325" cy="1587"/>
          </a:xfrm>
          <a:prstGeom prst="line">
            <a:avLst/>
          </a:prstGeom>
          <a:noFill/>
          <a:ln w="19050">
            <a:solidFill>
              <a:schemeClr val="tx1"/>
            </a:solidFill>
            <a:round/>
            <a:headEnd/>
            <a:tailEnd/>
          </a:ln>
        </p:spPr>
        <p:txBody>
          <a:bodyPr/>
          <a:lstStyle/>
          <a:p>
            <a:endParaRPr lang="en-US"/>
          </a:p>
        </p:txBody>
      </p:sp>
      <p:sp>
        <p:nvSpPr>
          <p:cNvPr id="45118" name="Line 62"/>
          <p:cNvSpPr>
            <a:spLocks noChangeShapeType="1"/>
          </p:cNvSpPr>
          <p:nvPr/>
        </p:nvSpPr>
        <p:spPr bwMode="auto">
          <a:xfrm>
            <a:off x="1066800" y="2828925"/>
            <a:ext cx="104775" cy="1588"/>
          </a:xfrm>
          <a:prstGeom prst="line">
            <a:avLst/>
          </a:prstGeom>
          <a:noFill/>
          <a:ln w="6350">
            <a:solidFill>
              <a:srgbClr val="000000"/>
            </a:solidFill>
            <a:round/>
            <a:headEnd/>
            <a:tailEnd/>
          </a:ln>
        </p:spPr>
        <p:txBody>
          <a:bodyPr/>
          <a:lstStyle/>
          <a:p>
            <a:endParaRPr lang="en-US"/>
          </a:p>
        </p:txBody>
      </p:sp>
      <p:sp>
        <p:nvSpPr>
          <p:cNvPr id="45119" name="Line 63"/>
          <p:cNvSpPr>
            <a:spLocks noChangeShapeType="1"/>
          </p:cNvSpPr>
          <p:nvPr/>
        </p:nvSpPr>
        <p:spPr bwMode="auto">
          <a:xfrm>
            <a:off x="1025525" y="2636838"/>
            <a:ext cx="187325" cy="1587"/>
          </a:xfrm>
          <a:prstGeom prst="line">
            <a:avLst/>
          </a:prstGeom>
          <a:noFill/>
          <a:ln w="6350">
            <a:solidFill>
              <a:srgbClr val="000000"/>
            </a:solidFill>
            <a:round/>
            <a:headEnd/>
            <a:tailEnd/>
          </a:ln>
        </p:spPr>
        <p:txBody>
          <a:bodyPr/>
          <a:lstStyle/>
          <a:p>
            <a:endParaRPr lang="en-US"/>
          </a:p>
        </p:txBody>
      </p:sp>
      <p:sp>
        <p:nvSpPr>
          <p:cNvPr id="45120" name="Line 64"/>
          <p:cNvSpPr>
            <a:spLocks noChangeShapeType="1"/>
          </p:cNvSpPr>
          <p:nvPr/>
        </p:nvSpPr>
        <p:spPr bwMode="auto">
          <a:xfrm flipH="1">
            <a:off x="2630488" y="2579688"/>
            <a:ext cx="249237" cy="249237"/>
          </a:xfrm>
          <a:prstGeom prst="line">
            <a:avLst/>
          </a:prstGeom>
          <a:noFill/>
          <a:ln w="12700">
            <a:solidFill>
              <a:srgbClr val="000000"/>
            </a:solidFill>
            <a:round/>
            <a:headEnd/>
            <a:tailEnd/>
          </a:ln>
        </p:spPr>
        <p:txBody>
          <a:bodyPr/>
          <a:lstStyle/>
          <a:p>
            <a:endParaRPr lang="en-US"/>
          </a:p>
        </p:txBody>
      </p:sp>
      <p:sp>
        <p:nvSpPr>
          <p:cNvPr id="45121" name="Line 65"/>
          <p:cNvSpPr>
            <a:spLocks noChangeShapeType="1"/>
          </p:cNvSpPr>
          <p:nvPr/>
        </p:nvSpPr>
        <p:spPr bwMode="auto">
          <a:xfrm>
            <a:off x="1914525" y="2581275"/>
            <a:ext cx="228600" cy="228600"/>
          </a:xfrm>
          <a:prstGeom prst="line">
            <a:avLst/>
          </a:prstGeom>
          <a:noFill/>
          <a:ln w="12700">
            <a:solidFill>
              <a:srgbClr val="000000"/>
            </a:solidFill>
            <a:round/>
            <a:headEnd/>
            <a:tailEnd/>
          </a:ln>
        </p:spPr>
        <p:txBody>
          <a:bodyPr/>
          <a:lstStyle/>
          <a:p>
            <a:endParaRPr lang="en-US"/>
          </a:p>
        </p:txBody>
      </p:sp>
      <p:sp>
        <p:nvSpPr>
          <p:cNvPr id="45122" name="Line 66"/>
          <p:cNvSpPr>
            <a:spLocks noChangeShapeType="1"/>
          </p:cNvSpPr>
          <p:nvPr/>
        </p:nvSpPr>
        <p:spPr bwMode="auto">
          <a:xfrm>
            <a:off x="1119188" y="2452688"/>
            <a:ext cx="1587" cy="2274887"/>
          </a:xfrm>
          <a:prstGeom prst="line">
            <a:avLst/>
          </a:prstGeom>
          <a:noFill/>
          <a:ln w="19050">
            <a:solidFill>
              <a:schemeClr val="tx1"/>
            </a:solidFill>
            <a:round/>
            <a:headEnd/>
            <a:tailEnd/>
          </a:ln>
        </p:spPr>
        <p:txBody>
          <a:bodyPr/>
          <a:lstStyle/>
          <a:p>
            <a:endParaRPr lang="en-US"/>
          </a:p>
        </p:txBody>
      </p:sp>
      <p:sp>
        <p:nvSpPr>
          <p:cNvPr id="45123" name="Line 67"/>
          <p:cNvSpPr>
            <a:spLocks noChangeShapeType="1"/>
          </p:cNvSpPr>
          <p:nvPr/>
        </p:nvSpPr>
        <p:spPr bwMode="auto">
          <a:xfrm>
            <a:off x="1025525" y="3392488"/>
            <a:ext cx="2638425" cy="1587"/>
          </a:xfrm>
          <a:prstGeom prst="line">
            <a:avLst/>
          </a:prstGeom>
          <a:noFill/>
          <a:ln w="19050">
            <a:solidFill>
              <a:schemeClr val="tx1"/>
            </a:solidFill>
            <a:round/>
            <a:headEnd/>
            <a:tailEnd/>
          </a:ln>
        </p:spPr>
        <p:txBody>
          <a:bodyPr/>
          <a:lstStyle/>
          <a:p>
            <a:endParaRPr lang="en-US"/>
          </a:p>
        </p:txBody>
      </p:sp>
      <p:sp>
        <p:nvSpPr>
          <p:cNvPr id="45124" name="Line 68"/>
          <p:cNvSpPr>
            <a:spLocks noChangeShapeType="1"/>
          </p:cNvSpPr>
          <p:nvPr/>
        </p:nvSpPr>
        <p:spPr bwMode="auto">
          <a:xfrm>
            <a:off x="1843088" y="3340100"/>
            <a:ext cx="1587" cy="104775"/>
          </a:xfrm>
          <a:prstGeom prst="line">
            <a:avLst/>
          </a:prstGeom>
          <a:noFill/>
          <a:ln w="19050">
            <a:solidFill>
              <a:schemeClr val="tx1"/>
            </a:solidFill>
            <a:round/>
            <a:headEnd/>
            <a:tailEnd/>
          </a:ln>
        </p:spPr>
        <p:txBody>
          <a:bodyPr/>
          <a:lstStyle/>
          <a:p>
            <a:endParaRPr lang="en-US"/>
          </a:p>
        </p:txBody>
      </p:sp>
      <p:sp>
        <p:nvSpPr>
          <p:cNvPr id="45125" name="Line 69"/>
          <p:cNvSpPr>
            <a:spLocks noChangeShapeType="1"/>
          </p:cNvSpPr>
          <p:nvPr/>
        </p:nvSpPr>
        <p:spPr bwMode="auto">
          <a:xfrm>
            <a:off x="2573338" y="3340100"/>
            <a:ext cx="1587" cy="107950"/>
          </a:xfrm>
          <a:prstGeom prst="line">
            <a:avLst/>
          </a:prstGeom>
          <a:noFill/>
          <a:ln w="19050">
            <a:solidFill>
              <a:schemeClr val="tx1"/>
            </a:solidFill>
            <a:round/>
            <a:headEnd/>
            <a:tailEnd/>
          </a:ln>
        </p:spPr>
        <p:txBody>
          <a:bodyPr/>
          <a:lstStyle/>
          <a:p>
            <a:endParaRPr lang="en-US"/>
          </a:p>
        </p:txBody>
      </p:sp>
      <p:sp>
        <p:nvSpPr>
          <p:cNvPr id="45126" name="Line 70"/>
          <p:cNvSpPr>
            <a:spLocks noChangeShapeType="1"/>
          </p:cNvSpPr>
          <p:nvPr/>
        </p:nvSpPr>
        <p:spPr bwMode="auto">
          <a:xfrm>
            <a:off x="3667125" y="3343275"/>
            <a:ext cx="1588" cy="106363"/>
          </a:xfrm>
          <a:prstGeom prst="line">
            <a:avLst/>
          </a:prstGeom>
          <a:noFill/>
          <a:ln w="19050">
            <a:solidFill>
              <a:schemeClr val="tx1"/>
            </a:solidFill>
            <a:round/>
            <a:headEnd/>
            <a:tailEnd/>
          </a:ln>
        </p:spPr>
        <p:txBody>
          <a:bodyPr/>
          <a:lstStyle/>
          <a:p>
            <a:endParaRPr lang="en-US"/>
          </a:p>
        </p:txBody>
      </p:sp>
      <p:sp>
        <p:nvSpPr>
          <p:cNvPr id="45127" name="Line 71"/>
          <p:cNvSpPr>
            <a:spLocks noChangeShapeType="1"/>
          </p:cNvSpPr>
          <p:nvPr/>
        </p:nvSpPr>
        <p:spPr bwMode="auto">
          <a:xfrm>
            <a:off x="2936875" y="3302000"/>
            <a:ext cx="1588" cy="184150"/>
          </a:xfrm>
          <a:prstGeom prst="line">
            <a:avLst/>
          </a:prstGeom>
          <a:noFill/>
          <a:ln w="19050">
            <a:solidFill>
              <a:schemeClr val="tx1"/>
            </a:solidFill>
            <a:round/>
            <a:headEnd/>
            <a:tailEnd/>
          </a:ln>
        </p:spPr>
        <p:txBody>
          <a:bodyPr/>
          <a:lstStyle/>
          <a:p>
            <a:endParaRPr lang="en-US"/>
          </a:p>
        </p:txBody>
      </p:sp>
      <p:sp>
        <p:nvSpPr>
          <p:cNvPr id="45128" name="Line 72"/>
          <p:cNvSpPr>
            <a:spLocks noChangeShapeType="1"/>
          </p:cNvSpPr>
          <p:nvPr/>
        </p:nvSpPr>
        <p:spPr bwMode="auto">
          <a:xfrm>
            <a:off x="1066800" y="2449513"/>
            <a:ext cx="104775" cy="1587"/>
          </a:xfrm>
          <a:prstGeom prst="line">
            <a:avLst/>
          </a:prstGeom>
          <a:noFill/>
          <a:ln w="19050">
            <a:solidFill>
              <a:schemeClr val="tx1"/>
            </a:solidFill>
            <a:round/>
            <a:headEnd/>
            <a:tailEnd/>
          </a:ln>
        </p:spPr>
        <p:txBody>
          <a:bodyPr/>
          <a:lstStyle/>
          <a:p>
            <a:endParaRPr lang="en-US"/>
          </a:p>
        </p:txBody>
      </p:sp>
      <p:sp>
        <p:nvSpPr>
          <p:cNvPr id="45129" name="Line 73"/>
          <p:cNvSpPr>
            <a:spLocks noChangeShapeType="1"/>
          </p:cNvSpPr>
          <p:nvPr/>
        </p:nvSpPr>
        <p:spPr bwMode="auto">
          <a:xfrm>
            <a:off x="1065213" y="2830513"/>
            <a:ext cx="103187" cy="1587"/>
          </a:xfrm>
          <a:prstGeom prst="line">
            <a:avLst/>
          </a:prstGeom>
          <a:noFill/>
          <a:ln w="19050">
            <a:solidFill>
              <a:schemeClr val="tx1"/>
            </a:solidFill>
            <a:round/>
            <a:headEnd/>
            <a:tailEnd/>
          </a:ln>
        </p:spPr>
        <p:txBody>
          <a:bodyPr/>
          <a:lstStyle/>
          <a:p>
            <a:endParaRPr lang="en-US"/>
          </a:p>
        </p:txBody>
      </p:sp>
      <p:sp>
        <p:nvSpPr>
          <p:cNvPr id="45130" name="Line 74"/>
          <p:cNvSpPr>
            <a:spLocks noChangeShapeType="1"/>
          </p:cNvSpPr>
          <p:nvPr/>
        </p:nvSpPr>
        <p:spPr bwMode="auto">
          <a:xfrm>
            <a:off x="1073150" y="3209925"/>
            <a:ext cx="103188" cy="0"/>
          </a:xfrm>
          <a:prstGeom prst="line">
            <a:avLst/>
          </a:prstGeom>
          <a:noFill/>
          <a:ln w="19050">
            <a:solidFill>
              <a:schemeClr val="tx1"/>
            </a:solidFill>
            <a:round/>
            <a:headEnd/>
            <a:tailEnd/>
          </a:ln>
        </p:spPr>
        <p:txBody>
          <a:bodyPr/>
          <a:lstStyle/>
          <a:p>
            <a:endParaRPr lang="en-US"/>
          </a:p>
        </p:txBody>
      </p:sp>
      <p:sp>
        <p:nvSpPr>
          <p:cNvPr id="45131" name="Line 75"/>
          <p:cNvSpPr>
            <a:spLocks noChangeShapeType="1"/>
          </p:cNvSpPr>
          <p:nvPr/>
        </p:nvSpPr>
        <p:spPr bwMode="auto">
          <a:xfrm>
            <a:off x="1073150" y="3579813"/>
            <a:ext cx="103188" cy="0"/>
          </a:xfrm>
          <a:prstGeom prst="line">
            <a:avLst/>
          </a:prstGeom>
          <a:noFill/>
          <a:ln w="19050">
            <a:solidFill>
              <a:schemeClr val="tx1"/>
            </a:solidFill>
            <a:round/>
            <a:headEnd/>
            <a:tailEnd/>
          </a:ln>
        </p:spPr>
        <p:txBody>
          <a:bodyPr/>
          <a:lstStyle/>
          <a:p>
            <a:endParaRPr lang="en-US"/>
          </a:p>
        </p:txBody>
      </p:sp>
      <p:sp>
        <p:nvSpPr>
          <p:cNvPr id="45132" name="Line 76"/>
          <p:cNvSpPr>
            <a:spLocks noChangeShapeType="1"/>
          </p:cNvSpPr>
          <p:nvPr/>
        </p:nvSpPr>
        <p:spPr bwMode="auto">
          <a:xfrm>
            <a:off x="1073150" y="3965575"/>
            <a:ext cx="103188" cy="1588"/>
          </a:xfrm>
          <a:prstGeom prst="line">
            <a:avLst/>
          </a:prstGeom>
          <a:noFill/>
          <a:ln w="19050">
            <a:solidFill>
              <a:schemeClr val="tx1"/>
            </a:solidFill>
            <a:round/>
            <a:headEnd/>
            <a:tailEnd/>
          </a:ln>
        </p:spPr>
        <p:txBody>
          <a:bodyPr/>
          <a:lstStyle/>
          <a:p>
            <a:endParaRPr lang="en-US"/>
          </a:p>
        </p:txBody>
      </p:sp>
      <p:sp>
        <p:nvSpPr>
          <p:cNvPr id="45133" name="Line 77"/>
          <p:cNvSpPr>
            <a:spLocks noChangeShapeType="1"/>
          </p:cNvSpPr>
          <p:nvPr/>
        </p:nvSpPr>
        <p:spPr bwMode="auto">
          <a:xfrm>
            <a:off x="1073150" y="4727575"/>
            <a:ext cx="103188" cy="1588"/>
          </a:xfrm>
          <a:prstGeom prst="line">
            <a:avLst/>
          </a:prstGeom>
          <a:noFill/>
          <a:ln w="19050">
            <a:solidFill>
              <a:schemeClr val="tx1"/>
            </a:solidFill>
            <a:round/>
            <a:headEnd/>
            <a:tailEnd/>
          </a:ln>
        </p:spPr>
        <p:txBody>
          <a:bodyPr/>
          <a:lstStyle/>
          <a:p>
            <a:endParaRPr lang="en-US"/>
          </a:p>
        </p:txBody>
      </p:sp>
      <p:sp>
        <p:nvSpPr>
          <p:cNvPr id="45134" name="Line 78"/>
          <p:cNvSpPr>
            <a:spLocks noChangeShapeType="1"/>
          </p:cNvSpPr>
          <p:nvPr/>
        </p:nvSpPr>
        <p:spPr bwMode="auto">
          <a:xfrm>
            <a:off x="1025525" y="2636838"/>
            <a:ext cx="187325" cy="1587"/>
          </a:xfrm>
          <a:prstGeom prst="line">
            <a:avLst/>
          </a:prstGeom>
          <a:noFill/>
          <a:ln w="19050">
            <a:solidFill>
              <a:schemeClr val="tx1"/>
            </a:solidFill>
            <a:round/>
            <a:headEnd/>
            <a:tailEnd/>
          </a:ln>
        </p:spPr>
        <p:txBody>
          <a:bodyPr/>
          <a:lstStyle/>
          <a:p>
            <a:endParaRPr lang="en-US"/>
          </a:p>
        </p:txBody>
      </p:sp>
      <p:sp>
        <p:nvSpPr>
          <p:cNvPr id="45135" name="Line 79"/>
          <p:cNvSpPr>
            <a:spLocks noChangeShapeType="1"/>
          </p:cNvSpPr>
          <p:nvPr/>
        </p:nvSpPr>
        <p:spPr bwMode="auto">
          <a:xfrm>
            <a:off x="1028700" y="3017838"/>
            <a:ext cx="187325" cy="1587"/>
          </a:xfrm>
          <a:prstGeom prst="line">
            <a:avLst/>
          </a:prstGeom>
          <a:noFill/>
          <a:ln w="19050">
            <a:solidFill>
              <a:schemeClr val="tx1"/>
            </a:solidFill>
            <a:round/>
            <a:headEnd/>
            <a:tailEnd/>
          </a:ln>
        </p:spPr>
        <p:txBody>
          <a:bodyPr/>
          <a:lstStyle/>
          <a:p>
            <a:endParaRPr lang="en-US"/>
          </a:p>
        </p:txBody>
      </p:sp>
      <p:sp>
        <p:nvSpPr>
          <p:cNvPr id="45136" name="Line 80"/>
          <p:cNvSpPr>
            <a:spLocks noChangeShapeType="1"/>
          </p:cNvSpPr>
          <p:nvPr/>
        </p:nvSpPr>
        <p:spPr bwMode="auto">
          <a:xfrm>
            <a:off x="1028700" y="3776663"/>
            <a:ext cx="187325" cy="1587"/>
          </a:xfrm>
          <a:prstGeom prst="line">
            <a:avLst/>
          </a:prstGeom>
          <a:noFill/>
          <a:ln w="19050">
            <a:solidFill>
              <a:schemeClr val="tx1"/>
            </a:solidFill>
            <a:round/>
            <a:headEnd/>
            <a:tailEnd/>
          </a:ln>
        </p:spPr>
        <p:txBody>
          <a:bodyPr/>
          <a:lstStyle/>
          <a:p>
            <a:endParaRPr lang="en-US"/>
          </a:p>
        </p:txBody>
      </p:sp>
      <p:sp>
        <p:nvSpPr>
          <p:cNvPr id="45137" name="Line 81"/>
          <p:cNvSpPr>
            <a:spLocks noChangeShapeType="1"/>
          </p:cNvSpPr>
          <p:nvPr/>
        </p:nvSpPr>
        <p:spPr bwMode="auto">
          <a:xfrm>
            <a:off x="1020763" y="4149725"/>
            <a:ext cx="185737" cy="0"/>
          </a:xfrm>
          <a:prstGeom prst="line">
            <a:avLst/>
          </a:prstGeom>
          <a:noFill/>
          <a:ln w="19050">
            <a:solidFill>
              <a:schemeClr val="tx1"/>
            </a:solidFill>
            <a:round/>
            <a:headEnd/>
            <a:tailEnd/>
          </a:ln>
        </p:spPr>
        <p:txBody>
          <a:bodyPr/>
          <a:lstStyle/>
          <a:p>
            <a:endParaRPr lang="en-US"/>
          </a:p>
        </p:txBody>
      </p:sp>
      <p:sp>
        <p:nvSpPr>
          <p:cNvPr id="45138" name="Line 82"/>
          <p:cNvSpPr>
            <a:spLocks noChangeShapeType="1"/>
          </p:cNvSpPr>
          <p:nvPr/>
        </p:nvSpPr>
        <p:spPr bwMode="auto">
          <a:xfrm>
            <a:off x="1035050" y="4535488"/>
            <a:ext cx="185738" cy="1587"/>
          </a:xfrm>
          <a:prstGeom prst="line">
            <a:avLst/>
          </a:prstGeom>
          <a:noFill/>
          <a:ln w="19050">
            <a:solidFill>
              <a:schemeClr val="tx1"/>
            </a:solidFill>
            <a:round/>
            <a:headEnd/>
            <a:tailEnd/>
          </a:ln>
        </p:spPr>
        <p:txBody>
          <a:bodyPr/>
          <a:lstStyle/>
          <a:p>
            <a:endParaRPr lang="en-US"/>
          </a:p>
        </p:txBody>
      </p:sp>
      <p:sp>
        <p:nvSpPr>
          <p:cNvPr id="45139" name="Line 83"/>
          <p:cNvSpPr>
            <a:spLocks noChangeShapeType="1"/>
          </p:cNvSpPr>
          <p:nvPr/>
        </p:nvSpPr>
        <p:spPr bwMode="auto">
          <a:xfrm>
            <a:off x="1914525" y="2581275"/>
            <a:ext cx="228600" cy="228600"/>
          </a:xfrm>
          <a:prstGeom prst="line">
            <a:avLst/>
          </a:prstGeom>
          <a:noFill/>
          <a:ln w="19050">
            <a:solidFill>
              <a:schemeClr val="tx1"/>
            </a:solidFill>
            <a:round/>
            <a:headEnd/>
            <a:tailEnd/>
          </a:ln>
        </p:spPr>
        <p:txBody>
          <a:bodyPr/>
          <a:lstStyle/>
          <a:p>
            <a:endParaRPr lang="en-US"/>
          </a:p>
        </p:txBody>
      </p:sp>
      <p:sp>
        <p:nvSpPr>
          <p:cNvPr id="45140" name="Line 84"/>
          <p:cNvSpPr>
            <a:spLocks noChangeShapeType="1"/>
          </p:cNvSpPr>
          <p:nvPr/>
        </p:nvSpPr>
        <p:spPr bwMode="auto">
          <a:xfrm flipV="1">
            <a:off x="2630488" y="2579688"/>
            <a:ext cx="249237" cy="249237"/>
          </a:xfrm>
          <a:prstGeom prst="line">
            <a:avLst/>
          </a:prstGeom>
          <a:noFill/>
          <a:ln w="19050">
            <a:solidFill>
              <a:schemeClr val="tx1"/>
            </a:solidFill>
            <a:round/>
            <a:headEnd/>
            <a:tailEnd/>
          </a:ln>
        </p:spPr>
        <p:txBody>
          <a:bodyPr/>
          <a:lstStyle/>
          <a:p>
            <a:endParaRPr lang="en-US"/>
          </a:p>
        </p:txBody>
      </p:sp>
      <p:sp>
        <p:nvSpPr>
          <p:cNvPr id="45141" name="Freeform 85"/>
          <p:cNvSpPr>
            <a:spLocks/>
          </p:cNvSpPr>
          <p:nvPr/>
        </p:nvSpPr>
        <p:spPr bwMode="auto">
          <a:xfrm>
            <a:off x="1127125" y="2686050"/>
            <a:ext cx="2536825" cy="1903413"/>
          </a:xfrm>
          <a:custGeom>
            <a:avLst/>
            <a:gdLst>
              <a:gd name="T0" fmla="*/ 1832 w 1850"/>
              <a:gd name="T1" fmla="*/ 1044 h 1390"/>
              <a:gd name="T2" fmla="*/ 1818 w 1850"/>
              <a:gd name="T3" fmla="*/ 902 h 1390"/>
              <a:gd name="T4" fmla="*/ 1792 w 1850"/>
              <a:gd name="T5" fmla="*/ 630 h 1390"/>
              <a:gd name="T6" fmla="*/ 1780 w 1850"/>
              <a:gd name="T7" fmla="*/ 544 h 1390"/>
              <a:gd name="T8" fmla="*/ 1750 w 1850"/>
              <a:gd name="T9" fmla="*/ 346 h 1390"/>
              <a:gd name="T10" fmla="*/ 1698 w 1850"/>
              <a:gd name="T11" fmla="*/ 168 h 1390"/>
              <a:gd name="T12" fmla="*/ 1668 w 1850"/>
              <a:gd name="T13" fmla="*/ 82 h 1390"/>
              <a:gd name="T14" fmla="*/ 1646 w 1850"/>
              <a:gd name="T15" fmla="*/ 52 h 1390"/>
              <a:gd name="T16" fmla="*/ 1636 w 1850"/>
              <a:gd name="T17" fmla="*/ 26 h 1390"/>
              <a:gd name="T18" fmla="*/ 1630 w 1850"/>
              <a:gd name="T19" fmla="*/ 8 h 1390"/>
              <a:gd name="T20" fmla="*/ 1618 w 1850"/>
              <a:gd name="T21" fmla="*/ 10 h 1390"/>
              <a:gd name="T22" fmla="*/ 1612 w 1850"/>
              <a:gd name="T23" fmla="*/ 38 h 1390"/>
              <a:gd name="T24" fmla="*/ 1600 w 1850"/>
              <a:gd name="T25" fmla="*/ 146 h 1390"/>
              <a:gd name="T26" fmla="*/ 1594 w 1850"/>
              <a:gd name="T27" fmla="*/ 562 h 1390"/>
              <a:gd name="T28" fmla="*/ 1592 w 1850"/>
              <a:gd name="T29" fmla="*/ 794 h 1390"/>
              <a:gd name="T30" fmla="*/ 1584 w 1850"/>
              <a:gd name="T31" fmla="*/ 910 h 1390"/>
              <a:gd name="T32" fmla="*/ 1576 w 1850"/>
              <a:gd name="T33" fmla="*/ 992 h 1390"/>
              <a:gd name="T34" fmla="*/ 1556 w 1850"/>
              <a:gd name="T35" fmla="*/ 1076 h 1390"/>
              <a:gd name="T36" fmla="*/ 1516 w 1850"/>
              <a:gd name="T37" fmla="*/ 1158 h 1390"/>
              <a:gd name="T38" fmla="*/ 1480 w 1850"/>
              <a:gd name="T39" fmla="*/ 1204 h 1390"/>
              <a:gd name="T40" fmla="*/ 1416 w 1850"/>
              <a:gd name="T41" fmla="*/ 1248 h 1390"/>
              <a:gd name="T42" fmla="*/ 1334 w 1850"/>
              <a:gd name="T43" fmla="*/ 1292 h 1390"/>
              <a:gd name="T44" fmla="*/ 1258 w 1850"/>
              <a:gd name="T45" fmla="*/ 1328 h 1390"/>
              <a:gd name="T46" fmla="*/ 1162 w 1850"/>
              <a:gd name="T47" fmla="*/ 1376 h 1390"/>
              <a:gd name="T48" fmla="*/ 1116 w 1850"/>
              <a:gd name="T49" fmla="*/ 1390 h 1390"/>
              <a:gd name="T50" fmla="*/ 1094 w 1850"/>
              <a:gd name="T51" fmla="*/ 1386 h 1390"/>
              <a:gd name="T52" fmla="*/ 1070 w 1850"/>
              <a:gd name="T53" fmla="*/ 1350 h 1390"/>
              <a:gd name="T54" fmla="*/ 1056 w 1850"/>
              <a:gd name="T55" fmla="*/ 1298 h 1390"/>
              <a:gd name="T56" fmla="*/ 1022 w 1850"/>
              <a:gd name="T57" fmla="*/ 1016 h 1390"/>
              <a:gd name="T58" fmla="*/ 988 w 1850"/>
              <a:gd name="T59" fmla="*/ 606 h 1390"/>
              <a:gd name="T60" fmla="*/ 932 w 1850"/>
              <a:gd name="T61" fmla="*/ 290 h 1390"/>
              <a:gd name="T62" fmla="*/ 868 w 1850"/>
              <a:gd name="T63" fmla="*/ 98 h 1390"/>
              <a:gd name="T64" fmla="*/ 834 w 1850"/>
              <a:gd name="T65" fmla="*/ 18 h 1390"/>
              <a:gd name="T66" fmla="*/ 826 w 1850"/>
              <a:gd name="T67" fmla="*/ 4 h 1390"/>
              <a:gd name="T68" fmla="*/ 812 w 1850"/>
              <a:gd name="T69" fmla="*/ 2 h 1390"/>
              <a:gd name="T70" fmla="*/ 804 w 1850"/>
              <a:gd name="T71" fmla="*/ 52 h 1390"/>
              <a:gd name="T72" fmla="*/ 792 w 1850"/>
              <a:gd name="T73" fmla="*/ 314 h 1390"/>
              <a:gd name="T74" fmla="*/ 786 w 1850"/>
              <a:gd name="T75" fmla="*/ 848 h 1390"/>
              <a:gd name="T76" fmla="*/ 744 w 1850"/>
              <a:gd name="T77" fmla="*/ 1106 h 1390"/>
              <a:gd name="T78" fmla="*/ 604 w 1850"/>
              <a:gd name="T79" fmla="*/ 1244 h 1390"/>
              <a:gd name="T80" fmla="*/ 476 w 1850"/>
              <a:gd name="T81" fmla="*/ 1318 h 1390"/>
              <a:gd name="T82" fmla="*/ 350 w 1850"/>
              <a:gd name="T83" fmla="*/ 1370 h 1390"/>
              <a:gd name="T84" fmla="*/ 306 w 1850"/>
              <a:gd name="T85" fmla="*/ 1382 h 1390"/>
              <a:gd name="T86" fmla="*/ 288 w 1850"/>
              <a:gd name="T87" fmla="*/ 1370 h 1390"/>
              <a:gd name="T88" fmla="*/ 244 w 1850"/>
              <a:gd name="T89" fmla="*/ 1200 h 1390"/>
              <a:gd name="T90" fmla="*/ 212 w 1850"/>
              <a:gd name="T91" fmla="*/ 906 h 1390"/>
              <a:gd name="T92" fmla="*/ 190 w 1850"/>
              <a:gd name="T93" fmla="*/ 624 h 1390"/>
              <a:gd name="T94" fmla="*/ 152 w 1850"/>
              <a:gd name="T95" fmla="*/ 362 h 1390"/>
              <a:gd name="T96" fmla="*/ 84 w 1850"/>
              <a:gd name="T97" fmla="*/ 136 h 1390"/>
              <a:gd name="T98" fmla="*/ 52 w 1850"/>
              <a:gd name="T99" fmla="*/ 44 h 1390"/>
              <a:gd name="T100" fmla="*/ 26 w 1850"/>
              <a:gd name="T101" fmla="*/ 6 h 1390"/>
              <a:gd name="T102" fmla="*/ 12 w 1850"/>
              <a:gd name="T103" fmla="*/ 24 h 1390"/>
              <a:gd name="T104" fmla="*/ 0 w 1850"/>
              <a:gd name="T105" fmla="*/ 112 h 1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50"/>
              <a:gd name="T160" fmla="*/ 0 h 1390"/>
              <a:gd name="T161" fmla="*/ 1850 w 1850"/>
              <a:gd name="T162" fmla="*/ 1390 h 1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50" h="1390">
                <a:moveTo>
                  <a:pt x="1850" y="1274"/>
                </a:moveTo>
                <a:lnTo>
                  <a:pt x="1844" y="1198"/>
                </a:lnTo>
                <a:lnTo>
                  <a:pt x="1842" y="1164"/>
                </a:lnTo>
                <a:lnTo>
                  <a:pt x="1832" y="1044"/>
                </a:lnTo>
                <a:lnTo>
                  <a:pt x="1824" y="972"/>
                </a:lnTo>
                <a:lnTo>
                  <a:pt x="1818" y="902"/>
                </a:lnTo>
                <a:lnTo>
                  <a:pt x="1812" y="808"/>
                </a:lnTo>
                <a:lnTo>
                  <a:pt x="1802" y="724"/>
                </a:lnTo>
                <a:lnTo>
                  <a:pt x="1792" y="630"/>
                </a:lnTo>
                <a:lnTo>
                  <a:pt x="1786" y="582"/>
                </a:lnTo>
                <a:lnTo>
                  <a:pt x="1780" y="544"/>
                </a:lnTo>
                <a:lnTo>
                  <a:pt x="1768" y="434"/>
                </a:lnTo>
                <a:lnTo>
                  <a:pt x="1758" y="386"/>
                </a:lnTo>
                <a:lnTo>
                  <a:pt x="1750" y="346"/>
                </a:lnTo>
                <a:lnTo>
                  <a:pt x="1730" y="266"/>
                </a:lnTo>
                <a:lnTo>
                  <a:pt x="1716" y="218"/>
                </a:lnTo>
                <a:lnTo>
                  <a:pt x="1698" y="168"/>
                </a:lnTo>
                <a:lnTo>
                  <a:pt x="1694" y="146"/>
                </a:lnTo>
                <a:lnTo>
                  <a:pt x="1684" y="116"/>
                </a:lnTo>
                <a:lnTo>
                  <a:pt x="1668" y="82"/>
                </a:lnTo>
                <a:lnTo>
                  <a:pt x="1658" y="66"/>
                </a:lnTo>
                <a:lnTo>
                  <a:pt x="1646" y="52"/>
                </a:lnTo>
                <a:lnTo>
                  <a:pt x="1642" y="44"/>
                </a:lnTo>
                <a:lnTo>
                  <a:pt x="1640" y="36"/>
                </a:lnTo>
                <a:lnTo>
                  <a:pt x="1636" y="26"/>
                </a:lnTo>
                <a:lnTo>
                  <a:pt x="1636" y="18"/>
                </a:lnTo>
                <a:lnTo>
                  <a:pt x="1632" y="12"/>
                </a:lnTo>
                <a:lnTo>
                  <a:pt x="1630" y="8"/>
                </a:lnTo>
                <a:lnTo>
                  <a:pt x="1628" y="6"/>
                </a:lnTo>
                <a:lnTo>
                  <a:pt x="1624" y="6"/>
                </a:lnTo>
                <a:lnTo>
                  <a:pt x="1622" y="6"/>
                </a:lnTo>
                <a:lnTo>
                  <a:pt x="1618" y="10"/>
                </a:lnTo>
                <a:lnTo>
                  <a:pt x="1616" y="16"/>
                </a:lnTo>
                <a:lnTo>
                  <a:pt x="1614" y="26"/>
                </a:lnTo>
                <a:lnTo>
                  <a:pt x="1612" y="38"/>
                </a:lnTo>
                <a:lnTo>
                  <a:pt x="1604" y="88"/>
                </a:lnTo>
                <a:lnTo>
                  <a:pt x="1600" y="146"/>
                </a:lnTo>
                <a:lnTo>
                  <a:pt x="1598" y="230"/>
                </a:lnTo>
                <a:lnTo>
                  <a:pt x="1594" y="342"/>
                </a:lnTo>
                <a:lnTo>
                  <a:pt x="1596" y="456"/>
                </a:lnTo>
                <a:lnTo>
                  <a:pt x="1594" y="562"/>
                </a:lnTo>
                <a:lnTo>
                  <a:pt x="1592" y="740"/>
                </a:lnTo>
                <a:lnTo>
                  <a:pt x="1592" y="794"/>
                </a:lnTo>
                <a:lnTo>
                  <a:pt x="1592" y="834"/>
                </a:lnTo>
                <a:lnTo>
                  <a:pt x="1592" y="866"/>
                </a:lnTo>
                <a:lnTo>
                  <a:pt x="1584" y="910"/>
                </a:lnTo>
                <a:lnTo>
                  <a:pt x="1580" y="934"/>
                </a:lnTo>
                <a:lnTo>
                  <a:pt x="1578" y="954"/>
                </a:lnTo>
                <a:lnTo>
                  <a:pt x="1576" y="992"/>
                </a:lnTo>
                <a:lnTo>
                  <a:pt x="1574" y="1012"/>
                </a:lnTo>
                <a:lnTo>
                  <a:pt x="1570" y="1032"/>
                </a:lnTo>
                <a:lnTo>
                  <a:pt x="1556" y="1076"/>
                </a:lnTo>
                <a:lnTo>
                  <a:pt x="1546" y="1104"/>
                </a:lnTo>
                <a:lnTo>
                  <a:pt x="1528" y="1136"/>
                </a:lnTo>
                <a:lnTo>
                  <a:pt x="1516" y="1158"/>
                </a:lnTo>
                <a:lnTo>
                  <a:pt x="1504" y="1178"/>
                </a:lnTo>
                <a:lnTo>
                  <a:pt x="1494" y="1192"/>
                </a:lnTo>
                <a:lnTo>
                  <a:pt x="1480" y="1204"/>
                </a:lnTo>
                <a:lnTo>
                  <a:pt x="1462" y="1216"/>
                </a:lnTo>
                <a:lnTo>
                  <a:pt x="1432" y="1236"/>
                </a:lnTo>
                <a:lnTo>
                  <a:pt x="1416" y="1248"/>
                </a:lnTo>
                <a:lnTo>
                  <a:pt x="1384" y="1264"/>
                </a:lnTo>
                <a:lnTo>
                  <a:pt x="1334" y="1292"/>
                </a:lnTo>
                <a:lnTo>
                  <a:pt x="1306" y="1308"/>
                </a:lnTo>
                <a:lnTo>
                  <a:pt x="1290" y="1314"/>
                </a:lnTo>
                <a:lnTo>
                  <a:pt x="1258" y="1328"/>
                </a:lnTo>
                <a:lnTo>
                  <a:pt x="1224" y="1348"/>
                </a:lnTo>
                <a:lnTo>
                  <a:pt x="1200" y="1360"/>
                </a:lnTo>
                <a:lnTo>
                  <a:pt x="1162" y="1376"/>
                </a:lnTo>
                <a:lnTo>
                  <a:pt x="1158" y="1378"/>
                </a:lnTo>
                <a:lnTo>
                  <a:pt x="1136" y="1384"/>
                </a:lnTo>
                <a:lnTo>
                  <a:pt x="1116" y="1390"/>
                </a:lnTo>
                <a:lnTo>
                  <a:pt x="1106" y="1390"/>
                </a:lnTo>
                <a:lnTo>
                  <a:pt x="1100" y="1388"/>
                </a:lnTo>
                <a:lnTo>
                  <a:pt x="1094" y="1386"/>
                </a:lnTo>
                <a:lnTo>
                  <a:pt x="1088" y="1378"/>
                </a:lnTo>
                <a:lnTo>
                  <a:pt x="1078" y="1366"/>
                </a:lnTo>
                <a:lnTo>
                  <a:pt x="1070" y="1350"/>
                </a:lnTo>
                <a:lnTo>
                  <a:pt x="1064" y="1336"/>
                </a:lnTo>
                <a:lnTo>
                  <a:pt x="1060" y="1322"/>
                </a:lnTo>
                <a:lnTo>
                  <a:pt x="1056" y="1298"/>
                </a:lnTo>
                <a:lnTo>
                  <a:pt x="1054" y="1276"/>
                </a:lnTo>
                <a:lnTo>
                  <a:pt x="1040" y="1182"/>
                </a:lnTo>
                <a:lnTo>
                  <a:pt x="1030" y="1098"/>
                </a:lnTo>
                <a:lnTo>
                  <a:pt x="1022" y="1016"/>
                </a:lnTo>
                <a:lnTo>
                  <a:pt x="1016" y="904"/>
                </a:lnTo>
                <a:lnTo>
                  <a:pt x="1006" y="808"/>
                </a:lnTo>
                <a:lnTo>
                  <a:pt x="998" y="706"/>
                </a:lnTo>
                <a:lnTo>
                  <a:pt x="988" y="606"/>
                </a:lnTo>
                <a:lnTo>
                  <a:pt x="970" y="474"/>
                </a:lnTo>
                <a:lnTo>
                  <a:pt x="954" y="390"/>
                </a:lnTo>
                <a:lnTo>
                  <a:pt x="942" y="332"/>
                </a:lnTo>
                <a:lnTo>
                  <a:pt x="932" y="290"/>
                </a:lnTo>
                <a:lnTo>
                  <a:pt x="918" y="240"/>
                </a:lnTo>
                <a:lnTo>
                  <a:pt x="902" y="182"/>
                </a:lnTo>
                <a:lnTo>
                  <a:pt x="884" y="130"/>
                </a:lnTo>
                <a:lnTo>
                  <a:pt x="868" y="98"/>
                </a:lnTo>
                <a:lnTo>
                  <a:pt x="854" y="66"/>
                </a:lnTo>
                <a:lnTo>
                  <a:pt x="844" y="40"/>
                </a:lnTo>
                <a:lnTo>
                  <a:pt x="834" y="18"/>
                </a:lnTo>
                <a:lnTo>
                  <a:pt x="832" y="12"/>
                </a:lnTo>
                <a:lnTo>
                  <a:pt x="830" y="8"/>
                </a:lnTo>
                <a:lnTo>
                  <a:pt x="826" y="4"/>
                </a:lnTo>
                <a:lnTo>
                  <a:pt x="818" y="0"/>
                </a:lnTo>
                <a:lnTo>
                  <a:pt x="814" y="0"/>
                </a:lnTo>
                <a:lnTo>
                  <a:pt x="812" y="2"/>
                </a:lnTo>
                <a:lnTo>
                  <a:pt x="810" y="6"/>
                </a:lnTo>
                <a:lnTo>
                  <a:pt x="810" y="16"/>
                </a:lnTo>
                <a:lnTo>
                  <a:pt x="808" y="28"/>
                </a:lnTo>
                <a:lnTo>
                  <a:pt x="804" y="52"/>
                </a:lnTo>
                <a:lnTo>
                  <a:pt x="796" y="94"/>
                </a:lnTo>
                <a:lnTo>
                  <a:pt x="792" y="136"/>
                </a:lnTo>
                <a:lnTo>
                  <a:pt x="796" y="194"/>
                </a:lnTo>
                <a:lnTo>
                  <a:pt x="792" y="314"/>
                </a:lnTo>
                <a:lnTo>
                  <a:pt x="792" y="466"/>
                </a:lnTo>
                <a:lnTo>
                  <a:pt x="790" y="526"/>
                </a:lnTo>
                <a:lnTo>
                  <a:pt x="786" y="760"/>
                </a:lnTo>
                <a:lnTo>
                  <a:pt x="786" y="848"/>
                </a:lnTo>
                <a:lnTo>
                  <a:pt x="780" y="930"/>
                </a:lnTo>
                <a:lnTo>
                  <a:pt x="774" y="998"/>
                </a:lnTo>
                <a:lnTo>
                  <a:pt x="760" y="1058"/>
                </a:lnTo>
                <a:lnTo>
                  <a:pt x="744" y="1106"/>
                </a:lnTo>
                <a:lnTo>
                  <a:pt x="724" y="1146"/>
                </a:lnTo>
                <a:lnTo>
                  <a:pt x="694" y="1180"/>
                </a:lnTo>
                <a:lnTo>
                  <a:pt x="654" y="1210"/>
                </a:lnTo>
                <a:lnTo>
                  <a:pt x="604" y="1244"/>
                </a:lnTo>
                <a:lnTo>
                  <a:pt x="564" y="1266"/>
                </a:lnTo>
                <a:lnTo>
                  <a:pt x="536" y="1284"/>
                </a:lnTo>
                <a:lnTo>
                  <a:pt x="500" y="1306"/>
                </a:lnTo>
                <a:lnTo>
                  <a:pt x="476" y="1318"/>
                </a:lnTo>
                <a:lnTo>
                  <a:pt x="458" y="1328"/>
                </a:lnTo>
                <a:lnTo>
                  <a:pt x="422" y="1344"/>
                </a:lnTo>
                <a:lnTo>
                  <a:pt x="392" y="1356"/>
                </a:lnTo>
                <a:lnTo>
                  <a:pt x="350" y="1370"/>
                </a:lnTo>
                <a:lnTo>
                  <a:pt x="326" y="1378"/>
                </a:lnTo>
                <a:lnTo>
                  <a:pt x="316" y="1380"/>
                </a:lnTo>
                <a:lnTo>
                  <a:pt x="306" y="1382"/>
                </a:lnTo>
                <a:lnTo>
                  <a:pt x="298" y="1380"/>
                </a:lnTo>
                <a:lnTo>
                  <a:pt x="294" y="1376"/>
                </a:lnTo>
                <a:lnTo>
                  <a:pt x="288" y="1370"/>
                </a:lnTo>
                <a:lnTo>
                  <a:pt x="282" y="1362"/>
                </a:lnTo>
                <a:lnTo>
                  <a:pt x="270" y="1326"/>
                </a:lnTo>
                <a:lnTo>
                  <a:pt x="256" y="1264"/>
                </a:lnTo>
                <a:lnTo>
                  <a:pt x="244" y="1200"/>
                </a:lnTo>
                <a:lnTo>
                  <a:pt x="238" y="1146"/>
                </a:lnTo>
                <a:lnTo>
                  <a:pt x="230" y="1062"/>
                </a:lnTo>
                <a:lnTo>
                  <a:pt x="220" y="992"/>
                </a:lnTo>
                <a:lnTo>
                  <a:pt x="212" y="906"/>
                </a:lnTo>
                <a:lnTo>
                  <a:pt x="212" y="836"/>
                </a:lnTo>
                <a:lnTo>
                  <a:pt x="206" y="772"/>
                </a:lnTo>
                <a:lnTo>
                  <a:pt x="196" y="694"/>
                </a:lnTo>
                <a:lnTo>
                  <a:pt x="190" y="624"/>
                </a:lnTo>
                <a:lnTo>
                  <a:pt x="188" y="574"/>
                </a:lnTo>
                <a:lnTo>
                  <a:pt x="172" y="492"/>
                </a:lnTo>
                <a:lnTo>
                  <a:pt x="166" y="438"/>
                </a:lnTo>
                <a:lnTo>
                  <a:pt x="152" y="362"/>
                </a:lnTo>
                <a:lnTo>
                  <a:pt x="130" y="294"/>
                </a:lnTo>
                <a:lnTo>
                  <a:pt x="112" y="224"/>
                </a:lnTo>
                <a:lnTo>
                  <a:pt x="100" y="178"/>
                </a:lnTo>
                <a:lnTo>
                  <a:pt x="84" y="136"/>
                </a:lnTo>
                <a:lnTo>
                  <a:pt x="66" y="86"/>
                </a:lnTo>
                <a:lnTo>
                  <a:pt x="56" y="50"/>
                </a:lnTo>
                <a:lnTo>
                  <a:pt x="52" y="44"/>
                </a:lnTo>
                <a:lnTo>
                  <a:pt x="46" y="28"/>
                </a:lnTo>
                <a:lnTo>
                  <a:pt x="36" y="12"/>
                </a:lnTo>
                <a:lnTo>
                  <a:pt x="30" y="8"/>
                </a:lnTo>
                <a:lnTo>
                  <a:pt x="26" y="6"/>
                </a:lnTo>
                <a:lnTo>
                  <a:pt x="20" y="10"/>
                </a:lnTo>
                <a:lnTo>
                  <a:pt x="18" y="14"/>
                </a:lnTo>
                <a:lnTo>
                  <a:pt x="12" y="24"/>
                </a:lnTo>
                <a:lnTo>
                  <a:pt x="8" y="36"/>
                </a:lnTo>
                <a:lnTo>
                  <a:pt x="4" y="60"/>
                </a:lnTo>
                <a:lnTo>
                  <a:pt x="0" y="86"/>
                </a:lnTo>
                <a:lnTo>
                  <a:pt x="0" y="112"/>
                </a:lnTo>
              </a:path>
            </a:pathLst>
          </a:custGeom>
          <a:noFill/>
          <a:ln w="38100">
            <a:solidFill>
              <a:srgbClr val="FF0000"/>
            </a:solidFill>
            <a:round/>
            <a:headEnd/>
            <a:tailEnd/>
          </a:ln>
        </p:spPr>
        <p:txBody>
          <a:bodyPr/>
          <a:lstStyle/>
          <a:p>
            <a:endParaRPr lang="en-US"/>
          </a:p>
        </p:txBody>
      </p:sp>
      <p:sp>
        <p:nvSpPr>
          <p:cNvPr id="45142" name="Freeform 86"/>
          <p:cNvSpPr>
            <a:spLocks/>
          </p:cNvSpPr>
          <p:nvPr/>
        </p:nvSpPr>
        <p:spPr bwMode="gray">
          <a:xfrm>
            <a:off x="1127125" y="2663825"/>
            <a:ext cx="2528888" cy="1912938"/>
          </a:xfrm>
          <a:custGeom>
            <a:avLst/>
            <a:gdLst>
              <a:gd name="T0" fmla="*/ 1844 w 1844"/>
              <a:gd name="T1" fmla="*/ 1136 h 1396"/>
              <a:gd name="T2" fmla="*/ 1800 w 1844"/>
              <a:gd name="T3" fmla="*/ 1192 h 1396"/>
              <a:gd name="T4" fmla="*/ 1762 w 1844"/>
              <a:gd name="T5" fmla="*/ 1216 h 1396"/>
              <a:gd name="T6" fmla="*/ 1706 w 1844"/>
              <a:gd name="T7" fmla="*/ 1248 h 1396"/>
              <a:gd name="T8" fmla="*/ 1654 w 1844"/>
              <a:gd name="T9" fmla="*/ 1270 h 1396"/>
              <a:gd name="T10" fmla="*/ 1608 w 1844"/>
              <a:gd name="T11" fmla="*/ 1288 h 1396"/>
              <a:gd name="T12" fmla="*/ 1556 w 1844"/>
              <a:gd name="T13" fmla="*/ 1308 h 1396"/>
              <a:gd name="T14" fmla="*/ 1448 w 1844"/>
              <a:gd name="T15" fmla="*/ 1356 h 1396"/>
              <a:gd name="T16" fmla="*/ 1402 w 1844"/>
              <a:gd name="T17" fmla="*/ 1372 h 1396"/>
              <a:gd name="T18" fmla="*/ 1348 w 1844"/>
              <a:gd name="T19" fmla="*/ 1390 h 1396"/>
              <a:gd name="T20" fmla="*/ 1326 w 1844"/>
              <a:gd name="T21" fmla="*/ 1394 h 1396"/>
              <a:gd name="T22" fmla="*/ 1298 w 1844"/>
              <a:gd name="T23" fmla="*/ 1390 h 1396"/>
              <a:gd name="T24" fmla="*/ 1266 w 1844"/>
              <a:gd name="T25" fmla="*/ 1358 h 1396"/>
              <a:gd name="T26" fmla="*/ 1228 w 1844"/>
              <a:gd name="T27" fmla="*/ 1204 h 1396"/>
              <a:gd name="T28" fmla="*/ 1200 w 1844"/>
              <a:gd name="T29" fmla="*/ 930 h 1396"/>
              <a:gd name="T30" fmla="*/ 1168 w 1844"/>
              <a:gd name="T31" fmla="*/ 620 h 1396"/>
              <a:gd name="T32" fmla="*/ 1118 w 1844"/>
              <a:gd name="T33" fmla="*/ 340 h 1396"/>
              <a:gd name="T34" fmla="*/ 1076 w 1844"/>
              <a:gd name="T35" fmla="*/ 200 h 1396"/>
              <a:gd name="T36" fmla="*/ 1026 w 1844"/>
              <a:gd name="T37" fmla="*/ 78 h 1396"/>
              <a:gd name="T38" fmla="*/ 1004 w 1844"/>
              <a:gd name="T39" fmla="*/ 26 h 1396"/>
              <a:gd name="T40" fmla="*/ 996 w 1844"/>
              <a:gd name="T41" fmla="*/ 4 h 1396"/>
              <a:gd name="T42" fmla="*/ 982 w 1844"/>
              <a:gd name="T43" fmla="*/ 0 h 1396"/>
              <a:gd name="T44" fmla="*/ 978 w 1844"/>
              <a:gd name="T45" fmla="*/ 8 h 1396"/>
              <a:gd name="T46" fmla="*/ 963 w 1844"/>
              <a:gd name="T47" fmla="*/ 68 h 1396"/>
              <a:gd name="T48" fmla="*/ 959 w 1844"/>
              <a:gd name="T49" fmla="*/ 184 h 1396"/>
              <a:gd name="T50" fmla="*/ 964 w 1844"/>
              <a:gd name="T51" fmla="*/ 526 h 1396"/>
              <a:gd name="T52" fmla="*/ 952 w 1844"/>
              <a:gd name="T53" fmla="*/ 930 h 1396"/>
              <a:gd name="T54" fmla="*/ 912 w 1844"/>
              <a:gd name="T55" fmla="*/ 1106 h 1396"/>
              <a:gd name="T56" fmla="*/ 796 w 1844"/>
              <a:gd name="T57" fmla="*/ 1216 h 1396"/>
              <a:gd name="T58" fmla="*/ 650 w 1844"/>
              <a:gd name="T59" fmla="*/ 1276 h 1396"/>
              <a:gd name="T60" fmla="*/ 556 w 1844"/>
              <a:gd name="T61" fmla="*/ 1316 h 1396"/>
              <a:gd name="T62" fmla="*/ 422 w 1844"/>
              <a:gd name="T63" fmla="*/ 1370 h 1396"/>
              <a:gd name="T64" fmla="*/ 382 w 1844"/>
              <a:gd name="T65" fmla="*/ 1382 h 1396"/>
              <a:gd name="T66" fmla="*/ 364 w 1844"/>
              <a:gd name="T67" fmla="*/ 1386 h 1396"/>
              <a:gd name="T68" fmla="*/ 312 w 1844"/>
              <a:gd name="T69" fmla="*/ 1396 h 1396"/>
              <a:gd name="T70" fmla="*/ 252 w 1844"/>
              <a:gd name="T71" fmla="*/ 1228 h 1396"/>
              <a:gd name="T72" fmla="*/ 228 w 1844"/>
              <a:gd name="T73" fmla="*/ 1014 h 1396"/>
              <a:gd name="T74" fmla="*/ 206 w 1844"/>
              <a:gd name="T75" fmla="*/ 786 h 1396"/>
              <a:gd name="T76" fmla="*/ 188 w 1844"/>
              <a:gd name="T77" fmla="*/ 600 h 1396"/>
              <a:gd name="T78" fmla="*/ 150 w 1844"/>
              <a:gd name="T79" fmla="*/ 384 h 1396"/>
              <a:gd name="T80" fmla="*/ 98 w 1844"/>
              <a:gd name="T81" fmla="*/ 192 h 1396"/>
              <a:gd name="T82" fmla="*/ 46 w 1844"/>
              <a:gd name="T83" fmla="*/ 66 h 1396"/>
              <a:gd name="T84" fmla="*/ 42 w 1844"/>
              <a:gd name="T85" fmla="*/ 38 h 1396"/>
              <a:gd name="T86" fmla="*/ 30 w 1844"/>
              <a:gd name="T87" fmla="*/ 16 h 1396"/>
              <a:gd name="T88" fmla="*/ 24 w 1844"/>
              <a:gd name="T89" fmla="*/ 14 h 1396"/>
              <a:gd name="T90" fmla="*/ 12 w 1844"/>
              <a:gd name="T91" fmla="*/ 28 h 1396"/>
              <a:gd name="T92" fmla="*/ 4 w 1844"/>
              <a:gd name="T93" fmla="*/ 60 h 13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44"/>
              <a:gd name="T142" fmla="*/ 0 h 1396"/>
              <a:gd name="T143" fmla="*/ 1844 w 1844"/>
              <a:gd name="T144" fmla="*/ 1396 h 13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44" h="1396">
                <a:moveTo>
                  <a:pt x="1844" y="1074"/>
                </a:moveTo>
                <a:lnTo>
                  <a:pt x="1844" y="1136"/>
                </a:lnTo>
                <a:lnTo>
                  <a:pt x="1828" y="1158"/>
                </a:lnTo>
                <a:lnTo>
                  <a:pt x="1814" y="1178"/>
                </a:lnTo>
                <a:lnTo>
                  <a:pt x="1800" y="1192"/>
                </a:lnTo>
                <a:lnTo>
                  <a:pt x="1784" y="1204"/>
                </a:lnTo>
                <a:lnTo>
                  <a:pt x="1762" y="1216"/>
                </a:lnTo>
                <a:lnTo>
                  <a:pt x="1726" y="1236"/>
                </a:lnTo>
                <a:lnTo>
                  <a:pt x="1706" y="1248"/>
                </a:lnTo>
                <a:lnTo>
                  <a:pt x="1670" y="1264"/>
                </a:lnTo>
                <a:lnTo>
                  <a:pt x="1654" y="1270"/>
                </a:lnTo>
                <a:lnTo>
                  <a:pt x="1634" y="1276"/>
                </a:lnTo>
                <a:lnTo>
                  <a:pt x="1608" y="1288"/>
                </a:lnTo>
                <a:lnTo>
                  <a:pt x="1574" y="1304"/>
                </a:lnTo>
                <a:lnTo>
                  <a:pt x="1556" y="1308"/>
                </a:lnTo>
                <a:lnTo>
                  <a:pt x="1516" y="1324"/>
                </a:lnTo>
                <a:lnTo>
                  <a:pt x="1476" y="1342"/>
                </a:lnTo>
                <a:lnTo>
                  <a:pt x="1448" y="1356"/>
                </a:lnTo>
                <a:lnTo>
                  <a:pt x="1402" y="1372"/>
                </a:lnTo>
                <a:lnTo>
                  <a:pt x="1374" y="1382"/>
                </a:lnTo>
                <a:lnTo>
                  <a:pt x="1348" y="1390"/>
                </a:lnTo>
                <a:lnTo>
                  <a:pt x="1340" y="1392"/>
                </a:lnTo>
                <a:lnTo>
                  <a:pt x="1326" y="1394"/>
                </a:lnTo>
                <a:lnTo>
                  <a:pt x="1306" y="1392"/>
                </a:lnTo>
                <a:lnTo>
                  <a:pt x="1298" y="1390"/>
                </a:lnTo>
                <a:lnTo>
                  <a:pt x="1292" y="1386"/>
                </a:lnTo>
                <a:lnTo>
                  <a:pt x="1280" y="1374"/>
                </a:lnTo>
                <a:lnTo>
                  <a:pt x="1266" y="1358"/>
                </a:lnTo>
                <a:lnTo>
                  <a:pt x="1242" y="1298"/>
                </a:lnTo>
                <a:lnTo>
                  <a:pt x="1228" y="1204"/>
                </a:lnTo>
                <a:lnTo>
                  <a:pt x="1222" y="1126"/>
                </a:lnTo>
                <a:lnTo>
                  <a:pt x="1212" y="1042"/>
                </a:lnTo>
                <a:lnTo>
                  <a:pt x="1200" y="930"/>
                </a:lnTo>
                <a:lnTo>
                  <a:pt x="1190" y="828"/>
                </a:lnTo>
                <a:lnTo>
                  <a:pt x="1178" y="712"/>
                </a:lnTo>
                <a:lnTo>
                  <a:pt x="1168" y="620"/>
                </a:lnTo>
                <a:lnTo>
                  <a:pt x="1148" y="490"/>
                </a:lnTo>
                <a:lnTo>
                  <a:pt x="1134" y="402"/>
                </a:lnTo>
                <a:lnTo>
                  <a:pt x="1118" y="340"/>
                </a:lnTo>
                <a:lnTo>
                  <a:pt x="1110" y="312"/>
                </a:lnTo>
                <a:lnTo>
                  <a:pt x="1096" y="256"/>
                </a:lnTo>
                <a:lnTo>
                  <a:pt x="1076" y="200"/>
                </a:lnTo>
                <a:lnTo>
                  <a:pt x="1056" y="150"/>
                </a:lnTo>
                <a:lnTo>
                  <a:pt x="1040" y="114"/>
                </a:lnTo>
                <a:lnTo>
                  <a:pt x="1026" y="78"/>
                </a:lnTo>
                <a:lnTo>
                  <a:pt x="1014" y="52"/>
                </a:lnTo>
                <a:lnTo>
                  <a:pt x="1004" y="26"/>
                </a:lnTo>
                <a:lnTo>
                  <a:pt x="1002" y="16"/>
                </a:lnTo>
                <a:lnTo>
                  <a:pt x="1000" y="8"/>
                </a:lnTo>
                <a:lnTo>
                  <a:pt x="996" y="4"/>
                </a:lnTo>
                <a:lnTo>
                  <a:pt x="986" y="0"/>
                </a:lnTo>
                <a:lnTo>
                  <a:pt x="982" y="0"/>
                </a:lnTo>
                <a:lnTo>
                  <a:pt x="980" y="2"/>
                </a:lnTo>
                <a:lnTo>
                  <a:pt x="978" y="8"/>
                </a:lnTo>
                <a:lnTo>
                  <a:pt x="968" y="16"/>
                </a:lnTo>
                <a:lnTo>
                  <a:pt x="967" y="44"/>
                </a:lnTo>
                <a:lnTo>
                  <a:pt x="963" y="68"/>
                </a:lnTo>
                <a:lnTo>
                  <a:pt x="963" y="88"/>
                </a:lnTo>
                <a:lnTo>
                  <a:pt x="959" y="132"/>
                </a:lnTo>
                <a:lnTo>
                  <a:pt x="959" y="184"/>
                </a:lnTo>
                <a:lnTo>
                  <a:pt x="966" y="310"/>
                </a:lnTo>
                <a:lnTo>
                  <a:pt x="966" y="462"/>
                </a:lnTo>
                <a:lnTo>
                  <a:pt x="964" y="526"/>
                </a:lnTo>
                <a:lnTo>
                  <a:pt x="966" y="754"/>
                </a:lnTo>
                <a:lnTo>
                  <a:pt x="960" y="848"/>
                </a:lnTo>
                <a:lnTo>
                  <a:pt x="952" y="930"/>
                </a:lnTo>
                <a:lnTo>
                  <a:pt x="944" y="998"/>
                </a:lnTo>
                <a:lnTo>
                  <a:pt x="926" y="1058"/>
                </a:lnTo>
                <a:lnTo>
                  <a:pt x="912" y="1106"/>
                </a:lnTo>
                <a:lnTo>
                  <a:pt x="880" y="1146"/>
                </a:lnTo>
                <a:lnTo>
                  <a:pt x="842" y="1180"/>
                </a:lnTo>
                <a:lnTo>
                  <a:pt x="796" y="1216"/>
                </a:lnTo>
                <a:lnTo>
                  <a:pt x="728" y="1244"/>
                </a:lnTo>
                <a:lnTo>
                  <a:pt x="680" y="1266"/>
                </a:lnTo>
                <a:lnTo>
                  <a:pt x="650" y="1276"/>
                </a:lnTo>
                <a:lnTo>
                  <a:pt x="606" y="1298"/>
                </a:lnTo>
                <a:lnTo>
                  <a:pt x="582" y="1306"/>
                </a:lnTo>
                <a:lnTo>
                  <a:pt x="556" y="1316"/>
                </a:lnTo>
                <a:lnTo>
                  <a:pt x="510" y="1332"/>
                </a:lnTo>
                <a:lnTo>
                  <a:pt x="474" y="1346"/>
                </a:lnTo>
                <a:lnTo>
                  <a:pt x="422" y="1370"/>
                </a:lnTo>
                <a:lnTo>
                  <a:pt x="392" y="1378"/>
                </a:lnTo>
                <a:lnTo>
                  <a:pt x="382" y="1382"/>
                </a:lnTo>
                <a:lnTo>
                  <a:pt x="372" y="1386"/>
                </a:lnTo>
                <a:lnTo>
                  <a:pt x="364" y="1386"/>
                </a:lnTo>
                <a:lnTo>
                  <a:pt x="352" y="1386"/>
                </a:lnTo>
                <a:lnTo>
                  <a:pt x="334" y="1390"/>
                </a:lnTo>
                <a:lnTo>
                  <a:pt x="312" y="1396"/>
                </a:lnTo>
                <a:lnTo>
                  <a:pt x="282" y="1358"/>
                </a:lnTo>
                <a:lnTo>
                  <a:pt x="264" y="1286"/>
                </a:lnTo>
                <a:lnTo>
                  <a:pt x="252" y="1228"/>
                </a:lnTo>
                <a:lnTo>
                  <a:pt x="246" y="1180"/>
                </a:lnTo>
                <a:lnTo>
                  <a:pt x="236" y="1098"/>
                </a:lnTo>
                <a:lnTo>
                  <a:pt x="228" y="1014"/>
                </a:lnTo>
                <a:lnTo>
                  <a:pt x="220" y="930"/>
                </a:lnTo>
                <a:lnTo>
                  <a:pt x="214" y="860"/>
                </a:lnTo>
                <a:lnTo>
                  <a:pt x="206" y="786"/>
                </a:lnTo>
                <a:lnTo>
                  <a:pt x="200" y="716"/>
                </a:lnTo>
                <a:lnTo>
                  <a:pt x="194" y="652"/>
                </a:lnTo>
                <a:lnTo>
                  <a:pt x="188" y="600"/>
                </a:lnTo>
                <a:lnTo>
                  <a:pt x="172" y="520"/>
                </a:lnTo>
                <a:lnTo>
                  <a:pt x="164" y="462"/>
                </a:lnTo>
                <a:lnTo>
                  <a:pt x="150" y="384"/>
                </a:lnTo>
                <a:lnTo>
                  <a:pt x="134" y="320"/>
                </a:lnTo>
                <a:lnTo>
                  <a:pt x="112" y="246"/>
                </a:lnTo>
                <a:lnTo>
                  <a:pt x="98" y="192"/>
                </a:lnTo>
                <a:lnTo>
                  <a:pt x="82" y="158"/>
                </a:lnTo>
                <a:lnTo>
                  <a:pt x="60" y="108"/>
                </a:lnTo>
                <a:lnTo>
                  <a:pt x="46" y="66"/>
                </a:lnTo>
                <a:lnTo>
                  <a:pt x="44" y="56"/>
                </a:lnTo>
                <a:lnTo>
                  <a:pt x="42" y="38"/>
                </a:lnTo>
                <a:lnTo>
                  <a:pt x="38" y="28"/>
                </a:lnTo>
                <a:lnTo>
                  <a:pt x="34" y="20"/>
                </a:lnTo>
                <a:lnTo>
                  <a:pt x="30" y="16"/>
                </a:lnTo>
                <a:lnTo>
                  <a:pt x="28" y="14"/>
                </a:lnTo>
                <a:lnTo>
                  <a:pt x="24" y="14"/>
                </a:lnTo>
                <a:lnTo>
                  <a:pt x="20" y="16"/>
                </a:lnTo>
                <a:lnTo>
                  <a:pt x="16" y="20"/>
                </a:lnTo>
                <a:lnTo>
                  <a:pt x="12" y="28"/>
                </a:lnTo>
                <a:lnTo>
                  <a:pt x="10" y="34"/>
                </a:lnTo>
                <a:lnTo>
                  <a:pt x="10" y="36"/>
                </a:lnTo>
                <a:lnTo>
                  <a:pt x="4" y="60"/>
                </a:lnTo>
                <a:lnTo>
                  <a:pt x="0" y="86"/>
                </a:lnTo>
                <a:lnTo>
                  <a:pt x="0" y="162"/>
                </a:lnTo>
              </a:path>
            </a:pathLst>
          </a:custGeom>
          <a:noFill/>
          <a:ln w="38100">
            <a:solidFill>
              <a:srgbClr val="33CC33"/>
            </a:solidFill>
            <a:round/>
            <a:headEnd/>
            <a:tailEnd/>
          </a:ln>
        </p:spPr>
        <p:txBody>
          <a:bodyPr/>
          <a:lstStyle/>
          <a:p>
            <a:endParaRPr lang="en-US"/>
          </a:p>
        </p:txBody>
      </p:sp>
      <p:sp>
        <p:nvSpPr>
          <p:cNvPr id="45143" name="Line 87"/>
          <p:cNvSpPr>
            <a:spLocks noChangeShapeType="1"/>
          </p:cNvSpPr>
          <p:nvPr/>
        </p:nvSpPr>
        <p:spPr bwMode="auto">
          <a:xfrm>
            <a:off x="3724275" y="4078288"/>
            <a:ext cx="1588" cy="1587"/>
          </a:xfrm>
          <a:prstGeom prst="line">
            <a:avLst/>
          </a:prstGeom>
          <a:noFill/>
          <a:ln w="31750">
            <a:solidFill>
              <a:srgbClr val="FFFF00"/>
            </a:solidFill>
            <a:round/>
            <a:headEnd/>
            <a:tailEnd/>
          </a:ln>
        </p:spPr>
        <p:txBody>
          <a:bodyPr/>
          <a:lstStyle/>
          <a:p>
            <a:endParaRPr lang="en-US"/>
          </a:p>
        </p:txBody>
      </p:sp>
      <p:sp>
        <p:nvSpPr>
          <p:cNvPr id="45144" name="Line 88"/>
          <p:cNvSpPr>
            <a:spLocks noChangeShapeType="1"/>
          </p:cNvSpPr>
          <p:nvPr/>
        </p:nvSpPr>
        <p:spPr bwMode="auto">
          <a:xfrm>
            <a:off x="4176713" y="4305300"/>
            <a:ext cx="1587" cy="1588"/>
          </a:xfrm>
          <a:prstGeom prst="line">
            <a:avLst/>
          </a:prstGeom>
          <a:noFill/>
          <a:ln w="31750">
            <a:solidFill>
              <a:srgbClr val="FFFF00"/>
            </a:solidFill>
            <a:round/>
            <a:headEnd/>
            <a:tailEnd/>
          </a:ln>
        </p:spPr>
        <p:txBody>
          <a:bodyPr/>
          <a:lstStyle/>
          <a:p>
            <a:endParaRPr lang="en-US"/>
          </a:p>
        </p:txBody>
      </p:sp>
      <p:sp>
        <p:nvSpPr>
          <p:cNvPr id="45145" name="Text Box 89"/>
          <p:cNvSpPr txBox="1">
            <a:spLocks noChangeArrowheads="1"/>
          </p:cNvSpPr>
          <p:nvPr/>
        </p:nvSpPr>
        <p:spPr bwMode="blackWhite">
          <a:xfrm>
            <a:off x="646113" y="2473325"/>
            <a:ext cx="409575" cy="336550"/>
          </a:xfrm>
          <a:prstGeom prst="rect">
            <a:avLst/>
          </a:prstGeom>
          <a:noFill/>
          <a:ln w="9525" algn="ctr">
            <a:noFill/>
            <a:miter lim="800000"/>
            <a:headEnd/>
            <a:tailEnd/>
          </a:ln>
        </p:spPr>
        <p:txBody>
          <a:bodyPr wrap="none">
            <a:spAutoFit/>
          </a:bodyPr>
          <a:lstStyle/>
          <a:p>
            <a:pPr algn="r">
              <a:spcBef>
                <a:spcPct val="20000"/>
              </a:spcBef>
            </a:pPr>
            <a:r>
              <a:rPr lang="en-US" sz="1600" b="1">
                <a:ea typeface="Arial Unicode MS" pitchFamily="34" charset="-128"/>
                <a:cs typeface="Arial Unicode MS" pitchFamily="34" charset="-128"/>
              </a:rPr>
              <a:t>40</a:t>
            </a:r>
          </a:p>
        </p:txBody>
      </p:sp>
      <p:sp>
        <p:nvSpPr>
          <p:cNvPr id="45146" name="Text Box 90"/>
          <p:cNvSpPr txBox="1">
            <a:spLocks noChangeArrowheads="1"/>
          </p:cNvSpPr>
          <p:nvPr/>
        </p:nvSpPr>
        <p:spPr bwMode="blackWhite">
          <a:xfrm>
            <a:off x="646113" y="2855913"/>
            <a:ext cx="409575" cy="336550"/>
          </a:xfrm>
          <a:prstGeom prst="rect">
            <a:avLst/>
          </a:prstGeom>
          <a:noFill/>
          <a:ln w="9525" algn="ctr">
            <a:noFill/>
            <a:miter lim="800000"/>
            <a:headEnd/>
            <a:tailEnd/>
          </a:ln>
        </p:spPr>
        <p:txBody>
          <a:bodyPr wrap="none">
            <a:spAutoFit/>
          </a:bodyPr>
          <a:lstStyle/>
          <a:p>
            <a:pPr algn="r">
              <a:spcBef>
                <a:spcPct val="20000"/>
              </a:spcBef>
            </a:pPr>
            <a:r>
              <a:rPr lang="en-US" sz="1600" b="1">
                <a:ea typeface="Arial Unicode MS" pitchFamily="34" charset="-128"/>
                <a:cs typeface="Arial Unicode MS" pitchFamily="34" charset="-128"/>
              </a:rPr>
              <a:t>20</a:t>
            </a:r>
          </a:p>
        </p:txBody>
      </p:sp>
      <p:sp>
        <p:nvSpPr>
          <p:cNvPr id="45147" name="Text Box 91"/>
          <p:cNvSpPr txBox="1">
            <a:spLocks noChangeArrowheads="1"/>
          </p:cNvSpPr>
          <p:nvPr/>
        </p:nvSpPr>
        <p:spPr bwMode="blackWhite">
          <a:xfrm>
            <a:off x="758825" y="3222625"/>
            <a:ext cx="296863" cy="336550"/>
          </a:xfrm>
          <a:prstGeom prst="rect">
            <a:avLst/>
          </a:prstGeom>
          <a:noFill/>
          <a:ln w="9525" algn="ctr">
            <a:noFill/>
            <a:miter lim="800000"/>
            <a:headEnd/>
            <a:tailEnd/>
          </a:ln>
        </p:spPr>
        <p:txBody>
          <a:bodyPr wrap="none">
            <a:spAutoFit/>
          </a:bodyPr>
          <a:lstStyle/>
          <a:p>
            <a:pPr algn="r">
              <a:spcBef>
                <a:spcPct val="20000"/>
              </a:spcBef>
            </a:pPr>
            <a:r>
              <a:rPr lang="en-US" sz="1600" b="1">
                <a:ea typeface="Arial Unicode MS" pitchFamily="34" charset="-128"/>
                <a:cs typeface="Arial Unicode MS" pitchFamily="34" charset="-128"/>
              </a:rPr>
              <a:t>0</a:t>
            </a:r>
          </a:p>
        </p:txBody>
      </p:sp>
      <p:sp>
        <p:nvSpPr>
          <p:cNvPr id="45148" name="Text Box 92"/>
          <p:cNvSpPr txBox="1">
            <a:spLocks noChangeArrowheads="1"/>
          </p:cNvSpPr>
          <p:nvPr/>
        </p:nvSpPr>
        <p:spPr bwMode="blackWhite">
          <a:xfrm>
            <a:off x="533400" y="3605213"/>
            <a:ext cx="522288" cy="336550"/>
          </a:xfrm>
          <a:prstGeom prst="rect">
            <a:avLst/>
          </a:prstGeom>
          <a:noFill/>
          <a:ln w="9525" algn="ctr">
            <a:noFill/>
            <a:miter lim="800000"/>
            <a:headEnd/>
            <a:tailEnd/>
          </a:ln>
        </p:spPr>
        <p:txBody>
          <a:bodyPr wrap="none">
            <a:spAutoFit/>
          </a:bodyPr>
          <a:lstStyle/>
          <a:p>
            <a:pPr algn="r">
              <a:spcBef>
                <a:spcPct val="20000"/>
              </a:spcBef>
            </a:pPr>
            <a:r>
              <a:rPr lang="en-US" sz="1600" b="1">
                <a:ea typeface="Arial Unicode MS" pitchFamily="34" charset="-128"/>
                <a:cs typeface="Arial" charset="0"/>
              </a:rPr>
              <a:t>–20</a:t>
            </a:r>
          </a:p>
        </p:txBody>
      </p:sp>
      <p:sp>
        <p:nvSpPr>
          <p:cNvPr id="45149" name="Text Box 93"/>
          <p:cNvSpPr txBox="1">
            <a:spLocks noChangeArrowheads="1"/>
          </p:cNvSpPr>
          <p:nvPr/>
        </p:nvSpPr>
        <p:spPr bwMode="blackWhite">
          <a:xfrm>
            <a:off x="533400" y="3971925"/>
            <a:ext cx="522288" cy="336550"/>
          </a:xfrm>
          <a:prstGeom prst="rect">
            <a:avLst/>
          </a:prstGeom>
          <a:noFill/>
          <a:ln w="9525" algn="ctr">
            <a:noFill/>
            <a:miter lim="800000"/>
            <a:headEnd/>
            <a:tailEnd/>
          </a:ln>
        </p:spPr>
        <p:txBody>
          <a:bodyPr wrap="none">
            <a:spAutoFit/>
          </a:bodyPr>
          <a:lstStyle/>
          <a:p>
            <a:pPr algn="r">
              <a:spcBef>
                <a:spcPct val="20000"/>
              </a:spcBef>
            </a:pPr>
            <a:r>
              <a:rPr lang="en-US" sz="1600" b="1">
                <a:ea typeface="Arial Unicode MS" pitchFamily="34" charset="-128"/>
                <a:cs typeface="Arial Unicode MS" pitchFamily="34" charset="-128"/>
              </a:rPr>
              <a:t>–40</a:t>
            </a:r>
          </a:p>
        </p:txBody>
      </p:sp>
      <p:sp>
        <p:nvSpPr>
          <p:cNvPr id="45150" name="Text Box 94"/>
          <p:cNvSpPr txBox="1">
            <a:spLocks noChangeArrowheads="1"/>
          </p:cNvSpPr>
          <p:nvPr/>
        </p:nvSpPr>
        <p:spPr bwMode="blackWhite">
          <a:xfrm>
            <a:off x="531813" y="4367213"/>
            <a:ext cx="522287" cy="336550"/>
          </a:xfrm>
          <a:prstGeom prst="rect">
            <a:avLst/>
          </a:prstGeom>
          <a:noFill/>
          <a:ln w="9525" algn="ctr">
            <a:noFill/>
            <a:miter lim="800000"/>
            <a:headEnd/>
            <a:tailEnd/>
          </a:ln>
        </p:spPr>
        <p:txBody>
          <a:bodyPr wrap="none">
            <a:spAutoFit/>
          </a:bodyPr>
          <a:lstStyle/>
          <a:p>
            <a:pPr algn="r">
              <a:spcBef>
                <a:spcPct val="20000"/>
              </a:spcBef>
            </a:pPr>
            <a:r>
              <a:rPr lang="en-US" sz="1600" b="1">
                <a:ea typeface="Arial Unicode MS" pitchFamily="34" charset="-128"/>
                <a:cs typeface="Arial Unicode MS" pitchFamily="34" charset="-128"/>
              </a:rPr>
              <a:t>–60</a:t>
            </a:r>
          </a:p>
        </p:txBody>
      </p:sp>
      <p:sp>
        <p:nvSpPr>
          <p:cNvPr id="45151" name="Text Box 95"/>
          <p:cNvSpPr txBox="1">
            <a:spLocks noChangeArrowheads="1"/>
          </p:cNvSpPr>
          <p:nvPr/>
        </p:nvSpPr>
        <p:spPr bwMode="blackWhite">
          <a:xfrm>
            <a:off x="2690813" y="3440113"/>
            <a:ext cx="466725" cy="336550"/>
          </a:xfrm>
          <a:prstGeom prst="rect">
            <a:avLst/>
          </a:prstGeom>
          <a:noFill/>
          <a:ln w="9525" algn="ctr">
            <a:noFill/>
            <a:miter lim="800000"/>
            <a:headEnd/>
            <a:tailEnd/>
          </a:ln>
        </p:spPr>
        <p:txBody>
          <a:bodyPr wrap="none">
            <a:spAutoFit/>
          </a:bodyPr>
          <a:lstStyle/>
          <a:p>
            <a:pPr algn="r">
              <a:spcBef>
                <a:spcPct val="20000"/>
              </a:spcBef>
            </a:pPr>
            <a:r>
              <a:rPr lang="en-US" sz="1600" b="1">
                <a:ea typeface="Arial Unicode MS" pitchFamily="34" charset="-128"/>
                <a:cs typeface="Arial Unicode MS" pitchFamily="34" charset="-128"/>
              </a:rPr>
              <a:t>0.5</a:t>
            </a:r>
          </a:p>
        </p:txBody>
      </p:sp>
      <p:sp>
        <p:nvSpPr>
          <p:cNvPr id="45152" name="Rectangle 96"/>
          <p:cNvSpPr>
            <a:spLocks noChangeArrowheads="1"/>
          </p:cNvSpPr>
          <p:nvPr/>
        </p:nvSpPr>
        <p:spPr bwMode="auto">
          <a:xfrm>
            <a:off x="542925" y="4862513"/>
            <a:ext cx="1368425"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Potential (mV)</a:t>
            </a:r>
          </a:p>
        </p:txBody>
      </p:sp>
      <p:sp>
        <p:nvSpPr>
          <p:cNvPr id="45153" name="Rectangle 97"/>
          <p:cNvSpPr>
            <a:spLocks noChangeArrowheads="1"/>
          </p:cNvSpPr>
          <p:nvPr/>
        </p:nvSpPr>
        <p:spPr bwMode="auto">
          <a:xfrm>
            <a:off x="1495425" y="2305050"/>
            <a:ext cx="722313"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Control</a:t>
            </a:r>
          </a:p>
        </p:txBody>
      </p:sp>
      <p:sp>
        <p:nvSpPr>
          <p:cNvPr id="45154" name="Rectangle 98"/>
          <p:cNvSpPr>
            <a:spLocks noChangeArrowheads="1"/>
          </p:cNvSpPr>
          <p:nvPr/>
        </p:nvSpPr>
        <p:spPr bwMode="auto">
          <a:xfrm>
            <a:off x="2781300" y="2305050"/>
            <a:ext cx="1700213"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Ivabradine 0.3 </a:t>
            </a:r>
            <a:r>
              <a:rPr lang="en-US" sz="1600" b="1">
                <a:ea typeface="Arial Unicode MS" pitchFamily="34" charset="-128"/>
                <a:cs typeface="Arial" charset="0"/>
              </a:rPr>
              <a:t>µM</a:t>
            </a:r>
          </a:p>
        </p:txBody>
      </p:sp>
      <p:sp>
        <p:nvSpPr>
          <p:cNvPr id="45155" name="Rectangle 99"/>
          <p:cNvSpPr>
            <a:spLocks noChangeArrowheads="1"/>
          </p:cNvSpPr>
          <p:nvPr/>
        </p:nvSpPr>
        <p:spPr bwMode="auto">
          <a:xfrm>
            <a:off x="3716338" y="3186113"/>
            <a:ext cx="993775" cy="488950"/>
          </a:xfrm>
          <a:prstGeom prst="rect">
            <a:avLst/>
          </a:prstGeom>
          <a:noFill/>
          <a:ln w="9525">
            <a:noFill/>
            <a:miter lim="800000"/>
            <a:headEnd/>
            <a:tailEnd/>
          </a:ln>
        </p:spPr>
        <p:txBody>
          <a:bodyPr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Time (seconds)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Trials associated</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b="1" dirty="0" smtClean="0">
                <a:solidFill>
                  <a:srgbClr val="C00000"/>
                </a:solidFill>
              </a:rPr>
              <a:t>INITIATIVE TRIAL</a:t>
            </a:r>
            <a:r>
              <a:rPr lang="en-US" dirty="0" smtClean="0">
                <a:solidFill>
                  <a:srgbClr val="C00000"/>
                </a:solidFill>
              </a:rPr>
              <a:t>: </a:t>
            </a:r>
          </a:p>
          <a:p>
            <a:r>
              <a:rPr lang="en-US" dirty="0" smtClean="0"/>
              <a:t>Double blind RCT</a:t>
            </a:r>
          </a:p>
          <a:p>
            <a:r>
              <a:rPr lang="en-US" dirty="0" smtClean="0"/>
              <a:t>compared </a:t>
            </a:r>
            <a:r>
              <a:rPr lang="en-US" dirty="0" err="1" smtClean="0"/>
              <a:t>ivabradine</a:t>
            </a:r>
            <a:r>
              <a:rPr lang="en-US" dirty="0" smtClean="0"/>
              <a:t> (5, 7.5 and 10 mg bid) with </a:t>
            </a:r>
            <a:r>
              <a:rPr lang="en-US" dirty="0" err="1" smtClean="0"/>
              <a:t>atenolol</a:t>
            </a:r>
            <a:r>
              <a:rPr lang="en-US" dirty="0" smtClean="0"/>
              <a:t> at doses of 50 and 100 mg per day and</a:t>
            </a:r>
          </a:p>
          <a:p>
            <a:r>
              <a:rPr lang="en-US" dirty="0" smtClean="0"/>
              <a:t> found to be non inferior.</a:t>
            </a:r>
          </a:p>
          <a:p>
            <a:r>
              <a:rPr lang="en-US" dirty="0" smtClean="0"/>
              <a:t>It is safe agent and no changes in QT interval.</a:t>
            </a:r>
          </a:p>
          <a:p>
            <a:pPr>
              <a:buNone/>
            </a:pPr>
            <a:r>
              <a:rPr lang="en-US" b="1" dirty="0" smtClean="0">
                <a:solidFill>
                  <a:srgbClr val="C00000"/>
                </a:solidFill>
              </a:rPr>
              <a:t>ASSOCIATE Trial</a:t>
            </a:r>
            <a:r>
              <a:rPr lang="en-US" dirty="0" smtClean="0">
                <a:solidFill>
                  <a:srgbClr val="C00000"/>
                </a:solidFill>
              </a:rPr>
              <a:t> </a:t>
            </a:r>
            <a:r>
              <a:rPr lang="en-US" dirty="0" smtClean="0"/>
              <a:t>is</a:t>
            </a:r>
          </a:p>
          <a:p>
            <a:r>
              <a:rPr lang="en-US" dirty="0" smtClean="0"/>
              <a:t> Double blind RCT done on 889 patients</a:t>
            </a:r>
          </a:p>
          <a:p>
            <a:r>
              <a:rPr lang="en-US" dirty="0" err="1" smtClean="0"/>
              <a:t>Ivabradine</a:t>
            </a:r>
            <a:r>
              <a:rPr lang="en-US" dirty="0" smtClean="0"/>
              <a:t> better than placebo in anti </a:t>
            </a:r>
            <a:r>
              <a:rPr lang="en-US" dirty="0" err="1" smtClean="0"/>
              <a:t>anginal</a:t>
            </a:r>
            <a:r>
              <a:rPr lang="en-US" dirty="0" smtClean="0"/>
              <a:t> and anti </a:t>
            </a:r>
            <a:r>
              <a:rPr lang="en-US" dirty="0" err="1" smtClean="0"/>
              <a:t>ischaemic</a:t>
            </a:r>
            <a:r>
              <a:rPr lang="en-US" dirty="0" smtClean="0"/>
              <a:t> efficacy. </a:t>
            </a:r>
          </a:p>
          <a:p>
            <a:r>
              <a:rPr lang="en-US" dirty="0" smtClean="0"/>
              <a:t>Combination of this drug and beta blockers was definitely effective without untoward effects.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BEAUT</a:t>
            </a:r>
            <a:r>
              <a:rPr lang="en-US" i="1" dirty="0" err="1" smtClean="0"/>
              <a:t>if</a:t>
            </a:r>
            <a:r>
              <a:rPr lang="en-US" dirty="0" err="1" smtClean="0"/>
              <a:t>UL</a:t>
            </a:r>
            <a:r>
              <a:rPr lang="en-US" dirty="0" smtClean="0"/>
              <a:t> TRIAL-post hoc analysis</a:t>
            </a:r>
            <a:endParaRPr lang="en-US" dirty="0"/>
          </a:p>
        </p:txBody>
      </p:sp>
      <p:sp>
        <p:nvSpPr>
          <p:cNvPr id="3" name="Content Placeholder 2"/>
          <p:cNvSpPr>
            <a:spLocks noGrp="1"/>
          </p:cNvSpPr>
          <p:nvPr>
            <p:ph sz="quarter" idx="1"/>
          </p:nvPr>
        </p:nvSpPr>
        <p:spPr>
          <a:xfrm>
            <a:off x="914400" y="1447800"/>
            <a:ext cx="7772400" cy="4724400"/>
          </a:xfrm>
        </p:spPr>
        <p:txBody>
          <a:bodyPr>
            <a:normAutofit lnSpcReduction="10000"/>
          </a:bodyPr>
          <a:lstStyle/>
          <a:p>
            <a:pPr>
              <a:buFont typeface="Wingdings" pitchFamily="2" charset="2"/>
              <a:buChar char="q"/>
            </a:pPr>
            <a:r>
              <a:rPr lang="en-US" b="1" dirty="0" smtClean="0"/>
              <a:t>The BEAUTIFUL </a:t>
            </a:r>
            <a:r>
              <a:rPr lang="en-US" dirty="0" smtClean="0"/>
              <a:t>Trial</a:t>
            </a:r>
          </a:p>
          <a:p>
            <a:pPr>
              <a:buFont typeface="Wingdings" pitchFamily="2" charset="2"/>
              <a:buChar char="q"/>
            </a:pPr>
            <a:endParaRPr lang="en-US" dirty="0" smtClean="0"/>
          </a:p>
          <a:p>
            <a:pPr>
              <a:buFont typeface="Wingdings" pitchFamily="2" charset="2"/>
              <a:buChar char="q"/>
            </a:pPr>
            <a:r>
              <a:rPr lang="en-US" dirty="0" smtClean="0"/>
              <a:t> Analyzed, </a:t>
            </a:r>
            <a:r>
              <a:rPr lang="en-US" i="1" dirty="0" smtClean="0"/>
              <a:t>post hoc</a:t>
            </a:r>
            <a:r>
              <a:rPr lang="en-US" dirty="0" smtClean="0"/>
              <a:t>, the effect of </a:t>
            </a:r>
            <a:r>
              <a:rPr lang="en-US" dirty="0" err="1" smtClean="0"/>
              <a:t>ivabradine</a:t>
            </a:r>
            <a:r>
              <a:rPr lang="en-US" dirty="0" smtClean="0"/>
              <a:t> in patients with limiting angina</a:t>
            </a:r>
          </a:p>
          <a:p>
            <a:pPr>
              <a:buFont typeface="Wingdings" pitchFamily="2" charset="2"/>
              <a:buChar char="q"/>
            </a:pPr>
            <a:endParaRPr lang="en-US" dirty="0" smtClean="0"/>
          </a:p>
          <a:p>
            <a:pPr>
              <a:buFont typeface="Wingdings" pitchFamily="2" charset="2"/>
              <a:buChar char="q"/>
            </a:pPr>
            <a:r>
              <a:rPr lang="en-US" dirty="0" smtClean="0"/>
              <a:t>Patients with limiting angina -13.8% of the trial population.  </a:t>
            </a:r>
          </a:p>
          <a:p>
            <a:pPr>
              <a:buNone/>
            </a:pPr>
            <a:r>
              <a:rPr lang="en-US" dirty="0" smtClean="0"/>
              <a:t>                                                                                           </a:t>
            </a:r>
          </a:p>
          <a:p>
            <a:r>
              <a:rPr lang="en-US" dirty="0" smtClean="0"/>
              <a:t>24% reduction in the primary endpoint [cardiovascular mortality or hospitalization for fatal and non-fatal myocardial infarction (MI) or heart failure HR, 0.76; 95% CI, 0.58–1.00] and</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42% reduction in hospitalization for MI (HR, 0.58; 95% CI, 0.37–0.92).    </a:t>
            </a:r>
          </a:p>
          <a:p>
            <a:pPr>
              <a:buNone/>
            </a:pPr>
            <a:r>
              <a:rPr lang="en-US" dirty="0" smtClean="0"/>
              <a:t>                                                                                                            </a:t>
            </a:r>
          </a:p>
          <a:p>
            <a:r>
              <a:rPr lang="en-US" dirty="0" smtClean="0"/>
              <a:t>In patients with heart rate ≥70 </a:t>
            </a:r>
            <a:r>
              <a:rPr lang="en-US" dirty="0" err="1" smtClean="0"/>
              <a:t>bpm</a:t>
            </a:r>
            <a:r>
              <a:rPr lang="en-US" dirty="0" smtClean="0"/>
              <a:t>, there was a 73% reduction in hospitalization for MI (HR, 0.27; 95% CI, 0.11–0.66) and</a:t>
            </a:r>
          </a:p>
          <a:p>
            <a:endParaRPr lang="en-US" dirty="0" smtClean="0"/>
          </a:p>
          <a:p>
            <a:r>
              <a:rPr lang="en-US" dirty="0" smtClean="0"/>
              <a:t> A 59% reduction in coronary revascularization (HR, 0.41; 95% CI, 0.17–0.99).</a:t>
            </a:r>
          </a:p>
          <a:p>
            <a:endParaRPr lang="en-US" dirty="0" smtClean="0"/>
          </a:p>
          <a:p>
            <a:r>
              <a:rPr lang="en-US" dirty="0" smtClean="0"/>
              <a:t> Results indicate that </a:t>
            </a:r>
            <a:r>
              <a:rPr lang="en-US" dirty="0" err="1" smtClean="0"/>
              <a:t>ivabradine</a:t>
            </a:r>
            <a:r>
              <a:rPr lang="en-US" dirty="0" smtClean="0"/>
              <a:t> is most helpful to reduce adverse cardiac events in patients with limiting angina and its benefits extend beyond symptom control.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 /effects</a:t>
            </a:r>
            <a:endParaRPr lang="en-US" dirty="0"/>
          </a:p>
        </p:txBody>
      </p:sp>
      <p:sp>
        <p:nvSpPr>
          <p:cNvPr id="3" name="Content Placeholder 2"/>
          <p:cNvSpPr>
            <a:spLocks noGrp="1"/>
          </p:cNvSpPr>
          <p:nvPr>
            <p:ph sz="quarter" idx="1"/>
          </p:nvPr>
        </p:nvSpPr>
        <p:spPr/>
        <p:txBody>
          <a:bodyPr/>
          <a:lstStyle/>
          <a:p>
            <a:r>
              <a:rPr lang="en-US" dirty="0" smtClean="0"/>
              <a:t>Blurring of vision </a:t>
            </a:r>
          </a:p>
          <a:p>
            <a:endParaRPr lang="en-US" dirty="0" smtClean="0"/>
          </a:p>
          <a:p>
            <a:r>
              <a:rPr lang="en-US" dirty="0" smtClean="0"/>
              <a:t> No QT prolongation</a:t>
            </a:r>
          </a:p>
          <a:p>
            <a:r>
              <a:rPr lang="en-US" dirty="0" smtClean="0"/>
              <a:t>No negative </a:t>
            </a:r>
            <a:r>
              <a:rPr lang="en-US" dirty="0" err="1" smtClean="0"/>
              <a:t>inotropic</a:t>
            </a:r>
            <a:r>
              <a:rPr lang="en-US" dirty="0" smtClean="0"/>
              <a:t> properties</a:t>
            </a:r>
          </a:p>
          <a:p>
            <a:pPr>
              <a:buNone/>
            </a:pPr>
            <a:endParaRPr lang="en-US" dirty="0" smtClean="0"/>
          </a:p>
          <a:p>
            <a:r>
              <a:rPr lang="en-US" dirty="0" smtClean="0"/>
              <a:t>Improvements in exercise tolerance and prevention of exercise-induced </a:t>
            </a:r>
            <a:r>
              <a:rPr lang="en-US" dirty="0" err="1" smtClean="0"/>
              <a:t>ischaemia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90600"/>
          </a:xfrm>
        </p:spPr>
        <p:txBody>
          <a:bodyPr>
            <a:normAutofit/>
          </a:bodyPr>
          <a:lstStyle/>
          <a:p>
            <a:r>
              <a:rPr lang="en-US" dirty="0" smtClean="0"/>
              <a:t>Cardiac metabolism</a:t>
            </a:r>
            <a:endParaRPr lang="en-US" dirty="0"/>
          </a:p>
        </p:txBody>
      </p:sp>
      <p:pic>
        <p:nvPicPr>
          <p:cNvPr id="107522" name="Picture 2" descr="E:\julian\julian cardio\newer antianginals\Capture 1.PNG"/>
          <p:cNvPicPr>
            <a:picLocks noGrp="1" noChangeAspect="1" noChangeArrowheads="1"/>
          </p:cNvPicPr>
          <p:nvPr>
            <p:ph sz="quarter" idx="1"/>
          </p:nvPr>
        </p:nvPicPr>
        <p:blipFill>
          <a:blip r:embed="rId2" cstate="print"/>
          <a:stretch>
            <a:fillRect/>
          </a:stretch>
        </p:blipFill>
        <p:spPr bwMode="auto">
          <a:xfrm>
            <a:off x="762000" y="1447800"/>
            <a:ext cx="7313639" cy="509001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a:t>
            </a:r>
          </a:p>
          <a:p>
            <a:pPr>
              <a:buNone/>
            </a:pPr>
            <a:endParaRPr lang="en-US" dirty="0"/>
          </a:p>
          <a:p>
            <a:pPr>
              <a:buNone/>
            </a:pPr>
            <a:r>
              <a:rPr lang="en-US" dirty="0" smtClean="0"/>
              <a:t>   Cardiac metabolism- LCFAs are the major source of energy (80%) and Glucose (20%) in aerobic conditions.</a:t>
            </a:r>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43" name="Rectangle 23"/>
          <p:cNvSpPr>
            <a:spLocks noGrp="1" noRot="1" noChangeArrowheads="1"/>
          </p:cNvSpPr>
          <p:nvPr>
            <p:ph type="title"/>
          </p:nvPr>
        </p:nvSpPr>
        <p:spPr/>
        <p:txBody>
          <a:bodyPr>
            <a:normAutofit fontScale="90000"/>
          </a:bodyPr>
          <a:lstStyle/>
          <a:p>
            <a:pPr eaLnBrk="1" hangingPunct="1">
              <a:defRPr/>
            </a:pPr>
            <a:r>
              <a:rPr lang="en-US" dirty="0" smtClean="0"/>
              <a:t>Metabolic modulation (</a:t>
            </a:r>
            <a:r>
              <a:rPr lang="en-US" dirty="0" err="1" smtClean="0"/>
              <a:t>pFOX</a:t>
            </a:r>
            <a:r>
              <a:rPr lang="en-US" dirty="0" smtClean="0"/>
              <a:t>): </a:t>
            </a:r>
            <a:r>
              <a:rPr lang="en-US" dirty="0" err="1" smtClean="0"/>
              <a:t>Trimetazidine</a:t>
            </a:r>
            <a:endParaRPr lang="en-US" dirty="0" smtClean="0"/>
          </a:p>
        </p:txBody>
      </p:sp>
      <p:sp>
        <p:nvSpPr>
          <p:cNvPr id="312344" name="Rectangle 24"/>
          <p:cNvSpPr>
            <a:spLocks noGrp="1" noChangeArrowheads="1"/>
          </p:cNvSpPr>
          <p:nvPr>
            <p:ph sz="quarter" idx="1"/>
          </p:nvPr>
        </p:nvSpPr>
        <p:spPr>
          <a:xfrm>
            <a:off x="4572000" y="2209800"/>
            <a:ext cx="4114800" cy="3916363"/>
          </a:xfrm>
        </p:spPr>
        <p:txBody>
          <a:bodyPr/>
          <a:lstStyle/>
          <a:p>
            <a:pPr eaLnBrk="1" hangingPunct="1">
              <a:lnSpc>
                <a:spcPct val="90000"/>
              </a:lnSpc>
              <a:defRPr/>
            </a:pPr>
            <a:r>
              <a:rPr lang="en-US" dirty="0" smtClean="0"/>
              <a:t>O2 requirement of glucose pathway is lower than FFA pathway</a:t>
            </a:r>
          </a:p>
          <a:p>
            <a:pPr eaLnBrk="1" hangingPunct="1">
              <a:lnSpc>
                <a:spcPct val="90000"/>
              </a:lnSpc>
              <a:defRPr/>
            </a:pPr>
            <a:r>
              <a:rPr lang="en-US" dirty="0" smtClean="0"/>
              <a:t>During ischemia, oxidized FFA levels rise, blunting the glucose pathway</a:t>
            </a:r>
          </a:p>
        </p:txBody>
      </p:sp>
      <p:sp>
        <p:nvSpPr>
          <p:cNvPr id="40964" name="Rectangle 4"/>
          <p:cNvSpPr>
            <a:spLocks noChangeArrowheads="1"/>
          </p:cNvSpPr>
          <p:nvPr/>
        </p:nvSpPr>
        <p:spPr bwMode="auto">
          <a:xfrm>
            <a:off x="1947863" y="2271713"/>
            <a:ext cx="393700"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FFA</a:t>
            </a:r>
          </a:p>
        </p:txBody>
      </p:sp>
      <p:sp>
        <p:nvSpPr>
          <p:cNvPr id="40965" name="Rectangle 5"/>
          <p:cNvSpPr>
            <a:spLocks noChangeArrowheads="1"/>
          </p:cNvSpPr>
          <p:nvPr/>
        </p:nvSpPr>
        <p:spPr bwMode="auto">
          <a:xfrm>
            <a:off x="3113088" y="2255838"/>
            <a:ext cx="801687"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Glucose</a:t>
            </a:r>
          </a:p>
        </p:txBody>
      </p:sp>
      <p:sp>
        <p:nvSpPr>
          <p:cNvPr id="40966" name="Rectangle 6"/>
          <p:cNvSpPr>
            <a:spLocks noChangeArrowheads="1"/>
          </p:cNvSpPr>
          <p:nvPr/>
        </p:nvSpPr>
        <p:spPr bwMode="auto">
          <a:xfrm>
            <a:off x="1689100" y="3176588"/>
            <a:ext cx="912813"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Acyl-CoA</a:t>
            </a:r>
          </a:p>
        </p:txBody>
      </p:sp>
      <p:sp>
        <p:nvSpPr>
          <p:cNvPr id="40967" name="Rectangle 7"/>
          <p:cNvSpPr>
            <a:spLocks noChangeArrowheads="1"/>
          </p:cNvSpPr>
          <p:nvPr/>
        </p:nvSpPr>
        <p:spPr bwMode="auto">
          <a:xfrm>
            <a:off x="2374900" y="4381500"/>
            <a:ext cx="1093788" cy="195263"/>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Acetyl-CoA</a:t>
            </a:r>
          </a:p>
        </p:txBody>
      </p:sp>
      <p:sp>
        <p:nvSpPr>
          <p:cNvPr id="40968" name="Rectangle 8"/>
          <p:cNvSpPr>
            <a:spLocks noChangeArrowheads="1"/>
          </p:cNvSpPr>
          <p:nvPr/>
        </p:nvSpPr>
        <p:spPr bwMode="auto">
          <a:xfrm>
            <a:off x="3041650" y="3195638"/>
            <a:ext cx="857250"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Pyruvate</a:t>
            </a:r>
          </a:p>
        </p:txBody>
      </p:sp>
      <p:sp>
        <p:nvSpPr>
          <p:cNvPr id="40969" name="Rectangle 9"/>
          <p:cNvSpPr>
            <a:spLocks noChangeArrowheads="1"/>
          </p:cNvSpPr>
          <p:nvPr/>
        </p:nvSpPr>
        <p:spPr bwMode="auto">
          <a:xfrm>
            <a:off x="1801813" y="5253038"/>
            <a:ext cx="2179637"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Energy for contraction</a:t>
            </a:r>
          </a:p>
        </p:txBody>
      </p:sp>
      <p:sp>
        <p:nvSpPr>
          <p:cNvPr id="40970" name="Line 10"/>
          <p:cNvSpPr>
            <a:spLocks noChangeShapeType="1"/>
          </p:cNvSpPr>
          <p:nvPr/>
        </p:nvSpPr>
        <p:spPr bwMode="auto">
          <a:xfrm>
            <a:off x="2103438" y="2528888"/>
            <a:ext cx="0" cy="5334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1" name="Line 11"/>
          <p:cNvSpPr>
            <a:spLocks noChangeShapeType="1"/>
          </p:cNvSpPr>
          <p:nvPr/>
        </p:nvSpPr>
        <p:spPr bwMode="auto">
          <a:xfrm>
            <a:off x="3475038" y="2528888"/>
            <a:ext cx="0" cy="5334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2" name="Line 12"/>
          <p:cNvSpPr>
            <a:spLocks noChangeShapeType="1"/>
          </p:cNvSpPr>
          <p:nvPr/>
        </p:nvSpPr>
        <p:spPr bwMode="auto">
          <a:xfrm>
            <a:off x="2590800" y="3467100"/>
            <a:ext cx="0" cy="8382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3" name="Line 13"/>
          <p:cNvSpPr>
            <a:spLocks noChangeShapeType="1"/>
          </p:cNvSpPr>
          <p:nvPr/>
        </p:nvSpPr>
        <p:spPr bwMode="auto">
          <a:xfrm>
            <a:off x="2895600" y="4686300"/>
            <a:ext cx="0" cy="5334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4" name="Rectangle 14"/>
          <p:cNvSpPr>
            <a:spLocks noChangeArrowheads="1"/>
          </p:cNvSpPr>
          <p:nvPr/>
        </p:nvSpPr>
        <p:spPr bwMode="auto">
          <a:xfrm>
            <a:off x="2360613" y="1928813"/>
            <a:ext cx="925512" cy="195262"/>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ea typeface="Arial Unicode MS" pitchFamily="34" charset="-128"/>
                <a:cs typeface="Arial Unicode MS" pitchFamily="34" charset="-128"/>
              </a:rPr>
              <a:t>Myocytes</a:t>
            </a:r>
          </a:p>
        </p:txBody>
      </p:sp>
      <p:sp>
        <p:nvSpPr>
          <p:cNvPr id="40975" name="Rectangle 15"/>
          <p:cNvSpPr>
            <a:spLocks noChangeArrowheads="1"/>
          </p:cNvSpPr>
          <p:nvPr/>
        </p:nvSpPr>
        <p:spPr bwMode="auto">
          <a:xfrm>
            <a:off x="1452563" y="3587750"/>
            <a:ext cx="996950" cy="195263"/>
          </a:xfrm>
          <a:prstGeom prst="rect">
            <a:avLst/>
          </a:prstGeom>
          <a:noFill/>
          <a:ln w="12700">
            <a:no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l-GR" sz="1600" b="1" i="1">
                <a:latin typeface="Arial Unicode MS" pitchFamily="34" charset="-128"/>
                <a:ea typeface="Arial Unicode MS" pitchFamily="34" charset="-128"/>
                <a:cs typeface="Arial Unicode MS" pitchFamily="34" charset="-128"/>
              </a:rPr>
              <a:t>β</a:t>
            </a:r>
            <a:r>
              <a:rPr lang="en-US" sz="1600" b="1" i="1">
                <a:latin typeface="Arial Unicode MS" pitchFamily="34" charset="-128"/>
                <a:ea typeface="Arial Unicode MS" pitchFamily="34" charset="-128"/>
                <a:cs typeface="Arial Unicode MS" pitchFamily="34" charset="-128"/>
              </a:rPr>
              <a:t>-oxidation</a:t>
            </a:r>
            <a:endParaRPr lang="el-GR" sz="1600" b="1" i="1">
              <a:latin typeface="Arial Unicode MS" pitchFamily="34" charset="-128"/>
              <a:ea typeface="Arial Unicode MS" pitchFamily="34" charset="-128"/>
              <a:cs typeface="Arial Unicode MS" pitchFamily="34" charset="-128"/>
            </a:endParaRPr>
          </a:p>
        </p:txBody>
      </p:sp>
      <p:grpSp>
        <p:nvGrpSpPr>
          <p:cNvPr id="2" name="Group 25"/>
          <p:cNvGrpSpPr>
            <a:grpSpLocks/>
          </p:cNvGrpSpPr>
          <p:nvPr/>
        </p:nvGrpSpPr>
        <p:grpSpPr bwMode="auto">
          <a:xfrm>
            <a:off x="373063" y="3932238"/>
            <a:ext cx="2141537" cy="207962"/>
            <a:chOff x="235" y="2477"/>
            <a:chExt cx="1349" cy="131"/>
          </a:xfrm>
        </p:grpSpPr>
        <p:sp>
          <p:nvSpPr>
            <p:cNvPr id="40980" name="Rectangle 16"/>
            <p:cNvSpPr>
              <a:spLocks noChangeArrowheads="1"/>
            </p:cNvSpPr>
            <p:nvPr/>
          </p:nvSpPr>
          <p:spPr bwMode="auto">
            <a:xfrm>
              <a:off x="235" y="2477"/>
              <a:ext cx="834" cy="131"/>
            </a:xfrm>
            <a:prstGeom prst="rect">
              <a:avLst/>
            </a:prstGeom>
            <a:noFill/>
            <a:ln w="12700">
              <a:solidFill>
                <a:srgbClr val="FF0000"/>
              </a:solidFill>
              <a:miter lim="800000"/>
              <a:headEnd/>
              <a:tailEnd/>
            </a:ln>
          </p:spPr>
          <p:txBody>
            <a:bodyPr wrap="none" lIns="0" tIns="0" rIns="0" bIns="0" anchor="ctr">
              <a:spAutoFit/>
            </a:bodyPr>
            <a:lstStyle/>
            <a:p>
              <a:pPr marL="381000" indent="-381000" algn="ctr" eaLnBrk="1" hangingPunct="1">
                <a:lnSpc>
                  <a:spcPct val="80000"/>
                </a:lnSpc>
                <a:spcBef>
                  <a:spcPct val="65000"/>
                </a:spcBef>
                <a:buClr>
                  <a:srgbClr val="FFFF00"/>
                </a:buClr>
              </a:pPr>
              <a:r>
                <a:rPr lang="en-US" sz="1600" b="1">
                  <a:solidFill>
                    <a:srgbClr val="FF0000"/>
                  </a:solidFill>
                  <a:ea typeface="Arial Unicode MS" pitchFamily="34" charset="-128"/>
                  <a:cs typeface="Arial Unicode MS" pitchFamily="34" charset="-128"/>
                </a:rPr>
                <a:t>Trimetazidine</a:t>
              </a:r>
            </a:p>
          </p:txBody>
        </p:sp>
        <p:sp>
          <p:nvSpPr>
            <p:cNvPr id="40981" name="Line 17"/>
            <p:cNvSpPr>
              <a:spLocks noChangeShapeType="1"/>
            </p:cNvSpPr>
            <p:nvPr/>
          </p:nvSpPr>
          <p:spPr bwMode="auto">
            <a:xfrm>
              <a:off x="1122" y="2547"/>
              <a:ext cx="414" cy="0"/>
            </a:xfrm>
            <a:prstGeom prst="line">
              <a:avLst/>
            </a:prstGeom>
            <a:noFill/>
            <a:ln w="19050">
              <a:solidFill>
                <a:srgbClr val="FF0000"/>
              </a:solidFill>
              <a:round/>
              <a:headEnd/>
              <a:tailEnd/>
            </a:ln>
          </p:spPr>
          <p:txBody>
            <a:bodyPr lIns="0" tIns="0" rIns="0" bIns="0">
              <a:spAutoFit/>
            </a:bodyPr>
            <a:lstStyle/>
            <a:p>
              <a:endParaRPr lang="en-US"/>
            </a:p>
          </p:txBody>
        </p:sp>
        <p:sp>
          <p:nvSpPr>
            <p:cNvPr id="40982" name="Line 18"/>
            <p:cNvSpPr>
              <a:spLocks noChangeShapeType="1"/>
            </p:cNvSpPr>
            <p:nvPr/>
          </p:nvSpPr>
          <p:spPr bwMode="auto">
            <a:xfrm flipV="1">
              <a:off x="1554" y="2499"/>
              <a:ext cx="0" cy="96"/>
            </a:xfrm>
            <a:prstGeom prst="line">
              <a:avLst/>
            </a:prstGeom>
            <a:noFill/>
            <a:ln w="19050">
              <a:solidFill>
                <a:srgbClr val="FF0000"/>
              </a:solidFill>
              <a:round/>
              <a:headEnd/>
              <a:tailEnd/>
            </a:ln>
          </p:spPr>
          <p:txBody>
            <a:bodyPr lIns="0" tIns="0" rIns="0" bIns="0">
              <a:spAutoFit/>
            </a:bodyPr>
            <a:lstStyle/>
            <a:p>
              <a:endParaRPr lang="en-US"/>
            </a:p>
          </p:txBody>
        </p:sp>
        <p:sp>
          <p:nvSpPr>
            <p:cNvPr id="40983" name="Line 19"/>
            <p:cNvSpPr>
              <a:spLocks noChangeShapeType="1"/>
            </p:cNvSpPr>
            <p:nvPr/>
          </p:nvSpPr>
          <p:spPr bwMode="auto">
            <a:xfrm flipV="1">
              <a:off x="1584" y="2499"/>
              <a:ext cx="0" cy="96"/>
            </a:xfrm>
            <a:prstGeom prst="line">
              <a:avLst/>
            </a:prstGeom>
            <a:noFill/>
            <a:ln w="19050">
              <a:solidFill>
                <a:srgbClr val="FF0000"/>
              </a:solidFill>
              <a:round/>
              <a:headEnd/>
              <a:tailEnd/>
            </a:ln>
          </p:spPr>
          <p:txBody>
            <a:bodyPr lIns="0" tIns="0" rIns="0" bIns="0">
              <a:spAutoFit/>
            </a:bodyPr>
            <a:lstStyle/>
            <a:p>
              <a:endParaRPr lang="en-US"/>
            </a:p>
          </p:txBody>
        </p:sp>
      </p:grpSp>
      <p:sp>
        <p:nvSpPr>
          <p:cNvPr id="40977" name="Line 20"/>
          <p:cNvSpPr>
            <a:spLocks noChangeShapeType="1"/>
          </p:cNvSpPr>
          <p:nvPr/>
        </p:nvSpPr>
        <p:spPr bwMode="auto">
          <a:xfrm>
            <a:off x="3200400" y="3467100"/>
            <a:ext cx="0" cy="838200"/>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40978" name="Rectangle 21"/>
          <p:cNvSpPr>
            <a:spLocks noChangeArrowheads="1"/>
          </p:cNvSpPr>
          <p:nvPr/>
        </p:nvSpPr>
        <p:spPr bwMode="auto">
          <a:xfrm>
            <a:off x="2743200" y="6127750"/>
            <a:ext cx="6019800" cy="307777"/>
          </a:xfrm>
          <a:prstGeom prst="rect">
            <a:avLst/>
          </a:prstGeom>
          <a:noFill/>
          <a:ln w="9525">
            <a:noFill/>
            <a:miter lim="800000"/>
            <a:headEnd/>
            <a:tailEnd/>
          </a:ln>
        </p:spPr>
        <p:txBody>
          <a:bodyPr lIns="0" rIns="0" anchor="b">
            <a:spAutoFit/>
          </a:bodyPr>
          <a:lstStyle/>
          <a:p>
            <a:pPr algn="r" eaLnBrk="1" hangingPunct="1"/>
            <a:r>
              <a:rPr lang="en-US" sz="1400" dirty="0" smtClean="0">
                <a:solidFill>
                  <a:schemeClr val="hlink"/>
                </a:solidFill>
                <a:ea typeface="Arial Unicode MS" pitchFamily="34" charset="-128"/>
                <a:cs typeface="Arial Unicode MS" pitchFamily="34" charset="-128"/>
              </a:rPr>
              <a:t>.</a:t>
            </a:r>
            <a:endParaRPr lang="en-US" sz="1400" dirty="0">
              <a:solidFill>
                <a:schemeClr val="hlink"/>
              </a:solidFill>
              <a:ea typeface="Arial Unicode MS" pitchFamily="34" charset="-128"/>
              <a:cs typeface="Arial Unicode MS" pitchFamily="34" charset="-128"/>
            </a:endParaRPr>
          </a:p>
        </p:txBody>
      </p:sp>
      <p:sp>
        <p:nvSpPr>
          <p:cNvPr id="40979" name="Rectangle 22"/>
          <p:cNvSpPr>
            <a:spLocks noChangeArrowheads="1"/>
          </p:cNvSpPr>
          <p:nvPr/>
        </p:nvSpPr>
        <p:spPr bwMode="auto">
          <a:xfrm>
            <a:off x="381000" y="5959475"/>
            <a:ext cx="4294188" cy="517525"/>
          </a:xfrm>
          <a:prstGeom prst="rect">
            <a:avLst/>
          </a:prstGeom>
          <a:noFill/>
          <a:ln w="9525">
            <a:noFill/>
            <a:miter lim="800000"/>
            <a:headEnd/>
            <a:tailEnd/>
          </a:ln>
        </p:spPr>
        <p:txBody>
          <a:bodyPr lIns="0" rIns="0" anchor="b">
            <a:spAutoFit/>
          </a:bodyPr>
          <a:lstStyle/>
          <a:p>
            <a:pPr eaLnBrk="1" hangingPunct="1"/>
            <a:r>
              <a:rPr lang="en-US" sz="1400" b="1">
                <a:ea typeface="Arial Unicode MS" pitchFamily="34" charset="-128"/>
                <a:cs typeface="Arial Unicode MS" pitchFamily="34" charset="-128"/>
              </a:rPr>
              <a:t>pFOX = partial fatty acid oxidation</a:t>
            </a:r>
          </a:p>
          <a:p>
            <a:pPr eaLnBrk="1" hangingPunct="1"/>
            <a:r>
              <a:rPr lang="en-US" sz="1400" b="1">
                <a:ea typeface="Arial Unicode MS" pitchFamily="34" charset="-128"/>
                <a:cs typeface="Arial Unicode MS" pitchFamily="34" charset="-128"/>
              </a:rPr>
              <a:t>FFA = free fatty acid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Unsuitable anatomy</a:t>
            </a:r>
          </a:p>
          <a:p>
            <a:endParaRPr lang="en-US" dirty="0" smtClean="0"/>
          </a:p>
          <a:p>
            <a:r>
              <a:rPr lang="en-US" dirty="0" smtClean="0"/>
              <a:t>One or several prior revascularization procedures </a:t>
            </a:r>
          </a:p>
          <a:p>
            <a:endParaRPr lang="en-US" dirty="0" smtClean="0"/>
          </a:p>
          <a:p>
            <a:r>
              <a:rPr lang="en-US" dirty="0" smtClean="0"/>
              <a:t>Lack of vascular conduits for CABG </a:t>
            </a:r>
          </a:p>
          <a:p>
            <a:endParaRPr lang="en-US" dirty="0" smtClean="0"/>
          </a:p>
          <a:p>
            <a:r>
              <a:rPr lang="en-US" dirty="0" smtClean="0"/>
              <a:t>Severely impaired left ventricular function in patients with previous CABG or PCI </a:t>
            </a:r>
          </a:p>
          <a:p>
            <a:endParaRPr lang="en-US" dirty="0" smtClean="0"/>
          </a:p>
          <a:p>
            <a:r>
              <a:rPr lang="en-US" dirty="0" smtClean="0"/>
              <a:t>Co -morbidities</a:t>
            </a:r>
          </a:p>
          <a:p>
            <a:endParaRPr lang="en-US" dirty="0" smtClean="0"/>
          </a:p>
          <a:p>
            <a:r>
              <a:rPr lang="en-US" dirty="0" smtClean="0"/>
              <a:t>Age, often in combination with other factors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685800"/>
            <a:ext cx="8229600" cy="5638800"/>
          </a:xfrm>
        </p:spPr>
        <p:txBody>
          <a:bodyPr>
            <a:normAutofit lnSpcReduction="10000"/>
          </a:bodyPr>
          <a:lstStyle/>
          <a:p>
            <a:endParaRPr lang="en-US" dirty="0" smtClean="0"/>
          </a:p>
          <a:p>
            <a:endParaRPr lang="en-US" dirty="0" smtClean="0"/>
          </a:p>
          <a:p>
            <a:r>
              <a:rPr lang="en-US" dirty="0" smtClean="0"/>
              <a:t>No significant negative </a:t>
            </a:r>
            <a:r>
              <a:rPr lang="en-US" dirty="0" err="1" smtClean="0"/>
              <a:t>inotropic</a:t>
            </a:r>
            <a:r>
              <a:rPr lang="en-US" dirty="0" smtClean="0"/>
              <a:t> or vasodilator properties either at rest or during dynamic exercise</a:t>
            </a:r>
          </a:p>
          <a:p>
            <a:pPr>
              <a:buNone/>
            </a:pPr>
            <a:endParaRPr lang="en-US" dirty="0" smtClean="0"/>
          </a:p>
          <a:p>
            <a:r>
              <a:rPr lang="en-US" dirty="0" smtClean="0">
                <a:solidFill>
                  <a:srgbClr val="C00000"/>
                </a:solidFill>
              </a:rPr>
              <a:t>TRIMPOL II </a:t>
            </a:r>
            <a:r>
              <a:rPr lang="en-US" dirty="0" smtClean="0"/>
              <a:t>–RCT of 426 patients with CSA </a:t>
            </a:r>
          </a:p>
          <a:p>
            <a:pPr>
              <a:buNone/>
            </a:pPr>
            <a:r>
              <a:rPr lang="en-US" dirty="0" smtClean="0"/>
              <a:t>     </a:t>
            </a:r>
            <a:r>
              <a:rPr lang="en-US" dirty="0" err="1" smtClean="0"/>
              <a:t>Trimetazidine</a:t>
            </a:r>
            <a:r>
              <a:rPr lang="en-US" dirty="0" smtClean="0"/>
              <a:t> 20 mg three times a day </a:t>
            </a:r>
            <a:r>
              <a:rPr lang="en-US" dirty="0" err="1" smtClean="0"/>
              <a:t>vs</a:t>
            </a:r>
            <a:r>
              <a:rPr lang="en-US" dirty="0" smtClean="0"/>
              <a:t> placebo in addition to metoprolol 50mg.               </a:t>
            </a:r>
          </a:p>
          <a:p>
            <a:r>
              <a:rPr lang="en-US" dirty="0" smtClean="0"/>
              <a:t>Improvement in :</a:t>
            </a:r>
          </a:p>
          <a:p>
            <a:pPr>
              <a:buFont typeface="Courier New" pitchFamily="49" charset="0"/>
              <a:buChar char="o"/>
            </a:pPr>
            <a:r>
              <a:rPr lang="en-US" dirty="0" smtClean="0"/>
              <a:t>Time to ST segment depression on exercise tolerance testing (ETT), </a:t>
            </a:r>
          </a:p>
          <a:p>
            <a:pPr>
              <a:buFont typeface="Courier New" pitchFamily="49" charset="0"/>
              <a:buChar char="o"/>
            </a:pPr>
            <a:r>
              <a:rPr lang="en-US" dirty="0" smtClean="0"/>
              <a:t>Total exercise workload,</a:t>
            </a:r>
          </a:p>
          <a:p>
            <a:pPr>
              <a:buFont typeface="Courier New" pitchFamily="49" charset="0"/>
              <a:buChar char="o"/>
            </a:pPr>
            <a:r>
              <a:rPr lang="en-US" dirty="0" smtClean="0"/>
              <a:t> Mean nitrate consumption, and angina frequency</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b="1" dirty="0" smtClean="0">
                <a:solidFill>
                  <a:srgbClr val="C00000"/>
                </a:solidFill>
              </a:rPr>
              <a:t>EMIP-FR trial</a:t>
            </a:r>
            <a:r>
              <a:rPr lang="en-US" dirty="0" smtClean="0"/>
              <a:t>:</a:t>
            </a:r>
          </a:p>
          <a:p>
            <a:pPr>
              <a:buNone/>
            </a:pPr>
            <a:r>
              <a:rPr lang="en-US" dirty="0" smtClean="0"/>
              <a:t>    19000 post mi patients </a:t>
            </a:r>
          </a:p>
          <a:p>
            <a:pPr>
              <a:buNone/>
            </a:pPr>
            <a:r>
              <a:rPr lang="en-US" dirty="0" smtClean="0"/>
              <a:t>    Showed no benefit of iv infusion of </a:t>
            </a:r>
            <a:r>
              <a:rPr lang="en-US" dirty="0" err="1" smtClean="0"/>
              <a:t>trimetazidine</a:t>
            </a:r>
            <a:r>
              <a:rPr lang="en-US" dirty="0" smtClean="0"/>
              <a:t> immediately post MI over 48hrs </a:t>
            </a:r>
          </a:p>
          <a:p>
            <a:pPr>
              <a:buNone/>
            </a:pPr>
            <a:endParaRPr lang="en-US" dirty="0" smtClean="0"/>
          </a:p>
          <a:p>
            <a:r>
              <a:rPr lang="en-US" b="1" dirty="0" smtClean="0">
                <a:solidFill>
                  <a:srgbClr val="C00000"/>
                </a:solidFill>
              </a:rPr>
              <a:t>VASCO Trial</a:t>
            </a:r>
          </a:p>
          <a:p>
            <a:pPr>
              <a:buNone/>
            </a:pPr>
            <a:r>
              <a:rPr lang="en-US" dirty="0" smtClean="0"/>
              <a:t>    Largest RCT </a:t>
            </a:r>
          </a:p>
          <a:p>
            <a:pPr>
              <a:buNone/>
            </a:pPr>
            <a:r>
              <a:rPr lang="en-US" dirty="0" smtClean="0"/>
              <a:t>    Showed no benefit as an add on in angina</a:t>
            </a:r>
          </a:p>
          <a:p>
            <a:endParaRPr lang="en-US" dirty="0" smtClean="0"/>
          </a:p>
          <a:p>
            <a:r>
              <a:rPr lang="en-US" dirty="0" smtClean="0"/>
              <a:t>MOA – CPT -1 inhibitor and also acts in inhibition of the enzyme long-chain 3-ketoacyl coenzyme A </a:t>
            </a:r>
            <a:r>
              <a:rPr lang="en-US" dirty="0" err="1" smtClean="0"/>
              <a:t>thiolase</a:t>
            </a:r>
            <a:r>
              <a:rPr lang="en-US" dirty="0" smtClean="0"/>
              <a:t> (LC 3- KAT)</a:t>
            </a:r>
          </a:p>
          <a:p>
            <a:r>
              <a:rPr lang="en-US" dirty="0" smtClean="0"/>
              <a:t>Safety issues and adverse effects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a:t>
            </a:r>
            <a:endParaRPr lang="en-US" dirty="0"/>
          </a:p>
        </p:txBody>
      </p:sp>
      <p:sp>
        <p:nvSpPr>
          <p:cNvPr id="3" name="Content Placeholder 2"/>
          <p:cNvSpPr>
            <a:spLocks noGrp="1"/>
          </p:cNvSpPr>
          <p:nvPr>
            <p:ph sz="quarter" idx="1"/>
          </p:nvPr>
        </p:nvSpPr>
        <p:spPr/>
        <p:txBody>
          <a:bodyPr/>
          <a:lstStyle/>
          <a:p>
            <a:endParaRPr lang="en-US" dirty="0" smtClean="0"/>
          </a:p>
          <a:p>
            <a:r>
              <a:rPr lang="en-US" dirty="0" err="1" smtClean="0"/>
              <a:t>Extrapyramidal</a:t>
            </a:r>
            <a:r>
              <a:rPr lang="en-US" dirty="0" smtClean="0"/>
              <a:t> and </a:t>
            </a:r>
            <a:r>
              <a:rPr lang="en-US" dirty="0" err="1" smtClean="0"/>
              <a:t>parkinsonian</a:t>
            </a:r>
            <a:r>
              <a:rPr lang="en-US" dirty="0" smtClean="0"/>
              <a:t> symptoms recently  published by EMA 2012</a:t>
            </a:r>
          </a:p>
          <a:p>
            <a:r>
              <a:rPr lang="en-US" dirty="0" smtClean="0"/>
              <a:t>Restless leg syndrome.</a:t>
            </a:r>
          </a:p>
          <a:p>
            <a:r>
              <a:rPr lang="en-US" dirty="0" smtClean="0"/>
              <a:t>Use is limited in severe renal impairment.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err="1" smtClean="0"/>
              <a:t>Perhexilene</a:t>
            </a:r>
            <a:r>
              <a:rPr lang="en-US" dirty="0" smtClean="0"/>
              <a:t> </a:t>
            </a:r>
            <a:endParaRPr lang="en-US" dirty="0"/>
          </a:p>
        </p:txBody>
      </p:sp>
      <p:sp>
        <p:nvSpPr>
          <p:cNvPr id="3" name="Content Placeholder 2"/>
          <p:cNvSpPr>
            <a:spLocks noGrp="1"/>
          </p:cNvSpPr>
          <p:nvPr>
            <p:ph sz="quarter" idx="1"/>
          </p:nvPr>
        </p:nvSpPr>
        <p:spPr>
          <a:xfrm>
            <a:off x="914400" y="1143000"/>
            <a:ext cx="7772400" cy="6477000"/>
          </a:xfrm>
        </p:spPr>
        <p:txBody>
          <a:bodyPr>
            <a:normAutofit/>
          </a:bodyPr>
          <a:lstStyle/>
          <a:p>
            <a:r>
              <a:rPr lang="en-US" dirty="0" smtClean="0"/>
              <a:t>Earlier designed as a CCB but does not act like a CCB</a:t>
            </a:r>
          </a:p>
          <a:p>
            <a:endParaRPr lang="en-US" dirty="0" smtClean="0"/>
          </a:p>
          <a:p>
            <a:r>
              <a:rPr lang="en-US" dirty="0" smtClean="0"/>
              <a:t>Does not affect the heart rate or SVR</a:t>
            </a:r>
          </a:p>
          <a:p>
            <a:endParaRPr lang="en-US" dirty="0" smtClean="0"/>
          </a:p>
          <a:p>
            <a:r>
              <a:rPr lang="en-US" dirty="0" smtClean="0"/>
              <a:t>Multiple randomized trials show that it has anti </a:t>
            </a:r>
            <a:r>
              <a:rPr lang="en-US" dirty="0" err="1" smtClean="0"/>
              <a:t>anginal</a:t>
            </a:r>
            <a:r>
              <a:rPr lang="en-US" dirty="0" smtClean="0"/>
              <a:t> effect as </a:t>
            </a:r>
            <a:r>
              <a:rPr lang="en-US" dirty="0" err="1" smtClean="0"/>
              <a:t>monotherapy</a:t>
            </a:r>
            <a:r>
              <a:rPr lang="en-US" dirty="0" smtClean="0"/>
              <a:t> or in combination.</a:t>
            </a:r>
          </a:p>
          <a:p>
            <a:endParaRPr lang="en-US" dirty="0" smtClean="0"/>
          </a:p>
          <a:p>
            <a:r>
              <a:rPr lang="en-US" dirty="0" smtClean="0"/>
              <a:t>Inhibition of CPT-1 and, to a lesser extent, CPT-2, resulting in increased glucose and lactate </a:t>
            </a:r>
            <a:r>
              <a:rPr lang="en-US" dirty="0" err="1" smtClean="0"/>
              <a:t>utilisation</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S/E </a:t>
            </a:r>
            <a:r>
              <a:rPr lang="en-US" dirty="0" err="1" smtClean="0"/>
              <a:t>hepatotoxicity</a:t>
            </a:r>
            <a:r>
              <a:rPr lang="en-US" dirty="0" smtClean="0"/>
              <a:t> and peripheral neuropathy</a:t>
            </a:r>
          </a:p>
          <a:p>
            <a:endParaRPr lang="en-US" dirty="0" smtClean="0"/>
          </a:p>
          <a:p>
            <a:r>
              <a:rPr lang="en-US" dirty="0" smtClean="0"/>
              <a:t>Cole et al  confirmed the safety of </a:t>
            </a:r>
            <a:r>
              <a:rPr lang="en-US" dirty="0" err="1" smtClean="0"/>
              <a:t>perhexiline</a:t>
            </a:r>
            <a:r>
              <a:rPr lang="en-US" dirty="0" smtClean="0"/>
              <a:t> in a</a:t>
            </a:r>
          </a:p>
          <a:p>
            <a:pPr>
              <a:buNone/>
            </a:pPr>
            <a:r>
              <a:rPr lang="en-US" dirty="0" smtClean="0"/>
              <a:t>    </a:t>
            </a:r>
            <a:r>
              <a:rPr lang="en-US" dirty="0" err="1" smtClean="0"/>
              <a:t>randomised</a:t>
            </a:r>
            <a:r>
              <a:rPr lang="en-US" dirty="0" smtClean="0"/>
              <a:t>, double-blind, crossover study following initiation of 100 mg of </a:t>
            </a:r>
            <a:r>
              <a:rPr lang="en-US" dirty="0" err="1" smtClean="0"/>
              <a:t>perhexiline</a:t>
            </a:r>
            <a:r>
              <a:rPr lang="en-US" dirty="0" smtClean="0"/>
              <a:t> BD with subsequent</a:t>
            </a:r>
          </a:p>
          <a:p>
            <a:pPr>
              <a:buNone/>
            </a:pPr>
            <a:r>
              <a:rPr lang="en-US" dirty="0" smtClean="0"/>
              <a:t>    plasma-guided dose titration; none of the patients </a:t>
            </a:r>
            <a:r>
              <a:rPr lang="en-US" dirty="0" err="1" smtClean="0"/>
              <a:t>devloped</a:t>
            </a:r>
            <a:r>
              <a:rPr lang="en-US" dirty="0" smtClean="0"/>
              <a:t> any dreaded side effects.</a:t>
            </a:r>
          </a:p>
          <a:p>
            <a:pPr>
              <a:buNone/>
            </a:pPr>
            <a:r>
              <a:rPr lang="en-US" dirty="0" smtClean="0"/>
              <a:t>Other s/e:  nausea ,dizziness and hypoglycemia</a:t>
            </a:r>
          </a:p>
          <a:p>
            <a:pPr>
              <a:buNone/>
            </a:pPr>
            <a:r>
              <a:rPr lang="en-US" dirty="0" smtClean="0"/>
              <a:t>Other uses –  symptomatic Aortic </a:t>
            </a:r>
            <a:r>
              <a:rPr lang="en-US" dirty="0" err="1" smtClean="0"/>
              <a:t>stenosis</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dirty="0" err="1" smtClean="0"/>
              <a:t>Etomoxir</a:t>
            </a:r>
            <a:r>
              <a:rPr lang="en-US" dirty="0" smtClean="0"/>
              <a:t>/ </a:t>
            </a:r>
            <a:r>
              <a:rPr lang="en-US" dirty="0" err="1" smtClean="0"/>
              <a:t>Oxfenicine</a:t>
            </a:r>
            <a:endParaRPr lang="en-US" dirty="0"/>
          </a:p>
        </p:txBody>
      </p:sp>
      <p:sp>
        <p:nvSpPr>
          <p:cNvPr id="3" name="Content Placeholder 2"/>
          <p:cNvSpPr>
            <a:spLocks noGrp="1"/>
          </p:cNvSpPr>
          <p:nvPr>
            <p:ph sz="quarter" idx="1"/>
          </p:nvPr>
        </p:nvSpPr>
        <p:spPr>
          <a:xfrm>
            <a:off x="914400" y="914400"/>
            <a:ext cx="7772400" cy="5638800"/>
          </a:xfrm>
        </p:spPr>
        <p:txBody>
          <a:bodyPr>
            <a:normAutofit/>
          </a:bodyPr>
          <a:lstStyle/>
          <a:p>
            <a:r>
              <a:rPr lang="en-US" dirty="0" smtClean="0"/>
              <a:t>Potential anti </a:t>
            </a:r>
            <a:r>
              <a:rPr lang="en-US" dirty="0" err="1" smtClean="0"/>
              <a:t>anginal</a:t>
            </a:r>
            <a:r>
              <a:rPr lang="en-US" dirty="0" smtClean="0"/>
              <a:t> agent</a:t>
            </a:r>
          </a:p>
          <a:p>
            <a:endParaRPr lang="en-US" dirty="0" smtClean="0"/>
          </a:p>
          <a:p>
            <a:r>
              <a:rPr lang="en-US" dirty="0" smtClean="0"/>
              <a:t>Launched as anti diabetic agent due to </a:t>
            </a:r>
            <a:r>
              <a:rPr lang="en-US" dirty="0" err="1" smtClean="0"/>
              <a:t>hypoglycaemic</a:t>
            </a:r>
            <a:r>
              <a:rPr lang="en-US" dirty="0" smtClean="0"/>
              <a:t> effects</a:t>
            </a:r>
          </a:p>
          <a:p>
            <a:endParaRPr lang="en-US" dirty="0" smtClean="0"/>
          </a:p>
          <a:p>
            <a:r>
              <a:rPr lang="en-US" dirty="0" smtClean="0"/>
              <a:t>CPT 1 INHIBITOR</a:t>
            </a:r>
          </a:p>
          <a:p>
            <a:endParaRPr lang="en-US" dirty="0" smtClean="0"/>
          </a:p>
          <a:p>
            <a:r>
              <a:rPr lang="en-US" dirty="0" smtClean="0"/>
              <a:t>Improvement in LV function in rats- </a:t>
            </a:r>
            <a:r>
              <a:rPr lang="en-US" dirty="0" err="1" smtClean="0"/>
              <a:t>Turcani</a:t>
            </a:r>
            <a:r>
              <a:rPr lang="en-US" dirty="0" smtClean="0"/>
              <a:t> &amp; Rupp</a:t>
            </a:r>
          </a:p>
          <a:p>
            <a:endParaRPr lang="en-US" dirty="0" smtClean="0"/>
          </a:p>
          <a:p>
            <a:r>
              <a:rPr lang="en-US" dirty="0" smtClean="0"/>
              <a:t>Single study available on humans (15 patients) with NYHA II – III </a:t>
            </a:r>
            <a:r>
              <a:rPr lang="en-US" dirty="0" err="1" smtClean="0"/>
              <a:t>Etomoxir</a:t>
            </a:r>
            <a:r>
              <a:rPr lang="en-US" dirty="0" smtClean="0"/>
              <a:t> 80mg was administered.</a:t>
            </a:r>
          </a:p>
          <a:p>
            <a:pPr>
              <a:buNone/>
            </a:pPr>
            <a:endParaRPr lang="en-US" dirty="0" smtClean="0"/>
          </a:p>
          <a:p>
            <a:r>
              <a:rPr lang="en-US" dirty="0" smtClean="0"/>
              <a:t>Only animal studies on </a:t>
            </a:r>
            <a:r>
              <a:rPr lang="en-US" dirty="0" err="1" smtClean="0"/>
              <a:t>oxfenicine</a:t>
            </a:r>
            <a:r>
              <a:rPr lang="en-US" dirty="0" smtClean="0"/>
              <a: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44" name="Rectangle 28"/>
          <p:cNvSpPr>
            <a:spLocks noGrp="1" noRot="1" noChangeArrowheads="1"/>
          </p:cNvSpPr>
          <p:nvPr>
            <p:ph type="title"/>
          </p:nvPr>
        </p:nvSpPr>
        <p:spPr/>
        <p:txBody>
          <a:bodyPr/>
          <a:lstStyle/>
          <a:p>
            <a:pPr eaLnBrk="1" hangingPunct="1">
              <a:defRPr/>
            </a:pPr>
            <a:r>
              <a:rPr lang="en-US" smtClean="0"/>
              <a:t>Preconditioning: Nicorandil</a:t>
            </a:r>
          </a:p>
        </p:txBody>
      </p:sp>
      <p:sp>
        <p:nvSpPr>
          <p:cNvPr id="41987" name="Rectangle 3"/>
          <p:cNvSpPr>
            <a:spLocks noChangeArrowheads="1"/>
          </p:cNvSpPr>
          <p:nvPr/>
        </p:nvSpPr>
        <p:spPr bwMode="auto">
          <a:xfrm>
            <a:off x="3390900" y="4724400"/>
            <a:ext cx="5372100" cy="685800"/>
          </a:xfrm>
          <a:prstGeom prst="rect">
            <a:avLst/>
          </a:prstGeom>
          <a:solidFill>
            <a:schemeClr val="bg1"/>
          </a:solidFill>
          <a:ln w="19050">
            <a:solidFill>
              <a:schemeClr val="tx1"/>
            </a:solidFill>
            <a:miter lim="800000"/>
            <a:headEnd/>
            <a:tailEnd/>
          </a:ln>
        </p:spPr>
        <p:txBody>
          <a:bodyPr wrap="none" lIns="182880" tIns="0" rIns="182880" bIns="0" anchor="ctr"/>
          <a:lstStyle/>
          <a:p>
            <a:pPr marL="228600" indent="-228600" eaLnBrk="1" hangingPunct="1">
              <a:buClr>
                <a:srgbClr val="FFFF00"/>
              </a:buClr>
            </a:pPr>
            <a:r>
              <a:rPr lang="en-US" b="1" dirty="0">
                <a:ea typeface="Arial Unicode MS" pitchFamily="34" charset="-128"/>
                <a:cs typeface="Arial Unicode MS" pitchFamily="34" charset="-128"/>
              </a:rPr>
              <a:t>Nitrate-associated effects</a:t>
            </a:r>
          </a:p>
          <a:p>
            <a:pPr marL="228600" indent="-228600" eaLnBrk="1" hangingPunct="1">
              <a:buClr>
                <a:schemeClr val="tx1"/>
              </a:buClr>
              <a:buFontTx/>
              <a:buChar char="•"/>
            </a:pPr>
            <a:r>
              <a:rPr lang="en-US" b="1" dirty="0" err="1">
                <a:ea typeface="Arial Unicode MS" pitchFamily="34" charset="-128"/>
                <a:cs typeface="Arial Unicode MS" pitchFamily="34" charset="-128"/>
              </a:rPr>
              <a:t>Vasodilation</a:t>
            </a:r>
            <a:r>
              <a:rPr lang="en-US" b="1" dirty="0">
                <a:ea typeface="Arial Unicode MS" pitchFamily="34" charset="-128"/>
                <a:cs typeface="Arial Unicode MS" pitchFamily="34" charset="-128"/>
              </a:rPr>
              <a:t> of coronary </a:t>
            </a:r>
            <a:r>
              <a:rPr lang="en-US" b="1" dirty="0" err="1">
                <a:ea typeface="Arial Unicode MS" pitchFamily="34" charset="-128"/>
                <a:cs typeface="Arial Unicode MS" pitchFamily="34" charset="-128"/>
              </a:rPr>
              <a:t>epicardial</a:t>
            </a:r>
            <a:r>
              <a:rPr lang="en-US" b="1" dirty="0">
                <a:ea typeface="Arial Unicode MS" pitchFamily="34" charset="-128"/>
                <a:cs typeface="Arial Unicode MS" pitchFamily="34" charset="-128"/>
              </a:rPr>
              <a:t> arteries</a:t>
            </a:r>
          </a:p>
        </p:txBody>
      </p:sp>
      <p:sp>
        <p:nvSpPr>
          <p:cNvPr id="41988" name="Rectangle 4"/>
          <p:cNvSpPr>
            <a:spLocks noChangeArrowheads="1"/>
          </p:cNvSpPr>
          <p:nvPr/>
        </p:nvSpPr>
        <p:spPr bwMode="auto">
          <a:xfrm>
            <a:off x="457200" y="1954213"/>
            <a:ext cx="5562600" cy="914400"/>
          </a:xfrm>
          <a:prstGeom prst="rect">
            <a:avLst/>
          </a:prstGeom>
          <a:solidFill>
            <a:schemeClr val="bg1"/>
          </a:solidFill>
          <a:ln w="19050">
            <a:solidFill>
              <a:schemeClr val="tx1"/>
            </a:solidFill>
            <a:miter lim="800000"/>
            <a:headEnd/>
            <a:tailEnd/>
          </a:ln>
        </p:spPr>
        <p:txBody>
          <a:bodyPr wrap="none" lIns="182880" tIns="182880" rIns="182880" bIns="182880" anchor="ctr"/>
          <a:lstStyle/>
          <a:p>
            <a:pPr marL="228600" indent="-228600" eaLnBrk="1" hangingPunct="1">
              <a:buClr>
                <a:srgbClr val="FFFF00"/>
              </a:buClr>
            </a:pPr>
            <a:r>
              <a:rPr lang="en-US" b="1" dirty="0">
                <a:ea typeface="Arial Unicode MS" pitchFamily="34" charset="-128"/>
                <a:cs typeface="Arial Unicode MS" pitchFamily="34" charset="-128"/>
              </a:rPr>
              <a:t>Activation of ATP-sensitive K</a:t>
            </a:r>
            <a:r>
              <a:rPr lang="en-US" b="1" baseline="30000" dirty="0">
                <a:ea typeface="Arial Unicode MS" pitchFamily="34" charset="-128"/>
                <a:cs typeface="Arial Unicode MS" pitchFamily="34" charset="-128"/>
              </a:rPr>
              <a:t>+</a:t>
            </a:r>
            <a:r>
              <a:rPr lang="en-US" b="1" dirty="0">
                <a:ea typeface="Arial Unicode MS" pitchFamily="34" charset="-128"/>
                <a:cs typeface="Arial Unicode MS" pitchFamily="34" charset="-128"/>
              </a:rPr>
              <a:t> channels</a:t>
            </a:r>
          </a:p>
          <a:p>
            <a:pPr marL="228600" indent="-228600" eaLnBrk="1" hangingPunct="1">
              <a:buClr>
                <a:schemeClr val="tx1"/>
              </a:buClr>
              <a:buFontTx/>
              <a:buChar char="•"/>
            </a:pPr>
            <a:r>
              <a:rPr lang="en-US" b="1" dirty="0">
                <a:ea typeface="Arial Unicode MS" pitchFamily="34" charset="-128"/>
                <a:cs typeface="Arial Unicode MS" pitchFamily="34" charset="-128"/>
              </a:rPr>
              <a:t>Ischemic preconditioning</a:t>
            </a:r>
          </a:p>
          <a:p>
            <a:pPr marL="228600" indent="-228600" eaLnBrk="1" hangingPunct="1">
              <a:buClr>
                <a:schemeClr val="tx1"/>
              </a:buClr>
              <a:buFontTx/>
              <a:buChar char="•"/>
            </a:pPr>
            <a:r>
              <a:rPr lang="en-US" b="1" dirty="0">
                <a:ea typeface="Arial Unicode MS" pitchFamily="34" charset="-128"/>
                <a:cs typeface="Arial Unicode MS" pitchFamily="34" charset="-128"/>
              </a:rPr>
              <a:t>Dilation of coronary resistance arterioles</a:t>
            </a:r>
          </a:p>
        </p:txBody>
      </p:sp>
      <p:sp>
        <p:nvSpPr>
          <p:cNvPr id="41989" name="Rectangle 5"/>
          <p:cNvSpPr>
            <a:spLocks noChangeArrowheads="1"/>
          </p:cNvSpPr>
          <p:nvPr/>
        </p:nvSpPr>
        <p:spPr bwMode="auto">
          <a:xfrm>
            <a:off x="4648200" y="6340475"/>
            <a:ext cx="4114800" cy="523220"/>
          </a:xfrm>
          <a:prstGeom prst="rect">
            <a:avLst/>
          </a:prstGeom>
          <a:noFill/>
          <a:ln w="9525">
            <a:noFill/>
            <a:miter lim="800000"/>
            <a:headEnd/>
            <a:tailEnd/>
          </a:ln>
        </p:spPr>
        <p:txBody>
          <a:bodyPr lIns="0" rIns="0" anchor="b">
            <a:spAutoFit/>
          </a:bodyPr>
          <a:lstStyle/>
          <a:p>
            <a:pPr algn="r" eaLnBrk="1" hangingPunct="1"/>
            <a:r>
              <a:rPr lang="en-US" sz="1400" dirty="0">
                <a:ea typeface="Arial Unicode MS" pitchFamily="34" charset="-128"/>
                <a:cs typeface="Arial Unicode MS" pitchFamily="34" charset="-128"/>
              </a:rPr>
              <a:t>IONA Study Group. </a:t>
            </a:r>
            <a:r>
              <a:rPr lang="en-US" sz="1400" i="1" dirty="0">
                <a:ea typeface="Arial Unicode MS" pitchFamily="34" charset="-128"/>
                <a:cs typeface="Arial Unicode MS" pitchFamily="34" charset="-128"/>
              </a:rPr>
              <a:t>Lancet.</a:t>
            </a:r>
            <a:r>
              <a:rPr lang="en-US" sz="1400" dirty="0">
                <a:ea typeface="Arial Unicode MS" pitchFamily="34" charset="-128"/>
                <a:cs typeface="Arial Unicode MS" pitchFamily="34" charset="-128"/>
              </a:rPr>
              <a:t> 2002;359:1269-75.</a:t>
            </a:r>
          </a:p>
          <a:p>
            <a:pPr algn="r" eaLnBrk="1" hangingPunct="1"/>
            <a:r>
              <a:rPr lang="en-US" sz="1400" dirty="0" err="1">
                <a:ea typeface="Arial Unicode MS" pitchFamily="34" charset="-128"/>
                <a:cs typeface="Arial Unicode MS" pitchFamily="34" charset="-128"/>
              </a:rPr>
              <a:t>Rahman</a:t>
            </a:r>
            <a:r>
              <a:rPr lang="en-US" sz="1400" dirty="0">
                <a:ea typeface="Arial Unicode MS" pitchFamily="34" charset="-128"/>
                <a:cs typeface="Arial Unicode MS" pitchFamily="34" charset="-128"/>
              </a:rPr>
              <a:t> N et al. </a:t>
            </a:r>
            <a:r>
              <a:rPr lang="en-US" sz="1400" i="1" dirty="0">
                <a:ea typeface="Arial Unicode MS" pitchFamily="34" charset="-128"/>
                <a:cs typeface="Arial Unicode MS" pitchFamily="34" charset="-128"/>
              </a:rPr>
              <a:t>AAPS J</a:t>
            </a:r>
            <a:r>
              <a:rPr lang="en-US" sz="1400" dirty="0">
                <a:ea typeface="Arial Unicode MS" pitchFamily="34" charset="-128"/>
                <a:cs typeface="Arial Unicode MS" pitchFamily="34" charset="-128"/>
              </a:rPr>
              <a:t>. 2004;6:e34</a:t>
            </a:r>
            <a:r>
              <a:rPr lang="en-US" sz="1400" dirty="0">
                <a:solidFill>
                  <a:schemeClr val="hlink"/>
                </a:solidFill>
                <a:ea typeface="Arial Unicode MS" pitchFamily="34" charset="-128"/>
                <a:cs typeface="Arial Unicode MS" pitchFamily="34" charset="-128"/>
              </a:rPr>
              <a:t>.</a:t>
            </a:r>
          </a:p>
        </p:txBody>
      </p:sp>
      <p:sp>
        <p:nvSpPr>
          <p:cNvPr id="41990" name="AutoShape 6"/>
          <p:cNvSpPr>
            <a:spLocks/>
          </p:cNvSpPr>
          <p:nvPr/>
        </p:nvSpPr>
        <p:spPr bwMode="auto">
          <a:xfrm rot="5400000" flipV="1">
            <a:off x="4646612" y="4160838"/>
            <a:ext cx="200025" cy="869950"/>
          </a:xfrm>
          <a:prstGeom prst="rightBrace">
            <a:avLst>
              <a:gd name="adj1" fmla="val 36243"/>
              <a:gd name="adj2" fmla="val 50000"/>
            </a:avLst>
          </a:prstGeom>
          <a:noFill/>
          <a:ln w="19050">
            <a:solidFill>
              <a:schemeClr val="tx1"/>
            </a:solidFill>
            <a:round/>
            <a:headEnd/>
            <a:tailEnd/>
          </a:ln>
        </p:spPr>
        <p:txBody>
          <a:bodyPr lIns="0" tIns="0" rIns="0" bIns="0" anchor="ctr">
            <a:spAutoFit/>
          </a:bodyPr>
          <a:lstStyle/>
          <a:p>
            <a:endParaRPr lang="en-US"/>
          </a:p>
        </p:txBody>
      </p:sp>
      <p:sp>
        <p:nvSpPr>
          <p:cNvPr id="41991" name="AutoShape 7"/>
          <p:cNvSpPr>
            <a:spLocks/>
          </p:cNvSpPr>
          <p:nvPr/>
        </p:nvSpPr>
        <p:spPr bwMode="auto">
          <a:xfrm rot="16200000" flipV="1">
            <a:off x="3074987" y="2020888"/>
            <a:ext cx="200025" cy="2006600"/>
          </a:xfrm>
          <a:prstGeom prst="rightBrace">
            <a:avLst>
              <a:gd name="adj1" fmla="val 36876"/>
              <a:gd name="adj2" fmla="val 50000"/>
            </a:avLst>
          </a:prstGeom>
          <a:noFill/>
          <a:ln w="19050">
            <a:solidFill>
              <a:schemeClr val="tx1"/>
            </a:solidFill>
            <a:round/>
            <a:headEnd/>
            <a:tailEnd/>
          </a:ln>
        </p:spPr>
        <p:txBody>
          <a:bodyPr lIns="0" tIns="0" rIns="0" bIns="0" anchor="ctr">
            <a:spAutoFit/>
          </a:bodyPr>
          <a:lstStyle/>
          <a:p>
            <a:endParaRPr lang="en-US"/>
          </a:p>
        </p:txBody>
      </p:sp>
      <p:grpSp>
        <p:nvGrpSpPr>
          <p:cNvPr id="2" name="Group 8"/>
          <p:cNvGrpSpPr>
            <a:grpSpLocks/>
          </p:cNvGrpSpPr>
          <p:nvPr/>
        </p:nvGrpSpPr>
        <p:grpSpPr bwMode="auto">
          <a:xfrm flipV="1">
            <a:off x="2286000" y="3203575"/>
            <a:ext cx="2465388" cy="1058863"/>
            <a:chOff x="1440" y="2018"/>
            <a:chExt cx="1553" cy="667"/>
          </a:xfrm>
        </p:grpSpPr>
        <p:sp>
          <p:nvSpPr>
            <p:cNvPr id="41998" name="AutoShape 9"/>
            <p:cNvSpPr>
              <a:spLocks noChangeArrowheads="1"/>
            </p:cNvSpPr>
            <p:nvPr/>
          </p:nvSpPr>
          <p:spPr bwMode="blackWhite">
            <a:xfrm>
              <a:off x="1465" y="2202"/>
              <a:ext cx="467" cy="402"/>
            </a:xfrm>
            <a:prstGeom prst="hexagon">
              <a:avLst>
                <a:gd name="adj" fmla="val 29042"/>
                <a:gd name="vf" fmla="val 115470"/>
              </a:avLst>
            </a:prstGeom>
            <a:noFill/>
            <a:ln w="38100" algn="ctr">
              <a:solidFill>
                <a:schemeClr val="accent1"/>
              </a:solidFill>
              <a:miter lim="800000"/>
              <a:headEnd/>
              <a:tailEnd/>
            </a:ln>
          </p:spPr>
          <p:txBody>
            <a:bodyPr wrap="none" anchor="ctr"/>
            <a:lstStyle/>
            <a:p>
              <a:endParaRPr lang="en-US"/>
            </a:p>
          </p:txBody>
        </p:sp>
        <p:sp>
          <p:nvSpPr>
            <p:cNvPr id="41999" name="Rectangle 10"/>
            <p:cNvSpPr>
              <a:spLocks noChangeArrowheads="1"/>
            </p:cNvSpPr>
            <p:nvPr/>
          </p:nvSpPr>
          <p:spPr bwMode="white">
            <a:xfrm>
              <a:off x="1440" y="2517"/>
              <a:ext cx="168" cy="168"/>
            </a:xfrm>
            <a:prstGeom prst="rect">
              <a:avLst/>
            </a:prstGeom>
            <a:solidFill>
              <a:schemeClr val="bg1"/>
            </a:solidFill>
            <a:ln w="25400">
              <a:noFill/>
              <a:miter lim="800000"/>
              <a:headEnd/>
              <a:tailEnd/>
            </a:ln>
          </p:spPr>
          <p:txBody>
            <a:bodyPr wrap="none" anchor="ctr"/>
            <a:lstStyle/>
            <a:p>
              <a:endParaRPr lang="en-US"/>
            </a:p>
          </p:txBody>
        </p:sp>
        <p:sp>
          <p:nvSpPr>
            <p:cNvPr id="42000" name="Line 11"/>
            <p:cNvSpPr>
              <a:spLocks noChangeShapeType="1"/>
            </p:cNvSpPr>
            <p:nvPr/>
          </p:nvSpPr>
          <p:spPr bwMode="blackWhite">
            <a:xfrm flipV="1">
              <a:off x="1515" y="2243"/>
              <a:ext cx="88" cy="154"/>
            </a:xfrm>
            <a:prstGeom prst="line">
              <a:avLst/>
            </a:prstGeom>
            <a:noFill/>
            <a:ln w="38100">
              <a:solidFill>
                <a:schemeClr val="accent1"/>
              </a:solidFill>
              <a:round/>
              <a:headEnd/>
              <a:tailEnd/>
            </a:ln>
          </p:spPr>
          <p:txBody>
            <a:bodyPr wrap="none" anchor="ctr"/>
            <a:lstStyle/>
            <a:p>
              <a:endParaRPr lang="en-US"/>
            </a:p>
          </p:txBody>
        </p:sp>
        <p:sp>
          <p:nvSpPr>
            <p:cNvPr id="42001" name="Line 12"/>
            <p:cNvSpPr>
              <a:spLocks noChangeShapeType="1"/>
            </p:cNvSpPr>
            <p:nvPr/>
          </p:nvSpPr>
          <p:spPr bwMode="blackWhite">
            <a:xfrm>
              <a:off x="1792" y="2239"/>
              <a:ext cx="92" cy="162"/>
            </a:xfrm>
            <a:prstGeom prst="line">
              <a:avLst/>
            </a:prstGeom>
            <a:noFill/>
            <a:ln w="38100">
              <a:solidFill>
                <a:schemeClr val="accent1"/>
              </a:solidFill>
              <a:round/>
              <a:headEnd/>
              <a:tailEnd/>
            </a:ln>
          </p:spPr>
          <p:txBody>
            <a:bodyPr wrap="none" anchor="ctr"/>
            <a:lstStyle/>
            <a:p>
              <a:endParaRPr lang="en-US"/>
            </a:p>
          </p:txBody>
        </p:sp>
        <p:sp>
          <p:nvSpPr>
            <p:cNvPr id="42002" name="Line 13"/>
            <p:cNvSpPr>
              <a:spLocks noChangeShapeType="1"/>
            </p:cNvSpPr>
            <p:nvPr/>
          </p:nvSpPr>
          <p:spPr bwMode="blackWhite">
            <a:xfrm>
              <a:off x="1627" y="2566"/>
              <a:ext cx="172" cy="0"/>
            </a:xfrm>
            <a:prstGeom prst="line">
              <a:avLst/>
            </a:prstGeom>
            <a:noFill/>
            <a:ln w="38100">
              <a:solidFill>
                <a:schemeClr val="accent1"/>
              </a:solidFill>
              <a:round/>
              <a:headEnd/>
              <a:tailEnd/>
            </a:ln>
          </p:spPr>
          <p:txBody>
            <a:bodyPr wrap="none" anchor="ctr"/>
            <a:lstStyle/>
            <a:p>
              <a:endParaRPr lang="en-US"/>
            </a:p>
          </p:txBody>
        </p:sp>
        <p:sp>
          <p:nvSpPr>
            <p:cNvPr id="42003" name="Line 14"/>
            <p:cNvSpPr>
              <a:spLocks noChangeShapeType="1"/>
            </p:cNvSpPr>
            <p:nvPr/>
          </p:nvSpPr>
          <p:spPr bwMode="blackWhite">
            <a:xfrm>
              <a:off x="1936" y="2404"/>
              <a:ext cx="215" cy="0"/>
            </a:xfrm>
            <a:prstGeom prst="line">
              <a:avLst/>
            </a:prstGeom>
            <a:noFill/>
            <a:ln w="38100">
              <a:solidFill>
                <a:schemeClr val="accent1"/>
              </a:solidFill>
              <a:round/>
              <a:headEnd/>
              <a:tailEnd/>
            </a:ln>
          </p:spPr>
          <p:txBody>
            <a:bodyPr wrap="none" anchor="ctr"/>
            <a:lstStyle/>
            <a:p>
              <a:endParaRPr lang="en-US"/>
            </a:p>
          </p:txBody>
        </p:sp>
        <p:sp>
          <p:nvSpPr>
            <p:cNvPr id="42004" name="Line 15"/>
            <p:cNvSpPr>
              <a:spLocks noChangeShapeType="1"/>
            </p:cNvSpPr>
            <p:nvPr/>
          </p:nvSpPr>
          <p:spPr bwMode="blackWhite">
            <a:xfrm>
              <a:off x="2133" y="2408"/>
              <a:ext cx="91" cy="161"/>
            </a:xfrm>
            <a:prstGeom prst="line">
              <a:avLst/>
            </a:prstGeom>
            <a:noFill/>
            <a:ln w="38100">
              <a:solidFill>
                <a:schemeClr val="accent1"/>
              </a:solidFill>
              <a:round/>
              <a:headEnd/>
              <a:tailEnd/>
            </a:ln>
          </p:spPr>
          <p:txBody>
            <a:bodyPr wrap="none" anchor="ctr"/>
            <a:lstStyle/>
            <a:p>
              <a:endParaRPr lang="en-US"/>
            </a:p>
          </p:txBody>
        </p:sp>
        <p:sp>
          <p:nvSpPr>
            <p:cNvPr id="42005" name="Line 16"/>
            <p:cNvSpPr>
              <a:spLocks noChangeShapeType="1"/>
            </p:cNvSpPr>
            <p:nvPr/>
          </p:nvSpPr>
          <p:spPr bwMode="blackWhite">
            <a:xfrm>
              <a:off x="2161" y="2380"/>
              <a:ext cx="92" cy="161"/>
            </a:xfrm>
            <a:prstGeom prst="line">
              <a:avLst/>
            </a:prstGeom>
            <a:noFill/>
            <a:ln w="38100">
              <a:solidFill>
                <a:schemeClr val="accent1"/>
              </a:solidFill>
              <a:round/>
              <a:headEnd/>
              <a:tailEnd/>
            </a:ln>
          </p:spPr>
          <p:txBody>
            <a:bodyPr wrap="none" anchor="ctr"/>
            <a:lstStyle/>
            <a:p>
              <a:endParaRPr lang="en-US"/>
            </a:p>
          </p:txBody>
        </p:sp>
        <p:sp>
          <p:nvSpPr>
            <p:cNvPr id="42006" name="Line 17"/>
            <p:cNvSpPr>
              <a:spLocks noChangeShapeType="1"/>
            </p:cNvSpPr>
            <p:nvPr/>
          </p:nvSpPr>
          <p:spPr bwMode="blackWhite">
            <a:xfrm flipV="1">
              <a:off x="2144" y="2260"/>
              <a:ext cx="87" cy="155"/>
            </a:xfrm>
            <a:prstGeom prst="line">
              <a:avLst/>
            </a:prstGeom>
            <a:noFill/>
            <a:ln w="38100">
              <a:solidFill>
                <a:schemeClr val="accent1"/>
              </a:solidFill>
              <a:round/>
              <a:headEnd/>
              <a:tailEnd/>
            </a:ln>
          </p:spPr>
          <p:txBody>
            <a:bodyPr wrap="none" anchor="ctr"/>
            <a:lstStyle/>
            <a:p>
              <a:endParaRPr lang="en-US"/>
            </a:p>
          </p:txBody>
        </p:sp>
        <p:sp>
          <p:nvSpPr>
            <p:cNvPr id="42007" name="Line 18"/>
            <p:cNvSpPr>
              <a:spLocks noChangeShapeType="1"/>
            </p:cNvSpPr>
            <p:nvPr/>
          </p:nvSpPr>
          <p:spPr bwMode="blackWhite">
            <a:xfrm>
              <a:off x="2291" y="2201"/>
              <a:ext cx="214" cy="0"/>
            </a:xfrm>
            <a:prstGeom prst="line">
              <a:avLst/>
            </a:prstGeom>
            <a:noFill/>
            <a:ln w="38100">
              <a:solidFill>
                <a:schemeClr val="accent1"/>
              </a:solidFill>
              <a:round/>
              <a:headEnd/>
              <a:tailEnd/>
            </a:ln>
          </p:spPr>
          <p:txBody>
            <a:bodyPr wrap="none" anchor="ctr"/>
            <a:lstStyle/>
            <a:p>
              <a:endParaRPr lang="en-US"/>
            </a:p>
          </p:txBody>
        </p:sp>
        <p:sp>
          <p:nvSpPr>
            <p:cNvPr id="42008" name="Line 19"/>
            <p:cNvSpPr>
              <a:spLocks noChangeShapeType="1"/>
            </p:cNvSpPr>
            <p:nvPr/>
          </p:nvSpPr>
          <p:spPr bwMode="blackWhite">
            <a:xfrm flipV="1">
              <a:off x="2498" y="2022"/>
              <a:ext cx="102" cy="175"/>
            </a:xfrm>
            <a:prstGeom prst="line">
              <a:avLst/>
            </a:prstGeom>
            <a:noFill/>
            <a:ln w="38100">
              <a:solidFill>
                <a:schemeClr val="accent1"/>
              </a:solidFill>
              <a:round/>
              <a:headEnd/>
              <a:tailEnd/>
            </a:ln>
          </p:spPr>
          <p:txBody>
            <a:bodyPr wrap="none" anchor="ctr"/>
            <a:lstStyle/>
            <a:p>
              <a:endParaRPr lang="en-US"/>
            </a:p>
          </p:txBody>
        </p:sp>
        <p:sp>
          <p:nvSpPr>
            <p:cNvPr id="42009" name="Line 20"/>
            <p:cNvSpPr>
              <a:spLocks noChangeShapeType="1"/>
            </p:cNvSpPr>
            <p:nvPr/>
          </p:nvSpPr>
          <p:spPr bwMode="blackWhite">
            <a:xfrm>
              <a:off x="2595" y="2018"/>
              <a:ext cx="177" cy="0"/>
            </a:xfrm>
            <a:prstGeom prst="line">
              <a:avLst/>
            </a:prstGeom>
            <a:noFill/>
            <a:ln w="38100">
              <a:solidFill>
                <a:schemeClr val="accent1"/>
              </a:solidFill>
              <a:round/>
              <a:headEnd/>
              <a:tailEnd/>
            </a:ln>
          </p:spPr>
          <p:txBody>
            <a:bodyPr wrap="none" anchor="ctr"/>
            <a:lstStyle/>
            <a:p>
              <a:endParaRPr lang="en-US"/>
            </a:p>
          </p:txBody>
        </p:sp>
        <p:sp>
          <p:nvSpPr>
            <p:cNvPr id="42010" name="Line 21"/>
            <p:cNvSpPr>
              <a:spLocks noChangeShapeType="1"/>
            </p:cNvSpPr>
            <p:nvPr/>
          </p:nvSpPr>
          <p:spPr bwMode="blackWhite">
            <a:xfrm>
              <a:off x="2913" y="2018"/>
              <a:ext cx="80" cy="0"/>
            </a:xfrm>
            <a:prstGeom prst="line">
              <a:avLst/>
            </a:prstGeom>
            <a:noFill/>
            <a:ln w="38100">
              <a:solidFill>
                <a:schemeClr val="accent1"/>
              </a:solidFill>
              <a:round/>
              <a:headEnd/>
              <a:tailEnd/>
            </a:ln>
          </p:spPr>
          <p:txBody>
            <a:bodyPr wrap="none" anchor="ctr"/>
            <a:lstStyle/>
            <a:p>
              <a:endParaRPr lang="en-US"/>
            </a:p>
          </p:txBody>
        </p:sp>
      </p:grpSp>
      <p:sp>
        <p:nvSpPr>
          <p:cNvPr id="41993" name="Text Box 22"/>
          <p:cNvSpPr txBox="1">
            <a:spLocks noChangeArrowheads="1"/>
          </p:cNvSpPr>
          <p:nvPr/>
        </p:nvSpPr>
        <p:spPr bwMode="blackWhite">
          <a:xfrm>
            <a:off x="2368550" y="3200400"/>
            <a:ext cx="165100"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N</a:t>
            </a:r>
          </a:p>
        </p:txBody>
      </p:sp>
      <p:sp>
        <p:nvSpPr>
          <p:cNvPr id="41994" name="Text Box 23"/>
          <p:cNvSpPr txBox="1">
            <a:spLocks noChangeArrowheads="1"/>
          </p:cNvSpPr>
          <p:nvPr/>
        </p:nvSpPr>
        <p:spPr bwMode="blackWhite">
          <a:xfrm>
            <a:off x="3535363" y="3124200"/>
            <a:ext cx="177800"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O</a:t>
            </a:r>
          </a:p>
        </p:txBody>
      </p:sp>
      <p:sp>
        <p:nvSpPr>
          <p:cNvPr id="41995" name="Text Box 24"/>
          <p:cNvSpPr txBox="1">
            <a:spLocks noChangeArrowheads="1"/>
          </p:cNvSpPr>
          <p:nvPr/>
        </p:nvSpPr>
        <p:spPr bwMode="blackWhite">
          <a:xfrm>
            <a:off x="4437063" y="4127500"/>
            <a:ext cx="177800"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O</a:t>
            </a:r>
          </a:p>
        </p:txBody>
      </p:sp>
      <p:sp>
        <p:nvSpPr>
          <p:cNvPr id="41996" name="Text Box 25"/>
          <p:cNvSpPr txBox="1">
            <a:spLocks noChangeArrowheads="1"/>
          </p:cNvSpPr>
          <p:nvPr/>
        </p:nvSpPr>
        <p:spPr bwMode="blackWhite">
          <a:xfrm>
            <a:off x="4754563" y="4114800"/>
            <a:ext cx="427037" cy="274638"/>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NO</a:t>
            </a:r>
            <a:r>
              <a:rPr lang="en-US" b="1" baseline="-25000">
                <a:ea typeface="Arial Unicode MS" pitchFamily="34" charset="-128"/>
                <a:cs typeface="Arial Unicode MS" pitchFamily="34" charset="-128"/>
              </a:rPr>
              <a:t>2</a:t>
            </a:r>
          </a:p>
        </p:txBody>
      </p:sp>
      <p:sp>
        <p:nvSpPr>
          <p:cNvPr id="41997" name="Text Box 26"/>
          <p:cNvSpPr txBox="1">
            <a:spLocks noChangeArrowheads="1"/>
          </p:cNvSpPr>
          <p:nvPr/>
        </p:nvSpPr>
        <p:spPr bwMode="blackWhite">
          <a:xfrm>
            <a:off x="3260725" y="3878263"/>
            <a:ext cx="330200" cy="274637"/>
          </a:xfrm>
          <a:prstGeom prst="rect">
            <a:avLst/>
          </a:prstGeom>
          <a:noFill/>
          <a:ln w="25400" algn="ctr">
            <a:noFill/>
            <a:miter lim="800000"/>
            <a:headEnd/>
            <a:tailEnd/>
          </a:ln>
        </p:spPr>
        <p:txBody>
          <a:bodyPr wrap="none" lIns="0" tIns="0" rIns="0" bIns="0">
            <a:spAutoFit/>
          </a:bodyPr>
          <a:lstStyle/>
          <a:p>
            <a:r>
              <a:rPr lang="en-US" b="1">
                <a:ea typeface="Arial Unicode MS" pitchFamily="34" charset="-128"/>
                <a:cs typeface="Arial Unicode MS" pitchFamily="34" charset="-128"/>
              </a:rPr>
              <a:t>HN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57200"/>
            <a:ext cx="7772400" cy="5943600"/>
          </a:xfrm>
        </p:spPr>
        <p:txBody>
          <a:bodyPr>
            <a:normAutofit fontScale="92500" lnSpcReduction="10000"/>
          </a:bodyPr>
          <a:lstStyle/>
          <a:p>
            <a:r>
              <a:rPr lang="en-US" dirty="0" smtClean="0"/>
              <a:t>DOSAGE-  20mg bid</a:t>
            </a:r>
          </a:p>
          <a:p>
            <a:endParaRPr lang="en-US" dirty="0" smtClean="0"/>
          </a:p>
          <a:p>
            <a:r>
              <a:rPr lang="en-US" dirty="0" smtClean="0"/>
              <a:t>Tolerance  with chronic dosage</a:t>
            </a:r>
          </a:p>
          <a:p>
            <a:endParaRPr lang="en-US" dirty="0" smtClean="0"/>
          </a:p>
          <a:p>
            <a:r>
              <a:rPr lang="en-US" dirty="0" smtClean="0"/>
              <a:t>No cross tolerance with nitrates</a:t>
            </a:r>
          </a:p>
          <a:p>
            <a:endParaRPr lang="en-US" dirty="0" smtClean="0"/>
          </a:p>
          <a:p>
            <a:r>
              <a:rPr lang="en-US" dirty="0" smtClean="0"/>
              <a:t>The Impact Of </a:t>
            </a:r>
            <a:r>
              <a:rPr lang="en-US" dirty="0" err="1" smtClean="0"/>
              <a:t>Nicorandil</a:t>
            </a:r>
            <a:r>
              <a:rPr lang="en-US" dirty="0" smtClean="0"/>
              <a:t> in Angina </a:t>
            </a:r>
            <a:r>
              <a:rPr lang="en-US" dirty="0" smtClean="0">
                <a:solidFill>
                  <a:srgbClr val="C00000"/>
                </a:solidFill>
              </a:rPr>
              <a:t>(IONA) trial </a:t>
            </a:r>
            <a:r>
              <a:rPr lang="en-US" dirty="0" smtClean="0"/>
              <a:t>- significant reduction of major coronary events in stable angina patients treated with </a:t>
            </a:r>
            <a:r>
              <a:rPr lang="en-US" dirty="0" err="1" smtClean="0"/>
              <a:t>nicorandil</a:t>
            </a:r>
            <a:r>
              <a:rPr lang="en-US" dirty="0" smtClean="0"/>
              <a:t> compared with placebo as add-on to conventional therapy</a:t>
            </a:r>
          </a:p>
          <a:p>
            <a:endParaRPr lang="en-US" dirty="0" smtClean="0"/>
          </a:p>
          <a:p>
            <a:r>
              <a:rPr lang="en-US" dirty="0" smtClean="0"/>
              <a:t>Also used in unstable angina. It also reduces the number of further attacks</a:t>
            </a:r>
          </a:p>
          <a:p>
            <a:endParaRPr lang="en-US" dirty="0" smtClean="0"/>
          </a:p>
          <a:p>
            <a:r>
              <a:rPr lang="en-US" dirty="0" smtClean="0"/>
              <a:t>Additive effects with nitrates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25" name="Rectangle 53"/>
          <p:cNvSpPr>
            <a:spLocks noGrp="1" noRot="1" noChangeArrowheads="1"/>
          </p:cNvSpPr>
          <p:nvPr>
            <p:ph type="title"/>
          </p:nvPr>
        </p:nvSpPr>
        <p:spPr>
          <a:xfrm>
            <a:off x="457200" y="381000"/>
            <a:ext cx="8229600" cy="685800"/>
          </a:xfrm>
        </p:spPr>
        <p:txBody>
          <a:bodyPr>
            <a:normAutofit fontScale="90000"/>
          </a:bodyPr>
          <a:lstStyle/>
          <a:p>
            <a:pPr eaLnBrk="1" hangingPunct="1">
              <a:defRPr/>
            </a:pPr>
            <a:r>
              <a:rPr lang="en-US" dirty="0" smtClean="0"/>
              <a:t>Rho </a:t>
            </a:r>
            <a:r>
              <a:rPr lang="en-US" dirty="0" err="1" smtClean="0"/>
              <a:t>kinase</a:t>
            </a:r>
            <a:r>
              <a:rPr lang="en-US" dirty="0" smtClean="0"/>
              <a:t> inhibition: </a:t>
            </a:r>
            <a:r>
              <a:rPr lang="en-US" dirty="0" err="1" smtClean="0"/>
              <a:t>Fasudil</a:t>
            </a:r>
            <a:endParaRPr lang="en-US" dirty="0" smtClean="0"/>
          </a:p>
        </p:txBody>
      </p:sp>
      <p:sp>
        <p:nvSpPr>
          <p:cNvPr id="310326" name="Rectangle 54"/>
          <p:cNvSpPr>
            <a:spLocks noGrp="1" noChangeArrowheads="1"/>
          </p:cNvSpPr>
          <p:nvPr>
            <p:ph sz="quarter" idx="1"/>
          </p:nvPr>
        </p:nvSpPr>
        <p:spPr>
          <a:xfrm>
            <a:off x="457200" y="1295400"/>
            <a:ext cx="8382000" cy="4953000"/>
          </a:xfrm>
        </p:spPr>
        <p:txBody>
          <a:bodyPr/>
          <a:lstStyle/>
          <a:p>
            <a:pPr eaLnBrk="1" hangingPunct="1">
              <a:defRPr/>
            </a:pPr>
            <a:r>
              <a:rPr lang="en-US" sz="3100" dirty="0" smtClean="0"/>
              <a:t>Rho </a:t>
            </a:r>
            <a:r>
              <a:rPr lang="en-US" sz="3100" dirty="0" err="1" smtClean="0"/>
              <a:t>kinase</a:t>
            </a:r>
            <a:r>
              <a:rPr lang="en-US" sz="3100" dirty="0" smtClean="0"/>
              <a:t> triggers vasoconstriction through accumulation of </a:t>
            </a:r>
            <a:r>
              <a:rPr lang="en-US" sz="3100" dirty="0" err="1" smtClean="0"/>
              <a:t>phosphorylated</a:t>
            </a:r>
            <a:r>
              <a:rPr lang="en-US" sz="3100" dirty="0" smtClean="0"/>
              <a:t> myosin</a:t>
            </a:r>
          </a:p>
        </p:txBody>
      </p:sp>
      <p:sp>
        <p:nvSpPr>
          <p:cNvPr id="39941" name="Rectangle 5"/>
          <p:cNvSpPr>
            <a:spLocks noChangeArrowheads="1"/>
          </p:cNvSpPr>
          <p:nvPr/>
        </p:nvSpPr>
        <p:spPr bwMode="blackGray">
          <a:xfrm>
            <a:off x="647700" y="2957513"/>
            <a:ext cx="7918450" cy="509587"/>
          </a:xfrm>
          <a:prstGeom prst="rect">
            <a:avLst/>
          </a:prstGeom>
          <a:solidFill>
            <a:schemeClr val="hlink"/>
          </a:solidFill>
          <a:ln w="19050" algn="ctr">
            <a:solidFill>
              <a:schemeClr val="tx1"/>
            </a:solidFill>
            <a:miter lim="800000"/>
            <a:headEnd/>
            <a:tailEnd/>
          </a:ln>
        </p:spPr>
        <p:txBody>
          <a:bodyPr wrap="none" anchor="ctr"/>
          <a:lstStyle/>
          <a:p>
            <a:endParaRPr lang="en-US"/>
          </a:p>
        </p:txBody>
      </p:sp>
      <p:sp>
        <p:nvSpPr>
          <p:cNvPr id="39942" name="AutoShape 6"/>
          <p:cNvSpPr>
            <a:spLocks noChangeArrowheads="1"/>
          </p:cNvSpPr>
          <p:nvPr/>
        </p:nvSpPr>
        <p:spPr bwMode="invGray">
          <a:xfrm>
            <a:off x="1411288" y="2813050"/>
            <a:ext cx="454025" cy="798513"/>
          </a:xfrm>
          <a:prstGeom prst="can">
            <a:avLst>
              <a:gd name="adj" fmla="val 43969"/>
            </a:avLst>
          </a:prstGeom>
          <a:solidFill>
            <a:srgbClr val="33CC33"/>
          </a:solidFill>
          <a:ln w="19050">
            <a:solidFill>
              <a:schemeClr val="tx1"/>
            </a:solidFill>
            <a:round/>
            <a:headEnd/>
            <a:tailEnd/>
          </a:ln>
        </p:spPr>
        <p:txBody>
          <a:bodyPr wrap="none" anchor="ctr"/>
          <a:lstStyle/>
          <a:p>
            <a:endParaRPr lang="en-US"/>
          </a:p>
        </p:txBody>
      </p:sp>
      <p:sp>
        <p:nvSpPr>
          <p:cNvPr id="39943" name="AutoShape 7"/>
          <p:cNvSpPr>
            <a:spLocks noChangeArrowheads="1"/>
          </p:cNvSpPr>
          <p:nvPr/>
        </p:nvSpPr>
        <p:spPr bwMode="invGray">
          <a:xfrm>
            <a:off x="2119313" y="2813050"/>
            <a:ext cx="454025" cy="798513"/>
          </a:xfrm>
          <a:prstGeom prst="can">
            <a:avLst>
              <a:gd name="adj" fmla="val 43969"/>
            </a:avLst>
          </a:prstGeom>
          <a:solidFill>
            <a:srgbClr val="33CC33"/>
          </a:solidFill>
          <a:ln w="19050">
            <a:solidFill>
              <a:schemeClr val="tx1"/>
            </a:solidFill>
            <a:round/>
            <a:headEnd/>
            <a:tailEnd/>
          </a:ln>
        </p:spPr>
        <p:txBody>
          <a:bodyPr wrap="none" anchor="ctr"/>
          <a:lstStyle/>
          <a:p>
            <a:endParaRPr lang="en-US"/>
          </a:p>
        </p:txBody>
      </p:sp>
      <p:sp>
        <p:nvSpPr>
          <p:cNvPr id="39944" name="Rectangle 8"/>
          <p:cNvSpPr>
            <a:spLocks noChangeArrowheads="1"/>
          </p:cNvSpPr>
          <p:nvPr/>
        </p:nvSpPr>
        <p:spPr bwMode="auto">
          <a:xfrm>
            <a:off x="1295400" y="2236788"/>
            <a:ext cx="417513"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Ca</a:t>
            </a:r>
            <a:r>
              <a:rPr lang="en-US" sz="1600" b="1" baseline="30000">
                <a:ea typeface="Arial Unicode MS" pitchFamily="34" charset="-128"/>
                <a:cs typeface="Arial Unicode MS" pitchFamily="34" charset="-128"/>
              </a:rPr>
              <a:t>2+</a:t>
            </a:r>
          </a:p>
        </p:txBody>
      </p:sp>
      <p:sp>
        <p:nvSpPr>
          <p:cNvPr id="39945" name="AutoShape 9"/>
          <p:cNvSpPr>
            <a:spLocks noChangeArrowheads="1"/>
          </p:cNvSpPr>
          <p:nvPr/>
        </p:nvSpPr>
        <p:spPr bwMode="blackWhite">
          <a:xfrm>
            <a:off x="1333500" y="2495550"/>
            <a:ext cx="361950" cy="363538"/>
          </a:xfrm>
          <a:custGeom>
            <a:avLst/>
            <a:gdLst>
              <a:gd name="T0" fmla="*/ 299832 w 21600"/>
              <a:gd name="T1" fmla="*/ 44685 h 21600"/>
              <a:gd name="T2" fmla="*/ 162325 w 21600"/>
              <a:gd name="T3" fmla="*/ 46721 h 21600"/>
              <a:gd name="T4" fmla="*/ 240395 w 21600"/>
              <a:gd name="T5" fmla="*/ 113219 h 21600"/>
              <a:gd name="T6" fmla="*/ 407194 w 21600"/>
              <a:gd name="T7" fmla="*/ 181769 h 21600"/>
              <a:gd name="T8" fmla="*/ 316706 w 21600"/>
              <a:gd name="T9" fmla="*/ 272653 h 21600"/>
              <a:gd name="T10" fmla="*/ 226219 w 21600"/>
              <a:gd name="T11" fmla="*/ 18176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551" y="5399"/>
                  <a:pt x="10304" y="5417"/>
                  <a:pt x="10058" y="5451"/>
                </a:cubicBezTo>
                <a:lnTo>
                  <a:pt x="9317" y="102"/>
                </a:lnTo>
                <a:cubicBezTo>
                  <a:pt x="9808" y="34"/>
                  <a:pt x="1030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1"/>
          </a:solidFill>
          <a:ln w="9525" algn="ctr">
            <a:noFill/>
            <a:miter lim="800000"/>
            <a:headEnd/>
            <a:tailEnd/>
          </a:ln>
        </p:spPr>
        <p:txBody>
          <a:bodyPr wrap="none" anchor="ctr"/>
          <a:lstStyle/>
          <a:p>
            <a:endParaRPr lang="en-US"/>
          </a:p>
        </p:txBody>
      </p:sp>
      <p:sp>
        <p:nvSpPr>
          <p:cNvPr id="39946" name="Rectangle 10"/>
          <p:cNvSpPr>
            <a:spLocks noChangeArrowheads="1"/>
          </p:cNvSpPr>
          <p:nvPr/>
        </p:nvSpPr>
        <p:spPr bwMode="auto">
          <a:xfrm>
            <a:off x="1990725" y="2236788"/>
            <a:ext cx="417513"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Ca</a:t>
            </a:r>
            <a:r>
              <a:rPr lang="en-US" sz="1600" b="1" baseline="30000">
                <a:ea typeface="Arial Unicode MS" pitchFamily="34" charset="-128"/>
                <a:cs typeface="Arial Unicode MS" pitchFamily="34" charset="-128"/>
              </a:rPr>
              <a:t>2+</a:t>
            </a:r>
          </a:p>
        </p:txBody>
      </p:sp>
      <p:sp>
        <p:nvSpPr>
          <p:cNvPr id="39947" name="AutoShape 11"/>
          <p:cNvSpPr>
            <a:spLocks noChangeArrowheads="1"/>
          </p:cNvSpPr>
          <p:nvPr/>
        </p:nvSpPr>
        <p:spPr bwMode="blackWhite">
          <a:xfrm>
            <a:off x="2027238" y="2493963"/>
            <a:ext cx="363537" cy="365125"/>
          </a:xfrm>
          <a:custGeom>
            <a:avLst/>
            <a:gdLst>
              <a:gd name="T0" fmla="*/ 301147 w 21600"/>
              <a:gd name="T1" fmla="*/ 44880 h 21600"/>
              <a:gd name="T2" fmla="*/ 163036 w 21600"/>
              <a:gd name="T3" fmla="*/ 46925 h 21600"/>
              <a:gd name="T4" fmla="*/ 241449 w 21600"/>
              <a:gd name="T5" fmla="*/ 113713 h 21600"/>
              <a:gd name="T6" fmla="*/ 408979 w 21600"/>
              <a:gd name="T7" fmla="*/ 182563 h 21600"/>
              <a:gd name="T8" fmla="*/ 318095 w 21600"/>
              <a:gd name="T9" fmla="*/ 273844 h 21600"/>
              <a:gd name="T10" fmla="*/ 227211 w 21600"/>
              <a:gd name="T11" fmla="*/ 18256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551" y="5399"/>
                  <a:pt x="10304" y="5417"/>
                  <a:pt x="10058" y="5451"/>
                </a:cubicBezTo>
                <a:lnTo>
                  <a:pt x="9317" y="102"/>
                </a:lnTo>
                <a:cubicBezTo>
                  <a:pt x="9808" y="34"/>
                  <a:pt x="1030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1"/>
          </a:solidFill>
          <a:ln w="9525" algn="ctr">
            <a:noFill/>
            <a:miter lim="800000"/>
            <a:headEnd/>
            <a:tailEnd/>
          </a:ln>
        </p:spPr>
        <p:txBody>
          <a:bodyPr wrap="none" anchor="ctr"/>
          <a:lstStyle/>
          <a:p>
            <a:endParaRPr lang="en-US"/>
          </a:p>
        </p:txBody>
      </p:sp>
      <p:sp>
        <p:nvSpPr>
          <p:cNvPr id="39948" name="AutoShape 12"/>
          <p:cNvSpPr>
            <a:spLocks noChangeArrowheads="1"/>
          </p:cNvSpPr>
          <p:nvPr/>
        </p:nvSpPr>
        <p:spPr bwMode="blackWhite">
          <a:xfrm>
            <a:off x="4752975" y="3071813"/>
            <a:ext cx="436563" cy="290512"/>
          </a:xfrm>
          <a:prstGeom prst="leftArrow">
            <a:avLst>
              <a:gd name="adj1" fmla="val 50000"/>
              <a:gd name="adj2" fmla="val 37568"/>
            </a:avLst>
          </a:prstGeom>
          <a:solidFill>
            <a:schemeClr val="tx1"/>
          </a:solidFill>
          <a:ln w="9525" algn="ctr">
            <a:solidFill>
              <a:schemeClr val="bg2"/>
            </a:solidFill>
            <a:miter lim="800000"/>
            <a:headEnd/>
            <a:tailEnd/>
          </a:ln>
        </p:spPr>
        <p:txBody>
          <a:bodyPr wrap="none" anchor="ctr"/>
          <a:lstStyle/>
          <a:p>
            <a:endParaRPr lang="en-US"/>
          </a:p>
        </p:txBody>
      </p:sp>
      <p:sp>
        <p:nvSpPr>
          <p:cNvPr id="39949" name="Oval 13"/>
          <p:cNvSpPr>
            <a:spLocks noChangeArrowheads="1"/>
          </p:cNvSpPr>
          <p:nvPr/>
        </p:nvSpPr>
        <p:spPr bwMode="gray">
          <a:xfrm>
            <a:off x="3667125" y="3021013"/>
            <a:ext cx="944563" cy="381000"/>
          </a:xfrm>
          <a:prstGeom prst="ellipse">
            <a:avLst/>
          </a:prstGeom>
          <a:solidFill>
            <a:schemeClr val="accent2"/>
          </a:solidFill>
          <a:ln w="19050" algn="ctr">
            <a:solidFill>
              <a:schemeClr val="tx1"/>
            </a:solidFill>
            <a:round/>
            <a:headEnd/>
            <a:tailEnd/>
          </a:ln>
        </p:spPr>
        <p:txBody>
          <a:bodyPr wrap="none" anchor="ctr"/>
          <a:lstStyle/>
          <a:p>
            <a:pPr algn="ctr">
              <a:spcBef>
                <a:spcPct val="20000"/>
              </a:spcBef>
            </a:pPr>
            <a:r>
              <a:rPr lang="en-US" b="1">
                <a:ea typeface="Arial Unicode MS" pitchFamily="34" charset="-128"/>
                <a:cs typeface="Arial Unicode MS" pitchFamily="34" charset="-128"/>
              </a:rPr>
              <a:t>PLC</a:t>
            </a:r>
          </a:p>
        </p:txBody>
      </p:sp>
      <p:sp>
        <p:nvSpPr>
          <p:cNvPr id="39950" name="Oval 14"/>
          <p:cNvSpPr>
            <a:spLocks noChangeArrowheads="1"/>
          </p:cNvSpPr>
          <p:nvPr/>
        </p:nvSpPr>
        <p:spPr bwMode="gray">
          <a:xfrm>
            <a:off x="3309938" y="4799013"/>
            <a:ext cx="1452562" cy="652462"/>
          </a:xfrm>
          <a:prstGeom prst="ellipse">
            <a:avLst/>
          </a:prstGeom>
          <a:solidFill>
            <a:schemeClr val="accent2"/>
          </a:solidFill>
          <a:ln w="19050" algn="ctr">
            <a:solidFill>
              <a:schemeClr val="tx1"/>
            </a:solidFill>
            <a:round/>
            <a:headEnd/>
            <a:tailEnd/>
          </a:ln>
        </p:spPr>
        <p:txBody>
          <a:bodyPr wrap="none" anchor="ctr"/>
          <a:lstStyle/>
          <a:p>
            <a:pPr algn="ctr">
              <a:spcBef>
                <a:spcPct val="20000"/>
              </a:spcBef>
            </a:pPr>
            <a:r>
              <a:rPr lang="en-US" b="1">
                <a:ea typeface="Arial Unicode MS" pitchFamily="34" charset="-128"/>
                <a:cs typeface="Arial Unicode MS" pitchFamily="34" charset="-128"/>
              </a:rPr>
              <a:t>SR  Ca</a:t>
            </a:r>
            <a:r>
              <a:rPr lang="en-US" b="1" baseline="30000">
                <a:ea typeface="Arial Unicode MS" pitchFamily="34" charset="-128"/>
                <a:cs typeface="Arial Unicode MS" pitchFamily="34" charset="-128"/>
              </a:rPr>
              <a:t>2+</a:t>
            </a:r>
          </a:p>
        </p:txBody>
      </p:sp>
      <p:sp>
        <p:nvSpPr>
          <p:cNvPr id="39951" name="AutoShape 15"/>
          <p:cNvSpPr>
            <a:spLocks noChangeArrowheads="1"/>
          </p:cNvSpPr>
          <p:nvPr/>
        </p:nvSpPr>
        <p:spPr bwMode="gray">
          <a:xfrm>
            <a:off x="5407025" y="2811463"/>
            <a:ext cx="1452563" cy="873125"/>
          </a:xfrm>
          <a:prstGeom prst="roundRect">
            <a:avLst>
              <a:gd name="adj" fmla="val 16667"/>
            </a:avLst>
          </a:prstGeom>
          <a:solidFill>
            <a:schemeClr val="accent2"/>
          </a:solidFill>
          <a:ln w="19050" algn="ctr">
            <a:solidFill>
              <a:schemeClr val="tx1"/>
            </a:solidFill>
            <a:round/>
            <a:headEnd/>
            <a:tailEnd/>
          </a:ln>
        </p:spPr>
        <p:txBody>
          <a:bodyPr wrap="none" anchor="ctr"/>
          <a:lstStyle/>
          <a:p>
            <a:pPr algn="ctr">
              <a:spcBef>
                <a:spcPct val="20000"/>
              </a:spcBef>
            </a:pPr>
            <a:r>
              <a:rPr lang="en-US" b="1">
                <a:ea typeface="Arial Unicode MS" pitchFamily="34" charset="-128"/>
                <a:cs typeface="Arial Unicode MS" pitchFamily="34" charset="-128"/>
              </a:rPr>
              <a:t>Receptor</a:t>
            </a:r>
          </a:p>
        </p:txBody>
      </p:sp>
      <p:sp>
        <p:nvSpPr>
          <p:cNvPr id="39952" name="AutoShape 16"/>
          <p:cNvSpPr>
            <a:spLocks noChangeArrowheads="1"/>
          </p:cNvSpPr>
          <p:nvPr/>
        </p:nvSpPr>
        <p:spPr bwMode="gray">
          <a:xfrm>
            <a:off x="5708650" y="2209800"/>
            <a:ext cx="873125" cy="603250"/>
          </a:xfrm>
          <a:prstGeom prst="downArrowCallout">
            <a:avLst>
              <a:gd name="adj1" fmla="val 26843"/>
              <a:gd name="adj2" fmla="val 36184"/>
              <a:gd name="adj3" fmla="val 19644"/>
              <a:gd name="adj4" fmla="val 71171"/>
            </a:avLst>
          </a:prstGeom>
          <a:solidFill>
            <a:schemeClr val="accent2"/>
          </a:solidFill>
          <a:ln w="19050" algn="ctr">
            <a:solidFill>
              <a:schemeClr val="tx1"/>
            </a:solidFill>
            <a:miter lim="800000"/>
            <a:headEnd/>
            <a:tailEnd/>
          </a:ln>
        </p:spPr>
        <p:txBody>
          <a:bodyPr wrap="none" anchor="ctr"/>
          <a:lstStyle/>
          <a:p>
            <a:pPr algn="ctr">
              <a:spcBef>
                <a:spcPct val="20000"/>
              </a:spcBef>
            </a:pPr>
            <a:r>
              <a:rPr lang="en-US" sz="1600" b="1">
                <a:ea typeface="Arial Unicode MS" pitchFamily="34" charset="-128"/>
                <a:cs typeface="Arial Unicode MS" pitchFamily="34" charset="-128"/>
              </a:rPr>
              <a:t>Agonist</a:t>
            </a:r>
          </a:p>
        </p:txBody>
      </p:sp>
      <p:sp>
        <p:nvSpPr>
          <p:cNvPr id="39953" name="AutoShape 17"/>
          <p:cNvSpPr>
            <a:spLocks noChangeArrowheads="1"/>
          </p:cNvSpPr>
          <p:nvPr/>
        </p:nvSpPr>
        <p:spPr bwMode="blackWhite">
          <a:xfrm>
            <a:off x="6000750" y="4716463"/>
            <a:ext cx="311150" cy="309562"/>
          </a:xfrm>
          <a:prstGeom prst="star8">
            <a:avLst>
              <a:gd name="adj" fmla="val 21019"/>
            </a:avLst>
          </a:prstGeom>
          <a:solidFill>
            <a:schemeClr val="tx2"/>
          </a:solidFill>
          <a:ln w="9525" algn="ctr">
            <a:solidFill>
              <a:schemeClr val="tx1"/>
            </a:solidFill>
            <a:miter lim="800000"/>
            <a:headEnd/>
            <a:tailEnd/>
          </a:ln>
        </p:spPr>
        <p:txBody>
          <a:bodyPr wrap="none" anchor="ctr"/>
          <a:lstStyle/>
          <a:p>
            <a:endParaRPr lang="en-US"/>
          </a:p>
        </p:txBody>
      </p:sp>
      <p:sp>
        <p:nvSpPr>
          <p:cNvPr id="39954" name="AutoShape 18"/>
          <p:cNvSpPr>
            <a:spLocks noChangeArrowheads="1"/>
          </p:cNvSpPr>
          <p:nvPr/>
        </p:nvSpPr>
        <p:spPr bwMode="blackWhite">
          <a:xfrm>
            <a:off x="7567613" y="5686425"/>
            <a:ext cx="284162" cy="284163"/>
          </a:xfrm>
          <a:prstGeom prst="star8">
            <a:avLst>
              <a:gd name="adj" fmla="val 21019"/>
            </a:avLst>
          </a:prstGeom>
          <a:solidFill>
            <a:schemeClr val="tx2"/>
          </a:solidFill>
          <a:ln w="9525" algn="ctr">
            <a:solidFill>
              <a:schemeClr val="tx1"/>
            </a:solidFill>
            <a:miter lim="800000"/>
            <a:headEnd/>
            <a:tailEnd/>
          </a:ln>
        </p:spPr>
        <p:txBody>
          <a:bodyPr wrap="none" anchor="ctr"/>
          <a:lstStyle/>
          <a:p>
            <a:endParaRPr lang="en-US"/>
          </a:p>
        </p:txBody>
      </p:sp>
      <p:sp>
        <p:nvSpPr>
          <p:cNvPr id="39955" name="AutoShape 19"/>
          <p:cNvSpPr>
            <a:spLocks noChangeArrowheads="1"/>
          </p:cNvSpPr>
          <p:nvPr/>
        </p:nvSpPr>
        <p:spPr bwMode="blackWhite">
          <a:xfrm>
            <a:off x="5697538" y="5313363"/>
            <a:ext cx="219075" cy="509587"/>
          </a:xfrm>
          <a:prstGeom prst="curvedRightArrow">
            <a:avLst>
              <a:gd name="adj1" fmla="val 46522"/>
              <a:gd name="adj2" fmla="val 93043"/>
              <a:gd name="adj3" fmla="val 33333"/>
            </a:avLst>
          </a:prstGeom>
          <a:solidFill>
            <a:schemeClr val="hlink"/>
          </a:solidFill>
          <a:ln w="19050">
            <a:solidFill>
              <a:schemeClr val="tx1"/>
            </a:solidFill>
            <a:miter lim="800000"/>
            <a:headEnd/>
            <a:tailEnd/>
          </a:ln>
        </p:spPr>
        <p:txBody>
          <a:bodyPr wrap="none" anchor="ctr"/>
          <a:lstStyle/>
          <a:p>
            <a:endParaRPr lang="en-US"/>
          </a:p>
        </p:txBody>
      </p:sp>
      <p:sp>
        <p:nvSpPr>
          <p:cNvPr id="39956" name="AutoShape 20"/>
          <p:cNvSpPr>
            <a:spLocks noChangeArrowheads="1"/>
          </p:cNvSpPr>
          <p:nvPr/>
        </p:nvSpPr>
        <p:spPr bwMode="blackWhite">
          <a:xfrm flipH="1" flipV="1">
            <a:off x="6435725" y="5270500"/>
            <a:ext cx="219075" cy="509588"/>
          </a:xfrm>
          <a:prstGeom prst="curvedRightArrow">
            <a:avLst>
              <a:gd name="adj1" fmla="val 46522"/>
              <a:gd name="adj2" fmla="val 93044"/>
              <a:gd name="adj3" fmla="val 33333"/>
            </a:avLst>
          </a:prstGeom>
          <a:solidFill>
            <a:schemeClr val="hlink"/>
          </a:solidFill>
          <a:ln w="19050">
            <a:solidFill>
              <a:schemeClr val="tx1"/>
            </a:solidFill>
            <a:miter lim="800000"/>
            <a:headEnd/>
            <a:tailEnd/>
          </a:ln>
        </p:spPr>
        <p:txBody>
          <a:bodyPr wrap="none" anchor="ctr"/>
          <a:lstStyle/>
          <a:p>
            <a:endParaRPr lang="en-US"/>
          </a:p>
        </p:txBody>
      </p:sp>
      <p:sp>
        <p:nvSpPr>
          <p:cNvPr id="39957" name="Rectangle 21"/>
          <p:cNvSpPr>
            <a:spLocks noChangeArrowheads="1"/>
          </p:cNvSpPr>
          <p:nvPr/>
        </p:nvSpPr>
        <p:spPr bwMode="auto">
          <a:xfrm>
            <a:off x="5835650" y="5046663"/>
            <a:ext cx="655638" cy="228600"/>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500" b="1">
                <a:ea typeface="Arial Unicode MS" pitchFamily="34" charset="-128"/>
                <a:cs typeface="Arial Unicode MS" pitchFamily="34" charset="-128"/>
              </a:rPr>
              <a:t>Myosin</a:t>
            </a:r>
          </a:p>
        </p:txBody>
      </p:sp>
      <p:sp>
        <p:nvSpPr>
          <p:cNvPr id="39958" name="Rectangle 22"/>
          <p:cNvSpPr>
            <a:spLocks noChangeArrowheads="1"/>
          </p:cNvSpPr>
          <p:nvPr/>
        </p:nvSpPr>
        <p:spPr bwMode="auto">
          <a:xfrm>
            <a:off x="5767388" y="5873750"/>
            <a:ext cx="846137" cy="228600"/>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500" b="1">
                <a:ea typeface="Arial Unicode MS" pitchFamily="34" charset="-128"/>
                <a:cs typeface="Arial Unicode MS" pitchFamily="34" charset="-128"/>
              </a:rPr>
              <a:t>Myosin-P</a:t>
            </a:r>
          </a:p>
        </p:txBody>
      </p:sp>
      <p:sp>
        <p:nvSpPr>
          <p:cNvPr id="39959" name="Rectangle 23"/>
          <p:cNvSpPr>
            <a:spLocks noChangeArrowheads="1"/>
          </p:cNvSpPr>
          <p:nvPr/>
        </p:nvSpPr>
        <p:spPr bwMode="auto">
          <a:xfrm>
            <a:off x="6888163" y="5440363"/>
            <a:ext cx="1641475" cy="198437"/>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300" b="1">
                <a:ea typeface="Arial Unicode MS" pitchFamily="34" charset="-128"/>
                <a:cs typeface="Arial Unicode MS" pitchFamily="34" charset="-128"/>
              </a:rPr>
              <a:t>Myosin phosphatase</a:t>
            </a:r>
          </a:p>
        </p:txBody>
      </p:sp>
      <p:sp>
        <p:nvSpPr>
          <p:cNvPr id="39960" name="Rectangle 24"/>
          <p:cNvSpPr>
            <a:spLocks noChangeArrowheads="1"/>
          </p:cNvSpPr>
          <p:nvPr/>
        </p:nvSpPr>
        <p:spPr bwMode="auto">
          <a:xfrm>
            <a:off x="3852863" y="3638550"/>
            <a:ext cx="404812"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PIP</a:t>
            </a:r>
            <a:r>
              <a:rPr lang="en-US" sz="1600" b="1" baseline="-25000">
                <a:ea typeface="Arial Unicode MS" pitchFamily="34" charset="-128"/>
                <a:cs typeface="Arial Unicode MS" pitchFamily="34" charset="-128"/>
              </a:rPr>
              <a:t>2</a:t>
            </a:r>
          </a:p>
        </p:txBody>
      </p:sp>
      <p:sp>
        <p:nvSpPr>
          <p:cNvPr id="39961" name="Rectangle 25"/>
          <p:cNvSpPr>
            <a:spLocks noChangeArrowheads="1"/>
          </p:cNvSpPr>
          <p:nvPr/>
        </p:nvSpPr>
        <p:spPr bwMode="auto">
          <a:xfrm>
            <a:off x="3927475" y="4191000"/>
            <a:ext cx="269875" cy="24447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600" b="1">
                <a:ea typeface="Arial Unicode MS" pitchFamily="34" charset="-128"/>
                <a:cs typeface="Arial Unicode MS" pitchFamily="34" charset="-128"/>
              </a:rPr>
              <a:t>IP</a:t>
            </a:r>
            <a:r>
              <a:rPr lang="en-US" sz="1600" b="1" baseline="-25000">
                <a:ea typeface="Arial Unicode MS" pitchFamily="34" charset="-128"/>
                <a:cs typeface="Arial Unicode MS" pitchFamily="34" charset="-128"/>
              </a:rPr>
              <a:t>3</a:t>
            </a:r>
          </a:p>
        </p:txBody>
      </p:sp>
      <p:sp>
        <p:nvSpPr>
          <p:cNvPr id="39962" name="Rectangle 26"/>
          <p:cNvSpPr>
            <a:spLocks noChangeArrowheads="1"/>
          </p:cNvSpPr>
          <p:nvPr/>
        </p:nvSpPr>
        <p:spPr bwMode="auto">
          <a:xfrm>
            <a:off x="5064125" y="5481638"/>
            <a:ext cx="512763" cy="212725"/>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400" b="1">
                <a:ea typeface="Arial Unicode MS" pitchFamily="34" charset="-128"/>
                <a:cs typeface="Arial Unicode MS" pitchFamily="34" charset="-128"/>
              </a:rPr>
              <a:t>MLCK</a:t>
            </a:r>
            <a:endParaRPr lang="en-US" sz="1400" b="1" baseline="-25000">
              <a:ea typeface="Arial Unicode MS" pitchFamily="34" charset="-128"/>
              <a:cs typeface="Arial Unicode MS" pitchFamily="34" charset="-128"/>
            </a:endParaRPr>
          </a:p>
        </p:txBody>
      </p:sp>
      <p:sp>
        <p:nvSpPr>
          <p:cNvPr id="39965" name="Rectangle 29"/>
          <p:cNvSpPr>
            <a:spLocks noChangeArrowheads="1"/>
          </p:cNvSpPr>
          <p:nvPr/>
        </p:nvSpPr>
        <p:spPr bwMode="auto">
          <a:xfrm>
            <a:off x="3798888" y="5781675"/>
            <a:ext cx="465137" cy="274638"/>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b="1">
                <a:ea typeface="Arial Unicode MS" pitchFamily="34" charset="-128"/>
                <a:cs typeface="Arial Unicode MS" pitchFamily="34" charset="-128"/>
              </a:rPr>
              <a:t>Ca</a:t>
            </a:r>
            <a:r>
              <a:rPr lang="en-US" b="1" baseline="30000">
                <a:ea typeface="Arial Unicode MS" pitchFamily="34" charset="-128"/>
                <a:cs typeface="Arial Unicode MS" pitchFamily="34" charset="-128"/>
              </a:rPr>
              <a:t>2+</a:t>
            </a:r>
          </a:p>
        </p:txBody>
      </p:sp>
      <p:sp>
        <p:nvSpPr>
          <p:cNvPr id="39966" name="Rectangle 30"/>
          <p:cNvSpPr>
            <a:spLocks noChangeArrowheads="1"/>
          </p:cNvSpPr>
          <p:nvPr/>
        </p:nvSpPr>
        <p:spPr bwMode="auto">
          <a:xfrm>
            <a:off x="3590925" y="6008688"/>
            <a:ext cx="901700" cy="196850"/>
          </a:xfrm>
          <a:prstGeom prst="rect">
            <a:avLst/>
          </a:prstGeom>
          <a:noFill/>
          <a:ln w="9525">
            <a:noFill/>
            <a:miter lim="800000"/>
            <a:headEnd/>
            <a:tailEnd/>
          </a:ln>
        </p:spPr>
        <p:txBody>
          <a:bodyPr wrap="none" lIns="0" tIns="0" rIns="0" bIns="0">
            <a:spAutoFit/>
          </a:bodyPr>
          <a:lstStyle/>
          <a:p>
            <a:pPr algn="ctr" eaLnBrk="1" hangingPunct="1">
              <a:spcBef>
                <a:spcPct val="50000"/>
              </a:spcBef>
              <a:buClr>
                <a:schemeClr val="accent1"/>
              </a:buClr>
              <a:buFont typeface="Times" pitchFamily="18" charset="0"/>
              <a:buNone/>
            </a:pPr>
            <a:r>
              <a:rPr lang="en-US" sz="1300" b="1">
                <a:ea typeface="Arial Unicode MS" pitchFamily="34" charset="-128"/>
                <a:cs typeface="Arial Unicode MS" pitchFamily="34" charset="-128"/>
              </a:rPr>
              <a:t>Calmodulin</a:t>
            </a:r>
          </a:p>
        </p:txBody>
      </p:sp>
      <p:sp>
        <p:nvSpPr>
          <p:cNvPr id="39967" name="Line 31"/>
          <p:cNvSpPr>
            <a:spLocks noChangeShapeType="1"/>
          </p:cNvSpPr>
          <p:nvPr/>
        </p:nvSpPr>
        <p:spPr bwMode="blackWhite">
          <a:xfrm>
            <a:off x="4038600" y="3883025"/>
            <a:ext cx="0" cy="290513"/>
          </a:xfrm>
          <a:prstGeom prst="line">
            <a:avLst/>
          </a:prstGeom>
          <a:noFill/>
          <a:ln w="38100">
            <a:solidFill>
              <a:schemeClr val="tx1"/>
            </a:solidFill>
            <a:round/>
            <a:headEnd/>
            <a:tailEnd type="triangle" w="med" len="med"/>
          </a:ln>
        </p:spPr>
        <p:txBody>
          <a:bodyPr wrap="none" anchor="ctr"/>
          <a:lstStyle/>
          <a:p>
            <a:endParaRPr lang="en-US"/>
          </a:p>
        </p:txBody>
      </p:sp>
      <p:sp>
        <p:nvSpPr>
          <p:cNvPr id="39968" name="Line 32"/>
          <p:cNvSpPr>
            <a:spLocks noChangeShapeType="1"/>
          </p:cNvSpPr>
          <p:nvPr/>
        </p:nvSpPr>
        <p:spPr bwMode="blackWhite">
          <a:xfrm>
            <a:off x="4038600" y="4446588"/>
            <a:ext cx="0" cy="288925"/>
          </a:xfrm>
          <a:prstGeom prst="line">
            <a:avLst/>
          </a:prstGeom>
          <a:noFill/>
          <a:ln w="38100">
            <a:solidFill>
              <a:schemeClr val="tx1"/>
            </a:solidFill>
            <a:round/>
            <a:headEnd/>
            <a:tailEnd type="triangle" w="med" len="med"/>
          </a:ln>
        </p:spPr>
        <p:txBody>
          <a:bodyPr wrap="none" anchor="ctr"/>
          <a:lstStyle/>
          <a:p>
            <a:endParaRPr lang="en-US"/>
          </a:p>
        </p:txBody>
      </p:sp>
      <p:sp>
        <p:nvSpPr>
          <p:cNvPr id="39969" name="Line 33"/>
          <p:cNvSpPr>
            <a:spLocks noChangeShapeType="1"/>
          </p:cNvSpPr>
          <p:nvPr/>
        </p:nvSpPr>
        <p:spPr bwMode="blackWhite">
          <a:xfrm>
            <a:off x="4038600" y="5495925"/>
            <a:ext cx="0" cy="288925"/>
          </a:xfrm>
          <a:prstGeom prst="line">
            <a:avLst/>
          </a:prstGeom>
          <a:noFill/>
          <a:ln w="38100">
            <a:solidFill>
              <a:schemeClr val="tx1"/>
            </a:solidFill>
            <a:round/>
            <a:headEnd/>
            <a:tailEnd type="triangle" w="med" len="med"/>
          </a:ln>
        </p:spPr>
        <p:txBody>
          <a:bodyPr wrap="none" anchor="ctr"/>
          <a:lstStyle/>
          <a:p>
            <a:endParaRPr lang="en-US"/>
          </a:p>
        </p:txBody>
      </p:sp>
      <p:sp>
        <p:nvSpPr>
          <p:cNvPr id="39970" name="Line 34"/>
          <p:cNvSpPr>
            <a:spLocks noChangeShapeType="1"/>
          </p:cNvSpPr>
          <p:nvPr/>
        </p:nvSpPr>
        <p:spPr bwMode="blackWhite">
          <a:xfrm rot="-5400000">
            <a:off x="4726782" y="5330031"/>
            <a:ext cx="0" cy="509587"/>
          </a:xfrm>
          <a:prstGeom prst="line">
            <a:avLst/>
          </a:prstGeom>
          <a:noFill/>
          <a:ln w="38100">
            <a:solidFill>
              <a:schemeClr val="tx1"/>
            </a:solidFill>
            <a:round/>
            <a:headEnd/>
            <a:tailEnd type="triangle" w="med" len="med"/>
          </a:ln>
        </p:spPr>
        <p:txBody>
          <a:bodyPr wrap="none" anchor="ctr"/>
          <a:lstStyle/>
          <a:p>
            <a:endParaRPr lang="en-US"/>
          </a:p>
        </p:txBody>
      </p:sp>
      <p:sp>
        <p:nvSpPr>
          <p:cNvPr id="39971" name="Arc 35"/>
          <p:cNvSpPr>
            <a:spLocks/>
          </p:cNvSpPr>
          <p:nvPr/>
        </p:nvSpPr>
        <p:spPr bwMode="blackWhite">
          <a:xfrm flipH="1" flipV="1">
            <a:off x="1660525" y="4213225"/>
            <a:ext cx="1774825" cy="1682750"/>
          </a:xfrm>
          <a:custGeom>
            <a:avLst/>
            <a:gdLst>
              <a:gd name="T0" fmla="*/ 0 w 21979"/>
              <a:gd name="T1" fmla="*/ 234 h 21600"/>
              <a:gd name="T2" fmla="*/ 1774825 w 21979"/>
              <a:gd name="T3" fmla="*/ 1682750 h 21600"/>
              <a:gd name="T4" fmla="*/ 30605 w 21979"/>
              <a:gd name="T5" fmla="*/ 1682750 h 21600"/>
              <a:gd name="T6" fmla="*/ 0 60000 65536"/>
              <a:gd name="T7" fmla="*/ 0 60000 65536"/>
              <a:gd name="T8" fmla="*/ 0 60000 65536"/>
              <a:gd name="T9" fmla="*/ 0 w 21979"/>
              <a:gd name="T10" fmla="*/ 0 h 21600"/>
              <a:gd name="T11" fmla="*/ 21979 w 21979"/>
              <a:gd name="T12" fmla="*/ 21600 h 21600"/>
            </a:gdLst>
            <a:ahLst/>
            <a:cxnLst>
              <a:cxn ang="T6">
                <a:pos x="T0" y="T1"/>
              </a:cxn>
              <a:cxn ang="T7">
                <a:pos x="T2" y="T3"/>
              </a:cxn>
              <a:cxn ang="T8">
                <a:pos x="T4" y="T5"/>
              </a:cxn>
            </a:cxnLst>
            <a:rect l="T9" t="T10" r="T11" b="T12"/>
            <a:pathLst>
              <a:path w="21979" h="21600" fill="none" extrusionOk="0">
                <a:moveTo>
                  <a:pt x="0" y="3"/>
                </a:moveTo>
                <a:cubicBezTo>
                  <a:pt x="126" y="1"/>
                  <a:pt x="252" y="-1"/>
                  <a:pt x="379" y="0"/>
                </a:cubicBezTo>
                <a:cubicBezTo>
                  <a:pt x="12308" y="0"/>
                  <a:pt x="21979" y="9670"/>
                  <a:pt x="21979" y="21600"/>
                </a:cubicBezTo>
              </a:path>
              <a:path w="21979" h="21600" stroke="0" extrusionOk="0">
                <a:moveTo>
                  <a:pt x="0" y="3"/>
                </a:moveTo>
                <a:cubicBezTo>
                  <a:pt x="126" y="1"/>
                  <a:pt x="252" y="-1"/>
                  <a:pt x="379" y="0"/>
                </a:cubicBezTo>
                <a:cubicBezTo>
                  <a:pt x="12308" y="0"/>
                  <a:pt x="21979" y="9670"/>
                  <a:pt x="21979" y="21600"/>
                </a:cubicBezTo>
                <a:lnTo>
                  <a:pt x="379" y="21600"/>
                </a:lnTo>
                <a:close/>
              </a:path>
            </a:pathLst>
          </a:custGeom>
          <a:noFill/>
          <a:ln w="38100">
            <a:solidFill>
              <a:schemeClr val="tx1"/>
            </a:solidFill>
            <a:round/>
            <a:headEnd type="triangle" w="med" len="med"/>
            <a:tailEnd/>
          </a:ln>
        </p:spPr>
        <p:txBody>
          <a:bodyPr wrap="none" anchor="ctr"/>
          <a:lstStyle/>
          <a:p>
            <a:endParaRPr lang="en-US"/>
          </a:p>
        </p:txBody>
      </p:sp>
      <p:sp>
        <p:nvSpPr>
          <p:cNvPr id="39972" name="Arc 36"/>
          <p:cNvSpPr>
            <a:spLocks/>
          </p:cNvSpPr>
          <p:nvPr/>
        </p:nvSpPr>
        <p:spPr bwMode="blackWhite">
          <a:xfrm rot="-308183" flipH="1" flipV="1">
            <a:off x="2346325" y="4098925"/>
            <a:ext cx="1887538" cy="1798638"/>
          </a:xfrm>
          <a:custGeom>
            <a:avLst/>
            <a:gdLst>
              <a:gd name="T0" fmla="*/ 971907 w 21600"/>
              <a:gd name="T1" fmla="*/ 0 h 23072"/>
              <a:gd name="T2" fmla="*/ 1845068 w 21600"/>
              <a:gd name="T3" fmla="*/ 1798638 h 23072"/>
              <a:gd name="T4" fmla="*/ 0 w 21600"/>
              <a:gd name="T5" fmla="*/ 1443463 h 23072"/>
              <a:gd name="T6" fmla="*/ 0 60000 65536"/>
              <a:gd name="T7" fmla="*/ 0 60000 65536"/>
              <a:gd name="T8" fmla="*/ 0 60000 65536"/>
              <a:gd name="T9" fmla="*/ 0 w 21600"/>
              <a:gd name="T10" fmla="*/ 0 h 23072"/>
              <a:gd name="T11" fmla="*/ 21600 w 21600"/>
              <a:gd name="T12" fmla="*/ 23072 h 23072"/>
            </a:gdLst>
            <a:ahLst/>
            <a:cxnLst>
              <a:cxn ang="T6">
                <a:pos x="T0" y="T1"/>
              </a:cxn>
              <a:cxn ang="T7">
                <a:pos x="T2" y="T3"/>
              </a:cxn>
              <a:cxn ang="T8">
                <a:pos x="T4" y="T5"/>
              </a:cxn>
            </a:cxnLst>
            <a:rect l="T9" t="T10" r="T11" b="T12"/>
            <a:pathLst>
              <a:path w="21600" h="23072" fill="none" extrusionOk="0">
                <a:moveTo>
                  <a:pt x="11122" y="-1"/>
                </a:moveTo>
                <a:cubicBezTo>
                  <a:pt x="17623" y="3904"/>
                  <a:pt x="21600" y="10932"/>
                  <a:pt x="21600" y="18516"/>
                </a:cubicBezTo>
                <a:cubicBezTo>
                  <a:pt x="21600" y="20047"/>
                  <a:pt x="21437" y="21574"/>
                  <a:pt x="21114" y="23072"/>
                </a:cubicBezTo>
              </a:path>
              <a:path w="21600" h="23072" stroke="0" extrusionOk="0">
                <a:moveTo>
                  <a:pt x="11122" y="-1"/>
                </a:moveTo>
                <a:cubicBezTo>
                  <a:pt x="17623" y="3904"/>
                  <a:pt x="21600" y="10932"/>
                  <a:pt x="21600" y="18516"/>
                </a:cubicBezTo>
                <a:cubicBezTo>
                  <a:pt x="21600" y="20047"/>
                  <a:pt x="21437" y="21574"/>
                  <a:pt x="21114" y="23072"/>
                </a:cubicBezTo>
                <a:lnTo>
                  <a:pt x="0" y="18516"/>
                </a:lnTo>
                <a:close/>
              </a:path>
            </a:pathLst>
          </a:custGeom>
          <a:noFill/>
          <a:ln w="38100">
            <a:solidFill>
              <a:schemeClr val="tx1"/>
            </a:solidFill>
            <a:round/>
            <a:headEnd/>
            <a:tailEnd/>
          </a:ln>
        </p:spPr>
        <p:txBody>
          <a:bodyPr wrap="none" anchor="ctr"/>
          <a:lstStyle/>
          <a:p>
            <a:endParaRPr lang="en-US"/>
          </a:p>
        </p:txBody>
      </p:sp>
      <p:sp>
        <p:nvSpPr>
          <p:cNvPr id="39973" name="Line 37"/>
          <p:cNvSpPr>
            <a:spLocks noChangeShapeType="1"/>
          </p:cNvSpPr>
          <p:nvPr/>
        </p:nvSpPr>
        <p:spPr bwMode="auto">
          <a:xfrm>
            <a:off x="6705600" y="5543550"/>
            <a:ext cx="152400" cy="0"/>
          </a:xfrm>
          <a:prstGeom prst="line">
            <a:avLst/>
          </a:prstGeom>
          <a:noFill/>
          <a:ln w="38100">
            <a:solidFill>
              <a:schemeClr val="tx1"/>
            </a:solidFill>
            <a:round/>
            <a:headEnd/>
            <a:tailEnd/>
          </a:ln>
        </p:spPr>
        <p:txBody>
          <a:bodyPr/>
          <a:lstStyle/>
          <a:p>
            <a:endParaRPr lang="en-US"/>
          </a:p>
        </p:txBody>
      </p:sp>
      <p:sp>
        <p:nvSpPr>
          <p:cNvPr id="39974" name="Rectangle 38"/>
          <p:cNvSpPr>
            <a:spLocks noChangeArrowheads="1"/>
          </p:cNvSpPr>
          <p:nvPr/>
        </p:nvSpPr>
        <p:spPr bwMode="auto">
          <a:xfrm>
            <a:off x="6705600" y="5534025"/>
            <a:ext cx="152400" cy="152400"/>
          </a:xfrm>
          <a:prstGeom prst="rect">
            <a:avLst/>
          </a:prstGeom>
          <a:noFill/>
          <a:ln w="25400">
            <a:noFill/>
            <a:miter lim="800000"/>
            <a:headEnd/>
            <a:tailEnd/>
          </a:ln>
        </p:spPr>
        <p:txBody>
          <a:bodyPr wrap="none" anchor="ctr"/>
          <a:lstStyle/>
          <a:p>
            <a:endParaRPr lang="en-US"/>
          </a:p>
        </p:txBody>
      </p:sp>
      <p:grpSp>
        <p:nvGrpSpPr>
          <p:cNvPr id="2" name="Group 39"/>
          <p:cNvGrpSpPr>
            <a:grpSpLocks/>
          </p:cNvGrpSpPr>
          <p:nvPr/>
        </p:nvGrpSpPr>
        <p:grpSpPr bwMode="auto">
          <a:xfrm>
            <a:off x="6350000" y="3756025"/>
            <a:ext cx="1962150" cy="1778000"/>
            <a:chOff x="4000" y="2282"/>
            <a:chExt cx="1236" cy="1120"/>
          </a:xfrm>
        </p:grpSpPr>
        <p:sp>
          <p:nvSpPr>
            <p:cNvPr id="39981" name="AutoShape 40"/>
            <p:cNvSpPr>
              <a:spLocks noChangeArrowheads="1"/>
            </p:cNvSpPr>
            <p:nvPr/>
          </p:nvSpPr>
          <p:spPr bwMode="blackGray">
            <a:xfrm>
              <a:off x="4184" y="2374"/>
              <a:ext cx="366" cy="316"/>
            </a:xfrm>
            <a:prstGeom prst="hexagon">
              <a:avLst>
                <a:gd name="adj" fmla="val 28956"/>
                <a:gd name="vf" fmla="val 115470"/>
              </a:avLst>
            </a:prstGeom>
            <a:solidFill>
              <a:schemeClr val="bg2"/>
            </a:solidFill>
            <a:ln w="19050" algn="ctr">
              <a:solidFill>
                <a:schemeClr val="tx1"/>
              </a:solidFill>
              <a:miter lim="800000"/>
              <a:headEnd/>
              <a:tailEnd/>
            </a:ln>
          </p:spPr>
          <p:txBody>
            <a:bodyPr wrap="none" anchor="ctr"/>
            <a:lstStyle/>
            <a:p>
              <a:pPr algn="ctr">
                <a:spcBef>
                  <a:spcPct val="20000"/>
                </a:spcBef>
              </a:pPr>
              <a:r>
                <a:rPr lang="en-US" b="1">
                  <a:ea typeface="Arial Unicode MS" pitchFamily="34" charset="-128"/>
                  <a:cs typeface="Arial Unicode MS" pitchFamily="34" charset="-128"/>
                </a:rPr>
                <a:t>Rho</a:t>
              </a:r>
            </a:p>
          </p:txBody>
        </p:sp>
        <p:sp>
          <p:nvSpPr>
            <p:cNvPr id="39982" name="Oval 41"/>
            <p:cNvSpPr>
              <a:spLocks noChangeArrowheads="1"/>
            </p:cNvSpPr>
            <p:nvPr/>
          </p:nvSpPr>
          <p:spPr bwMode="blackGray">
            <a:xfrm>
              <a:off x="4321" y="2793"/>
              <a:ext cx="915" cy="275"/>
            </a:xfrm>
            <a:prstGeom prst="ellipse">
              <a:avLst/>
            </a:prstGeom>
            <a:solidFill>
              <a:schemeClr val="bg2"/>
            </a:solidFill>
            <a:ln w="19050" algn="ctr">
              <a:solidFill>
                <a:schemeClr val="tx1"/>
              </a:solidFill>
              <a:round/>
              <a:headEnd/>
              <a:tailEnd/>
            </a:ln>
          </p:spPr>
          <p:txBody>
            <a:bodyPr wrap="none" anchor="ctr"/>
            <a:lstStyle/>
            <a:p>
              <a:pPr algn="ctr">
                <a:spcBef>
                  <a:spcPct val="20000"/>
                </a:spcBef>
              </a:pPr>
              <a:r>
                <a:rPr lang="en-US" sz="1600" b="1">
                  <a:ea typeface="Arial Unicode MS" pitchFamily="34" charset="-128"/>
                  <a:cs typeface="Arial Unicode MS" pitchFamily="34" charset="-128"/>
                </a:rPr>
                <a:t>Rho kinase</a:t>
              </a:r>
              <a:endParaRPr lang="en-US" sz="1600" b="1" baseline="30000">
                <a:ea typeface="Arial Unicode MS" pitchFamily="34" charset="-128"/>
                <a:cs typeface="Arial Unicode MS" pitchFamily="34" charset="-128"/>
              </a:endParaRPr>
            </a:p>
          </p:txBody>
        </p:sp>
        <p:sp>
          <p:nvSpPr>
            <p:cNvPr id="39983" name="AutoShape 42"/>
            <p:cNvSpPr>
              <a:spLocks noChangeArrowheads="1"/>
            </p:cNvSpPr>
            <p:nvPr/>
          </p:nvSpPr>
          <p:spPr bwMode="blackWhite">
            <a:xfrm rot="-5400000">
              <a:off x="4000" y="2282"/>
              <a:ext cx="183" cy="183"/>
            </a:xfrm>
            <a:prstGeom prst="leftArrow">
              <a:avLst>
                <a:gd name="adj1" fmla="val 50000"/>
                <a:gd name="adj2" fmla="val 25000"/>
              </a:avLst>
            </a:prstGeom>
            <a:solidFill>
              <a:schemeClr val="tx1"/>
            </a:solidFill>
            <a:ln w="9525" algn="ctr">
              <a:solidFill>
                <a:schemeClr val="tx1"/>
              </a:solidFill>
              <a:miter lim="800000"/>
              <a:headEnd/>
              <a:tailEnd/>
            </a:ln>
          </p:spPr>
          <p:txBody>
            <a:bodyPr wrap="none" anchor="ctr"/>
            <a:lstStyle/>
            <a:p>
              <a:endParaRPr lang="en-US"/>
            </a:p>
          </p:txBody>
        </p:sp>
        <p:sp>
          <p:nvSpPr>
            <p:cNvPr id="39984" name="Line 43"/>
            <p:cNvSpPr>
              <a:spLocks noChangeShapeType="1"/>
            </p:cNvSpPr>
            <p:nvPr/>
          </p:nvSpPr>
          <p:spPr bwMode="blackWhite">
            <a:xfrm>
              <a:off x="4550" y="2617"/>
              <a:ext cx="229" cy="138"/>
            </a:xfrm>
            <a:prstGeom prst="line">
              <a:avLst/>
            </a:prstGeom>
            <a:noFill/>
            <a:ln w="38100">
              <a:solidFill>
                <a:schemeClr val="tx1"/>
              </a:solidFill>
              <a:round/>
              <a:headEnd/>
              <a:tailEnd type="triangle" w="med" len="med"/>
            </a:ln>
          </p:spPr>
          <p:txBody>
            <a:bodyPr wrap="none" anchor="ctr"/>
            <a:lstStyle/>
            <a:p>
              <a:endParaRPr lang="en-US"/>
            </a:p>
          </p:txBody>
        </p:sp>
        <p:cxnSp>
          <p:nvCxnSpPr>
            <p:cNvPr id="39985" name="AutoShape 44"/>
            <p:cNvCxnSpPr>
              <a:cxnSpLocks noChangeShapeType="1"/>
              <a:stCxn id="39974" idx="0"/>
              <a:endCxn id="39982" idx="4"/>
            </p:cNvCxnSpPr>
            <p:nvPr/>
          </p:nvCxnSpPr>
          <p:spPr bwMode="auto">
            <a:xfrm rot="-5400000">
              <a:off x="4362" y="2984"/>
              <a:ext cx="328" cy="507"/>
            </a:xfrm>
            <a:prstGeom prst="bentConnector3">
              <a:avLst>
                <a:gd name="adj1" fmla="val 50917"/>
              </a:avLst>
            </a:prstGeom>
            <a:noFill/>
            <a:ln w="38100">
              <a:solidFill>
                <a:schemeClr val="tx1"/>
              </a:solidFill>
              <a:miter lim="800000"/>
              <a:headEnd type="triangle" w="med" len="med"/>
              <a:tailEnd/>
            </a:ln>
          </p:spPr>
        </p:cxnSp>
      </p:grpSp>
      <p:grpSp>
        <p:nvGrpSpPr>
          <p:cNvPr id="3" name="Group 55"/>
          <p:cNvGrpSpPr>
            <a:grpSpLocks/>
          </p:cNvGrpSpPr>
          <p:nvPr/>
        </p:nvGrpSpPr>
        <p:grpSpPr bwMode="auto">
          <a:xfrm>
            <a:off x="5676900" y="4135438"/>
            <a:ext cx="1562100" cy="1065212"/>
            <a:chOff x="3576" y="2605"/>
            <a:chExt cx="984" cy="671"/>
          </a:xfrm>
        </p:grpSpPr>
        <p:sp>
          <p:nvSpPr>
            <p:cNvPr id="39977" name="Text Box 46"/>
            <p:cNvSpPr txBox="1">
              <a:spLocks noChangeArrowheads="1"/>
            </p:cNvSpPr>
            <p:nvPr/>
          </p:nvSpPr>
          <p:spPr bwMode="auto">
            <a:xfrm>
              <a:off x="3576" y="2605"/>
              <a:ext cx="580" cy="228"/>
            </a:xfrm>
            <a:prstGeom prst="rect">
              <a:avLst/>
            </a:prstGeom>
            <a:noFill/>
            <a:ln w="25400">
              <a:solidFill>
                <a:srgbClr val="FF0000"/>
              </a:solidFill>
              <a:miter lim="800000"/>
              <a:headEnd/>
              <a:tailEnd/>
            </a:ln>
          </p:spPr>
          <p:txBody>
            <a:bodyPr wrap="none">
              <a:spAutoFit/>
            </a:bodyPr>
            <a:lstStyle/>
            <a:p>
              <a:r>
                <a:rPr lang="en-US" sz="1600" b="1">
                  <a:solidFill>
                    <a:srgbClr val="FF0000"/>
                  </a:solidFill>
                  <a:ea typeface="Arial Unicode MS" pitchFamily="34" charset="-128"/>
                  <a:cs typeface="Arial Unicode MS" pitchFamily="34" charset="-128"/>
                </a:rPr>
                <a:t>Fasudil</a:t>
              </a:r>
            </a:p>
          </p:txBody>
        </p:sp>
        <p:sp>
          <p:nvSpPr>
            <p:cNvPr id="39978" name="Line 47"/>
            <p:cNvSpPr>
              <a:spLocks noChangeShapeType="1"/>
            </p:cNvSpPr>
            <p:nvPr/>
          </p:nvSpPr>
          <p:spPr bwMode="auto">
            <a:xfrm>
              <a:off x="3918" y="2832"/>
              <a:ext cx="546" cy="372"/>
            </a:xfrm>
            <a:prstGeom prst="line">
              <a:avLst/>
            </a:prstGeom>
            <a:noFill/>
            <a:ln w="31750">
              <a:solidFill>
                <a:srgbClr val="FF0000"/>
              </a:solidFill>
              <a:round/>
              <a:headEnd/>
              <a:tailEnd/>
            </a:ln>
          </p:spPr>
          <p:txBody>
            <a:bodyPr/>
            <a:lstStyle/>
            <a:p>
              <a:endParaRPr lang="en-US"/>
            </a:p>
          </p:txBody>
        </p:sp>
        <p:sp>
          <p:nvSpPr>
            <p:cNvPr id="39979" name="Line 48"/>
            <p:cNvSpPr>
              <a:spLocks noChangeShapeType="1"/>
            </p:cNvSpPr>
            <p:nvPr/>
          </p:nvSpPr>
          <p:spPr bwMode="auto">
            <a:xfrm>
              <a:off x="4368" y="3234"/>
              <a:ext cx="192" cy="0"/>
            </a:xfrm>
            <a:prstGeom prst="line">
              <a:avLst/>
            </a:prstGeom>
            <a:noFill/>
            <a:ln w="25400">
              <a:solidFill>
                <a:srgbClr val="FF0000"/>
              </a:solidFill>
              <a:round/>
              <a:headEnd/>
              <a:tailEnd/>
            </a:ln>
          </p:spPr>
          <p:txBody>
            <a:bodyPr/>
            <a:lstStyle/>
            <a:p>
              <a:endParaRPr lang="en-US"/>
            </a:p>
          </p:txBody>
        </p:sp>
        <p:sp>
          <p:nvSpPr>
            <p:cNvPr id="39980" name="Line 49"/>
            <p:cNvSpPr>
              <a:spLocks noChangeShapeType="1"/>
            </p:cNvSpPr>
            <p:nvPr/>
          </p:nvSpPr>
          <p:spPr bwMode="auto">
            <a:xfrm>
              <a:off x="4368" y="3276"/>
              <a:ext cx="192" cy="0"/>
            </a:xfrm>
            <a:prstGeom prst="line">
              <a:avLst/>
            </a:prstGeom>
            <a:noFill/>
            <a:ln w="25400">
              <a:solidFill>
                <a:srgbClr val="FF0000"/>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err="1" smtClean="0"/>
              <a:t>Fasudil</a:t>
            </a:r>
            <a:r>
              <a:rPr lang="en-US" dirty="0" smtClean="0"/>
              <a:t> up to 80 mg three times daily significantly increased the ischemic threshold of angina patients during exercise with a trend toward increased exercise duration.</a:t>
            </a:r>
          </a:p>
          <a:p>
            <a:pPr>
              <a:buNone/>
            </a:pPr>
            <a:r>
              <a:rPr lang="en-US" b="1" dirty="0" smtClean="0"/>
              <a:t>    </a:t>
            </a:r>
          </a:p>
          <a:p>
            <a:pPr>
              <a:buNone/>
            </a:pPr>
            <a:endParaRPr lang="en-US" b="1" dirty="0" smtClean="0"/>
          </a:p>
          <a:p>
            <a:pPr>
              <a:buNone/>
            </a:pPr>
            <a:r>
              <a:rPr lang="en-US" b="1" dirty="0" smtClean="0"/>
              <a:t>    Double-Blind, Placebo-Controlled, Phase 2 Trial on 84 patients</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ANTI ANGINAL THERAPY</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1867 : NITRATES</a:t>
            </a:r>
          </a:p>
          <a:p>
            <a:r>
              <a:rPr lang="en-US" dirty="0" smtClean="0"/>
              <a:t>1962 : BETA BLOCKERS</a:t>
            </a:r>
          </a:p>
          <a:p>
            <a:r>
              <a:rPr lang="en-US" dirty="0" smtClean="0"/>
              <a:t>1960 : CABG</a:t>
            </a:r>
          </a:p>
          <a:p>
            <a:r>
              <a:rPr lang="en-US" dirty="0" smtClean="0"/>
              <a:t>1977: PCI</a:t>
            </a:r>
          </a:p>
          <a:p>
            <a:r>
              <a:rPr lang="en-US" dirty="0" smtClean="0"/>
              <a:t>1982 : CCBs</a:t>
            </a:r>
          </a:p>
          <a:p>
            <a:r>
              <a:rPr lang="en-US" dirty="0" smtClean="0"/>
              <a:t>2006: RANOLAZINE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dirty="0" err="1" smtClean="0"/>
              <a:t>Molsodomine</a:t>
            </a:r>
            <a:r>
              <a:rPr lang="en-US" dirty="0" smtClean="0"/>
              <a:t> &amp; </a:t>
            </a:r>
            <a:r>
              <a:rPr lang="en-US" dirty="0" err="1" smtClean="0"/>
              <a:t>linsodomine</a:t>
            </a:r>
            <a:r>
              <a:rPr lang="en-US" dirty="0" smtClean="0"/>
              <a:t> </a:t>
            </a:r>
            <a:endParaRPr lang="en-US" dirty="0"/>
          </a:p>
        </p:txBody>
      </p:sp>
      <p:sp>
        <p:nvSpPr>
          <p:cNvPr id="3" name="Content Placeholder 2"/>
          <p:cNvSpPr>
            <a:spLocks noGrp="1"/>
          </p:cNvSpPr>
          <p:nvPr>
            <p:ph sz="quarter" idx="1"/>
          </p:nvPr>
        </p:nvSpPr>
        <p:spPr>
          <a:xfrm>
            <a:off x="609600" y="2133600"/>
            <a:ext cx="8229600" cy="4495800"/>
          </a:xfrm>
        </p:spPr>
        <p:txBody>
          <a:bodyPr>
            <a:normAutofit/>
          </a:bodyPr>
          <a:lstStyle/>
          <a:p>
            <a:r>
              <a:rPr lang="en-US" dirty="0" smtClean="0"/>
              <a:t>Anti </a:t>
            </a:r>
            <a:r>
              <a:rPr lang="en-US" dirty="0" err="1" smtClean="0"/>
              <a:t>anginal</a:t>
            </a:r>
            <a:r>
              <a:rPr lang="en-US" dirty="0" smtClean="0"/>
              <a:t> and anti </a:t>
            </a:r>
            <a:r>
              <a:rPr lang="en-US" dirty="0" err="1" smtClean="0"/>
              <a:t>ischaemic</a:t>
            </a:r>
            <a:r>
              <a:rPr lang="en-US" dirty="0" smtClean="0"/>
              <a:t> </a:t>
            </a:r>
          </a:p>
          <a:p>
            <a:endParaRPr lang="en-US" dirty="0" smtClean="0"/>
          </a:p>
          <a:p>
            <a:r>
              <a:rPr lang="en-US" dirty="0" smtClean="0"/>
              <a:t>Acts like nitrates</a:t>
            </a:r>
          </a:p>
          <a:p>
            <a:endParaRPr lang="en-US" dirty="0" smtClean="0"/>
          </a:p>
          <a:p>
            <a:r>
              <a:rPr lang="en-US" dirty="0" err="1" smtClean="0"/>
              <a:t>Metabolises</a:t>
            </a:r>
            <a:r>
              <a:rPr lang="en-US" dirty="0" smtClean="0"/>
              <a:t> in liver to form </a:t>
            </a:r>
            <a:r>
              <a:rPr lang="en-US" dirty="0" err="1" smtClean="0"/>
              <a:t>linsodomine</a:t>
            </a:r>
            <a:endParaRPr lang="en-US" dirty="0" smtClean="0"/>
          </a:p>
          <a:p>
            <a:endParaRPr lang="en-US" dirty="0" smtClean="0"/>
          </a:p>
          <a:p>
            <a:r>
              <a:rPr lang="en-US" dirty="0" smtClean="0"/>
              <a:t>Orally active</a:t>
            </a:r>
          </a:p>
          <a:p>
            <a:endParaRPr lang="en-US" dirty="0" smtClean="0"/>
          </a:p>
          <a:p>
            <a:r>
              <a:rPr lang="en-US" dirty="0" err="1" smtClean="0"/>
              <a:t>Metabolised</a:t>
            </a:r>
            <a:r>
              <a:rPr lang="en-US" dirty="0" smtClean="0"/>
              <a:t> in liver</a:t>
            </a:r>
          </a:p>
          <a:p>
            <a:pPr>
              <a:buNone/>
            </a:pPr>
            <a:endParaRPr lang="en-US" dirty="0" smtClean="0"/>
          </a:p>
          <a:p>
            <a:endParaRPr lang="en-US" dirty="0"/>
          </a:p>
        </p:txBody>
      </p:sp>
      <p:pic>
        <p:nvPicPr>
          <p:cNvPr id="62467" name="Picture 3" descr="E:\julian\julian cardio\newer antianginals\Capture 2.PNG"/>
          <p:cNvPicPr>
            <a:picLocks noChangeAspect="1" noChangeArrowheads="1"/>
          </p:cNvPicPr>
          <p:nvPr/>
        </p:nvPicPr>
        <p:blipFill>
          <a:blip r:embed="rId2" cstate="print"/>
          <a:srcRect/>
          <a:stretch>
            <a:fillRect/>
          </a:stretch>
        </p:blipFill>
        <p:spPr bwMode="auto">
          <a:xfrm>
            <a:off x="4953000" y="304800"/>
            <a:ext cx="3419475" cy="14192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dirty="0" smtClean="0"/>
              <a:t>TMLR</a:t>
            </a:r>
          </a:p>
        </p:txBody>
      </p:sp>
      <p:sp>
        <p:nvSpPr>
          <p:cNvPr id="186371" name="Rectangle 3"/>
          <p:cNvSpPr>
            <a:spLocks noGrp="1" noChangeArrowheads="1"/>
          </p:cNvSpPr>
          <p:nvPr>
            <p:ph sz="quarter" idx="1"/>
          </p:nvPr>
        </p:nvSpPr>
        <p:spPr/>
        <p:txBody>
          <a:bodyPr/>
          <a:lstStyle/>
          <a:p>
            <a:pPr eaLnBrk="1" hangingPunct="1">
              <a:defRPr/>
            </a:pPr>
            <a:r>
              <a:rPr lang="en-US" dirty="0" smtClean="0"/>
              <a:t>Surgical</a:t>
            </a:r>
          </a:p>
          <a:p>
            <a:pPr eaLnBrk="1" hangingPunct="1">
              <a:defRPr/>
            </a:pPr>
            <a:endParaRPr lang="en-US" dirty="0" smtClean="0"/>
          </a:p>
          <a:p>
            <a:pPr eaLnBrk="1" hangingPunct="1">
              <a:defRPr/>
            </a:pPr>
            <a:r>
              <a:rPr lang="en-US" dirty="0" smtClean="0"/>
              <a:t>surgeons use the laser to make holes between 20 and 40 tiny (one-millimeter-wide)</a:t>
            </a:r>
          </a:p>
          <a:p>
            <a:pPr eaLnBrk="1" hangingPunct="1">
              <a:defRPr/>
            </a:pPr>
            <a:endParaRPr lang="en-US" dirty="0" smtClean="0"/>
          </a:p>
          <a:p>
            <a:pPr eaLnBrk="1" hangingPunct="1">
              <a:defRPr/>
            </a:pPr>
            <a:r>
              <a:rPr lang="en-US" dirty="0" smtClean="0"/>
              <a:t>Surgical incision made</a:t>
            </a:r>
          </a:p>
          <a:p>
            <a:pPr eaLnBrk="1" hangingPunct="1">
              <a:defRPr/>
            </a:pPr>
            <a:endParaRPr lang="en-US" dirty="0" smtClean="0"/>
          </a:p>
          <a:p>
            <a:pPr eaLnBrk="1" hangingPunct="1">
              <a:defRPr/>
            </a:pPr>
            <a:r>
              <a:rPr lang="en-US" dirty="0" smtClean="0"/>
              <a:t>Done along with CABG sometimes</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llustration of transmyocardial laser revascularization (TMLR)."/>
          <p:cNvPicPr>
            <a:picLocks noChangeAspect="1" noChangeArrowheads="1"/>
          </p:cNvPicPr>
          <p:nvPr/>
        </p:nvPicPr>
        <p:blipFill>
          <a:blip r:embed="rId2"/>
          <a:srcRect/>
          <a:stretch>
            <a:fillRect/>
          </a:stretch>
        </p:blipFill>
        <p:spPr bwMode="auto">
          <a:xfrm>
            <a:off x="457200" y="1219200"/>
            <a:ext cx="8096246" cy="4343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mlr_fre"/>
          <p:cNvPicPr>
            <a:picLocks noChangeAspect="1" noChangeArrowheads="1"/>
          </p:cNvPicPr>
          <p:nvPr/>
        </p:nvPicPr>
        <p:blipFill>
          <a:blip r:embed="rId3" cstate="print"/>
          <a:srcRect/>
          <a:stretch>
            <a:fillRect/>
          </a:stretch>
        </p:blipFill>
        <p:spPr bwMode="auto">
          <a:xfrm>
            <a:off x="609600" y="192088"/>
            <a:ext cx="7848600" cy="6411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mtClean="0"/>
              <a:t>Percutaneous TMR</a:t>
            </a:r>
          </a:p>
        </p:txBody>
      </p:sp>
      <p:sp>
        <p:nvSpPr>
          <p:cNvPr id="192515" name="Rectangle 3"/>
          <p:cNvSpPr>
            <a:spLocks noGrp="1" noChangeArrowheads="1"/>
          </p:cNvSpPr>
          <p:nvPr>
            <p:ph sz="quarter" idx="1"/>
          </p:nvPr>
        </p:nvSpPr>
        <p:spPr/>
        <p:txBody>
          <a:bodyPr/>
          <a:lstStyle/>
          <a:p>
            <a:pPr eaLnBrk="1" hangingPunct="1">
              <a:buNone/>
              <a:defRPr/>
            </a:pPr>
            <a:endParaRPr lang="en-US" dirty="0" smtClean="0"/>
          </a:p>
        </p:txBody>
      </p:sp>
      <p:pic>
        <p:nvPicPr>
          <p:cNvPr id="60420" name="Picture 4" descr="f037011"/>
          <p:cNvPicPr>
            <a:picLocks noChangeAspect="1" noChangeArrowheads="1"/>
          </p:cNvPicPr>
          <p:nvPr/>
        </p:nvPicPr>
        <p:blipFill>
          <a:blip r:embed="rId3" cstate="print"/>
          <a:srcRect/>
          <a:stretch>
            <a:fillRect/>
          </a:stretch>
        </p:blipFill>
        <p:spPr bwMode="auto">
          <a:xfrm>
            <a:off x="1143000" y="2209800"/>
            <a:ext cx="621982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en-US" smtClean="0"/>
              <a:t>Rationale</a:t>
            </a:r>
          </a:p>
        </p:txBody>
      </p:sp>
      <p:sp>
        <p:nvSpPr>
          <p:cNvPr id="194563" name="Rectangle 3"/>
          <p:cNvSpPr>
            <a:spLocks noGrp="1" noChangeArrowheads="1"/>
          </p:cNvSpPr>
          <p:nvPr>
            <p:ph sz="quarter" idx="1"/>
          </p:nvPr>
        </p:nvSpPr>
        <p:spPr/>
        <p:txBody>
          <a:bodyPr/>
          <a:lstStyle/>
          <a:p>
            <a:pPr eaLnBrk="1" hangingPunct="1">
              <a:defRPr/>
            </a:pPr>
            <a:r>
              <a:rPr lang="en-US" dirty="0" smtClean="0"/>
              <a:t>Improved perfusion by stimulation of angiogenesis</a:t>
            </a:r>
          </a:p>
          <a:p>
            <a:pPr eaLnBrk="1" hangingPunct="1">
              <a:defRPr/>
            </a:pPr>
            <a:endParaRPr lang="en-US" dirty="0" smtClean="0"/>
          </a:p>
          <a:p>
            <a:pPr eaLnBrk="1" hangingPunct="1">
              <a:defRPr/>
            </a:pPr>
            <a:r>
              <a:rPr lang="en-US" dirty="0" smtClean="0"/>
              <a:t>Potential placebo effect</a:t>
            </a:r>
          </a:p>
          <a:p>
            <a:pPr eaLnBrk="1" hangingPunct="1">
              <a:defRPr/>
            </a:pPr>
            <a:endParaRPr lang="en-US" dirty="0" smtClean="0"/>
          </a:p>
          <a:p>
            <a:pPr eaLnBrk="1" hangingPunct="1">
              <a:defRPr/>
            </a:pPr>
            <a:r>
              <a:rPr lang="en-US" dirty="0" smtClean="0"/>
              <a:t>Anesthetic effect mediated by the destruction of sympathetic nerves carrying pain-sensitive afferent fibers</a:t>
            </a:r>
          </a:p>
          <a:p>
            <a:pPr eaLnBrk="1" hangingPunct="1">
              <a:buNone/>
              <a:defRPr/>
            </a:pPr>
            <a:endParaRPr lang="en-US" dirty="0" smtClean="0"/>
          </a:p>
        </p:txBody>
      </p:sp>
      <p:pic>
        <p:nvPicPr>
          <p:cNvPr id="61444" name="Picture 4" descr="Picture1"/>
          <p:cNvPicPr>
            <a:picLocks noChangeAspect="1" noChangeArrowheads="1"/>
          </p:cNvPicPr>
          <p:nvPr/>
        </p:nvPicPr>
        <p:blipFill>
          <a:blip r:embed="rId3" cstate="print"/>
          <a:srcRect/>
          <a:stretch>
            <a:fillRect/>
          </a:stretch>
        </p:blipFill>
        <p:spPr bwMode="auto">
          <a:xfrm>
            <a:off x="-2209800" y="1600200"/>
            <a:ext cx="1450975"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pPr eaLnBrk="1" hangingPunct="1">
              <a:defRPr/>
            </a:pPr>
            <a:r>
              <a:rPr lang="en-US" smtClean="0"/>
              <a:t>TMLR – Direct Trial</a:t>
            </a:r>
          </a:p>
        </p:txBody>
      </p:sp>
      <p:sp>
        <p:nvSpPr>
          <p:cNvPr id="291843" name="Rectangle 3"/>
          <p:cNvSpPr>
            <a:spLocks noGrp="1" noChangeArrowheads="1"/>
          </p:cNvSpPr>
          <p:nvPr>
            <p:ph sz="quarter" idx="1"/>
          </p:nvPr>
        </p:nvSpPr>
        <p:spPr>
          <a:xfrm>
            <a:off x="0" y="1600200"/>
            <a:ext cx="4572000" cy="5257800"/>
          </a:xfrm>
        </p:spPr>
        <p:txBody>
          <a:bodyPr/>
          <a:lstStyle/>
          <a:p>
            <a:pPr eaLnBrk="1" hangingPunct="1">
              <a:defRPr/>
            </a:pPr>
            <a:r>
              <a:rPr lang="en-US" sz="2800" dirty="0" smtClean="0"/>
              <a:t>Only major blinded study</a:t>
            </a:r>
          </a:p>
          <a:p>
            <a:pPr lvl="1" eaLnBrk="1" hangingPunct="1">
              <a:defRPr/>
            </a:pPr>
            <a:r>
              <a:rPr lang="en-US" sz="2400" dirty="0" smtClean="0"/>
              <a:t>298 pts with low dose, high dose, or no laser channels</a:t>
            </a:r>
          </a:p>
          <a:p>
            <a:pPr eaLnBrk="1" hangingPunct="1">
              <a:defRPr/>
            </a:pPr>
            <a:r>
              <a:rPr lang="en-US" sz="2800" dirty="0" smtClean="0"/>
              <a:t>No benefit to TMLR </a:t>
            </a:r>
            <a:r>
              <a:rPr lang="en-US" sz="2800" dirty="0" err="1" smtClean="0"/>
              <a:t>vs</a:t>
            </a:r>
            <a:r>
              <a:rPr lang="en-US" sz="2800" dirty="0" smtClean="0"/>
              <a:t> Med therapy to </a:t>
            </a:r>
          </a:p>
          <a:p>
            <a:pPr lvl="1" eaLnBrk="1" hangingPunct="1">
              <a:defRPr/>
            </a:pPr>
            <a:r>
              <a:rPr lang="en-US" sz="2400" dirty="0" smtClean="0"/>
              <a:t>Patient survival</a:t>
            </a:r>
          </a:p>
          <a:p>
            <a:pPr lvl="1" eaLnBrk="1" hangingPunct="1">
              <a:defRPr/>
            </a:pPr>
            <a:r>
              <a:rPr lang="en-US" sz="2400" dirty="0" smtClean="0"/>
              <a:t>Angina class</a:t>
            </a:r>
          </a:p>
          <a:p>
            <a:pPr lvl="1" eaLnBrk="1" hangingPunct="1">
              <a:defRPr/>
            </a:pPr>
            <a:r>
              <a:rPr lang="en-US" sz="2400" dirty="0" smtClean="0"/>
              <a:t>Quality of life assessment</a:t>
            </a:r>
          </a:p>
          <a:p>
            <a:pPr lvl="1" eaLnBrk="1" hangingPunct="1">
              <a:defRPr/>
            </a:pPr>
            <a:r>
              <a:rPr lang="en-US" sz="2400" dirty="0" smtClean="0"/>
              <a:t>Exercise duration</a:t>
            </a:r>
          </a:p>
          <a:p>
            <a:pPr lvl="1" eaLnBrk="1" hangingPunct="1">
              <a:defRPr/>
            </a:pPr>
            <a:r>
              <a:rPr lang="en-US" sz="2400" dirty="0" smtClean="0"/>
              <a:t>Nuclear perfusion imaging</a:t>
            </a:r>
          </a:p>
          <a:p>
            <a:pPr lvl="1" eaLnBrk="1" hangingPunct="1">
              <a:buNone/>
              <a:defRPr/>
            </a:pPr>
            <a:r>
              <a:rPr lang="en-US" sz="1600" dirty="0" smtClean="0"/>
              <a:t>                                                                         Leon MB, et al.  JACC 2005; 46:1812</a:t>
            </a:r>
          </a:p>
        </p:txBody>
      </p:sp>
      <p:sp>
        <p:nvSpPr>
          <p:cNvPr id="291844" name="Rectangle 4"/>
          <p:cNvSpPr>
            <a:spLocks noChangeArrowheads="1"/>
          </p:cNvSpPr>
          <p:nvPr/>
        </p:nvSpPr>
        <p:spPr bwMode="auto">
          <a:xfrm>
            <a:off x="4572000" y="1600200"/>
            <a:ext cx="4572000" cy="5257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800" b="1" dirty="0"/>
              <a:t>High Surgical Risk (Mortality 5%)</a:t>
            </a:r>
          </a:p>
          <a:p>
            <a:pPr marL="342900" indent="-342900" eaLnBrk="1" hangingPunct="1">
              <a:spcBef>
                <a:spcPct val="20000"/>
              </a:spcBef>
              <a:buClr>
                <a:schemeClr val="hlink"/>
              </a:buClr>
              <a:buSzPct val="70000"/>
              <a:buFont typeface="Wingdings" pitchFamily="2" charset="2"/>
              <a:buChar char="n"/>
              <a:defRPr/>
            </a:pPr>
            <a:r>
              <a:rPr lang="en-US" sz="2800" b="1" dirty="0"/>
              <a:t>Mainly used as adjunct therapy during CABG to treat </a:t>
            </a:r>
            <a:r>
              <a:rPr lang="en-US" sz="2800" b="1" dirty="0" smtClean="0"/>
              <a:t>myocardium </a:t>
            </a:r>
            <a:r>
              <a:rPr lang="en-US" sz="2800" b="1" dirty="0"/>
              <a:t>that cannot be bypassed.</a:t>
            </a:r>
            <a:endParaRPr lang="en-US" b="1" dirty="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844">
                                            <p:txEl>
                                              <p:pRg st="0" end="0"/>
                                            </p:txEl>
                                          </p:spTgt>
                                        </p:tgtEl>
                                        <p:attrNameLst>
                                          <p:attrName>style.visibility</p:attrName>
                                        </p:attrNameLst>
                                      </p:cBhvr>
                                      <p:to>
                                        <p:strVal val="visible"/>
                                      </p:to>
                                    </p:set>
                                    <p:animEffect transition="in" filter="dissolve">
                                      <p:cBhvr>
                                        <p:cTn id="7" dur="500"/>
                                        <p:tgtEl>
                                          <p:spTgt spid="291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1844">
                                            <p:txEl>
                                              <p:pRg st="1" end="1"/>
                                            </p:txEl>
                                          </p:spTgt>
                                        </p:tgtEl>
                                        <p:attrNameLst>
                                          <p:attrName>style.visibility</p:attrName>
                                        </p:attrNameLst>
                                      </p:cBhvr>
                                      <p:to>
                                        <p:strVal val="visible"/>
                                      </p:to>
                                    </p:set>
                                    <p:animEffect transition="in" filter="dissolve">
                                      <p:cBhvr>
                                        <p:cTn id="12" dur="500"/>
                                        <p:tgtEl>
                                          <p:spTgt spid="2918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ecp"/>
          <p:cNvPicPr>
            <a:picLocks noChangeAspect="1" noChangeArrowheads="1"/>
          </p:cNvPicPr>
          <p:nvPr/>
        </p:nvPicPr>
        <p:blipFill>
          <a:blip r:embed="rId3" cstate="print"/>
          <a:srcRect/>
          <a:stretch>
            <a:fillRect/>
          </a:stretch>
        </p:blipFill>
        <p:spPr bwMode="auto">
          <a:xfrm>
            <a:off x="762000" y="990600"/>
            <a:ext cx="7924800" cy="5283200"/>
          </a:xfrm>
          <a:prstGeom prst="rect">
            <a:avLst/>
          </a:prstGeom>
          <a:noFill/>
          <a:ln w="9525">
            <a:noFill/>
            <a:miter lim="800000"/>
            <a:headEnd/>
            <a:tailEnd/>
          </a:ln>
        </p:spPr>
      </p:pic>
      <p:sp>
        <p:nvSpPr>
          <p:cNvPr id="196611" name="Text Box 3"/>
          <p:cNvSpPr txBox="1">
            <a:spLocks noChangeArrowheads="1"/>
          </p:cNvSpPr>
          <p:nvPr/>
        </p:nvSpPr>
        <p:spPr bwMode="auto">
          <a:xfrm>
            <a:off x="1828800" y="304800"/>
            <a:ext cx="6191951" cy="646331"/>
          </a:xfrm>
          <a:prstGeom prst="rect">
            <a:avLst/>
          </a:prstGeom>
          <a:noFill/>
          <a:ln w="9525">
            <a:noFill/>
            <a:miter lim="800000"/>
            <a:headEnd/>
            <a:tailEnd/>
          </a:ln>
          <a:effectLst/>
        </p:spPr>
        <p:txBody>
          <a:bodyPr wrap="none">
            <a:spAutoFit/>
          </a:bodyPr>
          <a:lstStyle/>
          <a:p>
            <a:pPr>
              <a:defRPr/>
            </a:pPr>
            <a:r>
              <a:rPr lang="en-US" sz="3600" dirty="0" smtClean="0">
                <a:effectLst>
                  <a:outerShdw blurRad="38100" dist="38100" dir="2700000" algn="tl">
                    <a:srgbClr val="000000"/>
                  </a:outerShdw>
                </a:effectLst>
              </a:rPr>
              <a:t>Enhanced external </a:t>
            </a:r>
            <a:r>
              <a:rPr lang="en-US" sz="3600" dirty="0" err="1" smtClean="0">
                <a:effectLst>
                  <a:outerShdw blurRad="38100" dist="38100" dir="2700000" algn="tl">
                    <a:srgbClr val="000000"/>
                  </a:outerShdw>
                </a:effectLst>
              </a:rPr>
              <a:t>counterpulsation</a:t>
            </a:r>
            <a:endParaRPr lang="en-US" sz="36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smtClean="0"/>
              <a:t>EECP</a:t>
            </a:r>
          </a:p>
        </p:txBody>
      </p:sp>
      <p:sp>
        <p:nvSpPr>
          <p:cNvPr id="198659" name="Rectangle 3"/>
          <p:cNvSpPr>
            <a:spLocks noGrp="1" noChangeArrowheads="1"/>
          </p:cNvSpPr>
          <p:nvPr>
            <p:ph sz="quarter" idx="1"/>
          </p:nvPr>
        </p:nvSpPr>
        <p:spPr/>
        <p:txBody>
          <a:bodyPr/>
          <a:lstStyle/>
          <a:p>
            <a:pPr eaLnBrk="1" hangingPunct="1">
              <a:defRPr/>
            </a:pPr>
            <a:r>
              <a:rPr lang="en-US" dirty="0" smtClean="0"/>
              <a:t>Increases arterial blood pressure and retrograde aortic blood flow during diastole (diastolic augmentation).</a:t>
            </a:r>
          </a:p>
          <a:p>
            <a:pPr eaLnBrk="1" hangingPunct="1">
              <a:defRPr/>
            </a:pPr>
            <a:endParaRPr lang="en-US" dirty="0" smtClean="0"/>
          </a:p>
          <a:p>
            <a:pPr eaLnBrk="1" hangingPunct="1">
              <a:defRPr/>
            </a:pPr>
            <a:r>
              <a:rPr lang="en-US" dirty="0" smtClean="0"/>
              <a:t>Cuffs are wrapped around the patients legs and sequential pressure (300mmHg) is applied in early diastole.</a:t>
            </a:r>
          </a:p>
          <a:p>
            <a:pPr eaLnBrk="1" hangingPunct="1">
              <a:defRPr/>
            </a:pPr>
            <a:endParaRPr lang="en-US" dirty="0" smtClean="0"/>
          </a:p>
          <a:p>
            <a:pPr eaLnBrk="1" hangingPunct="1">
              <a:defRPr/>
            </a:pPr>
            <a:r>
              <a:rPr lang="en-US" dirty="0" smtClean="0"/>
              <a:t>3 pairs of cuffs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smtClean="0"/>
              <a:t>Patient selection</a:t>
            </a:r>
          </a:p>
        </p:txBody>
      </p:sp>
      <p:sp>
        <p:nvSpPr>
          <p:cNvPr id="202755" name="Rectangle 3"/>
          <p:cNvSpPr>
            <a:spLocks noGrp="1" noChangeArrowheads="1"/>
          </p:cNvSpPr>
          <p:nvPr>
            <p:ph sz="quarter" idx="1"/>
          </p:nvPr>
        </p:nvSpPr>
        <p:spPr/>
        <p:txBody>
          <a:bodyPr/>
          <a:lstStyle/>
          <a:p>
            <a:pPr eaLnBrk="1" hangingPunct="1">
              <a:defRPr/>
            </a:pPr>
            <a:r>
              <a:rPr lang="en-US" smtClean="0"/>
              <a:t>Angina class III/IV </a:t>
            </a:r>
          </a:p>
          <a:p>
            <a:pPr lvl="1" eaLnBrk="1" hangingPunct="1">
              <a:defRPr/>
            </a:pPr>
            <a:r>
              <a:rPr lang="en-US" smtClean="0"/>
              <a:t>Refractory to medical therapy</a:t>
            </a:r>
          </a:p>
          <a:p>
            <a:pPr lvl="1" eaLnBrk="1" hangingPunct="1">
              <a:defRPr/>
            </a:pPr>
            <a:r>
              <a:rPr lang="en-US" smtClean="0"/>
              <a:t>Reversible ischemia  of the free wall</a:t>
            </a:r>
          </a:p>
          <a:p>
            <a:pPr lvl="1" eaLnBrk="1" hangingPunct="1">
              <a:defRPr/>
            </a:pPr>
            <a:r>
              <a:rPr lang="en-US" smtClean="0"/>
              <a:t>not amenable for revascularization</a:t>
            </a:r>
          </a:p>
          <a:p>
            <a:pPr eaLnBrk="1" hangingPunct="1">
              <a:defRPr/>
            </a:pPr>
            <a:r>
              <a:rPr lang="en-US" smtClean="0"/>
              <a:t>Excluded if LVEF&lt;20% or had current major illness </a:t>
            </a:r>
          </a:p>
          <a:p>
            <a:pPr eaLnBrk="1" hangingPunct="1">
              <a:defRPr/>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 Current therapies that reduce angina include :                                                                          </a:t>
            </a:r>
          </a:p>
          <a:p>
            <a:pPr>
              <a:buFont typeface="Courier New" pitchFamily="49" charset="0"/>
              <a:buChar char="o"/>
            </a:pPr>
            <a:endParaRPr lang="en-US" dirty="0" smtClean="0"/>
          </a:p>
          <a:p>
            <a:pPr>
              <a:buFont typeface="Courier New" pitchFamily="49" charset="0"/>
              <a:buChar char="o"/>
            </a:pPr>
            <a:r>
              <a:rPr lang="en-US" dirty="0" smtClean="0"/>
              <a:t>Drugs :Nitrates, β-blockers, Calcium antagonist    </a:t>
            </a:r>
          </a:p>
          <a:p>
            <a:pPr>
              <a:buFont typeface="Courier New" pitchFamily="49" charset="0"/>
              <a:buChar char="o"/>
            </a:pPr>
            <a:r>
              <a:rPr lang="en-US" dirty="0" smtClean="0"/>
              <a:t>Exercise conditioning                                                                                             </a:t>
            </a:r>
          </a:p>
          <a:p>
            <a:pPr>
              <a:buFont typeface="Courier New" pitchFamily="49" charset="0"/>
              <a:buChar char="o"/>
            </a:pPr>
            <a:r>
              <a:rPr lang="en-US" dirty="0" smtClean="0"/>
              <a:t>Coronary revascularization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1" name="Rectangle 5"/>
          <p:cNvSpPr>
            <a:spLocks noGrp="1" noRot="1" noChangeArrowheads="1"/>
          </p:cNvSpPr>
          <p:nvPr>
            <p:ph type="title"/>
          </p:nvPr>
        </p:nvSpPr>
        <p:spPr/>
        <p:txBody>
          <a:bodyPr>
            <a:normAutofit fontScale="90000"/>
          </a:bodyPr>
          <a:lstStyle/>
          <a:p>
            <a:pPr eaLnBrk="1" hangingPunct="1">
              <a:defRPr/>
            </a:pPr>
            <a:r>
              <a:rPr lang="en-US" smtClean="0"/>
              <a:t>EECP - Enhanced External CounterPulsation</a:t>
            </a:r>
          </a:p>
        </p:txBody>
      </p:sp>
      <p:sp>
        <p:nvSpPr>
          <p:cNvPr id="285702" name="Rectangle 6"/>
          <p:cNvSpPr>
            <a:spLocks noGrp="1" noChangeArrowheads="1"/>
          </p:cNvSpPr>
          <p:nvPr>
            <p:ph sz="quarter" idx="1"/>
          </p:nvPr>
        </p:nvSpPr>
        <p:spPr/>
        <p:txBody>
          <a:bodyPr/>
          <a:lstStyle/>
          <a:p>
            <a:pPr eaLnBrk="1" hangingPunct="1">
              <a:defRPr/>
            </a:pPr>
            <a:r>
              <a:rPr lang="en-US" smtClean="0"/>
              <a:t>External, pneumatic compression of lower extremities in diastole.</a:t>
            </a:r>
          </a:p>
        </p:txBody>
      </p:sp>
      <p:pic>
        <p:nvPicPr>
          <p:cNvPr id="29700" name="Picture 3"/>
          <p:cNvPicPr>
            <a:picLocks noChangeAspect="1" noChangeArrowheads="1"/>
          </p:cNvPicPr>
          <p:nvPr/>
        </p:nvPicPr>
        <p:blipFill>
          <a:blip r:embed="rId2" cstate="print"/>
          <a:srcRect t="21851" b="13809"/>
          <a:stretch>
            <a:fillRect/>
          </a:stretch>
        </p:blipFill>
        <p:spPr bwMode="auto">
          <a:xfrm>
            <a:off x="419100" y="2819400"/>
            <a:ext cx="8304213"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p:txBody>
          <a:bodyPr>
            <a:normAutofit fontScale="90000"/>
          </a:bodyPr>
          <a:lstStyle/>
          <a:p>
            <a:pPr eaLnBrk="1" hangingPunct="1">
              <a:defRPr/>
            </a:pPr>
            <a:r>
              <a:rPr lang="en-US" sz="4000" smtClean="0"/>
              <a:t>EECP - Enhanced External CounterPulsation</a:t>
            </a:r>
          </a:p>
        </p:txBody>
      </p:sp>
      <p:pic>
        <p:nvPicPr>
          <p:cNvPr id="30723" name="Picture 3"/>
          <p:cNvPicPr>
            <a:picLocks noChangeAspect="1" noChangeArrowheads="1"/>
          </p:cNvPicPr>
          <p:nvPr/>
        </p:nvPicPr>
        <p:blipFill>
          <a:blip r:embed="rId2" cstate="print"/>
          <a:srcRect t="1785" b="3572"/>
          <a:stretch>
            <a:fillRect/>
          </a:stretch>
        </p:blipFill>
        <p:spPr bwMode="auto">
          <a:xfrm>
            <a:off x="458788" y="2209800"/>
            <a:ext cx="4113212" cy="4038600"/>
          </a:xfrm>
          <a:prstGeom prst="rect">
            <a:avLst/>
          </a:prstGeom>
          <a:noFill/>
          <a:ln w="9525">
            <a:noFill/>
            <a:miter lim="800000"/>
            <a:headEnd/>
            <a:tailEnd/>
          </a:ln>
        </p:spPr>
      </p:pic>
      <p:pic>
        <p:nvPicPr>
          <p:cNvPr id="30724" name="Picture 4"/>
          <p:cNvPicPr>
            <a:picLocks noChangeAspect="1" noChangeArrowheads="1"/>
          </p:cNvPicPr>
          <p:nvPr/>
        </p:nvPicPr>
        <p:blipFill>
          <a:blip r:embed="rId3" cstate="print"/>
          <a:srcRect t="2316" b="5609"/>
          <a:stretch>
            <a:fillRect/>
          </a:stretch>
        </p:blipFill>
        <p:spPr bwMode="auto">
          <a:xfrm>
            <a:off x="4421188" y="2209800"/>
            <a:ext cx="4341812"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a:xfrm>
            <a:off x="381000" y="381000"/>
            <a:ext cx="8229600" cy="1143000"/>
          </a:xfrm>
        </p:spPr>
        <p:txBody>
          <a:bodyPr>
            <a:normAutofit fontScale="90000"/>
          </a:bodyPr>
          <a:lstStyle/>
          <a:p>
            <a:pPr eaLnBrk="1" hangingPunct="1">
              <a:defRPr/>
            </a:pPr>
            <a:r>
              <a:rPr lang="en-US" sz="4000" dirty="0" smtClean="0"/>
              <a:t>EECP - Enhanced External </a:t>
            </a:r>
            <a:r>
              <a:rPr lang="en-US" sz="4000" dirty="0" err="1" smtClean="0"/>
              <a:t>CounterPulsation</a:t>
            </a:r>
            <a:endParaRPr lang="en-US" sz="4000" dirty="0" smtClean="0"/>
          </a:p>
        </p:txBody>
      </p:sp>
      <p:sp>
        <p:nvSpPr>
          <p:cNvPr id="287747" name="Rectangle 3"/>
          <p:cNvSpPr>
            <a:spLocks noGrp="1" noChangeArrowheads="1"/>
          </p:cNvSpPr>
          <p:nvPr>
            <p:ph sz="quarter" idx="1"/>
          </p:nvPr>
        </p:nvSpPr>
        <p:spPr>
          <a:xfrm>
            <a:off x="0" y="1600200"/>
            <a:ext cx="3276600" cy="5257800"/>
          </a:xfrm>
        </p:spPr>
        <p:txBody>
          <a:bodyPr/>
          <a:lstStyle/>
          <a:p>
            <a:pPr algn="ctr" eaLnBrk="1" hangingPunct="1">
              <a:buFont typeface="Wingdings" pitchFamily="2" charset="2"/>
              <a:buNone/>
              <a:defRPr/>
            </a:pPr>
            <a:r>
              <a:rPr lang="en-US" b="1" dirty="0" smtClean="0">
                <a:solidFill>
                  <a:schemeClr val="hlink"/>
                </a:solidFill>
              </a:rPr>
              <a:t>Sequential inflation of cuffs</a:t>
            </a:r>
            <a:endParaRPr lang="en-US" sz="2400" b="1" dirty="0" smtClean="0">
              <a:solidFill>
                <a:schemeClr val="hlink"/>
              </a:solidFill>
            </a:endParaRPr>
          </a:p>
          <a:p>
            <a:pPr eaLnBrk="1" hangingPunct="1">
              <a:defRPr/>
            </a:pPr>
            <a:r>
              <a:rPr lang="en-US" sz="2400" dirty="0" smtClean="0"/>
              <a:t>Retrograde aortic pressure wave </a:t>
            </a:r>
          </a:p>
          <a:p>
            <a:pPr eaLnBrk="1" hangingPunct="1">
              <a:defRPr/>
            </a:pPr>
            <a:r>
              <a:rPr lang="en-US" sz="2400" dirty="0" smtClean="0"/>
              <a:t>Increased Coronary perfusion pressure</a:t>
            </a:r>
          </a:p>
          <a:p>
            <a:pPr eaLnBrk="1" hangingPunct="1">
              <a:defRPr/>
            </a:pPr>
            <a:r>
              <a:rPr lang="en-US" sz="2400" dirty="0" smtClean="0"/>
              <a:t>Increased Venous Return</a:t>
            </a:r>
          </a:p>
          <a:p>
            <a:pPr eaLnBrk="1" hangingPunct="1">
              <a:defRPr/>
            </a:pPr>
            <a:r>
              <a:rPr lang="en-US" sz="2400" dirty="0" smtClean="0"/>
              <a:t>Increased Preload</a:t>
            </a:r>
          </a:p>
          <a:p>
            <a:pPr eaLnBrk="1" hangingPunct="1">
              <a:defRPr/>
            </a:pPr>
            <a:r>
              <a:rPr lang="en-US" sz="2400" dirty="0" smtClean="0"/>
              <a:t>Increased Cardiac Output</a:t>
            </a:r>
          </a:p>
        </p:txBody>
      </p:sp>
      <p:sp>
        <p:nvSpPr>
          <p:cNvPr id="287748" name="Rectangle 4"/>
          <p:cNvSpPr>
            <a:spLocks noGrp="1" noChangeArrowheads="1"/>
          </p:cNvSpPr>
          <p:nvPr>
            <p:ph sz="quarter" idx="2"/>
          </p:nvPr>
        </p:nvSpPr>
        <p:spPr/>
        <p:txBody>
          <a:bodyPr/>
          <a:lstStyle/>
          <a:p>
            <a:pPr eaLnBrk="1" hangingPunct="1">
              <a:defRPr/>
            </a:pPr>
            <a:endParaRPr lang="en-US" sz="2400" smtClean="0"/>
          </a:p>
          <a:p>
            <a:pPr lvl="1" eaLnBrk="1" hangingPunct="1">
              <a:defRPr/>
            </a:pPr>
            <a:endParaRPr lang="en-US" sz="2000" smtClean="0"/>
          </a:p>
        </p:txBody>
      </p:sp>
      <p:sp>
        <p:nvSpPr>
          <p:cNvPr id="287749" name="Rectangle 5"/>
          <p:cNvSpPr>
            <a:spLocks noChangeArrowheads="1"/>
          </p:cNvSpPr>
          <p:nvPr/>
        </p:nvSpPr>
        <p:spPr bwMode="auto">
          <a:xfrm>
            <a:off x="5791200" y="1600200"/>
            <a:ext cx="3352800" cy="52578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70000"/>
              <a:buFont typeface="Wingdings" pitchFamily="2" charset="2"/>
              <a:buNone/>
              <a:defRPr/>
            </a:pPr>
            <a:r>
              <a:rPr lang="en-US" sz="2800" b="1" dirty="0">
                <a:solidFill>
                  <a:schemeClr val="hlink"/>
                </a:solidFill>
                <a:effectLst>
                  <a:outerShdw blurRad="38100" dist="38100" dir="2700000" algn="tl">
                    <a:srgbClr val="000000"/>
                  </a:outerShdw>
                </a:effectLst>
              </a:rPr>
              <a:t>Simultaneous deflation of cuffs in late Diastole</a:t>
            </a:r>
          </a:p>
          <a:p>
            <a:pPr marL="342900" indent="-342900" eaLnBrk="1" hangingPunct="1">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Lowers Systemic Vascular Resistance </a:t>
            </a:r>
          </a:p>
          <a:p>
            <a:pPr marL="342900" indent="-342900" eaLnBrk="1" hangingPunct="1">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Reduced </a:t>
            </a:r>
            <a:r>
              <a:rPr lang="en-US" sz="2400" dirty="0" err="1" smtClean="0">
                <a:effectLst>
                  <a:outerShdw blurRad="38100" dist="38100" dir="2700000" algn="tl">
                    <a:srgbClr val="000000"/>
                  </a:outerShdw>
                </a:effectLst>
              </a:rPr>
              <a:t>afterload</a:t>
            </a:r>
            <a:r>
              <a:rPr lang="en-US" sz="2400" dirty="0" smtClean="0">
                <a:effectLst>
                  <a:outerShdw blurRad="38100" dist="38100" dir="2700000" algn="tl">
                    <a:srgbClr val="000000"/>
                  </a:outerShdw>
                </a:effectLst>
              </a:rPr>
              <a:t> </a:t>
            </a:r>
            <a:endParaRPr lang="en-US" sz="240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Decreased Cardiac workload </a:t>
            </a:r>
          </a:p>
          <a:p>
            <a:pPr marL="342900" indent="-342900" eaLnBrk="1" hangingPunct="1">
              <a:spcBef>
                <a:spcPct val="20000"/>
              </a:spcBef>
              <a:buClr>
                <a:schemeClr val="hlink"/>
              </a:buClr>
              <a:buSzPct val="70000"/>
              <a:buFont typeface="Wingdings" pitchFamily="2" charset="2"/>
              <a:buChar char="n"/>
              <a:defRPr/>
            </a:pPr>
            <a:r>
              <a:rPr lang="en-US" sz="2400" dirty="0">
                <a:effectLst>
                  <a:outerShdw blurRad="38100" dist="38100" dir="2700000" algn="tl">
                    <a:srgbClr val="000000"/>
                  </a:outerShdw>
                </a:effectLst>
              </a:rPr>
              <a:t>Decreased Oxygen Consumption</a:t>
            </a:r>
          </a:p>
        </p:txBody>
      </p:sp>
    </p:spTree>
    <p:controls>
      <p:control spid="35842" r:id="rId2" imgW="2679636" imgH="3571821"/>
    </p:controls>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a:xfrm>
            <a:off x="381000" y="381000"/>
            <a:ext cx="8229600" cy="1143000"/>
          </a:xfrm>
        </p:spPr>
        <p:txBody>
          <a:bodyPr>
            <a:normAutofit fontScale="90000"/>
          </a:bodyPr>
          <a:lstStyle/>
          <a:p>
            <a:pPr eaLnBrk="1" hangingPunct="1">
              <a:defRPr/>
            </a:pPr>
            <a:r>
              <a:rPr lang="en-US" sz="4000" dirty="0" smtClean="0"/>
              <a:t>EECP - Enhanced External </a:t>
            </a:r>
            <a:r>
              <a:rPr lang="en-US" sz="4000" dirty="0" err="1" smtClean="0"/>
              <a:t>CounterPulsation</a:t>
            </a:r>
            <a:endParaRPr lang="en-US" sz="4000" dirty="0" smtClean="0"/>
          </a:p>
        </p:txBody>
      </p:sp>
      <p:sp>
        <p:nvSpPr>
          <p:cNvPr id="288771" name="Rectangle 3"/>
          <p:cNvSpPr>
            <a:spLocks noGrp="1" noChangeArrowheads="1"/>
          </p:cNvSpPr>
          <p:nvPr>
            <p:ph sz="quarter" idx="1"/>
          </p:nvPr>
        </p:nvSpPr>
        <p:spPr>
          <a:xfrm>
            <a:off x="457200" y="1600200"/>
            <a:ext cx="8229600" cy="5257800"/>
          </a:xfrm>
        </p:spPr>
        <p:txBody>
          <a:bodyPr/>
          <a:lstStyle/>
          <a:p>
            <a:pPr eaLnBrk="1" hangingPunct="1">
              <a:lnSpc>
                <a:spcPct val="80000"/>
              </a:lnSpc>
              <a:defRPr/>
            </a:pPr>
            <a:r>
              <a:rPr lang="en-US" sz="2800" dirty="0" smtClean="0"/>
              <a:t>35 total treatments</a:t>
            </a:r>
          </a:p>
          <a:p>
            <a:pPr lvl="1" eaLnBrk="1" hangingPunct="1">
              <a:lnSpc>
                <a:spcPct val="80000"/>
              </a:lnSpc>
              <a:defRPr/>
            </a:pPr>
            <a:r>
              <a:rPr lang="en-US" sz="2400" dirty="0" smtClean="0">
                <a:solidFill>
                  <a:srgbClr val="FF0000"/>
                </a:solidFill>
              </a:rPr>
              <a:t>5 days per week x 7 weeks</a:t>
            </a:r>
          </a:p>
          <a:p>
            <a:pPr lvl="1" eaLnBrk="1" hangingPunct="1">
              <a:lnSpc>
                <a:spcPct val="80000"/>
              </a:lnSpc>
              <a:defRPr/>
            </a:pPr>
            <a:r>
              <a:rPr lang="en-US" sz="2400" dirty="0" smtClean="0">
                <a:solidFill>
                  <a:srgbClr val="FF0000"/>
                </a:solidFill>
              </a:rPr>
              <a:t>1 hour per day </a:t>
            </a:r>
          </a:p>
          <a:p>
            <a:pPr eaLnBrk="1" hangingPunct="1">
              <a:lnSpc>
                <a:spcPct val="80000"/>
              </a:lnSpc>
              <a:defRPr/>
            </a:pPr>
            <a:r>
              <a:rPr lang="en-US" sz="2800" dirty="0" smtClean="0"/>
              <a:t>Appears to reduce severity of Angina </a:t>
            </a:r>
          </a:p>
          <a:p>
            <a:pPr eaLnBrk="1" hangingPunct="1">
              <a:lnSpc>
                <a:spcPct val="80000"/>
              </a:lnSpc>
              <a:defRPr/>
            </a:pPr>
            <a:endParaRPr lang="en-US" sz="2800" dirty="0" smtClean="0"/>
          </a:p>
          <a:p>
            <a:pPr eaLnBrk="1" hangingPunct="1">
              <a:lnSpc>
                <a:spcPct val="80000"/>
              </a:lnSpc>
              <a:defRPr/>
            </a:pPr>
            <a:r>
              <a:rPr lang="en-US" sz="2800" dirty="0" smtClean="0"/>
              <a:t>Not shown to improve survival or reduce myocardial infarctions</a:t>
            </a:r>
          </a:p>
          <a:p>
            <a:pPr eaLnBrk="1" hangingPunct="1">
              <a:lnSpc>
                <a:spcPct val="80000"/>
              </a:lnSpc>
              <a:defRPr/>
            </a:pPr>
            <a:endParaRPr lang="en-US" sz="2800" dirty="0" smtClean="0"/>
          </a:p>
          <a:p>
            <a:pPr eaLnBrk="1" hangingPunct="1">
              <a:lnSpc>
                <a:spcPct val="80000"/>
              </a:lnSpc>
              <a:defRPr/>
            </a:pPr>
            <a:r>
              <a:rPr lang="en-US" sz="2800" dirty="0" smtClean="0"/>
              <a:t>Indicated for CAD not amenable to revascularization </a:t>
            </a:r>
          </a:p>
          <a:p>
            <a:pPr eaLnBrk="1" hangingPunct="1">
              <a:lnSpc>
                <a:spcPct val="80000"/>
              </a:lnSpc>
              <a:defRPr/>
            </a:pPr>
            <a:endParaRPr lang="en-US" sz="2800" dirty="0" smtClean="0"/>
          </a:p>
          <a:p>
            <a:pPr eaLnBrk="1" hangingPunct="1">
              <a:lnSpc>
                <a:spcPct val="80000"/>
              </a:lnSpc>
              <a:defRPr/>
            </a:pPr>
            <a:r>
              <a:rPr lang="en-US" sz="2800" dirty="0" smtClean="0"/>
              <a:t>May be beneficial in treatment of refractory CHF too, but generally this is not an approved indication.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fade">
                                      <p:cBhvr>
                                        <p:cTn id="7" dur="2000"/>
                                        <p:tgtEl>
                                          <p:spTgt spid="288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8771">
                                            <p:txEl>
                                              <p:pRg st="1" end="1"/>
                                            </p:txEl>
                                          </p:spTgt>
                                        </p:tgtEl>
                                        <p:attrNameLst>
                                          <p:attrName>style.visibility</p:attrName>
                                        </p:attrNameLst>
                                      </p:cBhvr>
                                      <p:to>
                                        <p:strVal val="visible"/>
                                      </p:to>
                                    </p:set>
                                    <p:animEffect transition="in" filter="fade">
                                      <p:cBhvr>
                                        <p:cTn id="10" dur="2000"/>
                                        <p:tgtEl>
                                          <p:spTgt spid="288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animEffect transition="in" filter="fade">
                                      <p:cBhvr>
                                        <p:cTn id="13" dur="2000"/>
                                        <p:tgtEl>
                                          <p:spTgt spid="2887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8771">
                                            <p:txEl>
                                              <p:pRg st="3" end="3"/>
                                            </p:txEl>
                                          </p:spTgt>
                                        </p:tgtEl>
                                        <p:attrNameLst>
                                          <p:attrName>style.visibility</p:attrName>
                                        </p:attrNameLst>
                                      </p:cBhvr>
                                      <p:to>
                                        <p:strVal val="visible"/>
                                      </p:to>
                                    </p:set>
                                    <p:animEffect transition="in" filter="fade">
                                      <p:cBhvr>
                                        <p:cTn id="18" dur="2000"/>
                                        <p:tgtEl>
                                          <p:spTgt spid="2887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8771">
                                            <p:txEl>
                                              <p:pRg st="5" end="5"/>
                                            </p:txEl>
                                          </p:spTgt>
                                        </p:tgtEl>
                                        <p:attrNameLst>
                                          <p:attrName>style.visibility</p:attrName>
                                        </p:attrNameLst>
                                      </p:cBhvr>
                                      <p:to>
                                        <p:strVal val="visible"/>
                                      </p:to>
                                    </p:set>
                                    <p:animEffect transition="in" filter="fade">
                                      <p:cBhvr>
                                        <p:cTn id="23" dur="2000"/>
                                        <p:tgtEl>
                                          <p:spTgt spid="28877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8771">
                                            <p:txEl>
                                              <p:pRg st="7" end="7"/>
                                            </p:txEl>
                                          </p:spTgt>
                                        </p:tgtEl>
                                        <p:attrNameLst>
                                          <p:attrName>style.visibility</p:attrName>
                                        </p:attrNameLst>
                                      </p:cBhvr>
                                      <p:to>
                                        <p:strVal val="visible"/>
                                      </p:to>
                                    </p:set>
                                    <p:animEffect transition="in" filter="fade">
                                      <p:cBhvr>
                                        <p:cTn id="28" dur="2000"/>
                                        <p:tgtEl>
                                          <p:spTgt spid="28877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8771">
                                            <p:txEl>
                                              <p:pRg st="9" end="9"/>
                                            </p:txEl>
                                          </p:spTgt>
                                        </p:tgtEl>
                                        <p:attrNameLst>
                                          <p:attrName>style.visibility</p:attrName>
                                        </p:attrNameLst>
                                      </p:cBhvr>
                                      <p:to>
                                        <p:strVal val="visible"/>
                                      </p:to>
                                    </p:set>
                                    <p:animEffect transition="in" filter="fade">
                                      <p:cBhvr>
                                        <p:cTn id="33" dur="2000"/>
                                        <p:tgtEl>
                                          <p:spTgt spid="288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a:xfrm>
            <a:off x="457200" y="457200"/>
            <a:ext cx="8229600" cy="990600"/>
          </a:xfrm>
        </p:spPr>
        <p:txBody>
          <a:bodyPr>
            <a:normAutofit fontScale="90000"/>
          </a:bodyPr>
          <a:lstStyle/>
          <a:p>
            <a:pPr eaLnBrk="1" hangingPunct="1">
              <a:defRPr/>
            </a:pPr>
            <a:r>
              <a:rPr lang="en-US" sz="4000" dirty="0" smtClean="0"/>
              <a:t>EECP – Contraindications &amp; Precautions</a:t>
            </a:r>
          </a:p>
        </p:txBody>
      </p:sp>
      <p:sp>
        <p:nvSpPr>
          <p:cNvPr id="289795" name="Rectangle 3"/>
          <p:cNvSpPr>
            <a:spLocks noGrp="1" noChangeArrowheads="1"/>
          </p:cNvSpPr>
          <p:nvPr>
            <p:ph sz="quarter" idx="1"/>
          </p:nvPr>
        </p:nvSpPr>
        <p:spPr>
          <a:xfrm>
            <a:off x="457200" y="1600200"/>
            <a:ext cx="8686800" cy="5257800"/>
          </a:xfrm>
        </p:spPr>
        <p:txBody>
          <a:bodyPr/>
          <a:lstStyle/>
          <a:p>
            <a:pPr eaLnBrk="1" hangingPunct="1">
              <a:defRPr/>
            </a:pPr>
            <a:r>
              <a:rPr lang="en-US" dirty="0" smtClean="0"/>
              <a:t>Arrhythmias that interfere with machine triggering</a:t>
            </a:r>
          </a:p>
          <a:p>
            <a:pPr eaLnBrk="1" hangingPunct="1">
              <a:defRPr/>
            </a:pPr>
            <a:endParaRPr lang="en-US" dirty="0" smtClean="0"/>
          </a:p>
          <a:p>
            <a:pPr eaLnBrk="1" hangingPunct="1">
              <a:defRPr/>
            </a:pPr>
            <a:r>
              <a:rPr lang="en-US" dirty="0" smtClean="0"/>
              <a:t>Bleeding diathesis</a:t>
            </a:r>
          </a:p>
          <a:p>
            <a:pPr eaLnBrk="1" hangingPunct="1">
              <a:defRPr/>
            </a:pPr>
            <a:endParaRPr lang="en-US" dirty="0" smtClean="0"/>
          </a:p>
          <a:p>
            <a:pPr eaLnBrk="1" hangingPunct="1">
              <a:defRPr/>
            </a:pPr>
            <a:r>
              <a:rPr lang="en-US" dirty="0" smtClean="0"/>
              <a:t>Active </a:t>
            </a:r>
            <a:r>
              <a:rPr lang="en-US" dirty="0" err="1" smtClean="0"/>
              <a:t>thrombophlebitis</a:t>
            </a:r>
            <a:r>
              <a:rPr lang="en-US" dirty="0" smtClean="0"/>
              <a:t> &amp; severe lower extremity </a:t>
            </a:r>
            <a:r>
              <a:rPr lang="en-US" dirty="0" err="1" smtClean="0"/>
              <a:t>vaso</a:t>
            </a:r>
            <a:r>
              <a:rPr lang="en-US" dirty="0" smtClean="0"/>
              <a:t>-occlusive disease</a:t>
            </a:r>
          </a:p>
          <a:p>
            <a:pPr eaLnBrk="1" hangingPunct="1">
              <a:defRPr/>
            </a:pPr>
            <a:endParaRPr lang="en-US" dirty="0" smtClean="0"/>
          </a:p>
          <a:p>
            <a:pPr eaLnBrk="1" hangingPunct="1">
              <a:defRPr/>
            </a:pPr>
            <a:r>
              <a:rPr lang="en-US" dirty="0" smtClean="0"/>
              <a:t>Presence of significant AAA</a:t>
            </a:r>
          </a:p>
          <a:p>
            <a:pPr eaLnBrk="1" hangingPunct="1">
              <a:defRPr/>
            </a:pPr>
            <a:endParaRPr lang="en-US" dirty="0" smtClean="0"/>
          </a:p>
          <a:p>
            <a:pPr eaLnBrk="1" hangingPunct="1">
              <a:defRPr/>
            </a:pPr>
            <a:r>
              <a:rPr lang="en-US" dirty="0" smtClean="0"/>
              <a:t>Pregnancy</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MUST EECP</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Blinded RCT on 139 patients to check the safety and efficacy of EECP</a:t>
            </a:r>
          </a:p>
          <a:p>
            <a:endParaRPr lang="en-US" dirty="0" smtClean="0"/>
          </a:p>
          <a:p>
            <a:r>
              <a:rPr lang="en-US" dirty="0" smtClean="0"/>
              <a:t>Patients with CSA were given 35hrs of EECP/WK</a:t>
            </a:r>
          </a:p>
          <a:p>
            <a:pPr>
              <a:buFont typeface="Wingdings" pitchFamily="2" charset="2"/>
              <a:buChar char="v"/>
            </a:pPr>
            <a:r>
              <a:rPr lang="en-US" dirty="0" smtClean="0"/>
              <a:t>Exercise duration increased . </a:t>
            </a:r>
          </a:p>
          <a:p>
            <a:pPr>
              <a:buFont typeface="Wingdings" pitchFamily="2" charset="2"/>
              <a:buChar char="v"/>
            </a:pPr>
            <a:r>
              <a:rPr lang="en-US" dirty="0" smtClean="0"/>
              <a:t>Time to ≥1-mm ST-segment depression increased  significantly</a:t>
            </a:r>
          </a:p>
          <a:p>
            <a:pPr>
              <a:buFont typeface="Wingdings" pitchFamily="2" charset="2"/>
              <a:buChar char="v"/>
            </a:pPr>
            <a:r>
              <a:rPr lang="en-US" dirty="0" smtClean="0"/>
              <a:t>Patients saw a decrease in angina episodes (p &lt; 0.05).    Nitroglycerin usage decreased.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a:lstStyle/>
          <a:p>
            <a:pPr eaLnBrk="1" hangingPunct="1">
              <a:defRPr/>
            </a:pPr>
            <a:r>
              <a:rPr lang="en-US" smtClean="0"/>
              <a:t>Chelation Therapy</a:t>
            </a:r>
          </a:p>
        </p:txBody>
      </p:sp>
      <p:sp>
        <p:nvSpPr>
          <p:cNvPr id="292867" name="Rectangle 3"/>
          <p:cNvSpPr>
            <a:spLocks noGrp="1" noChangeArrowheads="1"/>
          </p:cNvSpPr>
          <p:nvPr>
            <p:ph sz="quarter" idx="1"/>
          </p:nvPr>
        </p:nvSpPr>
        <p:spPr>
          <a:xfrm>
            <a:off x="0" y="1600200"/>
            <a:ext cx="4572000" cy="5257800"/>
          </a:xfrm>
        </p:spPr>
        <p:txBody>
          <a:bodyPr/>
          <a:lstStyle/>
          <a:p>
            <a:pPr eaLnBrk="1" hangingPunct="1">
              <a:defRPr/>
            </a:pPr>
            <a:r>
              <a:rPr lang="en-US" b="1" dirty="0" smtClean="0">
                <a:solidFill>
                  <a:schemeClr val="hlink"/>
                </a:solidFill>
                <a:latin typeface="Arial Narrow" pitchFamily="34" charset="0"/>
              </a:rPr>
              <a:t>IV EDTA infusions</a:t>
            </a:r>
            <a:r>
              <a:rPr lang="en-US" dirty="0" smtClean="0"/>
              <a:t> </a:t>
            </a:r>
          </a:p>
          <a:p>
            <a:pPr lvl="1" eaLnBrk="1" hangingPunct="1">
              <a:defRPr/>
            </a:pPr>
            <a:r>
              <a:rPr lang="en-US" dirty="0" smtClean="0"/>
              <a:t>30 treatments over about 3 months</a:t>
            </a:r>
          </a:p>
          <a:p>
            <a:pPr lvl="1" eaLnBrk="1" hangingPunct="1">
              <a:defRPr/>
            </a:pPr>
            <a:r>
              <a:rPr lang="en-US" dirty="0" smtClean="0"/>
              <a:t>Aggressive marketing</a:t>
            </a:r>
          </a:p>
          <a:p>
            <a:pPr lvl="1" eaLnBrk="1" hangingPunct="1">
              <a:defRPr/>
            </a:pPr>
            <a:r>
              <a:rPr lang="en-US" dirty="0" smtClean="0"/>
              <a:t>PLACEBO effect only</a:t>
            </a:r>
          </a:p>
        </p:txBody>
      </p:sp>
      <p:sp>
        <p:nvSpPr>
          <p:cNvPr id="292868" name="Rectangle 4"/>
          <p:cNvSpPr>
            <a:spLocks noChangeArrowheads="1"/>
          </p:cNvSpPr>
          <p:nvPr/>
        </p:nvSpPr>
        <p:spPr bwMode="auto">
          <a:xfrm>
            <a:off x="4572000" y="1600200"/>
            <a:ext cx="4572000" cy="5257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3200" b="1">
                <a:solidFill>
                  <a:schemeClr val="hlink"/>
                </a:solidFill>
                <a:effectLst>
                  <a:outerShdw blurRad="38100" dist="38100" dir="2700000" algn="tl">
                    <a:srgbClr val="000000"/>
                  </a:outerShdw>
                </a:effectLst>
                <a:latin typeface="Arial Narrow" pitchFamily="34" charset="0"/>
              </a:rPr>
              <a:t>Claimed pathophysiologic  effects</a:t>
            </a:r>
          </a:p>
          <a:p>
            <a:pPr marL="742950" lvl="1" indent="-285750" eaLnBrk="1" hangingPunct="1">
              <a:spcBef>
                <a:spcPct val="20000"/>
              </a:spcBef>
              <a:buClr>
                <a:schemeClr val="accent2"/>
              </a:buClr>
              <a:buSzPct val="70000"/>
              <a:buFont typeface="Wingdings" pitchFamily="2" charset="2"/>
              <a:buChar char="n"/>
              <a:defRPr/>
            </a:pPr>
            <a:r>
              <a:rPr lang="en-US" sz="2800">
                <a:effectLst>
                  <a:outerShdw blurRad="38100" dist="38100" dir="2700000" algn="tl">
                    <a:srgbClr val="000000"/>
                  </a:outerShdw>
                </a:effectLst>
              </a:rPr>
              <a:t>Liberation of Calcium in plaque</a:t>
            </a:r>
          </a:p>
          <a:p>
            <a:pPr marL="742950" lvl="1" indent="-285750" eaLnBrk="1" hangingPunct="1">
              <a:spcBef>
                <a:spcPct val="20000"/>
              </a:spcBef>
              <a:buClr>
                <a:schemeClr val="accent2"/>
              </a:buClr>
              <a:buSzPct val="70000"/>
              <a:buFont typeface="Wingdings" pitchFamily="2" charset="2"/>
              <a:buChar char="n"/>
              <a:defRPr/>
            </a:pPr>
            <a:r>
              <a:rPr lang="en-US" sz="2800">
                <a:effectLst>
                  <a:outerShdw blurRad="38100" dist="38100" dir="2700000" algn="tl">
                    <a:srgbClr val="000000"/>
                  </a:outerShdw>
                </a:effectLst>
              </a:rPr>
              <a:t>Lower LDL, VLDL, and Iron stores</a:t>
            </a:r>
          </a:p>
          <a:p>
            <a:pPr marL="742950" lvl="1" indent="-285750" eaLnBrk="1" hangingPunct="1">
              <a:spcBef>
                <a:spcPct val="20000"/>
              </a:spcBef>
              <a:buClr>
                <a:schemeClr val="accent2"/>
              </a:buClr>
              <a:buSzPct val="70000"/>
              <a:buFont typeface="Wingdings" pitchFamily="2" charset="2"/>
              <a:buChar char="n"/>
              <a:defRPr/>
            </a:pPr>
            <a:r>
              <a:rPr lang="en-US" sz="2800">
                <a:effectLst>
                  <a:outerShdw blurRad="38100" dist="38100" dir="2700000" algn="tl">
                    <a:srgbClr val="000000"/>
                  </a:outerShdw>
                </a:effectLst>
              </a:rPr>
              <a:t>Inhibit platelet aggregation</a:t>
            </a:r>
          </a:p>
          <a:p>
            <a:pPr marL="742950" lvl="1" indent="-285750" eaLnBrk="1" hangingPunct="1">
              <a:spcBef>
                <a:spcPct val="20000"/>
              </a:spcBef>
              <a:buClr>
                <a:schemeClr val="accent2"/>
              </a:buClr>
              <a:buSzPct val="70000"/>
              <a:buFont typeface="Wingdings" pitchFamily="2" charset="2"/>
              <a:buChar char="n"/>
              <a:defRPr/>
            </a:pPr>
            <a:r>
              <a:rPr lang="en-US" sz="2800">
                <a:effectLst>
                  <a:outerShdw blurRad="38100" dist="38100" dir="2700000" algn="tl">
                    <a:srgbClr val="000000"/>
                  </a:outerShdw>
                </a:effectLst>
              </a:rPr>
              <a:t>Relax vasomotor tone</a:t>
            </a:r>
          </a:p>
          <a:p>
            <a:pPr marL="742950" lvl="1" indent="-285750" eaLnBrk="1" hangingPunct="1">
              <a:spcBef>
                <a:spcPct val="20000"/>
              </a:spcBef>
              <a:buClr>
                <a:schemeClr val="accent2"/>
              </a:buClr>
              <a:buSzPct val="70000"/>
              <a:buFont typeface="Wingdings" pitchFamily="2" charset="2"/>
              <a:buChar char="n"/>
              <a:defRPr/>
            </a:pPr>
            <a:r>
              <a:rPr lang="en-US" sz="2800">
                <a:effectLst>
                  <a:outerShdw blurRad="38100" dist="38100" dir="2700000" algn="tl">
                    <a:srgbClr val="000000"/>
                  </a:outerShdw>
                </a:effectLst>
              </a:rPr>
              <a:t>Scavenge “free radicals”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320653" y="762000"/>
            <a:ext cx="8594747"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588"/>
          <p:cNvSpPr>
            <a:spLocks noChangeArrowheads="1"/>
          </p:cNvSpPr>
          <p:nvPr/>
        </p:nvSpPr>
        <p:spPr bwMode="auto">
          <a:xfrm>
            <a:off x="457200" y="1646238"/>
            <a:ext cx="5303838" cy="1335087"/>
          </a:xfrm>
          <a:prstGeom prst="rect">
            <a:avLst/>
          </a:prstGeom>
          <a:solidFill>
            <a:schemeClr val="tx1"/>
          </a:solidFill>
          <a:ln w="9525">
            <a:noFill/>
            <a:miter lim="800000"/>
            <a:headEnd/>
            <a:tailEnd/>
          </a:ln>
        </p:spPr>
        <p:txBody>
          <a:bodyPr wrap="none" anchor="ctr"/>
          <a:lstStyle/>
          <a:p>
            <a:endParaRPr lang="en-US"/>
          </a:p>
        </p:txBody>
      </p:sp>
      <p:pic>
        <p:nvPicPr>
          <p:cNvPr id="36867" name="Picture 1576" descr="Leadpuncture"/>
          <p:cNvPicPr>
            <a:picLocks noChangeAspect="1" noChangeArrowheads="1"/>
          </p:cNvPicPr>
          <p:nvPr/>
        </p:nvPicPr>
        <p:blipFill>
          <a:blip r:embed="rId2" cstate="print"/>
          <a:srcRect/>
          <a:stretch>
            <a:fillRect/>
          </a:stretch>
        </p:blipFill>
        <p:spPr bwMode="auto">
          <a:xfrm>
            <a:off x="968375" y="2797175"/>
            <a:ext cx="4425950" cy="3660775"/>
          </a:xfrm>
          <a:prstGeom prst="rect">
            <a:avLst/>
          </a:prstGeom>
          <a:noFill/>
          <a:ln w="9525">
            <a:noFill/>
            <a:miter lim="800000"/>
            <a:headEnd/>
            <a:tailEnd/>
          </a:ln>
        </p:spPr>
      </p:pic>
      <p:sp>
        <p:nvSpPr>
          <p:cNvPr id="356914" name="Rectangle 1586"/>
          <p:cNvSpPr>
            <a:spLocks noGrp="1" noRot="1" noChangeArrowheads="1"/>
          </p:cNvSpPr>
          <p:nvPr>
            <p:ph type="title"/>
          </p:nvPr>
        </p:nvSpPr>
        <p:spPr>
          <a:xfrm>
            <a:off x="0" y="274638"/>
            <a:ext cx="9144000" cy="1143000"/>
          </a:xfrm>
        </p:spPr>
        <p:txBody>
          <a:bodyPr/>
          <a:lstStyle/>
          <a:p>
            <a:pPr eaLnBrk="1" hangingPunct="1">
              <a:defRPr/>
            </a:pPr>
            <a:r>
              <a:rPr lang="en-US" smtClean="0"/>
              <a:t>Spinal Cord Stimulation</a:t>
            </a:r>
          </a:p>
        </p:txBody>
      </p:sp>
      <p:pic>
        <p:nvPicPr>
          <p:cNvPr id="36869" name="Picture 1577"/>
          <p:cNvPicPr>
            <a:picLocks noChangeAspect="1" noChangeArrowheads="1"/>
          </p:cNvPicPr>
          <p:nvPr/>
        </p:nvPicPr>
        <p:blipFill>
          <a:blip r:embed="rId3" cstate="print"/>
          <a:srcRect/>
          <a:stretch>
            <a:fillRect/>
          </a:stretch>
        </p:blipFill>
        <p:spPr bwMode="auto">
          <a:xfrm>
            <a:off x="5784850" y="1954213"/>
            <a:ext cx="2978150" cy="3829050"/>
          </a:xfrm>
          <a:prstGeom prst="rect">
            <a:avLst/>
          </a:prstGeom>
          <a:noFill/>
          <a:ln w="12700">
            <a:noFill/>
            <a:miter lim="800000"/>
            <a:headEnd/>
            <a:tailEnd/>
          </a:ln>
        </p:spPr>
      </p:pic>
      <p:grpSp>
        <p:nvGrpSpPr>
          <p:cNvPr id="2" name="Group 1587"/>
          <p:cNvGrpSpPr>
            <a:grpSpLocks/>
          </p:cNvGrpSpPr>
          <p:nvPr/>
        </p:nvGrpSpPr>
        <p:grpSpPr bwMode="auto">
          <a:xfrm>
            <a:off x="457200" y="1643063"/>
            <a:ext cx="4510088" cy="1381125"/>
            <a:chOff x="462" y="2736"/>
            <a:chExt cx="2841" cy="870"/>
          </a:xfrm>
        </p:grpSpPr>
        <p:grpSp>
          <p:nvGrpSpPr>
            <p:cNvPr id="3" name="Group 3"/>
            <p:cNvGrpSpPr>
              <a:grpSpLocks/>
            </p:cNvGrpSpPr>
            <p:nvPr/>
          </p:nvGrpSpPr>
          <p:grpSpPr bwMode="auto">
            <a:xfrm>
              <a:off x="576" y="2736"/>
              <a:ext cx="527" cy="491"/>
              <a:chOff x="624" y="1488"/>
              <a:chExt cx="1318" cy="1228"/>
            </a:xfrm>
          </p:grpSpPr>
          <p:sp>
            <p:nvSpPr>
              <p:cNvPr id="37249" name="Rectangle 4"/>
              <p:cNvSpPr>
                <a:spLocks noChangeArrowheads="1"/>
              </p:cNvSpPr>
              <p:nvPr/>
            </p:nvSpPr>
            <p:spPr bwMode="auto">
              <a:xfrm>
                <a:off x="1392" y="1579"/>
                <a:ext cx="287" cy="2"/>
              </a:xfrm>
              <a:prstGeom prst="rect">
                <a:avLst/>
              </a:prstGeom>
              <a:solidFill>
                <a:srgbClr val="B9B9B9"/>
              </a:solidFill>
              <a:ln w="9525">
                <a:noFill/>
                <a:miter lim="800000"/>
                <a:headEnd/>
                <a:tailEnd/>
              </a:ln>
            </p:spPr>
            <p:txBody>
              <a:bodyPr/>
              <a:lstStyle/>
              <a:p>
                <a:endParaRPr lang="en-US"/>
              </a:p>
            </p:txBody>
          </p:sp>
          <p:sp>
            <p:nvSpPr>
              <p:cNvPr id="37250" name="Rectangle 5"/>
              <p:cNvSpPr>
                <a:spLocks noChangeArrowheads="1"/>
              </p:cNvSpPr>
              <p:nvPr/>
            </p:nvSpPr>
            <p:spPr bwMode="auto">
              <a:xfrm>
                <a:off x="1219" y="1579"/>
                <a:ext cx="169" cy="2"/>
              </a:xfrm>
              <a:prstGeom prst="rect">
                <a:avLst/>
              </a:prstGeom>
              <a:solidFill>
                <a:srgbClr val="E2E2E2"/>
              </a:solidFill>
              <a:ln w="9525">
                <a:noFill/>
                <a:miter lim="800000"/>
                <a:headEnd/>
                <a:tailEnd/>
              </a:ln>
            </p:spPr>
            <p:txBody>
              <a:bodyPr/>
              <a:lstStyle/>
              <a:p>
                <a:endParaRPr lang="en-US"/>
              </a:p>
            </p:txBody>
          </p:sp>
          <p:sp>
            <p:nvSpPr>
              <p:cNvPr id="37251" name="Rectangle 6"/>
              <p:cNvSpPr>
                <a:spLocks noChangeArrowheads="1"/>
              </p:cNvSpPr>
              <p:nvPr/>
            </p:nvSpPr>
            <p:spPr bwMode="auto">
              <a:xfrm>
                <a:off x="1067" y="1579"/>
                <a:ext cx="152" cy="2"/>
              </a:xfrm>
              <a:prstGeom prst="rect">
                <a:avLst/>
              </a:prstGeom>
              <a:solidFill>
                <a:srgbClr val="BEBEBE"/>
              </a:solidFill>
              <a:ln w="9525">
                <a:noFill/>
                <a:miter lim="800000"/>
                <a:headEnd/>
                <a:tailEnd/>
              </a:ln>
            </p:spPr>
            <p:txBody>
              <a:bodyPr/>
              <a:lstStyle/>
              <a:p>
                <a:endParaRPr lang="en-US"/>
              </a:p>
            </p:txBody>
          </p:sp>
          <p:sp>
            <p:nvSpPr>
              <p:cNvPr id="37252" name="Freeform 7"/>
              <p:cNvSpPr>
                <a:spLocks/>
              </p:cNvSpPr>
              <p:nvPr/>
            </p:nvSpPr>
            <p:spPr bwMode="auto">
              <a:xfrm>
                <a:off x="728" y="1488"/>
                <a:ext cx="813" cy="295"/>
              </a:xfrm>
              <a:custGeom>
                <a:avLst/>
                <a:gdLst>
                  <a:gd name="T0" fmla="*/ 793 w 813"/>
                  <a:gd name="T1" fmla="*/ 0 h 295"/>
                  <a:gd name="T2" fmla="*/ 320 w 813"/>
                  <a:gd name="T3" fmla="*/ 0 h 295"/>
                  <a:gd name="T4" fmla="*/ 309 w 813"/>
                  <a:gd name="T5" fmla="*/ 0 h 295"/>
                  <a:gd name="T6" fmla="*/ 274 w 813"/>
                  <a:gd name="T7" fmla="*/ 7 h 295"/>
                  <a:gd name="T8" fmla="*/ 251 w 813"/>
                  <a:gd name="T9" fmla="*/ 13 h 295"/>
                  <a:gd name="T10" fmla="*/ 223 w 813"/>
                  <a:gd name="T11" fmla="*/ 20 h 295"/>
                  <a:gd name="T12" fmla="*/ 196 w 813"/>
                  <a:gd name="T13" fmla="*/ 32 h 295"/>
                  <a:gd name="T14" fmla="*/ 166 w 813"/>
                  <a:gd name="T15" fmla="*/ 43 h 295"/>
                  <a:gd name="T16" fmla="*/ 138 w 813"/>
                  <a:gd name="T17" fmla="*/ 60 h 295"/>
                  <a:gd name="T18" fmla="*/ 110 w 813"/>
                  <a:gd name="T19" fmla="*/ 80 h 295"/>
                  <a:gd name="T20" fmla="*/ 82 w 813"/>
                  <a:gd name="T21" fmla="*/ 105 h 295"/>
                  <a:gd name="T22" fmla="*/ 58 w 813"/>
                  <a:gd name="T23" fmla="*/ 133 h 295"/>
                  <a:gd name="T24" fmla="*/ 47 w 813"/>
                  <a:gd name="T25" fmla="*/ 148 h 295"/>
                  <a:gd name="T26" fmla="*/ 37 w 813"/>
                  <a:gd name="T27" fmla="*/ 164 h 295"/>
                  <a:gd name="T28" fmla="*/ 29 w 813"/>
                  <a:gd name="T29" fmla="*/ 182 h 295"/>
                  <a:gd name="T30" fmla="*/ 19 w 813"/>
                  <a:gd name="T31" fmla="*/ 202 h 295"/>
                  <a:gd name="T32" fmla="*/ 14 w 813"/>
                  <a:gd name="T33" fmla="*/ 226 h 295"/>
                  <a:gd name="T34" fmla="*/ 9 w 813"/>
                  <a:gd name="T35" fmla="*/ 246 h 295"/>
                  <a:gd name="T36" fmla="*/ 4 w 813"/>
                  <a:gd name="T37" fmla="*/ 270 h 295"/>
                  <a:gd name="T38" fmla="*/ 0 w 813"/>
                  <a:gd name="T39" fmla="*/ 295 h 295"/>
                  <a:gd name="T40" fmla="*/ 813 w 813"/>
                  <a:gd name="T41" fmla="*/ 295 h 295"/>
                  <a:gd name="T42" fmla="*/ 813 w 813"/>
                  <a:gd name="T43" fmla="*/ 282 h 295"/>
                  <a:gd name="T44" fmla="*/ 813 w 813"/>
                  <a:gd name="T45" fmla="*/ 251 h 295"/>
                  <a:gd name="T46" fmla="*/ 813 w 813"/>
                  <a:gd name="T47" fmla="*/ 207 h 295"/>
                  <a:gd name="T48" fmla="*/ 813 w 813"/>
                  <a:gd name="T49" fmla="*/ 156 h 295"/>
                  <a:gd name="T50" fmla="*/ 813 w 813"/>
                  <a:gd name="T51" fmla="*/ 105 h 295"/>
                  <a:gd name="T52" fmla="*/ 813 w 813"/>
                  <a:gd name="T53" fmla="*/ 60 h 295"/>
                  <a:gd name="T54" fmla="*/ 813 w 813"/>
                  <a:gd name="T55" fmla="*/ 32 h 295"/>
                  <a:gd name="T56" fmla="*/ 813 w 813"/>
                  <a:gd name="T57" fmla="*/ 18 h 295"/>
                  <a:gd name="T58" fmla="*/ 810 w 813"/>
                  <a:gd name="T59" fmla="*/ 13 h 295"/>
                  <a:gd name="T60" fmla="*/ 810 w 813"/>
                  <a:gd name="T61" fmla="*/ 10 h 295"/>
                  <a:gd name="T62" fmla="*/ 805 w 813"/>
                  <a:gd name="T63" fmla="*/ 7 h 295"/>
                  <a:gd name="T64" fmla="*/ 803 w 813"/>
                  <a:gd name="T65" fmla="*/ 3 h 295"/>
                  <a:gd name="T66" fmla="*/ 800 w 813"/>
                  <a:gd name="T67" fmla="*/ 3 h 295"/>
                  <a:gd name="T68" fmla="*/ 795 w 813"/>
                  <a:gd name="T69" fmla="*/ 0 h 295"/>
                  <a:gd name="T70" fmla="*/ 793 w 813"/>
                  <a:gd name="T71" fmla="*/ 0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3"/>
                  <a:gd name="T109" fmla="*/ 0 h 295"/>
                  <a:gd name="T110" fmla="*/ 813 w 813"/>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3" h="295">
                    <a:moveTo>
                      <a:pt x="793" y="0"/>
                    </a:moveTo>
                    <a:lnTo>
                      <a:pt x="320" y="0"/>
                    </a:lnTo>
                    <a:lnTo>
                      <a:pt x="309" y="0"/>
                    </a:lnTo>
                    <a:lnTo>
                      <a:pt x="274" y="7"/>
                    </a:lnTo>
                    <a:lnTo>
                      <a:pt x="251" y="13"/>
                    </a:lnTo>
                    <a:lnTo>
                      <a:pt x="223" y="20"/>
                    </a:lnTo>
                    <a:lnTo>
                      <a:pt x="196" y="32"/>
                    </a:lnTo>
                    <a:lnTo>
                      <a:pt x="166" y="43"/>
                    </a:lnTo>
                    <a:lnTo>
                      <a:pt x="138" y="60"/>
                    </a:lnTo>
                    <a:lnTo>
                      <a:pt x="110" y="80"/>
                    </a:lnTo>
                    <a:lnTo>
                      <a:pt x="82" y="105"/>
                    </a:lnTo>
                    <a:lnTo>
                      <a:pt x="58" y="133"/>
                    </a:lnTo>
                    <a:lnTo>
                      <a:pt x="47" y="148"/>
                    </a:lnTo>
                    <a:lnTo>
                      <a:pt x="37" y="164"/>
                    </a:lnTo>
                    <a:lnTo>
                      <a:pt x="29" y="182"/>
                    </a:lnTo>
                    <a:lnTo>
                      <a:pt x="19" y="202"/>
                    </a:lnTo>
                    <a:lnTo>
                      <a:pt x="14" y="226"/>
                    </a:lnTo>
                    <a:lnTo>
                      <a:pt x="9" y="246"/>
                    </a:lnTo>
                    <a:lnTo>
                      <a:pt x="4" y="270"/>
                    </a:lnTo>
                    <a:lnTo>
                      <a:pt x="0" y="295"/>
                    </a:lnTo>
                    <a:lnTo>
                      <a:pt x="813" y="295"/>
                    </a:lnTo>
                    <a:lnTo>
                      <a:pt x="813" y="282"/>
                    </a:lnTo>
                    <a:lnTo>
                      <a:pt x="813" y="251"/>
                    </a:lnTo>
                    <a:lnTo>
                      <a:pt x="813" y="207"/>
                    </a:lnTo>
                    <a:lnTo>
                      <a:pt x="813" y="156"/>
                    </a:lnTo>
                    <a:lnTo>
                      <a:pt x="813" y="105"/>
                    </a:lnTo>
                    <a:lnTo>
                      <a:pt x="813" y="60"/>
                    </a:lnTo>
                    <a:lnTo>
                      <a:pt x="813" y="32"/>
                    </a:lnTo>
                    <a:lnTo>
                      <a:pt x="813" y="18"/>
                    </a:lnTo>
                    <a:lnTo>
                      <a:pt x="810" y="13"/>
                    </a:lnTo>
                    <a:lnTo>
                      <a:pt x="810" y="10"/>
                    </a:lnTo>
                    <a:lnTo>
                      <a:pt x="805" y="7"/>
                    </a:lnTo>
                    <a:lnTo>
                      <a:pt x="803" y="3"/>
                    </a:lnTo>
                    <a:lnTo>
                      <a:pt x="800" y="3"/>
                    </a:lnTo>
                    <a:lnTo>
                      <a:pt x="795" y="0"/>
                    </a:lnTo>
                    <a:lnTo>
                      <a:pt x="793" y="0"/>
                    </a:lnTo>
                    <a:close/>
                  </a:path>
                </a:pathLst>
              </a:custGeom>
              <a:solidFill>
                <a:srgbClr val="F2F2F2"/>
              </a:solidFill>
              <a:ln w="9525">
                <a:noFill/>
                <a:round/>
                <a:headEnd/>
                <a:tailEnd/>
              </a:ln>
            </p:spPr>
            <p:txBody>
              <a:bodyPr/>
              <a:lstStyle/>
              <a:p>
                <a:endParaRPr lang="en-US"/>
              </a:p>
            </p:txBody>
          </p:sp>
          <p:sp>
            <p:nvSpPr>
              <p:cNvPr id="37253" name="Freeform 8"/>
              <p:cNvSpPr>
                <a:spLocks/>
              </p:cNvSpPr>
              <p:nvPr/>
            </p:nvSpPr>
            <p:spPr bwMode="auto">
              <a:xfrm>
                <a:off x="728" y="1488"/>
                <a:ext cx="813" cy="295"/>
              </a:xfrm>
              <a:custGeom>
                <a:avLst/>
                <a:gdLst>
                  <a:gd name="T0" fmla="*/ 793 w 813"/>
                  <a:gd name="T1" fmla="*/ 0 h 295"/>
                  <a:gd name="T2" fmla="*/ 320 w 813"/>
                  <a:gd name="T3" fmla="*/ 0 h 295"/>
                  <a:gd name="T4" fmla="*/ 309 w 813"/>
                  <a:gd name="T5" fmla="*/ 0 h 295"/>
                  <a:gd name="T6" fmla="*/ 274 w 813"/>
                  <a:gd name="T7" fmla="*/ 7 h 295"/>
                  <a:gd name="T8" fmla="*/ 251 w 813"/>
                  <a:gd name="T9" fmla="*/ 13 h 295"/>
                  <a:gd name="T10" fmla="*/ 223 w 813"/>
                  <a:gd name="T11" fmla="*/ 20 h 295"/>
                  <a:gd name="T12" fmla="*/ 196 w 813"/>
                  <a:gd name="T13" fmla="*/ 32 h 295"/>
                  <a:gd name="T14" fmla="*/ 166 w 813"/>
                  <a:gd name="T15" fmla="*/ 43 h 295"/>
                  <a:gd name="T16" fmla="*/ 138 w 813"/>
                  <a:gd name="T17" fmla="*/ 60 h 295"/>
                  <a:gd name="T18" fmla="*/ 110 w 813"/>
                  <a:gd name="T19" fmla="*/ 80 h 295"/>
                  <a:gd name="T20" fmla="*/ 82 w 813"/>
                  <a:gd name="T21" fmla="*/ 105 h 295"/>
                  <a:gd name="T22" fmla="*/ 58 w 813"/>
                  <a:gd name="T23" fmla="*/ 133 h 295"/>
                  <a:gd name="T24" fmla="*/ 47 w 813"/>
                  <a:gd name="T25" fmla="*/ 148 h 295"/>
                  <a:gd name="T26" fmla="*/ 37 w 813"/>
                  <a:gd name="T27" fmla="*/ 164 h 295"/>
                  <a:gd name="T28" fmla="*/ 29 w 813"/>
                  <a:gd name="T29" fmla="*/ 182 h 295"/>
                  <a:gd name="T30" fmla="*/ 19 w 813"/>
                  <a:gd name="T31" fmla="*/ 202 h 295"/>
                  <a:gd name="T32" fmla="*/ 14 w 813"/>
                  <a:gd name="T33" fmla="*/ 226 h 295"/>
                  <a:gd name="T34" fmla="*/ 9 w 813"/>
                  <a:gd name="T35" fmla="*/ 246 h 295"/>
                  <a:gd name="T36" fmla="*/ 4 w 813"/>
                  <a:gd name="T37" fmla="*/ 270 h 295"/>
                  <a:gd name="T38" fmla="*/ 0 w 813"/>
                  <a:gd name="T39" fmla="*/ 295 h 295"/>
                  <a:gd name="T40" fmla="*/ 813 w 813"/>
                  <a:gd name="T41" fmla="*/ 295 h 295"/>
                  <a:gd name="T42" fmla="*/ 813 w 813"/>
                  <a:gd name="T43" fmla="*/ 282 h 295"/>
                  <a:gd name="T44" fmla="*/ 813 w 813"/>
                  <a:gd name="T45" fmla="*/ 251 h 295"/>
                  <a:gd name="T46" fmla="*/ 813 w 813"/>
                  <a:gd name="T47" fmla="*/ 207 h 295"/>
                  <a:gd name="T48" fmla="*/ 813 w 813"/>
                  <a:gd name="T49" fmla="*/ 156 h 295"/>
                  <a:gd name="T50" fmla="*/ 813 w 813"/>
                  <a:gd name="T51" fmla="*/ 105 h 295"/>
                  <a:gd name="T52" fmla="*/ 813 w 813"/>
                  <a:gd name="T53" fmla="*/ 60 h 295"/>
                  <a:gd name="T54" fmla="*/ 813 w 813"/>
                  <a:gd name="T55" fmla="*/ 32 h 295"/>
                  <a:gd name="T56" fmla="*/ 813 w 813"/>
                  <a:gd name="T57" fmla="*/ 18 h 295"/>
                  <a:gd name="T58" fmla="*/ 810 w 813"/>
                  <a:gd name="T59" fmla="*/ 13 h 295"/>
                  <a:gd name="T60" fmla="*/ 810 w 813"/>
                  <a:gd name="T61" fmla="*/ 10 h 295"/>
                  <a:gd name="T62" fmla="*/ 805 w 813"/>
                  <a:gd name="T63" fmla="*/ 7 h 295"/>
                  <a:gd name="T64" fmla="*/ 803 w 813"/>
                  <a:gd name="T65" fmla="*/ 3 h 295"/>
                  <a:gd name="T66" fmla="*/ 800 w 813"/>
                  <a:gd name="T67" fmla="*/ 3 h 295"/>
                  <a:gd name="T68" fmla="*/ 795 w 813"/>
                  <a:gd name="T69" fmla="*/ 0 h 295"/>
                  <a:gd name="T70" fmla="*/ 793 w 813"/>
                  <a:gd name="T71" fmla="*/ 0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3"/>
                  <a:gd name="T109" fmla="*/ 0 h 295"/>
                  <a:gd name="T110" fmla="*/ 813 w 813"/>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3" h="295">
                    <a:moveTo>
                      <a:pt x="793" y="0"/>
                    </a:moveTo>
                    <a:lnTo>
                      <a:pt x="320" y="0"/>
                    </a:lnTo>
                    <a:lnTo>
                      <a:pt x="309" y="0"/>
                    </a:lnTo>
                    <a:lnTo>
                      <a:pt x="274" y="7"/>
                    </a:lnTo>
                    <a:lnTo>
                      <a:pt x="251" y="13"/>
                    </a:lnTo>
                    <a:lnTo>
                      <a:pt x="223" y="20"/>
                    </a:lnTo>
                    <a:lnTo>
                      <a:pt x="196" y="32"/>
                    </a:lnTo>
                    <a:lnTo>
                      <a:pt x="166" y="43"/>
                    </a:lnTo>
                    <a:lnTo>
                      <a:pt x="138" y="60"/>
                    </a:lnTo>
                    <a:lnTo>
                      <a:pt x="110" y="80"/>
                    </a:lnTo>
                    <a:lnTo>
                      <a:pt x="82" y="105"/>
                    </a:lnTo>
                    <a:lnTo>
                      <a:pt x="58" y="133"/>
                    </a:lnTo>
                    <a:lnTo>
                      <a:pt x="47" y="148"/>
                    </a:lnTo>
                    <a:lnTo>
                      <a:pt x="37" y="164"/>
                    </a:lnTo>
                    <a:lnTo>
                      <a:pt x="29" y="182"/>
                    </a:lnTo>
                    <a:lnTo>
                      <a:pt x="19" y="202"/>
                    </a:lnTo>
                    <a:lnTo>
                      <a:pt x="14" y="226"/>
                    </a:lnTo>
                    <a:lnTo>
                      <a:pt x="9" y="246"/>
                    </a:lnTo>
                    <a:lnTo>
                      <a:pt x="4" y="270"/>
                    </a:lnTo>
                    <a:lnTo>
                      <a:pt x="0" y="295"/>
                    </a:lnTo>
                    <a:lnTo>
                      <a:pt x="813" y="295"/>
                    </a:lnTo>
                    <a:lnTo>
                      <a:pt x="813" y="282"/>
                    </a:lnTo>
                    <a:lnTo>
                      <a:pt x="813" y="251"/>
                    </a:lnTo>
                    <a:lnTo>
                      <a:pt x="813" y="207"/>
                    </a:lnTo>
                    <a:lnTo>
                      <a:pt x="813" y="156"/>
                    </a:lnTo>
                    <a:lnTo>
                      <a:pt x="813" y="105"/>
                    </a:lnTo>
                    <a:lnTo>
                      <a:pt x="813" y="60"/>
                    </a:lnTo>
                    <a:lnTo>
                      <a:pt x="813" y="32"/>
                    </a:lnTo>
                    <a:lnTo>
                      <a:pt x="813" y="18"/>
                    </a:lnTo>
                    <a:lnTo>
                      <a:pt x="810" y="13"/>
                    </a:lnTo>
                    <a:lnTo>
                      <a:pt x="810" y="10"/>
                    </a:lnTo>
                    <a:lnTo>
                      <a:pt x="805" y="7"/>
                    </a:lnTo>
                    <a:lnTo>
                      <a:pt x="803" y="3"/>
                    </a:lnTo>
                    <a:lnTo>
                      <a:pt x="800" y="3"/>
                    </a:lnTo>
                    <a:lnTo>
                      <a:pt x="795" y="0"/>
                    </a:lnTo>
                    <a:lnTo>
                      <a:pt x="793" y="0"/>
                    </a:lnTo>
                  </a:path>
                </a:pathLst>
              </a:custGeom>
              <a:noFill/>
              <a:ln w="0">
                <a:solidFill>
                  <a:srgbClr val="000000"/>
                </a:solidFill>
                <a:round/>
                <a:headEnd/>
                <a:tailEnd/>
              </a:ln>
            </p:spPr>
            <p:txBody>
              <a:bodyPr/>
              <a:lstStyle/>
              <a:p>
                <a:endParaRPr lang="en-US"/>
              </a:p>
            </p:txBody>
          </p:sp>
          <p:sp>
            <p:nvSpPr>
              <p:cNvPr id="37254" name="Rectangle 9"/>
              <p:cNvSpPr>
                <a:spLocks noChangeArrowheads="1"/>
              </p:cNvSpPr>
              <p:nvPr/>
            </p:nvSpPr>
            <p:spPr bwMode="auto">
              <a:xfrm>
                <a:off x="760" y="1680"/>
                <a:ext cx="30" cy="103"/>
              </a:xfrm>
              <a:prstGeom prst="rect">
                <a:avLst/>
              </a:prstGeom>
              <a:solidFill>
                <a:srgbClr val="E5E5E5"/>
              </a:solidFill>
              <a:ln w="9525">
                <a:noFill/>
                <a:miter lim="800000"/>
                <a:headEnd/>
                <a:tailEnd/>
              </a:ln>
            </p:spPr>
            <p:txBody>
              <a:bodyPr/>
              <a:lstStyle/>
              <a:p>
                <a:endParaRPr lang="en-US"/>
              </a:p>
            </p:txBody>
          </p:sp>
          <p:sp>
            <p:nvSpPr>
              <p:cNvPr id="37255" name="Rectangle 10"/>
              <p:cNvSpPr>
                <a:spLocks noChangeArrowheads="1"/>
              </p:cNvSpPr>
              <p:nvPr/>
            </p:nvSpPr>
            <p:spPr bwMode="auto">
              <a:xfrm>
                <a:off x="760" y="1680"/>
                <a:ext cx="30" cy="103"/>
              </a:xfrm>
              <a:prstGeom prst="rect">
                <a:avLst/>
              </a:prstGeom>
              <a:noFill/>
              <a:ln w="0">
                <a:solidFill>
                  <a:srgbClr val="000000"/>
                </a:solidFill>
                <a:miter lim="800000"/>
                <a:headEnd/>
                <a:tailEnd/>
              </a:ln>
            </p:spPr>
            <p:txBody>
              <a:bodyPr/>
              <a:lstStyle/>
              <a:p>
                <a:endParaRPr lang="en-US"/>
              </a:p>
            </p:txBody>
          </p:sp>
          <p:sp>
            <p:nvSpPr>
              <p:cNvPr id="37256" name="Freeform 11"/>
              <p:cNvSpPr>
                <a:spLocks/>
              </p:cNvSpPr>
              <p:nvPr/>
            </p:nvSpPr>
            <p:spPr bwMode="auto">
              <a:xfrm>
                <a:off x="838" y="1785"/>
                <a:ext cx="1059" cy="469"/>
              </a:xfrm>
              <a:custGeom>
                <a:avLst/>
                <a:gdLst>
                  <a:gd name="T0" fmla="*/ 874 w 1059"/>
                  <a:gd name="T1" fmla="*/ 0 h 469"/>
                  <a:gd name="T2" fmla="*/ 880 w 1059"/>
                  <a:gd name="T3" fmla="*/ 5 h 469"/>
                  <a:gd name="T4" fmla="*/ 895 w 1059"/>
                  <a:gd name="T5" fmla="*/ 23 h 469"/>
                  <a:gd name="T6" fmla="*/ 917 w 1059"/>
                  <a:gd name="T7" fmla="*/ 48 h 469"/>
                  <a:gd name="T8" fmla="*/ 942 w 1059"/>
                  <a:gd name="T9" fmla="*/ 81 h 469"/>
                  <a:gd name="T10" fmla="*/ 972 w 1059"/>
                  <a:gd name="T11" fmla="*/ 123 h 469"/>
                  <a:gd name="T12" fmla="*/ 1000 w 1059"/>
                  <a:gd name="T13" fmla="*/ 171 h 469"/>
                  <a:gd name="T14" fmla="*/ 1015 w 1059"/>
                  <a:gd name="T15" fmla="*/ 197 h 469"/>
                  <a:gd name="T16" fmla="*/ 1028 w 1059"/>
                  <a:gd name="T17" fmla="*/ 226 h 469"/>
                  <a:gd name="T18" fmla="*/ 1036 w 1059"/>
                  <a:gd name="T19" fmla="*/ 252 h 469"/>
                  <a:gd name="T20" fmla="*/ 1048 w 1059"/>
                  <a:gd name="T21" fmla="*/ 282 h 469"/>
                  <a:gd name="T22" fmla="*/ 1056 w 1059"/>
                  <a:gd name="T23" fmla="*/ 317 h 469"/>
                  <a:gd name="T24" fmla="*/ 1059 w 1059"/>
                  <a:gd name="T25" fmla="*/ 350 h 469"/>
                  <a:gd name="T26" fmla="*/ 1059 w 1059"/>
                  <a:gd name="T27" fmla="*/ 382 h 469"/>
                  <a:gd name="T28" fmla="*/ 1059 w 1059"/>
                  <a:gd name="T29" fmla="*/ 410 h 469"/>
                  <a:gd name="T30" fmla="*/ 1056 w 1059"/>
                  <a:gd name="T31" fmla="*/ 435 h 469"/>
                  <a:gd name="T32" fmla="*/ 1053 w 1059"/>
                  <a:gd name="T33" fmla="*/ 453 h 469"/>
                  <a:gd name="T34" fmla="*/ 1050 w 1059"/>
                  <a:gd name="T35" fmla="*/ 464 h 469"/>
                  <a:gd name="T36" fmla="*/ 1050 w 1059"/>
                  <a:gd name="T37" fmla="*/ 469 h 469"/>
                  <a:gd name="T38" fmla="*/ 1053 w 1059"/>
                  <a:gd name="T39" fmla="*/ 459 h 469"/>
                  <a:gd name="T40" fmla="*/ 1054 w 1059"/>
                  <a:gd name="T41" fmla="*/ 433 h 469"/>
                  <a:gd name="T42" fmla="*/ 1054 w 1059"/>
                  <a:gd name="T43" fmla="*/ 411 h 469"/>
                  <a:gd name="T44" fmla="*/ 1053 w 1059"/>
                  <a:gd name="T45" fmla="*/ 388 h 469"/>
                  <a:gd name="T46" fmla="*/ 1050 w 1059"/>
                  <a:gd name="T47" fmla="*/ 362 h 469"/>
                  <a:gd name="T48" fmla="*/ 1045 w 1059"/>
                  <a:gd name="T49" fmla="*/ 330 h 469"/>
                  <a:gd name="T50" fmla="*/ 1036 w 1059"/>
                  <a:gd name="T51" fmla="*/ 297 h 469"/>
                  <a:gd name="T52" fmla="*/ 1025 w 1059"/>
                  <a:gd name="T53" fmla="*/ 262 h 469"/>
                  <a:gd name="T54" fmla="*/ 1010 w 1059"/>
                  <a:gd name="T55" fmla="*/ 222 h 469"/>
                  <a:gd name="T56" fmla="*/ 991 w 1059"/>
                  <a:gd name="T57" fmla="*/ 182 h 469"/>
                  <a:gd name="T58" fmla="*/ 967 w 1059"/>
                  <a:gd name="T59" fmla="*/ 141 h 469"/>
                  <a:gd name="T60" fmla="*/ 937 w 1059"/>
                  <a:gd name="T61" fmla="*/ 95 h 469"/>
                  <a:gd name="T62" fmla="*/ 902 w 1059"/>
                  <a:gd name="T63" fmla="*/ 50 h 469"/>
                  <a:gd name="T64" fmla="*/ 862 w 1059"/>
                  <a:gd name="T65" fmla="*/ 3 h 469"/>
                  <a:gd name="T66" fmla="*/ 0 w 1059"/>
                  <a:gd name="T67" fmla="*/ 0 h 469"/>
                  <a:gd name="T68" fmla="*/ 874 w 1059"/>
                  <a:gd name="T69" fmla="*/ 0 h 4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9"/>
                  <a:gd name="T106" fmla="*/ 0 h 469"/>
                  <a:gd name="T107" fmla="*/ 1059 w 1059"/>
                  <a:gd name="T108" fmla="*/ 469 h 4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9" h="469">
                    <a:moveTo>
                      <a:pt x="874" y="0"/>
                    </a:moveTo>
                    <a:lnTo>
                      <a:pt x="880" y="5"/>
                    </a:lnTo>
                    <a:lnTo>
                      <a:pt x="895" y="23"/>
                    </a:lnTo>
                    <a:lnTo>
                      <a:pt x="917" y="48"/>
                    </a:lnTo>
                    <a:lnTo>
                      <a:pt x="942" y="81"/>
                    </a:lnTo>
                    <a:lnTo>
                      <a:pt x="972" y="123"/>
                    </a:lnTo>
                    <a:lnTo>
                      <a:pt x="1000" y="171"/>
                    </a:lnTo>
                    <a:lnTo>
                      <a:pt x="1015" y="197"/>
                    </a:lnTo>
                    <a:lnTo>
                      <a:pt x="1028" y="226"/>
                    </a:lnTo>
                    <a:lnTo>
                      <a:pt x="1036" y="252"/>
                    </a:lnTo>
                    <a:lnTo>
                      <a:pt x="1048" y="282"/>
                    </a:lnTo>
                    <a:lnTo>
                      <a:pt x="1056" y="317"/>
                    </a:lnTo>
                    <a:lnTo>
                      <a:pt x="1059" y="350"/>
                    </a:lnTo>
                    <a:lnTo>
                      <a:pt x="1059" y="382"/>
                    </a:lnTo>
                    <a:lnTo>
                      <a:pt x="1059" y="410"/>
                    </a:lnTo>
                    <a:lnTo>
                      <a:pt x="1056" y="435"/>
                    </a:lnTo>
                    <a:lnTo>
                      <a:pt x="1053" y="453"/>
                    </a:lnTo>
                    <a:lnTo>
                      <a:pt x="1050" y="464"/>
                    </a:lnTo>
                    <a:lnTo>
                      <a:pt x="1050" y="469"/>
                    </a:lnTo>
                    <a:lnTo>
                      <a:pt x="1053" y="459"/>
                    </a:lnTo>
                    <a:lnTo>
                      <a:pt x="1054" y="433"/>
                    </a:lnTo>
                    <a:lnTo>
                      <a:pt x="1054" y="411"/>
                    </a:lnTo>
                    <a:lnTo>
                      <a:pt x="1053" y="388"/>
                    </a:lnTo>
                    <a:lnTo>
                      <a:pt x="1050" y="362"/>
                    </a:lnTo>
                    <a:lnTo>
                      <a:pt x="1045" y="330"/>
                    </a:lnTo>
                    <a:lnTo>
                      <a:pt x="1036" y="297"/>
                    </a:lnTo>
                    <a:lnTo>
                      <a:pt x="1025" y="262"/>
                    </a:lnTo>
                    <a:lnTo>
                      <a:pt x="1010" y="222"/>
                    </a:lnTo>
                    <a:lnTo>
                      <a:pt x="991" y="182"/>
                    </a:lnTo>
                    <a:lnTo>
                      <a:pt x="967" y="141"/>
                    </a:lnTo>
                    <a:lnTo>
                      <a:pt x="937" y="95"/>
                    </a:lnTo>
                    <a:lnTo>
                      <a:pt x="902" y="50"/>
                    </a:lnTo>
                    <a:lnTo>
                      <a:pt x="862" y="3"/>
                    </a:lnTo>
                    <a:lnTo>
                      <a:pt x="0" y="0"/>
                    </a:lnTo>
                    <a:lnTo>
                      <a:pt x="874" y="0"/>
                    </a:lnTo>
                    <a:close/>
                  </a:path>
                </a:pathLst>
              </a:custGeom>
              <a:solidFill>
                <a:srgbClr val="FFFFFF"/>
              </a:solidFill>
              <a:ln w="9525">
                <a:noFill/>
                <a:round/>
                <a:headEnd/>
                <a:tailEnd/>
              </a:ln>
            </p:spPr>
            <p:txBody>
              <a:bodyPr/>
              <a:lstStyle/>
              <a:p>
                <a:endParaRPr lang="en-US"/>
              </a:p>
            </p:txBody>
          </p:sp>
          <p:sp>
            <p:nvSpPr>
              <p:cNvPr id="37257" name="Freeform 12"/>
              <p:cNvSpPr>
                <a:spLocks/>
              </p:cNvSpPr>
              <p:nvPr/>
            </p:nvSpPr>
            <p:spPr bwMode="auto">
              <a:xfrm>
                <a:off x="624" y="1778"/>
                <a:ext cx="1318" cy="938"/>
              </a:xfrm>
              <a:custGeom>
                <a:avLst/>
                <a:gdLst>
                  <a:gd name="T0" fmla="*/ 1114 w 1318"/>
                  <a:gd name="T1" fmla="*/ 15 h 938"/>
                  <a:gd name="T2" fmla="*/ 1166 w 1318"/>
                  <a:gd name="T3" fmla="*/ 75 h 938"/>
                  <a:gd name="T4" fmla="*/ 1214 w 1318"/>
                  <a:gd name="T5" fmla="*/ 136 h 938"/>
                  <a:gd name="T6" fmla="*/ 1259 w 1318"/>
                  <a:gd name="T7" fmla="*/ 218 h 938"/>
                  <a:gd name="T8" fmla="*/ 1295 w 1318"/>
                  <a:gd name="T9" fmla="*/ 309 h 938"/>
                  <a:gd name="T10" fmla="*/ 1313 w 1318"/>
                  <a:gd name="T11" fmla="*/ 384 h 938"/>
                  <a:gd name="T12" fmla="*/ 1318 w 1318"/>
                  <a:gd name="T13" fmla="*/ 437 h 938"/>
                  <a:gd name="T14" fmla="*/ 1315 w 1318"/>
                  <a:gd name="T15" fmla="*/ 488 h 938"/>
                  <a:gd name="T16" fmla="*/ 1307 w 1318"/>
                  <a:gd name="T17" fmla="*/ 544 h 938"/>
                  <a:gd name="T18" fmla="*/ 1287 w 1318"/>
                  <a:gd name="T19" fmla="*/ 609 h 938"/>
                  <a:gd name="T20" fmla="*/ 1255 w 1318"/>
                  <a:gd name="T21" fmla="*/ 674 h 938"/>
                  <a:gd name="T22" fmla="*/ 1224 w 1318"/>
                  <a:gd name="T23" fmla="*/ 729 h 938"/>
                  <a:gd name="T24" fmla="*/ 1189 w 1318"/>
                  <a:gd name="T25" fmla="*/ 773 h 938"/>
                  <a:gd name="T26" fmla="*/ 1149 w 1318"/>
                  <a:gd name="T27" fmla="*/ 812 h 938"/>
                  <a:gd name="T28" fmla="*/ 1111 w 1318"/>
                  <a:gd name="T29" fmla="*/ 843 h 938"/>
                  <a:gd name="T30" fmla="*/ 1048 w 1318"/>
                  <a:gd name="T31" fmla="*/ 876 h 938"/>
                  <a:gd name="T32" fmla="*/ 963 w 1318"/>
                  <a:gd name="T33" fmla="*/ 903 h 938"/>
                  <a:gd name="T34" fmla="*/ 824 w 1318"/>
                  <a:gd name="T35" fmla="*/ 928 h 938"/>
                  <a:gd name="T36" fmla="*/ 690 w 1318"/>
                  <a:gd name="T37" fmla="*/ 938 h 938"/>
                  <a:gd name="T38" fmla="*/ 590 w 1318"/>
                  <a:gd name="T39" fmla="*/ 936 h 938"/>
                  <a:gd name="T40" fmla="*/ 484 w 1318"/>
                  <a:gd name="T41" fmla="*/ 928 h 938"/>
                  <a:gd name="T42" fmla="*/ 378 w 1318"/>
                  <a:gd name="T43" fmla="*/ 911 h 938"/>
                  <a:gd name="T44" fmla="*/ 303 w 1318"/>
                  <a:gd name="T45" fmla="*/ 891 h 938"/>
                  <a:gd name="T46" fmla="*/ 240 w 1318"/>
                  <a:gd name="T47" fmla="*/ 863 h 938"/>
                  <a:gd name="T48" fmla="*/ 189 w 1318"/>
                  <a:gd name="T49" fmla="*/ 831 h 938"/>
                  <a:gd name="T50" fmla="*/ 136 w 1318"/>
                  <a:gd name="T51" fmla="*/ 788 h 938"/>
                  <a:gd name="T52" fmla="*/ 83 w 1318"/>
                  <a:gd name="T53" fmla="*/ 734 h 938"/>
                  <a:gd name="T54" fmla="*/ 40 w 1318"/>
                  <a:gd name="T55" fmla="*/ 664 h 938"/>
                  <a:gd name="T56" fmla="*/ 18 w 1318"/>
                  <a:gd name="T57" fmla="*/ 601 h 938"/>
                  <a:gd name="T58" fmla="*/ 8 w 1318"/>
                  <a:gd name="T59" fmla="*/ 556 h 938"/>
                  <a:gd name="T60" fmla="*/ 0 w 1318"/>
                  <a:gd name="T61" fmla="*/ 481 h 938"/>
                  <a:gd name="T62" fmla="*/ 3 w 1318"/>
                  <a:gd name="T63" fmla="*/ 382 h 938"/>
                  <a:gd name="T64" fmla="*/ 12 w 1318"/>
                  <a:gd name="T65" fmla="*/ 287 h 938"/>
                  <a:gd name="T66" fmla="*/ 23 w 1318"/>
                  <a:gd name="T67" fmla="*/ 201 h 938"/>
                  <a:gd name="T68" fmla="*/ 46 w 1318"/>
                  <a:gd name="T69" fmla="*/ 97 h 938"/>
                  <a:gd name="T70" fmla="*/ 71 w 1318"/>
                  <a:gd name="T71" fmla="*/ 12 h 938"/>
                  <a:gd name="T72" fmla="*/ 1101 w 1318"/>
                  <a:gd name="T73" fmla="*/ 4 h 9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8"/>
                  <a:gd name="T112" fmla="*/ 0 h 938"/>
                  <a:gd name="T113" fmla="*/ 1318 w 1318"/>
                  <a:gd name="T114" fmla="*/ 938 h 9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8" h="938">
                    <a:moveTo>
                      <a:pt x="1101" y="4"/>
                    </a:moveTo>
                    <a:lnTo>
                      <a:pt x="1114" y="15"/>
                    </a:lnTo>
                    <a:lnTo>
                      <a:pt x="1146" y="50"/>
                    </a:lnTo>
                    <a:lnTo>
                      <a:pt x="1166" y="75"/>
                    </a:lnTo>
                    <a:lnTo>
                      <a:pt x="1189" y="105"/>
                    </a:lnTo>
                    <a:lnTo>
                      <a:pt x="1214" y="136"/>
                    </a:lnTo>
                    <a:lnTo>
                      <a:pt x="1237" y="175"/>
                    </a:lnTo>
                    <a:lnTo>
                      <a:pt x="1259" y="218"/>
                    </a:lnTo>
                    <a:lnTo>
                      <a:pt x="1278" y="262"/>
                    </a:lnTo>
                    <a:lnTo>
                      <a:pt x="1295" y="309"/>
                    </a:lnTo>
                    <a:lnTo>
                      <a:pt x="1308" y="359"/>
                    </a:lnTo>
                    <a:lnTo>
                      <a:pt x="1313" y="384"/>
                    </a:lnTo>
                    <a:lnTo>
                      <a:pt x="1315" y="408"/>
                    </a:lnTo>
                    <a:lnTo>
                      <a:pt x="1318" y="437"/>
                    </a:lnTo>
                    <a:lnTo>
                      <a:pt x="1318" y="463"/>
                    </a:lnTo>
                    <a:lnTo>
                      <a:pt x="1315" y="488"/>
                    </a:lnTo>
                    <a:lnTo>
                      <a:pt x="1312" y="516"/>
                    </a:lnTo>
                    <a:lnTo>
                      <a:pt x="1307" y="544"/>
                    </a:lnTo>
                    <a:lnTo>
                      <a:pt x="1298" y="573"/>
                    </a:lnTo>
                    <a:lnTo>
                      <a:pt x="1287" y="609"/>
                    </a:lnTo>
                    <a:lnTo>
                      <a:pt x="1270" y="644"/>
                    </a:lnTo>
                    <a:lnTo>
                      <a:pt x="1255" y="674"/>
                    </a:lnTo>
                    <a:lnTo>
                      <a:pt x="1242" y="704"/>
                    </a:lnTo>
                    <a:lnTo>
                      <a:pt x="1224" y="729"/>
                    </a:lnTo>
                    <a:lnTo>
                      <a:pt x="1205" y="754"/>
                    </a:lnTo>
                    <a:lnTo>
                      <a:pt x="1189" y="773"/>
                    </a:lnTo>
                    <a:lnTo>
                      <a:pt x="1169" y="793"/>
                    </a:lnTo>
                    <a:lnTo>
                      <a:pt x="1149" y="812"/>
                    </a:lnTo>
                    <a:lnTo>
                      <a:pt x="1129" y="828"/>
                    </a:lnTo>
                    <a:lnTo>
                      <a:pt x="1111" y="843"/>
                    </a:lnTo>
                    <a:lnTo>
                      <a:pt x="1088" y="855"/>
                    </a:lnTo>
                    <a:lnTo>
                      <a:pt x="1048" y="876"/>
                    </a:lnTo>
                    <a:lnTo>
                      <a:pt x="1008" y="891"/>
                    </a:lnTo>
                    <a:lnTo>
                      <a:pt x="963" y="903"/>
                    </a:lnTo>
                    <a:lnTo>
                      <a:pt x="899" y="918"/>
                    </a:lnTo>
                    <a:lnTo>
                      <a:pt x="824" y="928"/>
                    </a:lnTo>
                    <a:lnTo>
                      <a:pt x="735" y="936"/>
                    </a:lnTo>
                    <a:lnTo>
                      <a:pt x="690" y="938"/>
                    </a:lnTo>
                    <a:lnTo>
                      <a:pt x="640" y="938"/>
                    </a:lnTo>
                    <a:lnTo>
                      <a:pt x="590" y="936"/>
                    </a:lnTo>
                    <a:lnTo>
                      <a:pt x="537" y="933"/>
                    </a:lnTo>
                    <a:lnTo>
                      <a:pt x="484" y="928"/>
                    </a:lnTo>
                    <a:lnTo>
                      <a:pt x="429" y="921"/>
                    </a:lnTo>
                    <a:lnTo>
                      <a:pt x="378" y="911"/>
                    </a:lnTo>
                    <a:lnTo>
                      <a:pt x="325" y="898"/>
                    </a:lnTo>
                    <a:lnTo>
                      <a:pt x="303" y="891"/>
                    </a:lnTo>
                    <a:lnTo>
                      <a:pt x="265" y="876"/>
                    </a:lnTo>
                    <a:lnTo>
                      <a:pt x="240" y="863"/>
                    </a:lnTo>
                    <a:lnTo>
                      <a:pt x="216" y="848"/>
                    </a:lnTo>
                    <a:lnTo>
                      <a:pt x="189" y="831"/>
                    </a:lnTo>
                    <a:lnTo>
                      <a:pt x="161" y="812"/>
                    </a:lnTo>
                    <a:lnTo>
                      <a:pt x="136" y="788"/>
                    </a:lnTo>
                    <a:lnTo>
                      <a:pt x="108" y="763"/>
                    </a:lnTo>
                    <a:lnTo>
                      <a:pt x="83" y="734"/>
                    </a:lnTo>
                    <a:lnTo>
                      <a:pt x="60" y="702"/>
                    </a:lnTo>
                    <a:lnTo>
                      <a:pt x="40" y="664"/>
                    </a:lnTo>
                    <a:lnTo>
                      <a:pt x="23" y="624"/>
                    </a:lnTo>
                    <a:lnTo>
                      <a:pt x="18" y="601"/>
                    </a:lnTo>
                    <a:lnTo>
                      <a:pt x="13" y="579"/>
                    </a:lnTo>
                    <a:lnTo>
                      <a:pt x="8" y="556"/>
                    </a:lnTo>
                    <a:lnTo>
                      <a:pt x="7" y="531"/>
                    </a:lnTo>
                    <a:lnTo>
                      <a:pt x="0" y="481"/>
                    </a:lnTo>
                    <a:lnTo>
                      <a:pt x="0" y="428"/>
                    </a:lnTo>
                    <a:lnTo>
                      <a:pt x="3" y="382"/>
                    </a:lnTo>
                    <a:lnTo>
                      <a:pt x="7" y="332"/>
                    </a:lnTo>
                    <a:lnTo>
                      <a:pt x="12" y="287"/>
                    </a:lnTo>
                    <a:lnTo>
                      <a:pt x="15" y="243"/>
                    </a:lnTo>
                    <a:lnTo>
                      <a:pt x="23" y="201"/>
                    </a:lnTo>
                    <a:lnTo>
                      <a:pt x="32" y="161"/>
                    </a:lnTo>
                    <a:lnTo>
                      <a:pt x="46" y="97"/>
                    </a:lnTo>
                    <a:lnTo>
                      <a:pt x="60" y="45"/>
                    </a:lnTo>
                    <a:lnTo>
                      <a:pt x="71" y="12"/>
                    </a:lnTo>
                    <a:lnTo>
                      <a:pt x="76" y="0"/>
                    </a:lnTo>
                    <a:lnTo>
                      <a:pt x="1101" y="4"/>
                    </a:lnTo>
                    <a:close/>
                  </a:path>
                </a:pathLst>
              </a:custGeom>
              <a:solidFill>
                <a:srgbClr val="999999"/>
              </a:solidFill>
              <a:ln w="9525">
                <a:noFill/>
                <a:round/>
                <a:headEnd/>
                <a:tailEnd/>
              </a:ln>
            </p:spPr>
            <p:txBody>
              <a:bodyPr/>
              <a:lstStyle/>
              <a:p>
                <a:endParaRPr lang="en-US"/>
              </a:p>
            </p:txBody>
          </p:sp>
          <p:sp>
            <p:nvSpPr>
              <p:cNvPr id="37258" name="Freeform 13"/>
              <p:cNvSpPr>
                <a:spLocks/>
              </p:cNvSpPr>
              <p:nvPr/>
            </p:nvSpPr>
            <p:spPr bwMode="auto">
              <a:xfrm>
                <a:off x="773" y="1833"/>
                <a:ext cx="1015" cy="760"/>
              </a:xfrm>
              <a:custGeom>
                <a:avLst/>
                <a:gdLst>
                  <a:gd name="T0" fmla="*/ 640 w 1015"/>
                  <a:gd name="T1" fmla="*/ 8 h 760"/>
                  <a:gd name="T2" fmla="*/ 695 w 1015"/>
                  <a:gd name="T3" fmla="*/ 17 h 760"/>
                  <a:gd name="T4" fmla="*/ 745 w 1015"/>
                  <a:gd name="T5" fmla="*/ 30 h 760"/>
                  <a:gd name="T6" fmla="*/ 790 w 1015"/>
                  <a:gd name="T7" fmla="*/ 50 h 760"/>
                  <a:gd name="T8" fmla="*/ 833 w 1015"/>
                  <a:gd name="T9" fmla="*/ 73 h 760"/>
                  <a:gd name="T10" fmla="*/ 871 w 1015"/>
                  <a:gd name="T11" fmla="*/ 100 h 760"/>
                  <a:gd name="T12" fmla="*/ 917 w 1015"/>
                  <a:gd name="T13" fmla="*/ 144 h 760"/>
                  <a:gd name="T14" fmla="*/ 967 w 1015"/>
                  <a:gd name="T15" fmla="*/ 214 h 760"/>
                  <a:gd name="T16" fmla="*/ 1000 w 1015"/>
                  <a:gd name="T17" fmla="*/ 289 h 760"/>
                  <a:gd name="T18" fmla="*/ 1015 w 1015"/>
                  <a:gd name="T19" fmla="*/ 363 h 760"/>
                  <a:gd name="T20" fmla="*/ 1012 w 1015"/>
                  <a:gd name="T21" fmla="*/ 436 h 760"/>
                  <a:gd name="T22" fmla="*/ 992 w 1015"/>
                  <a:gd name="T23" fmla="*/ 496 h 760"/>
                  <a:gd name="T24" fmla="*/ 970 w 1015"/>
                  <a:gd name="T25" fmla="*/ 546 h 760"/>
                  <a:gd name="T26" fmla="*/ 942 w 1015"/>
                  <a:gd name="T27" fmla="*/ 589 h 760"/>
                  <a:gd name="T28" fmla="*/ 912 w 1015"/>
                  <a:gd name="T29" fmla="*/ 626 h 760"/>
                  <a:gd name="T30" fmla="*/ 866 w 1015"/>
                  <a:gd name="T31" fmla="*/ 670 h 760"/>
                  <a:gd name="T32" fmla="*/ 803 w 1015"/>
                  <a:gd name="T33" fmla="*/ 713 h 760"/>
                  <a:gd name="T34" fmla="*/ 750 w 1015"/>
                  <a:gd name="T35" fmla="*/ 735 h 760"/>
                  <a:gd name="T36" fmla="*/ 690 w 1015"/>
                  <a:gd name="T37" fmla="*/ 748 h 760"/>
                  <a:gd name="T38" fmla="*/ 579 w 1015"/>
                  <a:gd name="T39" fmla="*/ 758 h 760"/>
                  <a:gd name="T40" fmla="*/ 416 w 1015"/>
                  <a:gd name="T41" fmla="*/ 760 h 760"/>
                  <a:gd name="T42" fmla="*/ 307 w 1015"/>
                  <a:gd name="T43" fmla="*/ 748 h 760"/>
                  <a:gd name="T44" fmla="*/ 246 w 1015"/>
                  <a:gd name="T45" fmla="*/ 735 h 760"/>
                  <a:gd name="T46" fmla="*/ 189 w 1015"/>
                  <a:gd name="T47" fmla="*/ 715 h 760"/>
                  <a:gd name="T48" fmla="*/ 136 w 1015"/>
                  <a:gd name="T49" fmla="*/ 689 h 760"/>
                  <a:gd name="T50" fmla="*/ 101 w 1015"/>
                  <a:gd name="T51" fmla="*/ 667 h 760"/>
                  <a:gd name="T52" fmla="*/ 72 w 1015"/>
                  <a:gd name="T53" fmla="*/ 635 h 760"/>
                  <a:gd name="T54" fmla="*/ 45 w 1015"/>
                  <a:gd name="T55" fmla="*/ 596 h 760"/>
                  <a:gd name="T56" fmla="*/ 22 w 1015"/>
                  <a:gd name="T57" fmla="*/ 546 h 760"/>
                  <a:gd name="T58" fmla="*/ 7 w 1015"/>
                  <a:gd name="T59" fmla="*/ 486 h 760"/>
                  <a:gd name="T60" fmla="*/ 0 w 1015"/>
                  <a:gd name="T61" fmla="*/ 411 h 760"/>
                  <a:gd name="T62" fmla="*/ 2 w 1015"/>
                  <a:gd name="T63" fmla="*/ 334 h 760"/>
                  <a:gd name="T64" fmla="*/ 12 w 1015"/>
                  <a:gd name="T65" fmla="*/ 222 h 760"/>
                  <a:gd name="T66" fmla="*/ 40 w 1015"/>
                  <a:gd name="T67" fmla="*/ 98 h 760"/>
                  <a:gd name="T68" fmla="*/ 68 w 1015"/>
                  <a:gd name="T69" fmla="*/ 20 h 760"/>
                  <a:gd name="T70" fmla="*/ 101 w 1015"/>
                  <a:gd name="T71" fmla="*/ 2 h 760"/>
                  <a:gd name="T72" fmla="*/ 231 w 1015"/>
                  <a:gd name="T73" fmla="*/ 0 h 760"/>
                  <a:gd name="T74" fmla="*/ 405 w 1015"/>
                  <a:gd name="T75" fmla="*/ 0 h 760"/>
                  <a:gd name="T76" fmla="*/ 562 w 1015"/>
                  <a:gd name="T77" fmla="*/ 5 h 7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5"/>
                  <a:gd name="T118" fmla="*/ 0 h 760"/>
                  <a:gd name="T119" fmla="*/ 1015 w 1015"/>
                  <a:gd name="T120" fmla="*/ 760 h 7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5" h="760">
                    <a:moveTo>
                      <a:pt x="612" y="5"/>
                    </a:moveTo>
                    <a:lnTo>
                      <a:pt x="640" y="8"/>
                    </a:lnTo>
                    <a:lnTo>
                      <a:pt x="668" y="13"/>
                    </a:lnTo>
                    <a:lnTo>
                      <a:pt x="695" y="17"/>
                    </a:lnTo>
                    <a:lnTo>
                      <a:pt x="720" y="22"/>
                    </a:lnTo>
                    <a:lnTo>
                      <a:pt x="745" y="30"/>
                    </a:lnTo>
                    <a:lnTo>
                      <a:pt x="768" y="40"/>
                    </a:lnTo>
                    <a:lnTo>
                      <a:pt x="790" y="50"/>
                    </a:lnTo>
                    <a:lnTo>
                      <a:pt x="813" y="60"/>
                    </a:lnTo>
                    <a:lnTo>
                      <a:pt x="833" y="73"/>
                    </a:lnTo>
                    <a:lnTo>
                      <a:pt x="853" y="85"/>
                    </a:lnTo>
                    <a:lnTo>
                      <a:pt x="871" y="100"/>
                    </a:lnTo>
                    <a:lnTo>
                      <a:pt x="887" y="115"/>
                    </a:lnTo>
                    <a:lnTo>
                      <a:pt x="917" y="144"/>
                    </a:lnTo>
                    <a:lnTo>
                      <a:pt x="945" y="179"/>
                    </a:lnTo>
                    <a:lnTo>
                      <a:pt x="967" y="214"/>
                    </a:lnTo>
                    <a:lnTo>
                      <a:pt x="985" y="252"/>
                    </a:lnTo>
                    <a:lnTo>
                      <a:pt x="1000" y="289"/>
                    </a:lnTo>
                    <a:lnTo>
                      <a:pt x="1010" y="327"/>
                    </a:lnTo>
                    <a:lnTo>
                      <a:pt x="1015" y="363"/>
                    </a:lnTo>
                    <a:lnTo>
                      <a:pt x="1015" y="402"/>
                    </a:lnTo>
                    <a:lnTo>
                      <a:pt x="1012" y="436"/>
                    </a:lnTo>
                    <a:lnTo>
                      <a:pt x="1002" y="470"/>
                    </a:lnTo>
                    <a:lnTo>
                      <a:pt x="992" y="496"/>
                    </a:lnTo>
                    <a:lnTo>
                      <a:pt x="982" y="521"/>
                    </a:lnTo>
                    <a:lnTo>
                      <a:pt x="970" y="546"/>
                    </a:lnTo>
                    <a:lnTo>
                      <a:pt x="957" y="569"/>
                    </a:lnTo>
                    <a:lnTo>
                      <a:pt x="942" y="589"/>
                    </a:lnTo>
                    <a:lnTo>
                      <a:pt x="927" y="609"/>
                    </a:lnTo>
                    <a:lnTo>
                      <a:pt x="912" y="626"/>
                    </a:lnTo>
                    <a:lnTo>
                      <a:pt x="897" y="644"/>
                    </a:lnTo>
                    <a:lnTo>
                      <a:pt x="866" y="670"/>
                    </a:lnTo>
                    <a:lnTo>
                      <a:pt x="833" y="695"/>
                    </a:lnTo>
                    <a:lnTo>
                      <a:pt x="803" y="713"/>
                    </a:lnTo>
                    <a:lnTo>
                      <a:pt x="773" y="728"/>
                    </a:lnTo>
                    <a:lnTo>
                      <a:pt x="750" y="735"/>
                    </a:lnTo>
                    <a:lnTo>
                      <a:pt x="720" y="743"/>
                    </a:lnTo>
                    <a:lnTo>
                      <a:pt x="690" y="748"/>
                    </a:lnTo>
                    <a:lnTo>
                      <a:pt x="655" y="753"/>
                    </a:lnTo>
                    <a:lnTo>
                      <a:pt x="579" y="758"/>
                    </a:lnTo>
                    <a:lnTo>
                      <a:pt x="498" y="760"/>
                    </a:lnTo>
                    <a:lnTo>
                      <a:pt x="416" y="760"/>
                    </a:lnTo>
                    <a:lnTo>
                      <a:pt x="338" y="753"/>
                    </a:lnTo>
                    <a:lnTo>
                      <a:pt x="307" y="748"/>
                    </a:lnTo>
                    <a:lnTo>
                      <a:pt x="274" y="743"/>
                    </a:lnTo>
                    <a:lnTo>
                      <a:pt x="246" y="735"/>
                    </a:lnTo>
                    <a:lnTo>
                      <a:pt x="222" y="728"/>
                    </a:lnTo>
                    <a:lnTo>
                      <a:pt x="189" y="715"/>
                    </a:lnTo>
                    <a:lnTo>
                      <a:pt x="154" y="699"/>
                    </a:lnTo>
                    <a:lnTo>
                      <a:pt x="136" y="689"/>
                    </a:lnTo>
                    <a:lnTo>
                      <a:pt x="118" y="679"/>
                    </a:lnTo>
                    <a:lnTo>
                      <a:pt x="101" y="667"/>
                    </a:lnTo>
                    <a:lnTo>
                      <a:pt x="86" y="650"/>
                    </a:lnTo>
                    <a:lnTo>
                      <a:pt x="72" y="635"/>
                    </a:lnTo>
                    <a:lnTo>
                      <a:pt x="57" y="616"/>
                    </a:lnTo>
                    <a:lnTo>
                      <a:pt x="45" y="596"/>
                    </a:lnTo>
                    <a:lnTo>
                      <a:pt x="32" y="574"/>
                    </a:lnTo>
                    <a:lnTo>
                      <a:pt x="22" y="546"/>
                    </a:lnTo>
                    <a:lnTo>
                      <a:pt x="13" y="518"/>
                    </a:lnTo>
                    <a:lnTo>
                      <a:pt x="7" y="486"/>
                    </a:lnTo>
                    <a:lnTo>
                      <a:pt x="2" y="450"/>
                    </a:lnTo>
                    <a:lnTo>
                      <a:pt x="0" y="411"/>
                    </a:lnTo>
                    <a:lnTo>
                      <a:pt x="0" y="372"/>
                    </a:lnTo>
                    <a:lnTo>
                      <a:pt x="2" y="334"/>
                    </a:lnTo>
                    <a:lnTo>
                      <a:pt x="4" y="295"/>
                    </a:lnTo>
                    <a:lnTo>
                      <a:pt x="12" y="222"/>
                    </a:lnTo>
                    <a:lnTo>
                      <a:pt x="27" y="154"/>
                    </a:lnTo>
                    <a:lnTo>
                      <a:pt x="40" y="98"/>
                    </a:lnTo>
                    <a:lnTo>
                      <a:pt x="53" y="50"/>
                    </a:lnTo>
                    <a:lnTo>
                      <a:pt x="68" y="20"/>
                    </a:lnTo>
                    <a:lnTo>
                      <a:pt x="77" y="5"/>
                    </a:lnTo>
                    <a:lnTo>
                      <a:pt x="101" y="2"/>
                    </a:lnTo>
                    <a:lnTo>
                      <a:pt x="156" y="0"/>
                    </a:lnTo>
                    <a:lnTo>
                      <a:pt x="231" y="0"/>
                    </a:lnTo>
                    <a:lnTo>
                      <a:pt x="315" y="0"/>
                    </a:lnTo>
                    <a:lnTo>
                      <a:pt x="405" y="0"/>
                    </a:lnTo>
                    <a:lnTo>
                      <a:pt x="493" y="2"/>
                    </a:lnTo>
                    <a:lnTo>
                      <a:pt x="562" y="5"/>
                    </a:lnTo>
                    <a:lnTo>
                      <a:pt x="612" y="5"/>
                    </a:lnTo>
                  </a:path>
                </a:pathLst>
              </a:custGeom>
              <a:noFill/>
              <a:ln w="0">
                <a:solidFill>
                  <a:srgbClr val="4C4C4C"/>
                </a:solidFill>
                <a:round/>
                <a:headEnd/>
                <a:tailEnd/>
              </a:ln>
            </p:spPr>
            <p:txBody>
              <a:bodyPr/>
              <a:lstStyle/>
              <a:p>
                <a:endParaRPr lang="en-US"/>
              </a:p>
            </p:txBody>
          </p:sp>
          <p:sp>
            <p:nvSpPr>
              <p:cNvPr id="37259" name="Line 14"/>
              <p:cNvSpPr>
                <a:spLocks noChangeShapeType="1"/>
              </p:cNvSpPr>
              <p:nvPr/>
            </p:nvSpPr>
            <p:spPr bwMode="auto">
              <a:xfrm>
                <a:off x="1385" y="1838"/>
                <a:ext cx="1" cy="1"/>
              </a:xfrm>
              <a:prstGeom prst="line">
                <a:avLst/>
              </a:prstGeom>
              <a:noFill/>
              <a:ln w="0">
                <a:solidFill>
                  <a:srgbClr val="4C4C4C"/>
                </a:solidFill>
                <a:round/>
                <a:headEnd/>
                <a:tailEnd/>
              </a:ln>
            </p:spPr>
            <p:txBody>
              <a:bodyPr/>
              <a:lstStyle/>
              <a:p>
                <a:endParaRPr lang="en-US"/>
              </a:p>
            </p:txBody>
          </p:sp>
          <p:sp>
            <p:nvSpPr>
              <p:cNvPr id="37260" name="Freeform 15"/>
              <p:cNvSpPr>
                <a:spLocks/>
              </p:cNvSpPr>
              <p:nvPr/>
            </p:nvSpPr>
            <p:spPr bwMode="auto">
              <a:xfrm>
                <a:off x="1201" y="1661"/>
                <a:ext cx="332" cy="3"/>
              </a:xfrm>
              <a:custGeom>
                <a:avLst/>
                <a:gdLst>
                  <a:gd name="T0" fmla="*/ 332 w 332"/>
                  <a:gd name="T1" fmla="*/ 3 h 3"/>
                  <a:gd name="T2" fmla="*/ 0 w 332"/>
                  <a:gd name="T3" fmla="*/ 3 h 3"/>
                  <a:gd name="T4" fmla="*/ 0 w 332"/>
                  <a:gd name="T5" fmla="*/ 0 h 3"/>
                  <a:gd name="T6" fmla="*/ 15 w 332"/>
                  <a:gd name="T7" fmla="*/ 0 h 3"/>
                  <a:gd name="T8" fmla="*/ 327 w 332"/>
                  <a:gd name="T9" fmla="*/ 0 h 3"/>
                  <a:gd name="T10" fmla="*/ 330 w 332"/>
                  <a:gd name="T11" fmla="*/ 0 h 3"/>
                  <a:gd name="T12" fmla="*/ 332 w 332"/>
                  <a:gd name="T13" fmla="*/ 3 h 3"/>
                  <a:gd name="T14" fmla="*/ 0 60000 65536"/>
                  <a:gd name="T15" fmla="*/ 0 60000 65536"/>
                  <a:gd name="T16" fmla="*/ 0 60000 65536"/>
                  <a:gd name="T17" fmla="*/ 0 60000 65536"/>
                  <a:gd name="T18" fmla="*/ 0 60000 65536"/>
                  <a:gd name="T19" fmla="*/ 0 60000 65536"/>
                  <a:gd name="T20" fmla="*/ 0 60000 65536"/>
                  <a:gd name="T21" fmla="*/ 0 w 332"/>
                  <a:gd name="T22" fmla="*/ 0 h 3"/>
                  <a:gd name="T23" fmla="*/ 332 w 33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 h="3">
                    <a:moveTo>
                      <a:pt x="332" y="3"/>
                    </a:moveTo>
                    <a:lnTo>
                      <a:pt x="0" y="3"/>
                    </a:lnTo>
                    <a:lnTo>
                      <a:pt x="0" y="0"/>
                    </a:lnTo>
                    <a:lnTo>
                      <a:pt x="15" y="0"/>
                    </a:lnTo>
                    <a:lnTo>
                      <a:pt x="327" y="0"/>
                    </a:lnTo>
                    <a:lnTo>
                      <a:pt x="330" y="0"/>
                    </a:lnTo>
                    <a:lnTo>
                      <a:pt x="332" y="3"/>
                    </a:lnTo>
                    <a:close/>
                  </a:path>
                </a:pathLst>
              </a:custGeom>
              <a:solidFill>
                <a:srgbClr val="FFFFFF"/>
              </a:solidFill>
              <a:ln w="9525">
                <a:noFill/>
                <a:round/>
                <a:headEnd/>
                <a:tailEnd/>
              </a:ln>
            </p:spPr>
            <p:txBody>
              <a:bodyPr/>
              <a:lstStyle/>
              <a:p>
                <a:endParaRPr lang="en-US"/>
              </a:p>
            </p:txBody>
          </p:sp>
          <p:grpSp>
            <p:nvGrpSpPr>
              <p:cNvPr id="4" name="Group 16"/>
              <p:cNvGrpSpPr>
                <a:grpSpLocks/>
              </p:cNvGrpSpPr>
              <p:nvPr/>
            </p:nvGrpSpPr>
            <p:grpSpPr bwMode="auto">
              <a:xfrm>
                <a:off x="624" y="1488"/>
                <a:ext cx="1318" cy="1228"/>
                <a:chOff x="624" y="1488"/>
                <a:chExt cx="1318" cy="1228"/>
              </a:xfrm>
            </p:grpSpPr>
            <p:sp>
              <p:nvSpPr>
                <p:cNvPr id="37262" name="Line 17"/>
                <p:cNvSpPr>
                  <a:spLocks noChangeShapeType="1"/>
                </p:cNvSpPr>
                <p:nvPr/>
              </p:nvSpPr>
              <p:spPr bwMode="auto">
                <a:xfrm flipH="1">
                  <a:off x="1866" y="1886"/>
                  <a:ext cx="46" cy="12"/>
                </a:xfrm>
                <a:prstGeom prst="line">
                  <a:avLst/>
                </a:prstGeom>
                <a:noFill/>
                <a:ln w="0">
                  <a:solidFill>
                    <a:srgbClr val="000000"/>
                  </a:solidFill>
                  <a:round/>
                  <a:headEnd/>
                  <a:tailEnd/>
                </a:ln>
              </p:spPr>
              <p:txBody>
                <a:bodyPr/>
                <a:lstStyle/>
                <a:p>
                  <a:endParaRPr lang="en-US"/>
                </a:p>
              </p:txBody>
            </p:sp>
            <p:sp>
              <p:nvSpPr>
                <p:cNvPr id="37263" name="Freeform 18"/>
                <p:cNvSpPr>
                  <a:spLocks/>
                </p:cNvSpPr>
                <p:nvPr/>
              </p:nvSpPr>
              <p:spPr bwMode="auto">
                <a:xfrm>
                  <a:off x="1392" y="1554"/>
                  <a:ext cx="151" cy="47"/>
                </a:xfrm>
                <a:custGeom>
                  <a:avLst/>
                  <a:gdLst>
                    <a:gd name="T0" fmla="*/ 151 w 151"/>
                    <a:gd name="T1" fmla="*/ 0 h 47"/>
                    <a:gd name="T2" fmla="*/ 59 w 151"/>
                    <a:gd name="T3" fmla="*/ 0 h 47"/>
                    <a:gd name="T4" fmla="*/ 56 w 151"/>
                    <a:gd name="T5" fmla="*/ 0 h 47"/>
                    <a:gd name="T6" fmla="*/ 51 w 151"/>
                    <a:gd name="T7" fmla="*/ 0 h 47"/>
                    <a:gd name="T8" fmla="*/ 44 w 151"/>
                    <a:gd name="T9" fmla="*/ 0 h 47"/>
                    <a:gd name="T10" fmla="*/ 33 w 151"/>
                    <a:gd name="T11" fmla="*/ 0 h 47"/>
                    <a:gd name="T12" fmla="*/ 25 w 151"/>
                    <a:gd name="T13" fmla="*/ 0 h 47"/>
                    <a:gd name="T14" fmla="*/ 13 w 151"/>
                    <a:gd name="T15" fmla="*/ 2 h 47"/>
                    <a:gd name="T16" fmla="*/ 5 w 151"/>
                    <a:gd name="T17" fmla="*/ 5 h 47"/>
                    <a:gd name="T18" fmla="*/ 0 w 151"/>
                    <a:gd name="T19" fmla="*/ 9 h 47"/>
                    <a:gd name="T20" fmla="*/ 0 w 151"/>
                    <a:gd name="T21" fmla="*/ 32 h 47"/>
                    <a:gd name="T22" fmla="*/ 5 w 151"/>
                    <a:gd name="T23" fmla="*/ 37 h 47"/>
                    <a:gd name="T24" fmla="*/ 11 w 151"/>
                    <a:gd name="T25" fmla="*/ 42 h 47"/>
                    <a:gd name="T26" fmla="*/ 21 w 151"/>
                    <a:gd name="T27" fmla="*/ 45 h 47"/>
                    <a:gd name="T28" fmla="*/ 31 w 151"/>
                    <a:gd name="T29" fmla="*/ 45 h 47"/>
                    <a:gd name="T30" fmla="*/ 41 w 151"/>
                    <a:gd name="T31" fmla="*/ 47 h 47"/>
                    <a:gd name="T32" fmla="*/ 49 w 151"/>
                    <a:gd name="T33" fmla="*/ 47 h 47"/>
                    <a:gd name="T34" fmla="*/ 53 w 151"/>
                    <a:gd name="T35" fmla="*/ 47 h 47"/>
                    <a:gd name="T36" fmla="*/ 56 w 151"/>
                    <a:gd name="T37" fmla="*/ 47 h 47"/>
                    <a:gd name="T38" fmla="*/ 61 w 151"/>
                    <a:gd name="T39" fmla="*/ 47 h 47"/>
                    <a:gd name="T40" fmla="*/ 71 w 151"/>
                    <a:gd name="T41" fmla="*/ 47 h 47"/>
                    <a:gd name="T42" fmla="*/ 86 w 151"/>
                    <a:gd name="T43" fmla="*/ 47 h 47"/>
                    <a:gd name="T44" fmla="*/ 104 w 151"/>
                    <a:gd name="T45" fmla="*/ 47 h 47"/>
                    <a:gd name="T46" fmla="*/ 121 w 151"/>
                    <a:gd name="T47" fmla="*/ 47 h 47"/>
                    <a:gd name="T48" fmla="*/ 136 w 151"/>
                    <a:gd name="T49" fmla="*/ 47 h 47"/>
                    <a:gd name="T50" fmla="*/ 149 w 151"/>
                    <a:gd name="T51" fmla="*/ 47 h 47"/>
                    <a:gd name="T52" fmla="*/ 151 w 151"/>
                    <a:gd name="T53" fmla="*/ 47 h 47"/>
                    <a:gd name="T54" fmla="*/ 151 w 151"/>
                    <a:gd name="T55" fmla="*/ 0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1"/>
                    <a:gd name="T85" fmla="*/ 0 h 47"/>
                    <a:gd name="T86" fmla="*/ 151 w 151"/>
                    <a:gd name="T87" fmla="*/ 47 h 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1" h="47">
                      <a:moveTo>
                        <a:pt x="151" y="0"/>
                      </a:moveTo>
                      <a:lnTo>
                        <a:pt x="59" y="0"/>
                      </a:lnTo>
                      <a:lnTo>
                        <a:pt x="56" y="0"/>
                      </a:lnTo>
                      <a:lnTo>
                        <a:pt x="51" y="0"/>
                      </a:lnTo>
                      <a:lnTo>
                        <a:pt x="44" y="0"/>
                      </a:lnTo>
                      <a:lnTo>
                        <a:pt x="33" y="0"/>
                      </a:lnTo>
                      <a:lnTo>
                        <a:pt x="25" y="0"/>
                      </a:lnTo>
                      <a:lnTo>
                        <a:pt x="13" y="2"/>
                      </a:lnTo>
                      <a:lnTo>
                        <a:pt x="5" y="5"/>
                      </a:lnTo>
                      <a:lnTo>
                        <a:pt x="0" y="9"/>
                      </a:lnTo>
                      <a:lnTo>
                        <a:pt x="0" y="32"/>
                      </a:lnTo>
                      <a:lnTo>
                        <a:pt x="5" y="37"/>
                      </a:lnTo>
                      <a:lnTo>
                        <a:pt x="11" y="42"/>
                      </a:lnTo>
                      <a:lnTo>
                        <a:pt x="21" y="45"/>
                      </a:lnTo>
                      <a:lnTo>
                        <a:pt x="31" y="45"/>
                      </a:lnTo>
                      <a:lnTo>
                        <a:pt x="41" y="47"/>
                      </a:lnTo>
                      <a:lnTo>
                        <a:pt x="49" y="47"/>
                      </a:lnTo>
                      <a:lnTo>
                        <a:pt x="53" y="47"/>
                      </a:lnTo>
                      <a:lnTo>
                        <a:pt x="56" y="47"/>
                      </a:lnTo>
                      <a:lnTo>
                        <a:pt x="61" y="47"/>
                      </a:lnTo>
                      <a:lnTo>
                        <a:pt x="71" y="47"/>
                      </a:lnTo>
                      <a:lnTo>
                        <a:pt x="86" y="47"/>
                      </a:lnTo>
                      <a:lnTo>
                        <a:pt x="104" y="47"/>
                      </a:lnTo>
                      <a:lnTo>
                        <a:pt x="121" y="47"/>
                      </a:lnTo>
                      <a:lnTo>
                        <a:pt x="136" y="47"/>
                      </a:lnTo>
                      <a:lnTo>
                        <a:pt x="149" y="47"/>
                      </a:lnTo>
                      <a:lnTo>
                        <a:pt x="151" y="47"/>
                      </a:lnTo>
                      <a:lnTo>
                        <a:pt x="151" y="0"/>
                      </a:lnTo>
                      <a:close/>
                    </a:path>
                  </a:pathLst>
                </a:custGeom>
                <a:solidFill>
                  <a:srgbClr val="F2F2F2"/>
                </a:solidFill>
                <a:ln w="9525">
                  <a:noFill/>
                  <a:round/>
                  <a:headEnd/>
                  <a:tailEnd/>
                </a:ln>
              </p:spPr>
              <p:txBody>
                <a:bodyPr/>
                <a:lstStyle/>
                <a:p>
                  <a:endParaRPr lang="en-US"/>
                </a:p>
              </p:txBody>
            </p:sp>
            <p:sp>
              <p:nvSpPr>
                <p:cNvPr id="37264" name="Freeform 19"/>
                <p:cNvSpPr>
                  <a:spLocks/>
                </p:cNvSpPr>
                <p:nvPr/>
              </p:nvSpPr>
              <p:spPr bwMode="auto">
                <a:xfrm>
                  <a:off x="1392" y="1554"/>
                  <a:ext cx="151" cy="47"/>
                </a:xfrm>
                <a:custGeom>
                  <a:avLst/>
                  <a:gdLst>
                    <a:gd name="T0" fmla="*/ 151 w 151"/>
                    <a:gd name="T1" fmla="*/ 0 h 47"/>
                    <a:gd name="T2" fmla="*/ 59 w 151"/>
                    <a:gd name="T3" fmla="*/ 0 h 47"/>
                    <a:gd name="T4" fmla="*/ 56 w 151"/>
                    <a:gd name="T5" fmla="*/ 0 h 47"/>
                    <a:gd name="T6" fmla="*/ 51 w 151"/>
                    <a:gd name="T7" fmla="*/ 0 h 47"/>
                    <a:gd name="T8" fmla="*/ 44 w 151"/>
                    <a:gd name="T9" fmla="*/ 0 h 47"/>
                    <a:gd name="T10" fmla="*/ 33 w 151"/>
                    <a:gd name="T11" fmla="*/ 0 h 47"/>
                    <a:gd name="T12" fmla="*/ 25 w 151"/>
                    <a:gd name="T13" fmla="*/ 0 h 47"/>
                    <a:gd name="T14" fmla="*/ 13 w 151"/>
                    <a:gd name="T15" fmla="*/ 2 h 47"/>
                    <a:gd name="T16" fmla="*/ 5 w 151"/>
                    <a:gd name="T17" fmla="*/ 5 h 47"/>
                    <a:gd name="T18" fmla="*/ 0 w 151"/>
                    <a:gd name="T19" fmla="*/ 9 h 47"/>
                    <a:gd name="T20" fmla="*/ 0 w 151"/>
                    <a:gd name="T21" fmla="*/ 32 h 47"/>
                    <a:gd name="T22" fmla="*/ 5 w 151"/>
                    <a:gd name="T23" fmla="*/ 37 h 47"/>
                    <a:gd name="T24" fmla="*/ 11 w 151"/>
                    <a:gd name="T25" fmla="*/ 42 h 47"/>
                    <a:gd name="T26" fmla="*/ 21 w 151"/>
                    <a:gd name="T27" fmla="*/ 45 h 47"/>
                    <a:gd name="T28" fmla="*/ 31 w 151"/>
                    <a:gd name="T29" fmla="*/ 45 h 47"/>
                    <a:gd name="T30" fmla="*/ 41 w 151"/>
                    <a:gd name="T31" fmla="*/ 47 h 47"/>
                    <a:gd name="T32" fmla="*/ 49 w 151"/>
                    <a:gd name="T33" fmla="*/ 47 h 47"/>
                    <a:gd name="T34" fmla="*/ 53 w 151"/>
                    <a:gd name="T35" fmla="*/ 47 h 47"/>
                    <a:gd name="T36" fmla="*/ 56 w 151"/>
                    <a:gd name="T37" fmla="*/ 47 h 47"/>
                    <a:gd name="T38" fmla="*/ 61 w 151"/>
                    <a:gd name="T39" fmla="*/ 47 h 47"/>
                    <a:gd name="T40" fmla="*/ 71 w 151"/>
                    <a:gd name="T41" fmla="*/ 47 h 47"/>
                    <a:gd name="T42" fmla="*/ 86 w 151"/>
                    <a:gd name="T43" fmla="*/ 47 h 47"/>
                    <a:gd name="T44" fmla="*/ 104 w 151"/>
                    <a:gd name="T45" fmla="*/ 47 h 47"/>
                    <a:gd name="T46" fmla="*/ 121 w 151"/>
                    <a:gd name="T47" fmla="*/ 47 h 47"/>
                    <a:gd name="T48" fmla="*/ 136 w 151"/>
                    <a:gd name="T49" fmla="*/ 47 h 47"/>
                    <a:gd name="T50" fmla="*/ 149 w 151"/>
                    <a:gd name="T51" fmla="*/ 47 h 47"/>
                    <a:gd name="T52" fmla="*/ 151 w 151"/>
                    <a:gd name="T53" fmla="*/ 47 h 47"/>
                    <a:gd name="T54" fmla="*/ 151 w 151"/>
                    <a:gd name="T55" fmla="*/ 0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1"/>
                    <a:gd name="T85" fmla="*/ 0 h 47"/>
                    <a:gd name="T86" fmla="*/ 151 w 151"/>
                    <a:gd name="T87" fmla="*/ 47 h 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1" h="47">
                      <a:moveTo>
                        <a:pt x="151" y="0"/>
                      </a:moveTo>
                      <a:lnTo>
                        <a:pt x="59" y="0"/>
                      </a:lnTo>
                      <a:lnTo>
                        <a:pt x="56" y="0"/>
                      </a:lnTo>
                      <a:lnTo>
                        <a:pt x="51" y="0"/>
                      </a:lnTo>
                      <a:lnTo>
                        <a:pt x="44" y="0"/>
                      </a:lnTo>
                      <a:lnTo>
                        <a:pt x="33" y="0"/>
                      </a:lnTo>
                      <a:lnTo>
                        <a:pt x="25" y="0"/>
                      </a:lnTo>
                      <a:lnTo>
                        <a:pt x="13" y="2"/>
                      </a:lnTo>
                      <a:lnTo>
                        <a:pt x="5" y="5"/>
                      </a:lnTo>
                      <a:lnTo>
                        <a:pt x="0" y="9"/>
                      </a:lnTo>
                      <a:lnTo>
                        <a:pt x="0" y="32"/>
                      </a:lnTo>
                      <a:lnTo>
                        <a:pt x="5" y="37"/>
                      </a:lnTo>
                      <a:lnTo>
                        <a:pt x="11" y="42"/>
                      </a:lnTo>
                      <a:lnTo>
                        <a:pt x="21" y="45"/>
                      </a:lnTo>
                      <a:lnTo>
                        <a:pt x="31" y="45"/>
                      </a:lnTo>
                      <a:lnTo>
                        <a:pt x="41" y="47"/>
                      </a:lnTo>
                      <a:lnTo>
                        <a:pt x="49" y="47"/>
                      </a:lnTo>
                      <a:lnTo>
                        <a:pt x="53" y="47"/>
                      </a:lnTo>
                      <a:lnTo>
                        <a:pt x="56" y="47"/>
                      </a:lnTo>
                      <a:lnTo>
                        <a:pt x="61" y="47"/>
                      </a:lnTo>
                      <a:lnTo>
                        <a:pt x="71" y="47"/>
                      </a:lnTo>
                      <a:lnTo>
                        <a:pt x="86" y="47"/>
                      </a:lnTo>
                      <a:lnTo>
                        <a:pt x="104" y="47"/>
                      </a:lnTo>
                      <a:lnTo>
                        <a:pt x="121" y="47"/>
                      </a:lnTo>
                      <a:lnTo>
                        <a:pt x="136" y="47"/>
                      </a:lnTo>
                      <a:lnTo>
                        <a:pt x="149" y="47"/>
                      </a:lnTo>
                      <a:lnTo>
                        <a:pt x="151" y="47"/>
                      </a:lnTo>
                      <a:lnTo>
                        <a:pt x="151" y="0"/>
                      </a:lnTo>
                    </a:path>
                  </a:pathLst>
                </a:custGeom>
                <a:noFill/>
                <a:ln w="0">
                  <a:solidFill>
                    <a:srgbClr val="000000"/>
                  </a:solidFill>
                  <a:round/>
                  <a:headEnd/>
                  <a:tailEnd/>
                </a:ln>
              </p:spPr>
              <p:txBody>
                <a:bodyPr/>
                <a:lstStyle/>
                <a:p>
                  <a:endParaRPr lang="en-US"/>
                </a:p>
              </p:txBody>
            </p:sp>
            <p:sp>
              <p:nvSpPr>
                <p:cNvPr id="37265" name="Freeform 20"/>
                <p:cNvSpPr>
                  <a:spLocks/>
                </p:cNvSpPr>
                <p:nvPr/>
              </p:nvSpPr>
              <p:spPr bwMode="auto">
                <a:xfrm>
                  <a:off x="1304" y="1672"/>
                  <a:ext cx="239" cy="53"/>
                </a:xfrm>
                <a:custGeom>
                  <a:avLst/>
                  <a:gdLst>
                    <a:gd name="T0" fmla="*/ 239 w 239"/>
                    <a:gd name="T1" fmla="*/ 0 h 53"/>
                    <a:gd name="T2" fmla="*/ 79 w 239"/>
                    <a:gd name="T3" fmla="*/ 0 h 53"/>
                    <a:gd name="T4" fmla="*/ 76 w 239"/>
                    <a:gd name="T5" fmla="*/ 0 h 53"/>
                    <a:gd name="T6" fmla="*/ 69 w 239"/>
                    <a:gd name="T7" fmla="*/ 0 h 53"/>
                    <a:gd name="T8" fmla="*/ 56 w 239"/>
                    <a:gd name="T9" fmla="*/ 0 h 53"/>
                    <a:gd name="T10" fmla="*/ 45 w 239"/>
                    <a:gd name="T11" fmla="*/ 0 h 53"/>
                    <a:gd name="T12" fmla="*/ 30 w 239"/>
                    <a:gd name="T13" fmla="*/ 3 h 53"/>
                    <a:gd name="T14" fmla="*/ 16 w 239"/>
                    <a:gd name="T15" fmla="*/ 7 h 53"/>
                    <a:gd name="T16" fmla="*/ 6 w 239"/>
                    <a:gd name="T17" fmla="*/ 8 h 53"/>
                    <a:gd name="T18" fmla="*/ 0 w 239"/>
                    <a:gd name="T19" fmla="*/ 17 h 53"/>
                    <a:gd name="T20" fmla="*/ 0 w 239"/>
                    <a:gd name="T21" fmla="*/ 42 h 53"/>
                    <a:gd name="T22" fmla="*/ 6 w 239"/>
                    <a:gd name="T23" fmla="*/ 47 h 53"/>
                    <a:gd name="T24" fmla="*/ 16 w 239"/>
                    <a:gd name="T25" fmla="*/ 48 h 53"/>
                    <a:gd name="T26" fmla="*/ 30 w 239"/>
                    <a:gd name="T27" fmla="*/ 52 h 53"/>
                    <a:gd name="T28" fmla="*/ 45 w 239"/>
                    <a:gd name="T29" fmla="*/ 53 h 53"/>
                    <a:gd name="T30" fmla="*/ 56 w 239"/>
                    <a:gd name="T31" fmla="*/ 53 h 53"/>
                    <a:gd name="T32" fmla="*/ 68 w 239"/>
                    <a:gd name="T33" fmla="*/ 53 h 53"/>
                    <a:gd name="T34" fmla="*/ 74 w 239"/>
                    <a:gd name="T35" fmla="*/ 53 h 53"/>
                    <a:gd name="T36" fmla="*/ 76 w 239"/>
                    <a:gd name="T37" fmla="*/ 53 h 53"/>
                    <a:gd name="T38" fmla="*/ 84 w 239"/>
                    <a:gd name="T39" fmla="*/ 53 h 53"/>
                    <a:gd name="T40" fmla="*/ 101 w 239"/>
                    <a:gd name="T41" fmla="*/ 53 h 53"/>
                    <a:gd name="T42" fmla="*/ 129 w 239"/>
                    <a:gd name="T43" fmla="*/ 53 h 53"/>
                    <a:gd name="T44" fmla="*/ 159 w 239"/>
                    <a:gd name="T45" fmla="*/ 53 h 53"/>
                    <a:gd name="T46" fmla="*/ 189 w 239"/>
                    <a:gd name="T47" fmla="*/ 53 h 53"/>
                    <a:gd name="T48" fmla="*/ 214 w 239"/>
                    <a:gd name="T49" fmla="*/ 52 h 53"/>
                    <a:gd name="T50" fmla="*/ 234 w 239"/>
                    <a:gd name="T51" fmla="*/ 52 h 53"/>
                    <a:gd name="T52" fmla="*/ 239 w 239"/>
                    <a:gd name="T53" fmla="*/ 52 h 53"/>
                    <a:gd name="T54" fmla="*/ 239 w 239"/>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9"/>
                    <a:gd name="T85" fmla="*/ 0 h 53"/>
                    <a:gd name="T86" fmla="*/ 239 w 239"/>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9" h="53">
                      <a:moveTo>
                        <a:pt x="239" y="0"/>
                      </a:moveTo>
                      <a:lnTo>
                        <a:pt x="79" y="0"/>
                      </a:lnTo>
                      <a:lnTo>
                        <a:pt x="76" y="0"/>
                      </a:lnTo>
                      <a:lnTo>
                        <a:pt x="69" y="0"/>
                      </a:lnTo>
                      <a:lnTo>
                        <a:pt x="56" y="0"/>
                      </a:lnTo>
                      <a:lnTo>
                        <a:pt x="45" y="0"/>
                      </a:lnTo>
                      <a:lnTo>
                        <a:pt x="30" y="3"/>
                      </a:lnTo>
                      <a:lnTo>
                        <a:pt x="16" y="7"/>
                      </a:lnTo>
                      <a:lnTo>
                        <a:pt x="6" y="8"/>
                      </a:lnTo>
                      <a:lnTo>
                        <a:pt x="0" y="17"/>
                      </a:lnTo>
                      <a:lnTo>
                        <a:pt x="0" y="42"/>
                      </a:lnTo>
                      <a:lnTo>
                        <a:pt x="6" y="47"/>
                      </a:lnTo>
                      <a:lnTo>
                        <a:pt x="16" y="48"/>
                      </a:lnTo>
                      <a:lnTo>
                        <a:pt x="30" y="52"/>
                      </a:lnTo>
                      <a:lnTo>
                        <a:pt x="45" y="53"/>
                      </a:lnTo>
                      <a:lnTo>
                        <a:pt x="56" y="53"/>
                      </a:lnTo>
                      <a:lnTo>
                        <a:pt x="68" y="53"/>
                      </a:lnTo>
                      <a:lnTo>
                        <a:pt x="74" y="53"/>
                      </a:lnTo>
                      <a:lnTo>
                        <a:pt x="76" y="53"/>
                      </a:lnTo>
                      <a:lnTo>
                        <a:pt x="84" y="53"/>
                      </a:lnTo>
                      <a:lnTo>
                        <a:pt x="101" y="53"/>
                      </a:lnTo>
                      <a:lnTo>
                        <a:pt x="129" y="53"/>
                      </a:lnTo>
                      <a:lnTo>
                        <a:pt x="159" y="53"/>
                      </a:lnTo>
                      <a:lnTo>
                        <a:pt x="189" y="53"/>
                      </a:lnTo>
                      <a:lnTo>
                        <a:pt x="214" y="52"/>
                      </a:lnTo>
                      <a:lnTo>
                        <a:pt x="234" y="52"/>
                      </a:lnTo>
                      <a:lnTo>
                        <a:pt x="239" y="52"/>
                      </a:lnTo>
                      <a:lnTo>
                        <a:pt x="239" y="0"/>
                      </a:lnTo>
                      <a:close/>
                    </a:path>
                  </a:pathLst>
                </a:custGeom>
                <a:solidFill>
                  <a:srgbClr val="F2F2F2"/>
                </a:solidFill>
                <a:ln w="9525">
                  <a:noFill/>
                  <a:round/>
                  <a:headEnd/>
                  <a:tailEnd/>
                </a:ln>
              </p:spPr>
              <p:txBody>
                <a:bodyPr/>
                <a:lstStyle/>
                <a:p>
                  <a:endParaRPr lang="en-US"/>
                </a:p>
              </p:txBody>
            </p:sp>
            <p:sp>
              <p:nvSpPr>
                <p:cNvPr id="37266" name="Freeform 21"/>
                <p:cNvSpPr>
                  <a:spLocks/>
                </p:cNvSpPr>
                <p:nvPr/>
              </p:nvSpPr>
              <p:spPr bwMode="auto">
                <a:xfrm>
                  <a:off x="1304" y="1672"/>
                  <a:ext cx="239" cy="53"/>
                </a:xfrm>
                <a:custGeom>
                  <a:avLst/>
                  <a:gdLst>
                    <a:gd name="T0" fmla="*/ 239 w 239"/>
                    <a:gd name="T1" fmla="*/ 0 h 53"/>
                    <a:gd name="T2" fmla="*/ 79 w 239"/>
                    <a:gd name="T3" fmla="*/ 0 h 53"/>
                    <a:gd name="T4" fmla="*/ 76 w 239"/>
                    <a:gd name="T5" fmla="*/ 0 h 53"/>
                    <a:gd name="T6" fmla="*/ 69 w 239"/>
                    <a:gd name="T7" fmla="*/ 0 h 53"/>
                    <a:gd name="T8" fmla="*/ 56 w 239"/>
                    <a:gd name="T9" fmla="*/ 0 h 53"/>
                    <a:gd name="T10" fmla="*/ 45 w 239"/>
                    <a:gd name="T11" fmla="*/ 0 h 53"/>
                    <a:gd name="T12" fmla="*/ 30 w 239"/>
                    <a:gd name="T13" fmla="*/ 3 h 53"/>
                    <a:gd name="T14" fmla="*/ 16 w 239"/>
                    <a:gd name="T15" fmla="*/ 7 h 53"/>
                    <a:gd name="T16" fmla="*/ 6 w 239"/>
                    <a:gd name="T17" fmla="*/ 8 h 53"/>
                    <a:gd name="T18" fmla="*/ 0 w 239"/>
                    <a:gd name="T19" fmla="*/ 17 h 53"/>
                    <a:gd name="T20" fmla="*/ 0 w 239"/>
                    <a:gd name="T21" fmla="*/ 42 h 53"/>
                    <a:gd name="T22" fmla="*/ 6 w 239"/>
                    <a:gd name="T23" fmla="*/ 47 h 53"/>
                    <a:gd name="T24" fmla="*/ 16 w 239"/>
                    <a:gd name="T25" fmla="*/ 48 h 53"/>
                    <a:gd name="T26" fmla="*/ 30 w 239"/>
                    <a:gd name="T27" fmla="*/ 52 h 53"/>
                    <a:gd name="T28" fmla="*/ 45 w 239"/>
                    <a:gd name="T29" fmla="*/ 53 h 53"/>
                    <a:gd name="T30" fmla="*/ 56 w 239"/>
                    <a:gd name="T31" fmla="*/ 53 h 53"/>
                    <a:gd name="T32" fmla="*/ 68 w 239"/>
                    <a:gd name="T33" fmla="*/ 53 h 53"/>
                    <a:gd name="T34" fmla="*/ 74 w 239"/>
                    <a:gd name="T35" fmla="*/ 53 h 53"/>
                    <a:gd name="T36" fmla="*/ 76 w 239"/>
                    <a:gd name="T37" fmla="*/ 53 h 53"/>
                    <a:gd name="T38" fmla="*/ 84 w 239"/>
                    <a:gd name="T39" fmla="*/ 53 h 53"/>
                    <a:gd name="T40" fmla="*/ 101 w 239"/>
                    <a:gd name="T41" fmla="*/ 53 h 53"/>
                    <a:gd name="T42" fmla="*/ 129 w 239"/>
                    <a:gd name="T43" fmla="*/ 53 h 53"/>
                    <a:gd name="T44" fmla="*/ 159 w 239"/>
                    <a:gd name="T45" fmla="*/ 53 h 53"/>
                    <a:gd name="T46" fmla="*/ 189 w 239"/>
                    <a:gd name="T47" fmla="*/ 53 h 53"/>
                    <a:gd name="T48" fmla="*/ 214 w 239"/>
                    <a:gd name="T49" fmla="*/ 52 h 53"/>
                    <a:gd name="T50" fmla="*/ 234 w 239"/>
                    <a:gd name="T51" fmla="*/ 52 h 53"/>
                    <a:gd name="T52" fmla="*/ 239 w 239"/>
                    <a:gd name="T53" fmla="*/ 52 h 53"/>
                    <a:gd name="T54" fmla="*/ 239 w 239"/>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9"/>
                    <a:gd name="T85" fmla="*/ 0 h 53"/>
                    <a:gd name="T86" fmla="*/ 239 w 239"/>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9" h="53">
                      <a:moveTo>
                        <a:pt x="239" y="0"/>
                      </a:moveTo>
                      <a:lnTo>
                        <a:pt x="79" y="0"/>
                      </a:lnTo>
                      <a:lnTo>
                        <a:pt x="76" y="0"/>
                      </a:lnTo>
                      <a:lnTo>
                        <a:pt x="69" y="0"/>
                      </a:lnTo>
                      <a:lnTo>
                        <a:pt x="56" y="0"/>
                      </a:lnTo>
                      <a:lnTo>
                        <a:pt x="45" y="0"/>
                      </a:lnTo>
                      <a:lnTo>
                        <a:pt x="30" y="3"/>
                      </a:lnTo>
                      <a:lnTo>
                        <a:pt x="16" y="7"/>
                      </a:lnTo>
                      <a:lnTo>
                        <a:pt x="6" y="8"/>
                      </a:lnTo>
                      <a:lnTo>
                        <a:pt x="0" y="17"/>
                      </a:lnTo>
                      <a:lnTo>
                        <a:pt x="0" y="42"/>
                      </a:lnTo>
                      <a:lnTo>
                        <a:pt x="6" y="47"/>
                      </a:lnTo>
                      <a:lnTo>
                        <a:pt x="16" y="48"/>
                      </a:lnTo>
                      <a:lnTo>
                        <a:pt x="30" y="52"/>
                      </a:lnTo>
                      <a:lnTo>
                        <a:pt x="45" y="53"/>
                      </a:lnTo>
                      <a:lnTo>
                        <a:pt x="56" y="53"/>
                      </a:lnTo>
                      <a:lnTo>
                        <a:pt x="68" y="53"/>
                      </a:lnTo>
                      <a:lnTo>
                        <a:pt x="74" y="53"/>
                      </a:lnTo>
                      <a:lnTo>
                        <a:pt x="76" y="53"/>
                      </a:lnTo>
                      <a:lnTo>
                        <a:pt x="84" y="53"/>
                      </a:lnTo>
                      <a:lnTo>
                        <a:pt x="101" y="53"/>
                      </a:lnTo>
                      <a:lnTo>
                        <a:pt x="129" y="53"/>
                      </a:lnTo>
                      <a:lnTo>
                        <a:pt x="159" y="53"/>
                      </a:lnTo>
                      <a:lnTo>
                        <a:pt x="189" y="53"/>
                      </a:lnTo>
                      <a:lnTo>
                        <a:pt x="214" y="52"/>
                      </a:lnTo>
                      <a:lnTo>
                        <a:pt x="234" y="52"/>
                      </a:lnTo>
                      <a:lnTo>
                        <a:pt x="239" y="52"/>
                      </a:lnTo>
                      <a:lnTo>
                        <a:pt x="239" y="0"/>
                      </a:lnTo>
                    </a:path>
                  </a:pathLst>
                </a:custGeom>
                <a:noFill/>
                <a:ln w="0">
                  <a:solidFill>
                    <a:srgbClr val="000000"/>
                  </a:solidFill>
                  <a:round/>
                  <a:headEnd/>
                  <a:tailEnd/>
                </a:ln>
              </p:spPr>
              <p:txBody>
                <a:bodyPr/>
                <a:lstStyle/>
                <a:p>
                  <a:endParaRPr lang="en-US"/>
                </a:p>
              </p:txBody>
            </p:sp>
            <p:sp>
              <p:nvSpPr>
                <p:cNvPr id="37267" name="Freeform 22"/>
                <p:cNvSpPr>
                  <a:spLocks/>
                </p:cNvSpPr>
                <p:nvPr/>
              </p:nvSpPr>
              <p:spPr bwMode="auto">
                <a:xfrm>
                  <a:off x="1543" y="1516"/>
                  <a:ext cx="379" cy="382"/>
                </a:xfrm>
                <a:custGeom>
                  <a:avLst/>
                  <a:gdLst>
                    <a:gd name="T0" fmla="*/ 0 w 379"/>
                    <a:gd name="T1" fmla="*/ 209 h 382"/>
                    <a:gd name="T2" fmla="*/ 3 w 379"/>
                    <a:gd name="T3" fmla="*/ 219 h 382"/>
                    <a:gd name="T4" fmla="*/ 8 w 379"/>
                    <a:gd name="T5" fmla="*/ 232 h 382"/>
                    <a:gd name="T6" fmla="*/ 23 w 379"/>
                    <a:gd name="T7" fmla="*/ 239 h 382"/>
                    <a:gd name="T8" fmla="*/ 39 w 379"/>
                    <a:gd name="T9" fmla="*/ 239 h 382"/>
                    <a:gd name="T10" fmla="*/ 68 w 379"/>
                    <a:gd name="T11" fmla="*/ 239 h 382"/>
                    <a:gd name="T12" fmla="*/ 104 w 379"/>
                    <a:gd name="T13" fmla="*/ 239 h 382"/>
                    <a:gd name="T14" fmla="*/ 132 w 379"/>
                    <a:gd name="T15" fmla="*/ 239 h 382"/>
                    <a:gd name="T16" fmla="*/ 141 w 379"/>
                    <a:gd name="T17" fmla="*/ 239 h 382"/>
                    <a:gd name="T18" fmla="*/ 157 w 379"/>
                    <a:gd name="T19" fmla="*/ 244 h 382"/>
                    <a:gd name="T20" fmla="*/ 182 w 379"/>
                    <a:gd name="T21" fmla="*/ 252 h 382"/>
                    <a:gd name="T22" fmla="*/ 207 w 379"/>
                    <a:gd name="T23" fmla="*/ 266 h 382"/>
                    <a:gd name="T24" fmla="*/ 232 w 379"/>
                    <a:gd name="T25" fmla="*/ 286 h 382"/>
                    <a:gd name="T26" fmla="*/ 260 w 379"/>
                    <a:gd name="T27" fmla="*/ 314 h 382"/>
                    <a:gd name="T28" fmla="*/ 282 w 379"/>
                    <a:gd name="T29" fmla="*/ 345 h 382"/>
                    <a:gd name="T30" fmla="*/ 298 w 379"/>
                    <a:gd name="T31" fmla="*/ 362 h 382"/>
                    <a:gd name="T32" fmla="*/ 300 w 379"/>
                    <a:gd name="T33" fmla="*/ 364 h 382"/>
                    <a:gd name="T34" fmla="*/ 303 w 379"/>
                    <a:gd name="T35" fmla="*/ 372 h 382"/>
                    <a:gd name="T36" fmla="*/ 306 w 379"/>
                    <a:gd name="T37" fmla="*/ 377 h 382"/>
                    <a:gd name="T38" fmla="*/ 318 w 379"/>
                    <a:gd name="T39" fmla="*/ 382 h 382"/>
                    <a:gd name="T40" fmla="*/ 325 w 379"/>
                    <a:gd name="T41" fmla="*/ 378 h 382"/>
                    <a:gd name="T42" fmla="*/ 336 w 379"/>
                    <a:gd name="T43" fmla="*/ 377 h 382"/>
                    <a:gd name="T44" fmla="*/ 354 w 379"/>
                    <a:gd name="T45" fmla="*/ 372 h 382"/>
                    <a:gd name="T46" fmla="*/ 364 w 379"/>
                    <a:gd name="T47" fmla="*/ 370 h 382"/>
                    <a:gd name="T48" fmla="*/ 369 w 379"/>
                    <a:gd name="T49" fmla="*/ 370 h 382"/>
                    <a:gd name="T50" fmla="*/ 374 w 379"/>
                    <a:gd name="T51" fmla="*/ 370 h 382"/>
                    <a:gd name="T52" fmla="*/ 379 w 379"/>
                    <a:gd name="T53" fmla="*/ 362 h 382"/>
                    <a:gd name="T54" fmla="*/ 379 w 379"/>
                    <a:gd name="T55" fmla="*/ 347 h 382"/>
                    <a:gd name="T56" fmla="*/ 371 w 379"/>
                    <a:gd name="T57" fmla="*/ 312 h 382"/>
                    <a:gd name="T58" fmla="*/ 356 w 379"/>
                    <a:gd name="T59" fmla="*/ 242 h 382"/>
                    <a:gd name="T60" fmla="*/ 343 w 379"/>
                    <a:gd name="T61" fmla="*/ 169 h 382"/>
                    <a:gd name="T62" fmla="*/ 336 w 379"/>
                    <a:gd name="T63" fmla="*/ 136 h 382"/>
                    <a:gd name="T64" fmla="*/ 331 w 379"/>
                    <a:gd name="T65" fmla="*/ 123 h 382"/>
                    <a:gd name="T66" fmla="*/ 311 w 379"/>
                    <a:gd name="T67" fmla="*/ 88 h 382"/>
                    <a:gd name="T68" fmla="*/ 270 w 379"/>
                    <a:gd name="T69" fmla="*/ 43 h 382"/>
                    <a:gd name="T70" fmla="*/ 240 w 379"/>
                    <a:gd name="T71" fmla="*/ 23 h 382"/>
                    <a:gd name="T72" fmla="*/ 200 w 379"/>
                    <a:gd name="T73" fmla="*/ 5 h 382"/>
                    <a:gd name="T74" fmla="*/ 175 w 379"/>
                    <a:gd name="T75" fmla="*/ 5 h 382"/>
                    <a:gd name="T76" fmla="*/ 117 w 379"/>
                    <a:gd name="T77" fmla="*/ 4 h 382"/>
                    <a:gd name="T78" fmla="*/ 63 w 379"/>
                    <a:gd name="T79" fmla="*/ 0 h 382"/>
                    <a:gd name="T80" fmla="*/ 34 w 379"/>
                    <a:gd name="T81" fmla="*/ 0 h 382"/>
                    <a:gd name="T82" fmla="*/ 11 w 379"/>
                    <a:gd name="T83" fmla="*/ 5 h 382"/>
                    <a:gd name="T84" fmla="*/ 0 w 379"/>
                    <a:gd name="T85" fmla="*/ 20 h 382"/>
                    <a:gd name="T86" fmla="*/ 0 w 379"/>
                    <a:gd name="T87" fmla="*/ 32 h 382"/>
                    <a:gd name="T88" fmla="*/ 0 w 379"/>
                    <a:gd name="T89" fmla="*/ 38 h 382"/>
                    <a:gd name="T90" fmla="*/ 0 w 379"/>
                    <a:gd name="T91" fmla="*/ 88 h 382"/>
                    <a:gd name="T92" fmla="*/ 0 w 379"/>
                    <a:gd name="T93" fmla="*/ 108 h 382"/>
                    <a:gd name="T94" fmla="*/ 0 w 379"/>
                    <a:gd name="T95" fmla="*/ 135 h 382"/>
                    <a:gd name="T96" fmla="*/ 0 w 379"/>
                    <a:gd name="T97" fmla="*/ 153 h 382"/>
                    <a:gd name="T98" fmla="*/ 0 w 379"/>
                    <a:gd name="T99" fmla="*/ 208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9"/>
                    <a:gd name="T151" fmla="*/ 0 h 382"/>
                    <a:gd name="T152" fmla="*/ 379 w 379"/>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9" h="382">
                      <a:moveTo>
                        <a:pt x="0" y="208"/>
                      </a:moveTo>
                      <a:lnTo>
                        <a:pt x="0" y="209"/>
                      </a:lnTo>
                      <a:lnTo>
                        <a:pt x="0" y="214"/>
                      </a:lnTo>
                      <a:lnTo>
                        <a:pt x="3" y="219"/>
                      </a:lnTo>
                      <a:lnTo>
                        <a:pt x="3" y="224"/>
                      </a:lnTo>
                      <a:lnTo>
                        <a:pt x="8" y="232"/>
                      </a:lnTo>
                      <a:lnTo>
                        <a:pt x="13" y="237"/>
                      </a:lnTo>
                      <a:lnTo>
                        <a:pt x="23" y="239"/>
                      </a:lnTo>
                      <a:lnTo>
                        <a:pt x="34" y="239"/>
                      </a:lnTo>
                      <a:lnTo>
                        <a:pt x="39" y="239"/>
                      </a:lnTo>
                      <a:lnTo>
                        <a:pt x="53" y="239"/>
                      </a:lnTo>
                      <a:lnTo>
                        <a:pt x="68" y="239"/>
                      </a:lnTo>
                      <a:lnTo>
                        <a:pt x="87" y="239"/>
                      </a:lnTo>
                      <a:lnTo>
                        <a:pt x="104" y="239"/>
                      </a:lnTo>
                      <a:lnTo>
                        <a:pt x="122" y="239"/>
                      </a:lnTo>
                      <a:lnTo>
                        <a:pt x="132" y="239"/>
                      </a:lnTo>
                      <a:lnTo>
                        <a:pt x="137" y="239"/>
                      </a:lnTo>
                      <a:lnTo>
                        <a:pt x="141" y="239"/>
                      </a:lnTo>
                      <a:lnTo>
                        <a:pt x="147" y="242"/>
                      </a:lnTo>
                      <a:lnTo>
                        <a:pt x="157" y="244"/>
                      </a:lnTo>
                      <a:lnTo>
                        <a:pt x="167" y="247"/>
                      </a:lnTo>
                      <a:lnTo>
                        <a:pt x="182" y="252"/>
                      </a:lnTo>
                      <a:lnTo>
                        <a:pt x="195" y="257"/>
                      </a:lnTo>
                      <a:lnTo>
                        <a:pt x="207" y="266"/>
                      </a:lnTo>
                      <a:lnTo>
                        <a:pt x="217" y="272"/>
                      </a:lnTo>
                      <a:lnTo>
                        <a:pt x="232" y="286"/>
                      </a:lnTo>
                      <a:lnTo>
                        <a:pt x="245" y="299"/>
                      </a:lnTo>
                      <a:lnTo>
                        <a:pt x="260" y="314"/>
                      </a:lnTo>
                      <a:lnTo>
                        <a:pt x="272" y="330"/>
                      </a:lnTo>
                      <a:lnTo>
                        <a:pt x="282" y="345"/>
                      </a:lnTo>
                      <a:lnTo>
                        <a:pt x="291" y="354"/>
                      </a:lnTo>
                      <a:lnTo>
                        <a:pt x="298" y="362"/>
                      </a:lnTo>
                      <a:lnTo>
                        <a:pt x="298" y="364"/>
                      </a:lnTo>
                      <a:lnTo>
                        <a:pt x="300" y="364"/>
                      </a:lnTo>
                      <a:lnTo>
                        <a:pt x="300" y="367"/>
                      </a:lnTo>
                      <a:lnTo>
                        <a:pt x="303" y="372"/>
                      </a:lnTo>
                      <a:lnTo>
                        <a:pt x="305" y="375"/>
                      </a:lnTo>
                      <a:lnTo>
                        <a:pt x="306" y="377"/>
                      </a:lnTo>
                      <a:lnTo>
                        <a:pt x="311" y="378"/>
                      </a:lnTo>
                      <a:lnTo>
                        <a:pt x="318" y="382"/>
                      </a:lnTo>
                      <a:lnTo>
                        <a:pt x="323" y="382"/>
                      </a:lnTo>
                      <a:lnTo>
                        <a:pt x="325" y="378"/>
                      </a:lnTo>
                      <a:lnTo>
                        <a:pt x="331" y="378"/>
                      </a:lnTo>
                      <a:lnTo>
                        <a:pt x="336" y="377"/>
                      </a:lnTo>
                      <a:lnTo>
                        <a:pt x="348" y="375"/>
                      </a:lnTo>
                      <a:lnTo>
                        <a:pt x="354" y="372"/>
                      </a:lnTo>
                      <a:lnTo>
                        <a:pt x="359" y="370"/>
                      </a:lnTo>
                      <a:lnTo>
                        <a:pt x="364" y="370"/>
                      </a:lnTo>
                      <a:lnTo>
                        <a:pt x="368" y="370"/>
                      </a:lnTo>
                      <a:lnTo>
                        <a:pt x="369" y="370"/>
                      </a:lnTo>
                      <a:lnTo>
                        <a:pt x="371" y="370"/>
                      </a:lnTo>
                      <a:lnTo>
                        <a:pt x="374" y="370"/>
                      </a:lnTo>
                      <a:lnTo>
                        <a:pt x="376" y="367"/>
                      </a:lnTo>
                      <a:lnTo>
                        <a:pt x="379" y="362"/>
                      </a:lnTo>
                      <a:lnTo>
                        <a:pt x="379" y="357"/>
                      </a:lnTo>
                      <a:lnTo>
                        <a:pt x="379" y="347"/>
                      </a:lnTo>
                      <a:lnTo>
                        <a:pt x="376" y="337"/>
                      </a:lnTo>
                      <a:lnTo>
                        <a:pt x="371" y="312"/>
                      </a:lnTo>
                      <a:lnTo>
                        <a:pt x="364" y="279"/>
                      </a:lnTo>
                      <a:lnTo>
                        <a:pt x="356" y="242"/>
                      </a:lnTo>
                      <a:lnTo>
                        <a:pt x="349" y="203"/>
                      </a:lnTo>
                      <a:lnTo>
                        <a:pt x="343" y="169"/>
                      </a:lnTo>
                      <a:lnTo>
                        <a:pt x="340" y="148"/>
                      </a:lnTo>
                      <a:lnTo>
                        <a:pt x="336" y="136"/>
                      </a:lnTo>
                      <a:lnTo>
                        <a:pt x="336" y="135"/>
                      </a:lnTo>
                      <a:lnTo>
                        <a:pt x="331" y="123"/>
                      </a:lnTo>
                      <a:lnTo>
                        <a:pt x="325" y="108"/>
                      </a:lnTo>
                      <a:lnTo>
                        <a:pt x="311" y="88"/>
                      </a:lnTo>
                      <a:lnTo>
                        <a:pt x="295" y="65"/>
                      </a:lnTo>
                      <a:lnTo>
                        <a:pt x="270" y="43"/>
                      </a:lnTo>
                      <a:lnTo>
                        <a:pt x="255" y="32"/>
                      </a:lnTo>
                      <a:lnTo>
                        <a:pt x="240" y="23"/>
                      </a:lnTo>
                      <a:lnTo>
                        <a:pt x="220" y="12"/>
                      </a:lnTo>
                      <a:lnTo>
                        <a:pt x="200" y="5"/>
                      </a:lnTo>
                      <a:lnTo>
                        <a:pt x="192" y="5"/>
                      </a:lnTo>
                      <a:lnTo>
                        <a:pt x="175" y="5"/>
                      </a:lnTo>
                      <a:lnTo>
                        <a:pt x="147" y="4"/>
                      </a:lnTo>
                      <a:lnTo>
                        <a:pt x="117" y="4"/>
                      </a:lnTo>
                      <a:lnTo>
                        <a:pt x="87" y="0"/>
                      </a:lnTo>
                      <a:lnTo>
                        <a:pt x="63" y="0"/>
                      </a:lnTo>
                      <a:lnTo>
                        <a:pt x="43" y="0"/>
                      </a:lnTo>
                      <a:lnTo>
                        <a:pt x="34" y="0"/>
                      </a:lnTo>
                      <a:lnTo>
                        <a:pt x="20" y="4"/>
                      </a:lnTo>
                      <a:lnTo>
                        <a:pt x="11" y="5"/>
                      </a:lnTo>
                      <a:lnTo>
                        <a:pt x="5" y="12"/>
                      </a:lnTo>
                      <a:lnTo>
                        <a:pt x="0" y="20"/>
                      </a:lnTo>
                      <a:lnTo>
                        <a:pt x="0" y="25"/>
                      </a:lnTo>
                      <a:lnTo>
                        <a:pt x="0" y="32"/>
                      </a:lnTo>
                      <a:lnTo>
                        <a:pt x="0" y="35"/>
                      </a:lnTo>
                      <a:lnTo>
                        <a:pt x="0" y="38"/>
                      </a:lnTo>
                      <a:lnTo>
                        <a:pt x="0" y="85"/>
                      </a:lnTo>
                      <a:lnTo>
                        <a:pt x="0" y="88"/>
                      </a:lnTo>
                      <a:lnTo>
                        <a:pt x="0" y="95"/>
                      </a:lnTo>
                      <a:lnTo>
                        <a:pt x="0" y="108"/>
                      </a:lnTo>
                      <a:lnTo>
                        <a:pt x="0" y="120"/>
                      </a:lnTo>
                      <a:lnTo>
                        <a:pt x="0" y="135"/>
                      </a:lnTo>
                      <a:lnTo>
                        <a:pt x="0" y="145"/>
                      </a:lnTo>
                      <a:lnTo>
                        <a:pt x="0" y="153"/>
                      </a:lnTo>
                      <a:lnTo>
                        <a:pt x="0" y="156"/>
                      </a:lnTo>
                      <a:lnTo>
                        <a:pt x="0" y="208"/>
                      </a:lnTo>
                      <a:close/>
                    </a:path>
                  </a:pathLst>
                </a:custGeom>
                <a:solidFill>
                  <a:srgbClr val="E5E5E5"/>
                </a:solidFill>
                <a:ln w="9525">
                  <a:noFill/>
                  <a:round/>
                  <a:headEnd/>
                  <a:tailEnd/>
                </a:ln>
              </p:spPr>
              <p:txBody>
                <a:bodyPr/>
                <a:lstStyle/>
                <a:p>
                  <a:endParaRPr lang="en-US"/>
                </a:p>
              </p:txBody>
            </p:sp>
            <p:sp>
              <p:nvSpPr>
                <p:cNvPr id="37268" name="Freeform 23"/>
                <p:cNvSpPr>
                  <a:spLocks/>
                </p:cNvSpPr>
                <p:nvPr/>
              </p:nvSpPr>
              <p:spPr bwMode="auto">
                <a:xfrm>
                  <a:off x="1498" y="1588"/>
                  <a:ext cx="181" cy="1"/>
                </a:xfrm>
                <a:custGeom>
                  <a:avLst/>
                  <a:gdLst>
                    <a:gd name="T0" fmla="*/ 0 w 181"/>
                    <a:gd name="T1" fmla="*/ 0 h 1"/>
                    <a:gd name="T2" fmla="*/ 181 w 181"/>
                    <a:gd name="T3" fmla="*/ 0 h 1"/>
                    <a:gd name="T4" fmla="*/ 0 w 181"/>
                    <a:gd name="T5" fmla="*/ 0 h 1"/>
                    <a:gd name="T6" fmla="*/ 0 60000 65536"/>
                    <a:gd name="T7" fmla="*/ 0 60000 65536"/>
                    <a:gd name="T8" fmla="*/ 0 60000 65536"/>
                    <a:gd name="T9" fmla="*/ 0 w 181"/>
                    <a:gd name="T10" fmla="*/ 0 h 1"/>
                    <a:gd name="T11" fmla="*/ 181 w 181"/>
                    <a:gd name="T12" fmla="*/ 1 h 1"/>
                  </a:gdLst>
                  <a:ahLst/>
                  <a:cxnLst>
                    <a:cxn ang="T6">
                      <a:pos x="T0" y="T1"/>
                    </a:cxn>
                    <a:cxn ang="T7">
                      <a:pos x="T2" y="T3"/>
                    </a:cxn>
                    <a:cxn ang="T8">
                      <a:pos x="T4" y="T5"/>
                    </a:cxn>
                  </a:cxnLst>
                  <a:rect l="T9" t="T10" r="T11" b="T12"/>
                  <a:pathLst>
                    <a:path w="181" h="1">
                      <a:moveTo>
                        <a:pt x="0" y="0"/>
                      </a:moveTo>
                      <a:lnTo>
                        <a:pt x="181" y="0"/>
                      </a:lnTo>
                      <a:lnTo>
                        <a:pt x="0" y="0"/>
                      </a:lnTo>
                      <a:close/>
                    </a:path>
                  </a:pathLst>
                </a:custGeom>
                <a:solidFill>
                  <a:srgbClr val="F2F2F2"/>
                </a:solidFill>
                <a:ln w="9525">
                  <a:noFill/>
                  <a:round/>
                  <a:headEnd/>
                  <a:tailEnd/>
                </a:ln>
              </p:spPr>
              <p:txBody>
                <a:bodyPr/>
                <a:lstStyle/>
                <a:p>
                  <a:endParaRPr lang="en-US"/>
                </a:p>
              </p:txBody>
            </p:sp>
            <p:sp>
              <p:nvSpPr>
                <p:cNvPr id="37269" name="Freeform 24"/>
                <p:cNvSpPr>
                  <a:spLocks/>
                </p:cNvSpPr>
                <p:nvPr/>
              </p:nvSpPr>
              <p:spPr bwMode="auto">
                <a:xfrm>
                  <a:off x="1392" y="1586"/>
                  <a:ext cx="287" cy="2"/>
                </a:xfrm>
                <a:custGeom>
                  <a:avLst/>
                  <a:gdLst>
                    <a:gd name="T0" fmla="*/ 287 w 287"/>
                    <a:gd name="T1" fmla="*/ 2 h 2"/>
                    <a:gd name="T2" fmla="*/ 106 w 287"/>
                    <a:gd name="T3" fmla="*/ 2 h 2"/>
                    <a:gd name="T4" fmla="*/ 0 w 287"/>
                    <a:gd name="T5" fmla="*/ 0 h 2"/>
                    <a:gd name="T6" fmla="*/ 287 w 287"/>
                    <a:gd name="T7" fmla="*/ 0 h 2"/>
                    <a:gd name="T8" fmla="*/ 287 w 287"/>
                    <a:gd name="T9" fmla="*/ 2 h 2"/>
                    <a:gd name="T10" fmla="*/ 0 60000 65536"/>
                    <a:gd name="T11" fmla="*/ 0 60000 65536"/>
                    <a:gd name="T12" fmla="*/ 0 60000 65536"/>
                    <a:gd name="T13" fmla="*/ 0 60000 65536"/>
                    <a:gd name="T14" fmla="*/ 0 60000 65536"/>
                    <a:gd name="T15" fmla="*/ 0 w 287"/>
                    <a:gd name="T16" fmla="*/ 0 h 2"/>
                    <a:gd name="T17" fmla="*/ 287 w 287"/>
                    <a:gd name="T18" fmla="*/ 2 h 2"/>
                  </a:gdLst>
                  <a:ahLst/>
                  <a:cxnLst>
                    <a:cxn ang="T10">
                      <a:pos x="T0" y="T1"/>
                    </a:cxn>
                    <a:cxn ang="T11">
                      <a:pos x="T2" y="T3"/>
                    </a:cxn>
                    <a:cxn ang="T12">
                      <a:pos x="T4" y="T5"/>
                    </a:cxn>
                    <a:cxn ang="T13">
                      <a:pos x="T6" y="T7"/>
                    </a:cxn>
                    <a:cxn ang="T14">
                      <a:pos x="T8" y="T9"/>
                    </a:cxn>
                  </a:cxnLst>
                  <a:rect l="T15" t="T16" r="T17" b="T18"/>
                  <a:pathLst>
                    <a:path w="287" h="2">
                      <a:moveTo>
                        <a:pt x="287" y="2"/>
                      </a:moveTo>
                      <a:lnTo>
                        <a:pt x="106" y="2"/>
                      </a:lnTo>
                      <a:lnTo>
                        <a:pt x="0" y="0"/>
                      </a:lnTo>
                      <a:lnTo>
                        <a:pt x="287" y="0"/>
                      </a:lnTo>
                      <a:lnTo>
                        <a:pt x="287" y="2"/>
                      </a:lnTo>
                      <a:close/>
                    </a:path>
                  </a:pathLst>
                </a:custGeom>
                <a:solidFill>
                  <a:srgbClr val="F2F2F2"/>
                </a:solidFill>
                <a:ln w="9525">
                  <a:noFill/>
                  <a:round/>
                  <a:headEnd/>
                  <a:tailEnd/>
                </a:ln>
              </p:spPr>
              <p:txBody>
                <a:bodyPr/>
                <a:lstStyle/>
                <a:p>
                  <a:endParaRPr lang="en-US"/>
                </a:p>
              </p:txBody>
            </p:sp>
            <p:sp>
              <p:nvSpPr>
                <p:cNvPr id="37270" name="Freeform 25"/>
                <p:cNvSpPr>
                  <a:spLocks/>
                </p:cNvSpPr>
                <p:nvPr/>
              </p:nvSpPr>
              <p:spPr bwMode="auto">
                <a:xfrm>
                  <a:off x="1392" y="158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F2F2F2"/>
                </a:solidFill>
                <a:ln w="9525">
                  <a:noFill/>
                  <a:round/>
                  <a:headEnd/>
                  <a:tailEnd/>
                </a:ln>
              </p:spPr>
              <p:txBody>
                <a:bodyPr/>
                <a:lstStyle/>
                <a:p>
                  <a:endParaRPr lang="en-US"/>
                </a:p>
              </p:txBody>
            </p:sp>
            <p:sp>
              <p:nvSpPr>
                <p:cNvPr id="37271" name="Freeform 26"/>
                <p:cNvSpPr>
                  <a:spLocks/>
                </p:cNvSpPr>
                <p:nvPr/>
              </p:nvSpPr>
              <p:spPr bwMode="auto">
                <a:xfrm>
                  <a:off x="1392" y="158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F2F2F2"/>
                </a:solidFill>
                <a:ln w="9525">
                  <a:noFill/>
                  <a:round/>
                  <a:headEnd/>
                  <a:tailEnd/>
                </a:ln>
              </p:spPr>
              <p:txBody>
                <a:bodyPr/>
                <a:lstStyle/>
                <a:p>
                  <a:endParaRPr lang="en-US"/>
                </a:p>
              </p:txBody>
            </p:sp>
            <p:sp>
              <p:nvSpPr>
                <p:cNvPr id="37272" name="Freeform 27"/>
                <p:cNvSpPr>
                  <a:spLocks/>
                </p:cNvSpPr>
                <p:nvPr/>
              </p:nvSpPr>
              <p:spPr bwMode="auto">
                <a:xfrm>
                  <a:off x="1392" y="158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F2F2F2"/>
                </a:solidFill>
                <a:ln w="9525">
                  <a:noFill/>
                  <a:round/>
                  <a:headEnd/>
                  <a:tailEnd/>
                </a:ln>
              </p:spPr>
              <p:txBody>
                <a:bodyPr/>
                <a:lstStyle/>
                <a:p>
                  <a:endParaRPr lang="en-US"/>
                </a:p>
              </p:txBody>
            </p:sp>
            <p:sp>
              <p:nvSpPr>
                <p:cNvPr id="37273" name="Freeform 28"/>
                <p:cNvSpPr>
                  <a:spLocks/>
                </p:cNvSpPr>
                <p:nvPr/>
              </p:nvSpPr>
              <p:spPr bwMode="auto">
                <a:xfrm>
                  <a:off x="1392" y="158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F0F0F0"/>
                </a:solidFill>
                <a:ln w="9525">
                  <a:noFill/>
                  <a:round/>
                  <a:headEnd/>
                  <a:tailEnd/>
                </a:ln>
              </p:spPr>
              <p:txBody>
                <a:bodyPr/>
                <a:lstStyle/>
                <a:p>
                  <a:endParaRPr lang="en-US"/>
                </a:p>
              </p:txBody>
            </p:sp>
            <p:sp>
              <p:nvSpPr>
                <p:cNvPr id="37274" name="Rectangle 29"/>
                <p:cNvSpPr>
                  <a:spLocks noChangeArrowheads="1"/>
                </p:cNvSpPr>
                <p:nvPr/>
              </p:nvSpPr>
              <p:spPr bwMode="auto">
                <a:xfrm>
                  <a:off x="1392" y="1584"/>
                  <a:ext cx="287" cy="2"/>
                </a:xfrm>
                <a:prstGeom prst="rect">
                  <a:avLst/>
                </a:prstGeom>
                <a:solidFill>
                  <a:srgbClr val="EAEAEA"/>
                </a:solidFill>
                <a:ln w="9525">
                  <a:noFill/>
                  <a:miter lim="800000"/>
                  <a:headEnd/>
                  <a:tailEnd/>
                </a:ln>
              </p:spPr>
              <p:txBody>
                <a:bodyPr/>
                <a:lstStyle/>
                <a:p>
                  <a:endParaRPr lang="en-US"/>
                </a:p>
              </p:txBody>
            </p:sp>
            <p:sp>
              <p:nvSpPr>
                <p:cNvPr id="37275" name="Freeform 30"/>
                <p:cNvSpPr>
                  <a:spLocks/>
                </p:cNvSpPr>
                <p:nvPr/>
              </p:nvSpPr>
              <p:spPr bwMode="auto">
                <a:xfrm>
                  <a:off x="1392" y="158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E5E5E5"/>
                </a:solidFill>
                <a:ln w="9525">
                  <a:noFill/>
                  <a:round/>
                  <a:headEnd/>
                  <a:tailEnd/>
                </a:ln>
              </p:spPr>
              <p:txBody>
                <a:bodyPr/>
                <a:lstStyle/>
                <a:p>
                  <a:endParaRPr lang="en-US"/>
                </a:p>
              </p:txBody>
            </p:sp>
            <p:sp>
              <p:nvSpPr>
                <p:cNvPr id="37276" name="Freeform 31"/>
                <p:cNvSpPr>
                  <a:spLocks/>
                </p:cNvSpPr>
                <p:nvPr/>
              </p:nvSpPr>
              <p:spPr bwMode="auto">
                <a:xfrm>
                  <a:off x="1392" y="158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DFDFDF"/>
                </a:solidFill>
                <a:ln w="9525">
                  <a:noFill/>
                  <a:round/>
                  <a:headEnd/>
                  <a:tailEnd/>
                </a:ln>
              </p:spPr>
              <p:txBody>
                <a:bodyPr/>
                <a:lstStyle/>
                <a:p>
                  <a:endParaRPr lang="en-US"/>
                </a:p>
              </p:txBody>
            </p:sp>
            <p:sp>
              <p:nvSpPr>
                <p:cNvPr id="37277" name="Freeform 32"/>
                <p:cNvSpPr>
                  <a:spLocks/>
                </p:cNvSpPr>
                <p:nvPr/>
              </p:nvSpPr>
              <p:spPr bwMode="auto">
                <a:xfrm>
                  <a:off x="1392" y="158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DADADA"/>
                </a:solidFill>
                <a:ln w="9525">
                  <a:noFill/>
                  <a:round/>
                  <a:headEnd/>
                  <a:tailEnd/>
                </a:ln>
              </p:spPr>
              <p:txBody>
                <a:bodyPr/>
                <a:lstStyle/>
                <a:p>
                  <a:endParaRPr lang="en-US"/>
                </a:p>
              </p:txBody>
            </p:sp>
            <p:sp>
              <p:nvSpPr>
                <p:cNvPr id="37278" name="Freeform 33"/>
                <p:cNvSpPr>
                  <a:spLocks/>
                </p:cNvSpPr>
                <p:nvPr/>
              </p:nvSpPr>
              <p:spPr bwMode="auto">
                <a:xfrm>
                  <a:off x="1392" y="158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D4D4D4"/>
                </a:solidFill>
                <a:ln w="9525">
                  <a:noFill/>
                  <a:round/>
                  <a:headEnd/>
                  <a:tailEnd/>
                </a:ln>
              </p:spPr>
              <p:txBody>
                <a:bodyPr/>
                <a:lstStyle/>
                <a:p>
                  <a:endParaRPr lang="en-US"/>
                </a:p>
              </p:txBody>
            </p:sp>
            <p:sp>
              <p:nvSpPr>
                <p:cNvPr id="37279" name="Rectangle 34"/>
                <p:cNvSpPr>
                  <a:spLocks noChangeArrowheads="1"/>
                </p:cNvSpPr>
                <p:nvPr/>
              </p:nvSpPr>
              <p:spPr bwMode="auto">
                <a:xfrm>
                  <a:off x="1392" y="1581"/>
                  <a:ext cx="287" cy="3"/>
                </a:xfrm>
                <a:prstGeom prst="rect">
                  <a:avLst/>
                </a:prstGeom>
                <a:solidFill>
                  <a:srgbClr val="CFCFCF"/>
                </a:solidFill>
                <a:ln w="9525">
                  <a:noFill/>
                  <a:miter lim="800000"/>
                  <a:headEnd/>
                  <a:tailEnd/>
                </a:ln>
              </p:spPr>
              <p:txBody>
                <a:bodyPr/>
                <a:lstStyle/>
                <a:p>
                  <a:endParaRPr lang="en-US"/>
                </a:p>
              </p:txBody>
            </p:sp>
            <p:sp>
              <p:nvSpPr>
                <p:cNvPr id="37280" name="Freeform 35"/>
                <p:cNvSpPr>
                  <a:spLocks/>
                </p:cNvSpPr>
                <p:nvPr/>
              </p:nvSpPr>
              <p:spPr bwMode="auto">
                <a:xfrm>
                  <a:off x="1392" y="1581"/>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C9C9C9"/>
                </a:solidFill>
                <a:ln w="9525">
                  <a:noFill/>
                  <a:round/>
                  <a:headEnd/>
                  <a:tailEnd/>
                </a:ln>
              </p:spPr>
              <p:txBody>
                <a:bodyPr/>
                <a:lstStyle/>
                <a:p>
                  <a:endParaRPr lang="en-US"/>
                </a:p>
              </p:txBody>
            </p:sp>
            <p:sp>
              <p:nvSpPr>
                <p:cNvPr id="37281" name="Freeform 36"/>
                <p:cNvSpPr>
                  <a:spLocks/>
                </p:cNvSpPr>
                <p:nvPr/>
              </p:nvSpPr>
              <p:spPr bwMode="auto">
                <a:xfrm>
                  <a:off x="1392" y="1581"/>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C4C4C4"/>
                </a:solidFill>
                <a:ln w="9525">
                  <a:noFill/>
                  <a:round/>
                  <a:headEnd/>
                  <a:tailEnd/>
                </a:ln>
              </p:spPr>
              <p:txBody>
                <a:bodyPr/>
                <a:lstStyle/>
                <a:p>
                  <a:endParaRPr lang="en-US"/>
                </a:p>
              </p:txBody>
            </p:sp>
            <p:sp>
              <p:nvSpPr>
                <p:cNvPr id="37282" name="Freeform 37"/>
                <p:cNvSpPr>
                  <a:spLocks/>
                </p:cNvSpPr>
                <p:nvPr/>
              </p:nvSpPr>
              <p:spPr bwMode="auto">
                <a:xfrm>
                  <a:off x="1392" y="1581"/>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BEBEBE"/>
                </a:solidFill>
                <a:ln w="9525">
                  <a:noFill/>
                  <a:round/>
                  <a:headEnd/>
                  <a:tailEnd/>
                </a:ln>
              </p:spPr>
              <p:txBody>
                <a:bodyPr/>
                <a:lstStyle/>
                <a:p>
                  <a:endParaRPr lang="en-US"/>
                </a:p>
              </p:txBody>
            </p:sp>
            <p:sp>
              <p:nvSpPr>
                <p:cNvPr id="37283" name="Freeform 38"/>
                <p:cNvSpPr>
                  <a:spLocks/>
                </p:cNvSpPr>
                <p:nvPr/>
              </p:nvSpPr>
              <p:spPr bwMode="auto">
                <a:xfrm>
                  <a:off x="1392" y="1579"/>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B4B4B4"/>
                </a:solidFill>
                <a:ln w="9525">
                  <a:noFill/>
                  <a:round/>
                  <a:headEnd/>
                  <a:tailEnd/>
                </a:ln>
              </p:spPr>
              <p:txBody>
                <a:bodyPr/>
                <a:lstStyle/>
                <a:p>
                  <a:endParaRPr lang="en-US"/>
                </a:p>
              </p:txBody>
            </p:sp>
            <p:sp>
              <p:nvSpPr>
                <p:cNvPr id="37284" name="Freeform 39"/>
                <p:cNvSpPr>
                  <a:spLocks/>
                </p:cNvSpPr>
                <p:nvPr/>
              </p:nvSpPr>
              <p:spPr bwMode="auto">
                <a:xfrm>
                  <a:off x="1392" y="1579"/>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AEAEAE"/>
                </a:solidFill>
                <a:ln w="9525">
                  <a:noFill/>
                  <a:round/>
                  <a:headEnd/>
                  <a:tailEnd/>
                </a:ln>
              </p:spPr>
              <p:txBody>
                <a:bodyPr/>
                <a:lstStyle/>
                <a:p>
                  <a:endParaRPr lang="en-US"/>
                </a:p>
              </p:txBody>
            </p:sp>
            <p:sp>
              <p:nvSpPr>
                <p:cNvPr id="37285" name="Freeform 40"/>
                <p:cNvSpPr>
                  <a:spLocks/>
                </p:cNvSpPr>
                <p:nvPr/>
              </p:nvSpPr>
              <p:spPr bwMode="auto">
                <a:xfrm>
                  <a:off x="1392" y="1579"/>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A9A9A9"/>
                </a:solidFill>
                <a:ln w="9525">
                  <a:noFill/>
                  <a:round/>
                  <a:headEnd/>
                  <a:tailEnd/>
                </a:ln>
              </p:spPr>
              <p:txBody>
                <a:bodyPr/>
                <a:lstStyle/>
                <a:p>
                  <a:endParaRPr lang="en-US"/>
                </a:p>
              </p:txBody>
            </p:sp>
            <p:sp>
              <p:nvSpPr>
                <p:cNvPr id="37286" name="Freeform 41"/>
                <p:cNvSpPr>
                  <a:spLocks/>
                </p:cNvSpPr>
                <p:nvPr/>
              </p:nvSpPr>
              <p:spPr bwMode="auto">
                <a:xfrm>
                  <a:off x="1392" y="1579"/>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A3A3A3"/>
                </a:solidFill>
                <a:ln w="9525">
                  <a:noFill/>
                  <a:round/>
                  <a:headEnd/>
                  <a:tailEnd/>
                </a:ln>
              </p:spPr>
              <p:txBody>
                <a:bodyPr/>
                <a:lstStyle/>
                <a:p>
                  <a:endParaRPr lang="en-US"/>
                </a:p>
              </p:txBody>
            </p:sp>
            <p:sp>
              <p:nvSpPr>
                <p:cNvPr id="37287" name="Rectangle 42"/>
                <p:cNvSpPr>
                  <a:spLocks noChangeArrowheads="1"/>
                </p:cNvSpPr>
                <p:nvPr/>
              </p:nvSpPr>
              <p:spPr bwMode="auto">
                <a:xfrm>
                  <a:off x="1392" y="1576"/>
                  <a:ext cx="287" cy="3"/>
                </a:xfrm>
                <a:prstGeom prst="rect">
                  <a:avLst/>
                </a:prstGeom>
                <a:solidFill>
                  <a:srgbClr val="9E9E9E"/>
                </a:solidFill>
                <a:ln w="9525">
                  <a:noFill/>
                  <a:miter lim="800000"/>
                  <a:headEnd/>
                  <a:tailEnd/>
                </a:ln>
              </p:spPr>
              <p:txBody>
                <a:bodyPr/>
                <a:lstStyle/>
                <a:p>
                  <a:endParaRPr lang="en-US"/>
                </a:p>
              </p:txBody>
            </p:sp>
            <p:sp>
              <p:nvSpPr>
                <p:cNvPr id="37288" name="Freeform 43"/>
                <p:cNvSpPr>
                  <a:spLocks/>
                </p:cNvSpPr>
                <p:nvPr/>
              </p:nvSpPr>
              <p:spPr bwMode="auto">
                <a:xfrm>
                  <a:off x="1392" y="157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989898"/>
                </a:solidFill>
                <a:ln w="9525">
                  <a:noFill/>
                  <a:round/>
                  <a:headEnd/>
                  <a:tailEnd/>
                </a:ln>
              </p:spPr>
              <p:txBody>
                <a:bodyPr/>
                <a:lstStyle/>
                <a:p>
                  <a:endParaRPr lang="en-US"/>
                </a:p>
              </p:txBody>
            </p:sp>
            <p:sp>
              <p:nvSpPr>
                <p:cNvPr id="37289" name="Freeform 44"/>
                <p:cNvSpPr>
                  <a:spLocks/>
                </p:cNvSpPr>
                <p:nvPr/>
              </p:nvSpPr>
              <p:spPr bwMode="auto">
                <a:xfrm>
                  <a:off x="1392" y="157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939393"/>
                </a:solidFill>
                <a:ln w="9525">
                  <a:noFill/>
                  <a:round/>
                  <a:headEnd/>
                  <a:tailEnd/>
                </a:ln>
              </p:spPr>
              <p:txBody>
                <a:bodyPr/>
                <a:lstStyle/>
                <a:p>
                  <a:endParaRPr lang="en-US"/>
                </a:p>
              </p:txBody>
            </p:sp>
            <p:sp>
              <p:nvSpPr>
                <p:cNvPr id="37290" name="Freeform 45"/>
                <p:cNvSpPr>
                  <a:spLocks/>
                </p:cNvSpPr>
                <p:nvPr/>
              </p:nvSpPr>
              <p:spPr bwMode="auto">
                <a:xfrm>
                  <a:off x="1392" y="157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8D8D8D"/>
                </a:solidFill>
                <a:ln w="9525">
                  <a:noFill/>
                  <a:round/>
                  <a:headEnd/>
                  <a:tailEnd/>
                </a:ln>
              </p:spPr>
              <p:txBody>
                <a:bodyPr/>
                <a:lstStyle/>
                <a:p>
                  <a:endParaRPr lang="en-US"/>
                </a:p>
              </p:txBody>
            </p:sp>
            <p:sp>
              <p:nvSpPr>
                <p:cNvPr id="37291" name="Freeform 46"/>
                <p:cNvSpPr>
                  <a:spLocks/>
                </p:cNvSpPr>
                <p:nvPr/>
              </p:nvSpPr>
              <p:spPr bwMode="auto">
                <a:xfrm>
                  <a:off x="1392" y="157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888888"/>
                </a:solidFill>
                <a:ln w="9525">
                  <a:noFill/>
                  <a:round/>
                  <a:headEnd/>
                  <a:tailEnd/>
                </a:ln>
              </p:spPr>
              <p:txBody>
                <a:bodyPr/>
                <a:lstStyle/>
                <a:p>
                  <a:endParaRPr lang="en-US"/>
                </a:p>
              </p:txBody>
            </p:sp>
            <p:sp>
              <p:nvSpPr>
                <p:cNvPr id="37292" name="Rectangle 47"/>
                <p:cNvSpPr>
                  <a:spLocks noChangeArrowheads="1"/>
                </p:cNvSpPr>
                <p:nvPr/>
              </p:nvSpPr>
              <p:spPr bwMode="auto">
                <a:xfrm>
                  <a:off x="1392" y="1574"/>
                  <a:ext cx="287" cy="2"/>
                </a:xfrm>
                <a:prstGeom prst="rect">
                  <a:avLst/>
                </a:prstGeom>
                <a:solidFill>
                  <a:srgbClr val="828282"/>
                </a:solidFill>
                <a:ln w="9525">
                  <a:noFill/>
                  <a:miter lim="800000"/>
                  <a:headEnd/>
                  <a:tailEnd/>
                </a:ln>
              </p:spPr>
              <p:txBody>
                <a:bodyPr/>
                <a:lstStyle/>
                <a:p>
                  <a:endParaRPr lang="en-US"/>
                </a:p>
              </p:txBody>
            </p:sp>
            <p:sp>
              <p:nvSpPr>
                <p:cNvPr id="37293" name="Freeform 48"/>
                <p:cNvSpPr>
                  <a:spLocks/>
                </p:cNvSpPr>
                <p:nvPr/>
              </p:nvSpPr>
              <p:spPr bwMode="auto">
                <a:xfrm>
                  <a:off x="1392" y="157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818181"/>
                </a:solidFill>
                <a:ln w="9525">
                  <a:noFill/>
                  <a:round/>
                  <a:headEnd/>
                  <a:tailEnd/>
                </a:ln>
              </p:spPr>
              <p:txBody>
                <a:bodyPr/>
                <a:lstStyle/>
                <a:p>
                  <a:endParaRPr lang="en-US"/>
                </a:p>
              </p:txBody>
            </p:sp>
            <p:sp>
              <p:nvSpPr>
                <p:cNvPr id="37294" name="Freeform 49"/>
                <p:cNvSpPr>
                  <a:spLocks/>
                </p:cNvSpPr>
                <p:nvPr/>
              </p:nvSpPr>
              <p:spPr bwMode="auto">
                <a:xfrm>
                  <a:off x="1392" y="157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878787"/>
                </a:solidFill>
                <a:ln w="9525">
                  <a:noFill/>
                  <a:round/>
                  <a:headEnd/>
                  <a:tailEnd/>
                </a:ln>
              </p:spPr>
              <p:txBody>
                <a:bodyPr/>
                <a:lstStyle/>
                <a:p>
                  <a:endParaRPr lang="en-US"/>
                </a:p>
              </p:txBody>
            </p:sp>
            <p:sp>
              <p:nvSpPr>
                <p:cNvPr id="37295" name="Freeform 50"/>
                <p:cNvSpPr>
                  <a:spLocks/>
                </p:cNvSpPr>
                <p:nvPr/>
              </p:nvSpPr>
              <p:spPr bwMode="auto">
                <a:xfrm>
                  <a:off x="1392" y="157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8D8D8D"/>
                </a:solidFill>
                <a:ln w="9525">
                  <a:noFill/>
                  <a:round/>
                  <a:headEnd/>
                  <a:tailEnd/>
                </a:ln>
              </p:spPr>
              <p:txBody>
                <a:bodyPr/>
                <a:lstStyle/>
                <a:p>
                  <a:endParaRPr lang="en-US"/>
                </a:p>
              </p:txBody>
            </p:sp>
            <p:sp>
              <p:nvSpPr>
                <p:cNvPr id="37296" name="Freeform 51"/>
                <p:cNvSpPr>
                  <a:spLocks/>
                </p:cNvSpPr>
                <p:nvPr/>
              </p:nvSpPr>
              <p:spPr bwMode="auto">
                <a:xfrm>
                  <a:off x="1392" y="1574"/>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929292"/>
                </a:solidFill>
                <a:ln w="9525">
                  <a:noFill/>
                  <a:round/>
                  <a:headEnd/>
                  <a:tailEnd/>
                </a:ln>
              </p:spPr>
              <p:txBody>
                <a:bodyPr/>
                <a:lstStyle/>
                <a:p>
                  <a:endParaRPr lang="en-US"/>
                </a:p>
              </p:txBody>
            </p:sp>
            <p:sp>
              <p:nvSpPr>
                <p:cNvPr id="37297" name="Rectangle 52"/>
                <p:cNvSpPr>
                  <a:spLocks noChangeArrowheads="1"/>
                </p:cNvSpPr>
                <p:nvPr/>
              </p:nvSpPr>
              <p:spPr bwMode="auto">
                <a:xfrm>
                  <a:off x="1392" y="1571"/>
                  <a:ext cx="287" cy="3"/>
                </a:xfrm>
                <a:prstGeom prst="rect">
                  <a:avLst/>
                </a:prstGeom>
                <a:solidFill>
                  <a:srgbClr val="989898"/>
                </a:solidFill>
                <a:ln w="9525">
                  <a:noFill/>
                  <a:miter lim="800000"/>
                  <a:headEnd/>
                  <a:tailEnd/>
                </a:ln>
              </p:spPr>
              <p:txBody>
                <a:bodyPr/>
                <a:lstStyle/>
                <a:p>
                  <a:endParaRPr lang="en-US"/>
                </a:p>
              </p:txBody>
            </p:sp>
            <p:sp>
              <p:nvSpPr>
                <p:cNvPr id="37298" name="Freeform 53"/>
                <p:cNvSpPr>
                  <a:spLocks/>
                </p:cNvSpPr>
                <p:nvPr/>
              </p:nvSpPr>
              <p:spPr bwMode="auto">
                <a:xfrm>
                  <a:off x="1392" y="1571"/>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9D9D9D"/>
                </a:solidFill>
                <a:ln w="9525">
                  <a:noFill/>
                  <a:round/>
                  <a:headEnd/>
                  <a:tailEnd/>
                </a:ln>
              </p:spPr>
              <p:txBody>
                <a:bodyPr/>
                <a:lstStyle/>
                <a:p>
                  <a:endParaRPr lang="en-US"/>
                </a:p>
              </p:txBody>
            </p:sp>
            <p:sp>
              <p:nvSpPr>
                <p:cNvPr id="37299" name="Freeform 54"/>
                <p:cNvSpPr>
                  <a:spLocks/>
                </p:cNvSpPr>
                <p:nvPr/>
              </p:nvSpPr>
              <p:spPr bwMode="auto">
                <a:xfrm>
                  <a:off x="1392" y="1571"/>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A3A3A3"/>
                </a:solidFill>
                <a:ln w="9525">
                  <a:noFill/>
                  <a:round/>
                  <a:headEnd/>
                  <a:tailEnd/>
                </a:ln>
              </p:spPr>
              <p:txBody>
                <a:bodyPr/>
                <a:lstStyle/>
                <a:p>
                  <a:endParaRPr lang="en-US"/>
                </a:p>
              </p:txBody>
            </p:sp>
            <p:sp>
              <p:nvSpPr>
                <p:cNvPr id="37300" name="Freeform 55"/>
                <p:cNvSpPr>
                  <a:spLocks/>
                </p:cNvSpPr>
                <p:nvPr/>
              </p:nvSpPr>
              <p:spPr bwMode="auto">
                <a:xfrm>
                  <a:off x="1392" y="1571"/>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A9A9A9"/>
                </a:solidFill>
                <a:ln w="9525">
                  <a:noFill/>
                  <a:round/>
                  <a:headEnd/>
                  <a:tailEnd/>
                </a:ln>
              </p:spPr>
              <p:txBody>
                <a:bodyPr/>
                <a:lstStyle/>
                <a:p>
                  <a:endParaRPr lang="en-US"/>
                </a:p>
              </p:txBody>
            </p:sp>
            <p:sp>
              <p:nvSpPr>
                <p:cNvPr id="37301" name="Rectangle 56"/>
                <p:cNvSpPr>
                  <a:spLocks noChangeArrowheads="1"/>
                </p:cNvSpPr>
                <p:nvPr/>
              </p:nvSpPr>
              <p:spPr bwMode="auto">
                <a:xfrm>
                  <a:off x="1392" y="1568"/>
                  <a:ext cx="287" cy="3"/>
                </a:xfrm>
                <a:prstGeom prst="rect">
                  <a:avLst/>
                </a:prstGeom>
                <a:solidFill>
                  <a:srgbClr val="AEAEAE"/>
                </a:solidFill>
                <a:ln w="9525">
                  <a:noFill/>
                  <a:miter lim="800000"/>
                  <a:headEnd/>
                  <a:tailEnd/>
                </a:ln>
              </p:spPr>
              <p:txBody>
                <a:bodyPr/>
                <a:lstStyle/>
                <a:p>
                  <a:endParaRPr lang="en-US"/>
                </a:p>
              </p:txBody>
            </p:sp>
            <p:sp>
              <p:nvSpPr>
                <p:cNvPr id="37302" name="Freeform 57"/>
                <p:cNvSpPr>
                  <a:spLocks/>
                </p:cNvSpPr>
                <p:nvPr/>
              </p:nvSpPr>
              <p:spPr bwMode="auto">
                <a:xfrm>
                  <a:off x="1392" y="1568"/>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B4B4B4"/>
                </a:solidFill>
                <a:ln w="9525">
                  <a:noFill/>
                  <a:round/>
                  <a:headEnd/>
                  <a:tailEnd/>
                </a:ln>
              </p:spPr>
              <p:txBody>
                <a:bodyPr/>
                <a:lstStyle/>
                <a:p>
                  <a:endParaRPr lang="en-US"/>
                </a:p>
              </p:txBody>
            </p:sp>
            <p:sp>
              <p:nvSpPr>
                <p:cNvPr id="37303" name="Freeform 58"/>
                <p:cNvSpPr>
                  <a:spLocks/>
                </p:cNvSpPr>
                <p:nvPr/>
              </p:nvSpPr>
              <p:spPr bwMode="auto">
                <a:xfrm>
                  <a:off x="1392" y="1568"/>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B9B9B9"/>
                </a:solidFill>
                <a:ln w="9525">
                  <a:noFill/>
                  <a:round/>
                  <a:headEnd/>
                  <a:tailEnd/>
                </a:ln>
              </p:spPr>
              <p:txBody>
                <a:bodyPr/>
                <a:lstStyle/>
                <a:p>
                  <a:endParaRPr lang="en-US"/>
                </a:p>
              </p:txBody>
            </p:sp>
            <p:sp>
              <p:nvSpPr>
                <p:cNvPr id="37304" name="Freeform 59"/>
                <p:cNvSpPr>
                  <a:spLocks/>
                </p:cNvSpPr>
                <p:nvPr/>
              </p:nvSpPr>
              <p:spPr bwMode="auto">
                <a:xfrm>
                  <a:off x="1392" y="1568"/>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BFBFBF"/>
                </a:solidFill>
                <a:ln w="9525">
                  <a:noFill/>
                  <a:round/>
                  <a:headEnd/>
                  <a:tailEnd/>
                </a:ln>
              </p:spPr>
              <p:txBody>
                <a:bodyPr/>
                <a:lstStyle/>
                <a:p>
                  <a:endParaRPr lang="en-US"/>
                </a:p>
              </p:txBody>
            </p:sp>
            <p:sp>
              <p:nvSpPr>
                <p:cNvPr id="37305" name="Freeform 60"/>
                <p:cNvSpPr>
                  <a:spLocks/>
                </p:cNvSpPr>
                <p:nvPr/>
              </p:nvSpPr>
              <p:spPr bwMode="auto">
                <a:xfrm>
                  <a:off x="1392" y="1568"/>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C5C5C5"/>
                </a:solidFill>
                <a:ln w="9525">
                  <a:noFill/>
                  <a:round/>
                  <a:headEnd/>
                  <a:tailEnd/>
                </a:ln>
              </p:spPr>
              <p:txBody>
                <a:bodyPr/>
                <a:lstStyle/>
                <a:p>
                  <a:endParaRPr lang="en-US"/>
                </a:p>
              </p:txBody>
            </p:sp>
            <p:sp>
              <p:nvSpPr>
                <p:cNvPr id="37306" name="Rectangle 61"/>
                <p:cNvSpPr>
                  <a:spLocks noChangeArrowheads="1"/>
                </p:cNvSpPr>
                <p:nvPr/>
              </p:nvSpPr>
              <p:spPr bwMode="auto">
                <a:xfrm>
                  <a:off x="1392" y="1566"/>
                  <a:ext cx="287" cy="2"/>
                </a:xfrm>
                <a:prstGeom prst="rect">
                  <a:avLst/>
                </a:prstGeom>
                <a:solidFill>
                  <a:srgbClr val="CACACA"/>
                </a:solidFill>
                <a:ln w="9525">
                  <a:noFill/>
                  <a:miter lim="800000"/>
                  <a:headEnd/>
                  <a:tailEnd/>
                </a:ln>
              </p:spPr>
              <p:txBody>
                <a:bodyPr/>
                <a:lstStyle/>
                <a:p>
                  <a:endParaRPr lang="en-US"/>
                </a:p>
              </p:txBody>
            </p:sp>
            <p:sp>
              <p:nvSpPr>
                <p:cNvPr id="37307" name="Freeform 62"/>
                <p:cNvSpPr>
                  <a:spLocks/>
                </p:cNvSpPr>
                <p:nvPr/>
              </p:nvSpPr>
              <p:spPr bwMode="auto">
                <a:xfrm>
                  <a:off x="1392" y="156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D0D0D0"/>
                </a:solidFill>
                <a:ln w="9525">
                  <a:noFill/>
                  <a:round/>
                  <a:headEnd/>
                  <a:tailEnd/>
                </a:ln>
              </p:spPr>
              <p:txBody>
                <a:bodyPr/>
                <a:lstStyle/>
                <a:p>
                  <a:endParaRPr lang="en-US"/>
                </a:p>
              </p:txBody>
            </p:sp>
            <p:sp>
              <p:nvSpPr>
                <p:cNvPr id="37308" name="Freeform 63"/>
                <p:cNvSpPr>
                  <a:spLocks/>
                </p:cNvSpPr>
                <p:nvPr/>
              </p:nvSpPr>
              <p:spPr bwMode="auto">
                <a:xfrm>
                  <a:off x="1392" y="156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D5D5D5"/>
                </a:solidFill>
                <a:ln w="9525">
                  <a:noFill/>
                  <a:round/>
                  <a:headEnd/>
                  <a:tailEnd/>
                </a:ln>
              </p:spPr>
              <p:txBody>
                <a:bodyPr/>
                <a:lstStyle/>
                <a:p>
                  <a:endParaRPr lang="en-US"/>
                </a:p>
              </p:txBody>
            </p:sp>
            <p:sp>
              <p:nvSpPr>
                <p:cNvPr id="37309" name="Freeform 64"/>
                <p:cNvSpPr>
                  <a:spLocks/>
                </p:cNvSpPr>
                <p:nvPr/>
              </p:nvSpPr>
              <p:spPr bwMode="auto">
                <a:xfrm>
                  <a:off x="1392" y="156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DBDBDB"/>
                </a:solidFill>
                <a:ln w="9525">
                  <a:noFill/>
                  <a:round/>
                  <a:headEnd/>
                  <a:tailEnd/>
                </a:ln>
              </p:spPr>
              <p:txBody>
                <a:bodyPr/>
                <a:lstStyle/>
                <a:p>
                  <a:endParaRPr lang="en-US"/>
                </a:p>
              </p:txBody>
            </p:sp>
            <p:sp>
              <p:nvSpPr>
                <p:cNvPr id="37310" name="Freeform 65"/>
                <p:cNvSpPr>
                  <a:spLocks/>
                </p:cNvSpPr>
                <p:nvPr/>
              </p:nvSpPr>
              <p:spPr bwMode="auto">
                <a:xfrm>
                  <a:off x="1392" y="1566"/>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E1E1E1"/>
                </a:solidFill>
                <a:ln w="9525">
                  <a:noFill/>
                  <a:round/>
                  <a:headEnd/>
                  <a:tailEnd/>
                </a:ln>
              </p:spPr>
              <p:txBody>
                <a:bodyPr/>
                <a:lstStyle/>
                <a:p>
                  <a:endParaRPr lang="en-US"/>
                </a:p>
              </p:txBody>
            </p:sp>
            <p:sp>
              <p:nvSpPr>
                <p:cNvPr id="37311" name="Rectangle 66"/>
                <p:cNvSpPr>
                  <a:spLocks noChangeArrowheads="1"/>
                </p:cNvSpPr>
                <p:nvPr/>
              </p:nvSpPr>
              <p:spPr bwMode="auto">
                <a:xfrm>
                  <a:off x="1392" y="1563"/>
                  <a:ext cx="287" cy="3"/>
                </a:xfrm>
                <a:prstGeom prst="rect">
                  <a:avLst/>
                </a:prstGeom>
                <a:solidFill>
                  <a:srgbClr val="E6E6E6"/>
                </a:solidFill>
                <a:ln w="9525">
                  <a:noFill/>
                  <a:miter lim="800000"/>
                  <a:headEnd/>
                  <a:tailEnd/>
                </a:ln>
              </p:spPr>
              <p:txBody>
                <a:bodyPr/>
                <a:lstStyle/>
                <a:p>
                  <a:endParaRPr lang="en-US"/>
                </a:p>
              </p:txBody>
            </p:sp>
            <p:sp>
              <p:nvSpPr>
                <p:cNvPr id="37312" name="Freeform 67"/>
                <p:cNvSpPr>
                  <a:spLocks/>
                </p:cNvSpPr>
                <p:nvPr/>
              </p:nvSpPr>
              <p:spPr bwMode="auto">
                <a:xfrm>
                  <a:off x="1392" y="1563"/>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ECECEC"/>
                </a:solidFill>
                <a:ln w="9525">
                  <a:noFill/>
                  <a:round/>
                  <a:headEnd/>
                  <a:tailEnd/>
                </a:ln>
              </p:spPr>
              <p:txBody>
                <a:bodyPr/>
                <a:lstStyle/>
                <a:p>
                  <a:endParaRPr lang="en-US"/>
                </a:p>
              </p:txBody>
            </p:sp>
            <p:sp>
              <p:nvSpPr>
                <p:cNvPr id="37313" name="Freeform 68"/>
                <p:cNvSpPr>
                  <a:spLocks/>
                </p:cNvSpPr>
                <p:nvPr/>
              </p:nvSpPr>
              <p:spPr bwMode="auto">
                <a:xfrm>
                  <a:off x="1392" y="1563"/>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F2F2F2"/>
                </a:solidFill>
                <a:ln w="9525">
                  <a:noFill/>
                  <a:round/>
                  <a:headEnd/>
                  <a:tailEnd/>
                </a:ln>
              </p:spPr>
              <p:txBody>
                <a:bodyPr/>
                <a:lstStyle/>
                <a:p>
                  <a:endParaRPr lang="en-US"/>
                </a:p>
              </p:txBody>
            </p:sp>
            <p:sp>
              <p:nvSpPr>
                <p:cNvPr id="37314" name="Freeform 69"/>
                <p:cNvSpPr>
                  <a:spLocks/>
                </p:cNvSpPr>
                <p:nvPr/>
              </p:nvSpPr>
              <p:spPr bwMode="auto">
                <a:xfrm>
                  <a:off x="1392" y="1563"/>
                  <a:ext cx="287" cy="1"/>
                </a:xfrm>
                <a:custGeom>
                  <a:avLst/>
                  <a:gdLst>
                    <a:gd name="T0" fmla="*/ 287 w 287"/>
                    <a:gd name="T1" fmla="*/ 0 h 1"/>
                    <a:gd name="T2" fmla="*/ 0 w 287"/>
                    <a:gd name="T3" fmla="*/ 0 h 1"/>
                    <a:gd name="T4" fmla="*/ 287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F2F2F2"/>
                </a:solidFill>
                <a:ln w="9525">
                  <a:noFill/>
                  <a:round/>
                  <a:headEnd/>
                  <a:tailEnd/>
                </a:ln>
              </p:spPr>
              <p:txBody>
                <a:bodyPr/>
                <a:lstStyle/>
                <a:p>
                  <a:endParaRPr lang="en-US"/>
                </a:p>
              </p:txBody>
            </p:sp>
            <p:sp>
              <p:nvSpPr>
                <p:cNvPr id="37315" name="Freeform 70"/>
                <p:cNvSpPr>
                  <a:spLocks/>
                </p:cNvSpPr>
                <p:nvPr/>
              </p:nvSpPr>
              <p:spPr bwMode="auto">
                <a:xfrm>
                  <a:off x="1392" y="1563"/>
                  <a:ext cx="287" cy="1"/>
                </a:xfrm>
                <a:custGeom>
                  <a:avLst/>
                  <a:gdLst>
                    <a:gd name="T0" fmla="*/ 287 w 287"/>
                    <a:gd name="T1" fmla="*/ 0 h 1"/>
                    <a:gd name="T2" fmla="*/ 0 w 287"/>
                    <a:gd name="T3" fmla="*/ 0 h 1"/>
                    <a:gd name="T4" fmla="*/ 53 w 287"/>
                    <a:gd name="T5" fmla="*/ 0 h 1"/>
                    <a:gd name="T6" fmla="*/ 287 w 287"/>
                    <a:gd name="T7" fmla="*/ 0 h 1"/>
                    <a:gd name="T8" fmla="*/ 0 60000 65536"/>
                    <a:gd name="T9" fmla="*/ 0 60000 65536"/>
                    <a:gd name="T10" fmla="*/ 0 60000 65536"/>
                    <a:gd name="T11" fmla="*/ 0 60000 65536"/>
                    <a:gd name="T12" fmla="*/ 0 w 287"/>
                    <a:gd name="T13" fmla="*/ 0 h 1"/>
                    <a:gd name="T14" fmla="*/ 287 w 287"/>
                    <a:gd name="T15" fmla="*/ 1 h 1"/>
                  </a:gdLst>
                  <a:ahLst/>
                  <a:cxnLst>
                    <a:cxn ang="T8">
                      <a:pos x="T0" y="T1"/>
                    </a:cxn>
                    <a:cxn ang="T9">
                      <a:pos x="T2" y="T3"/>
                    </a:cxn>
                    <a:cxn ang="T10">
                      <a:pos x="T4" y="T5"/>
                    </a:cxn>
                    <a:cxn ang="T11">
                      <a:pos x="T6" y="T7"/>
                    </a:cxn>
                  </a:cxnLst>
                  <a:rect l="T12" t="T13" r="T14" b="T15"/>
                  <a:pathLst>
                    <a:path w="287" h="1">
                      <a:moveTo>
                        <a:pt x="287" y="0"/>
                      </a:moveTo>
                      <a:lnTo>
                        <a:pt x="0" y="0"/>
                      </a:lnTo>
                      <a:lnTo>
                        <a:pt x="53" y="0"/>
                      </a:lnTo>
                      <a:lnTo>
                        <a:pt x="287" y="0"/>
                      </a:lnTo>
                      <a:close/>
                    </a:path>
                  </a:pathLst>
                </a:custGeom>
                <a:solidFill>
                  <a:srgbClr val="F2F2F2"/>
                </a:solidFill>
                <a:ln w="9525">
                  <a:noFill/>
                  <a:round/>
                  <a:headEnd/>
                  <a:tailEnd/>
                </a:ln>
              </p:spPr>
              <p:txBody>
                <a:bodyPr/>
                <a:lstStyle/>
                <a:p>
                  <a:endParaRPr lang="en-US"/>
                </a:p>
              </p:txBody>
            </p:sp>
            <p:sp>
              <p:nvSpPr>
                <p:cNvPr id="37316" name="Freeform 71"/>
                <p:cNvSpPr>
                  <a:spLocks/>
                </p:cNvSpPr>
                <p:nvPr/>
              </p:nvSpPr>
              <p:spPr bwMode="auto">
                <a:xfrm>
                  <a:off x="1445" y="1561"/>
                  <a:ext cx="234" cy="2"/>
                </a:xfrm>
                <a:custGeom>
                  <a:avLst/>
                  <a:gdLst>
                    <a:gd name="T0" fmla="*/ 234 w 234"/>
                    <a:gd name="T1" fmla="*/ 2 h 2"/>
                    <a:gd name="T2" fmla="*/ 0 w 234"/>
                    <a:gd name="T3" fmla="*/ 2 h 2"/>
                    <a:gd name="T4" fmla="*/ 230 w 234"/>
                    <a:gd name="T5" fmla="*/ 0 h 2"/>
                    <a:gd name="T6" fmla="*/ 234 w 234"/>
                    <a:gd name="T7" fmla="*/ 0 h 2"/>
                    <a:gd name="T8" fmla="*/ 234 w 234"/>
                    <a:gd name="T9" fmla="*/ 2 h 2"/>
                    <a:gd name="T10" fmla="*/ 0 60000 65536"/>
                    <a:gd name="T11" fmla="*/ 0 60000 65536"/>
                    <a:gd name="T12" fmla="*/ 0 60000 65536"/>
                    <a:gd name="T13" fmla="*/ 0 60000 65536"/>
                    <a:gd name="T14" fmla="*/ 0 60000 65536"/>
                    <a:gd name="T15" fmla="*/ 0 w 234"/>
                    <a:gd name="T16" fmla="*/ 0 h 2"/>
                    <a:gd name="T17" fmla="*/ 234 w 234"/>
                    <a:gd name="T18" fmla="*/ 2 h 2"/>
                  </a:gdLst>
                  <a:ahLst/>
                  <a:cxnLst>
                    <a:cxn ang="T10">
                      <a:pos x="T0" y="T1"/>
                    </a:cxn>
                    <a:cxn ang="T11">
                      <a:pos x="T2" y="T3"/>
                    </a:cxn>
                    <a:cxn ang="T12">
                      <a:pos x="T4" y="T5"/>
                    </a:cxn>
                    <a:cxn ang="T13">
                      <a:pos x="T6" y="T7"/>
                    </a:cxn>
                    <a:cxn ang="T14">
                      <a:pos x="T8" y="T9"/>
                    </a:cxn>
                  </a:cxnLst>
                  <a:rect l="T15" t="T16" r="T17" b="T18"/>
                  <a:pathLst>
                    <a:path w="234" h="2">
                      <a:moveTo>
                        <a:pt x="234" y="2"/>
                      </a:moveTo>
                      <a:lnTo>
                        <a:pt x="0" y="2"/>
                      </a:lnTo>
                      <a:lnTo>
                        <a:pt x="230" y="0"/>
                      </a:lnTo>
                      <a:lnTo>
                        <a:pt x="234" y="0"/>
                      </a:lnTo>
                      <a:lnTo>
                        <a:pt x="234" y="2"/>
                      </a:lnTo>
                      <a:close/>
                    </a:path>
                  </a:pathLst>
                </a:custGeom>
                <a:solidFill>
                  <a:srgbClr val="F2F2F2"/>
                </a:solidFill>
                <a:ln w="9525">
                  <a:noFill/>
                  <a:round/>
                  <a:headEnd/>
                  <a:tailEnd/>
                </a:ln>
              </p:spPr>
              <p:txBody>
                <a:bodyPr/>
                <a:lstStyle/>
                <a:p>
                  <a:endParaRPr lang="en-US"/>
                </a:p>
              </p:txBody>
            </p:sp>
            <p:sp>
              <p:nvSpPr>
                <p:cNvPr id="37317" name="Freeform 72"/>
                <p:cNvSpPr>
                  <a:spLocks/>
                </p:cNvSpPr>
                <p:nvPr/>
              </p:nvSpPr>
              <p:spPr bwMode="auto">
                <a:xfrm>
                  <a:off x="1675" y="1561"/>
                  <a:ext cx="4" cy="1"/>
                </a:xfrm>
                <a:custGeom>
                  <a:avLst/>
                  <a:gdLst>
                    <a:gd name="T0" fmla="*/ 4 w 4"/>
                    <a:gd name="T1" fmla="*/ 0 h 1"/>
                    <a:gd name="T2" fmla="*/ 0 w 4"/>
                    <a:gd name="T3" fmla="*/ 0 h 1"/>
                    <a:gd name="T4" fmla="*/ 4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F2F2F2"/>
                </a:solidFill>
                <a:ln w="9525">
                  <a:noFill/>
                  <a:round/>
                  <a:headEnd/>
                  <a:tailEnd/>
                </a:ln>
              </p:spPr>
              <p:txBody>
                <a:bodyPr/>
                <a:lstStyle/>
                <a:p>
                  <a:endParaRPr lang="en-US"/>
                </a:p>
              </p:txBody>
            </p:sp>
            <p:sp>
              <p:nvSpPr>
                <p:cNvPr id="37318" name="Freeform 73"/>
                <p:cNvSpPr>
                  <a:spLocks/>
                </p:cNvSpPr>
                <p:nvPr/>
              </p:nvSpPr>
              <p:spPr bwMode="auto">
                <a:xfrm>
                  <a:off x="1392" y="1561"/>
                  <a:ext cx="287" cy="27"/>
                </a:xfrm>
                <a:custGeom>
                  <a:avLst/>
                  <a:gdLst>
                    <a:gd name="T0" fmla="*/ 0 w 287"/>
                    <a:gd name="T1" fmla="*/ 2 h 27"/>
                    <a:gd name="T2" fmla="*/ 287 w 287"/>
                    <a:gd name="T3" fmla="*/ 0 h 27"/>
                    <a:gd name="T4" fmla="*/ 287 w 287"/>
                    <a:gd name="T5" fmla="*/ 27 h 27"/>
                    <a:gd name="T6" fmla="*/ 0 w 287"/>
                    <a:gd name="T7" fmla="*/ 25 h 27"/>
                    <a:gd name="T8" fmla="*/ 0 w 287"/>
                    <a:gd name="T9" fmla="*/ 2 h 27"/>
                    <a:gd name="T10" fmla="*/ 0 60000 65536"/>
                    <a:gd name="T11" fmla="*/ 0 60000 65536"/>
                    <a:gd name="T12" fmla="*/ 0 60000 65536"/>
                    <a:gd name="T13" fmla="*/ 0 60000 65536"/>
                    <a:gd name="T14" fmla="*/ 0 60000 65536"/>
                    <a:gd name="T15" fmla="*/ 0 w 287"/>
                    <a:gd name="T16" fmla="*/ 0 h 27"/>
                    <a:gd name="T17" fmla="*/ 287 w 287"/>
                    <a:gd name="T18" fmla="*/ 27 h 27"/>
                  </a:gdLst>
                  <a:ahLst/>
                  <a:cxnLst>
                    <a:cxn ang="T10">
                      <a:pos x="T0" y="T1"/>
                    </a:cxn>
                    <a:cxn ang="T11">
                      <a:pos x="T2" y="T3"/>
                    </a:cxn>
                    <a:cxn ang="T12">
                      <a:pos x="T4" y="T5"/>
                    </a:cxn>
                    <a:cxn ang="T13">
                      <a:pos x="T6" y="T7"/>
                    </a:cxn>
                    <a:cxn ang="T14">
                      <a:pos x="T8" y="T9"/>
                    </a:cxn>
                  </a:cxnLst>
                  <a:rect l="T15" t="T16" r="T17" b="T18"/>
                  <a:pathLst>
                    <a:path w="287" h="27">
                      <a:moveTo>
                        <a:pt x="0" y="2"/>
                      </a:moveTo>
                      <a:lnTo>
                        <a:pt x="287" y="0"/>
                      </a:lnTo>
                      <a:lnTo>
                        <a:pt x="287" y="27"/>
                      </a:lnTo>
                      <a:lnTo>
                        <a:pt x="0" y="25"/>
                      </a:lnTo>
                      <a:lnTo>
                        <a:pt x="0" y="2"/>
                      </a:lnTo>
                    </a:path>
                  </a:pathLst>
                </a:custGeom>
                <a:noFill/>
                <a:ln w="0">
                  <a:solidFill>
                    <a:srgbClr val="000000"/>
                  </a:solidFill>
                  <a:round/>
                  <a:headEnd/>
                  <a:tailEnd/>
                </a:ln>
              </p:spPr>
              <p:txBody>
                <a:bodyPr/>
                <a:lstStyle/>
                <a:p>
                  <a:endParaRPr lang="en-US"/>
                </a:p>
              </p:txBody>
            </p:sp>
            <p:sp>
              <p:nvSpPr>
                <p:cNvPr id="37319" name="Freeform 74"/>
                <p:cNvSpPr>
                  <a:spLocks/>
                </p:cNvSpPr>
                <p:nvPr/>
              </p:nvSpPr>
              <p:spPr bwMode="auto">
                <a:xfrm>
                  <a:off x="1216" y="1563"/>
                  <a:ext cx="176" cy="23"/>
                </a:xfrm>
                <a:custGeom>
                  <a:avLst/>
                  <a:gdLst>
                    <a:gd name="T0" fmla="*/ 176 w 176"/>
                    <a:gd name="T1" fmla="*/ 23 h 23"/>
                    <a:gd name="T2" fmla="*/ 124 w 176"/>
                    <a:gd name="T3" fmla="*/ 23 h 23"/>
                    <a:gd name="T4" fmla="*/ 108 w 176"/>
                    <a:gd name="T5" fmla="*/ 23 h 23"/>
                    <a:gd name="T6" fmla="*/ 99 w 176"/>
                    <a:gd name="T7" fmla="*/ 23 h 23"/>
                    <a:gd name="T8" fmla="*/ 10 w 176"/>
                    <a:gd name="T9" fmla="*/ 23 h 23"/>
                    <a:gd name="T10" fmla="*/ 8 w 176"/>
                    <a:gd name="T11" fmla="*/ 23 h 23"/>
                    <a:gd name="T12" fmla="*/ 5 w 176"/>
                    <a:gd name="T13" fmla="*/ 21 h 23"/>
                    <a:gd name="T14" fmla="*/ 3 w 176"/>
                    <a:gd name="T15" fmla="*/ 18 h 23"/>
                    <a:gd name="T16" fmla="*/ 0 w 176"/>
                    <a:gd name="T17" fmla="*/ 13 h 23"/>
                    <a:gd name="T18" fmla="*/ 0 w 176"/>
                    <a:gd name="T19" fmla="*/ 11 h 23"/>
                    <a:gd name="T20" fmla="*/ 3 w 176"/>
                    <a:gd name="T21" fmla="*/ 5 h 23"/>
                    <a:gd name="T22" fmla="*/ 10 w 176"/>
                    <a:gd name="T23" fmla="*/ 0 h 23"/>
                    <a:gd name="T24" fmla="*/ 99 w 176"/>
                    <a:gd name="T25" fmla="*/ 0 h 23"/>
                    <a:gd name="T26" fmla="*/ 108 w 176"/>
                    <a:gd name="T27" fmla="*/ 0 h 23"/>
                    <a:gd name="T28" fmla="*/ 124 w 176"/>
                    <a:gd name="T29" fmla="*/ 0 h 23"/>
                    <a:gd name="T30" fmla="*/ 176 w 176"/>
                    <a:gd name="T31" fmla="*/ 0 h 23"/>
                    <a:gd name="T32" fmla="*/ 176 w 176"/>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23"/>
                    <a:gd name="T53" fmla="*/ 176 w 17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23">
                      <a:moveTo>
                        <a:pt x="176" y="23"/>
                      </a:moveTo>
                      <a:lnTo>
                        <a:pt x="124" y="23"/>
                      </a:lnTo>
                      <a:lnTo>
                        <a:pt x="108" y="23"/>
                      </a:lnTo>
                      <a:lnTo>
                        <a:pt x="99" y="23"/>
                      </a:lnTo>
                      <a:lnTo>
                        <a:pt x="10" y="23"/>
                      </a:lnTo>
                      <a:lnTo>
                        <a:pt x="8" y="23"/>
                      </a:lnTo>
                      <a:lnTo>
                        <a:pt x="5" y="21"/>
                      </a:lnTo>
                      <a:lnTo>
                        <a:pt x="3" y="18"/>
                      </a:lnTo>
                      <a:lnTo>
                        <a:pt x="0" y="13"/>
                      </a:lnTo>
                      <a:lnTo>
                        <a:pt x="0" y="11"/>
                      </a:lnTo>
                      <a:lnTo>
                        <a:pt x="3" y="5"/>
                      </a:lnTo>
                      <a:lnTo>
                        <a:pt x="10" y="0"/>
                      </a:lnTo>
                      <a:lnTo>
                        <a:pt x="99" y="0"/>
                      </a:lnTo>
                      <a:lnTo>
                        <a:pt x="108" y="0"/>
                      </a:lnTo>
                      <a:lnTo>
                        <a:pt x="124" y="0"/>
                      </a:lnTo>
                      <a:lnTo>
                        <a:pt x="176" y="0"/>
                      </a:lnTo>
                      <a:lnTo>
                        <a:pt x="176" y="23"/>
                      </a:lnTo>
                      <a:close/>
                    </a:path>
                  </a:pathLst>
                </a:custGeom>
                <a:solidFill>
                  <a:srgbClr val="F2F2F2"/>
                </a:solidFill>
                <a:ln w="9525">
                  <a:noFill/>
                  <a:round/>
                  <a:headEnd/>
                  <a:tailEnd/>
                </a:ln>
              </p:spPr>
              <p:txBody>
                <a:bodyPr/>
                <a:lstStyle/>
                <a:p>
                  <a:endParaRPr lang="en-US"/>
                </a:p>
              </p:txBody>
            </p:sp>
            <p:sp>
              <p:nvSpPr>
                <p:cNvPr id="37320" name="Freeform 75"/>
                <p:cNvSpPr>
                  <a:spLocks/>
                </p:cNvSpPr>
                <p:nvPr/>
              </p:nvSpPr>
              <p:spPr bwMode="auto">
                <a:xfrm>
                  <a:off x="1216" y="1563"/>
                  <a:ext cx="176" cy="23"/>
                </a:xfrm>
                <a:custGeom>
                  <a:avLst/>
                  <a:gdLst>
                    <a:gd name="T0" fmla="*/ 176 w 176"/>
                    <a:gd name="T1" fmla="*/ 23 h 23"/>
                    <a:gd name="T2" fmla="*/ 124 w 176"/>
                    <a:gd name="T3" fmla="*/ 23 h 23"/>
                    <a:gd name="T4" fmla="*/ 108 w 176"/>
                    <a:gd name="T5" fmla="*/ 23 h 23"/>
                    <a:gd name="T6" fmla="*/ 99 w 176"/>
                    <a:gd name="T7" fmla="*/ 23 h 23"/>
                    <a:gd name="T8" fmla="*/ 10 w 176"/>
                    <a:gd name="T9" fmla="*/ 23 h 23"/>
                    <a:gd name="T10" fmla="*/ 8 w 176"/>
                    <a:gd name="T11" fmla="*/ 23 h 23"/>
                    <a:gd name="T12" fmla="*/ 5 w 176"/>
                    <a:gd name="T13" fmla="*/ 21 h 23"/>
                    <a:gd name="T14" fmla="*/ 3 w 176"/>
                    <a:gd name="T15" fmla="*/ 18 h 23"/>
                    <a:gd name="T16" fmla="*/ 0 w 176"/>
                    <a:gd name="T17" fmla="*/ 13 h 23"/>
                    <a:gd name="T18" fmla="*/ 0 w 176"/>
                    <a:gd name="T19" fmla="*/ 11 h 23"/>
                    <a:gd name="T20" fmla="*/ 3 w 176"/>
                    <a:gd name="T21" fmla="*/ 5 h 23"/>
                    <a:gd name="T22" fmla="*/ 10 w 176"/>
                    <a:gd name="T23" fmla="*/ 0 h 23"/>
                    <a:gd name="T24" fmla="*/ 99 w 176"/>
                    <a:gd name="T25" fmla="*/ 0 h 23"/>
                    <a:gd name="T26" fmla="*/ 108 w 176"/>
                    <a:gd name="T27" fmla="*/ 0 h 23"/>
                    <a:gd name="T28" fmla="*/ 124 w 176"/>
                    <a:gd name="T29" fmla="*/ 0 h 23"/>
                    <a:gd name="T30" fmla="*/ 176 w 176"/>
                    <a:gd name="T31" fmla="*/ 0 h 23"/>
                    <a:gd name="T32" fmla="*/ 176 w 176"/>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23"/>
                    <a:gd name="T53" fmla="*/ 176 w 17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23">
                      <a:moveTo>
                        <a:pt x="176" y="23"/>
                      </a:moveTo>
                      <a:lnTo>
                        <a:pt x="124" y="23"/>
                      </a:lnTo>
                      <a:lnTo>
                        <a:pt x="108" y="23"/>
                      </a:lnTo>
                      <a:lnTo>
                        <a:pt x="99" y="23"/>
                      </a:lnTo>
                      <a:lnTo>
                        <a:pt x="10" y="23"/>
                      </a:lnTo>
                      <a:lnTo>
                        <a:pt x="8" y="23"/>
                      </a:lnTo>
                      <a:lnTo>
                        <a:pt x="5" y="21"/>
                      </a:lnTo>
                      <a:lnTo>
                        <a:pt x="3" y="18"/>
                      </a:lnTo>
                      <a:lnTo>
                        <a:pt x="0" y="13"/>
                      </a:lnTo>
                      <a:lnTo>
                        <a:pt x="0" y="11"/>
                      </a:lnTo>
                      <a:lnTo>
                        <a:pt x="3" y="5"/>
                      </a:lnTo>
                      <a:lnTo>
                        <a:pt x="10" y="0"/>
                      </a:lnTo>
                      <a:lnTo>
                        <a:pt x="99" y="0"/>
                      </a:lnTo>
                      <a:lnTo>
                        <a:pt x="108" y="0"/>
                      </a:lnTo>
                      <a:lnTo>
                        <a:pt x="124" y="0"/>
                      </a:lnTo>
                      <a:lnTo>
                        <a:pt x="176" y="0"/>
                      </a:lnTo>
                      <a:lnTo>
                        <a:pt x="176" y="23"/>
                      </a:lnTo>
                    </a:path>
                  </a:pathLst>
                </a:custGeom>
                <a:noFill/>
                <a:ln w="0">
                  <a:solidFill>
                    <a:srgbClr val="000000"/>
                  </a:solidFill>
                  <a:round/>
                  <a:headEnd/>
                  <a:tailEnd/>
                </a:ln>
              </p:spPr>
              <p:txBody>
                <a:bodyPr/>
                <a:lstStyle/>
                <a:p>
                  <a:endParaRPr lang="en-US"/>
                </a:p>
              </p:txBody>
            </p:sp>
            <p:sp>
              <p:nvSpPr>
                <p:cNvPr id="37321" name="Freeform 76"/>
                <p:cNvSpPr>
                  <a:spLocks/>
                </p:cNvSpPr>
                <p:nvPr/>
              </p:nvSpPr>
              <p:spPr bwMode="auto">
                <a:xfrm>
                  <a:off x="1456" y="1714"/>
                  <a:ext cx="224" cy="1"/>
                </a:xfrm>
                <a:custGeom>
                  <a:avLst/>
                  <a:gdLst>
                    <a:gd name="T0" fmla="*/ 0 w 224"/>
                    <a:gd name="T1" fmla="*/ 0 h 1"/>
                    <a:gd name="T2" fmla="*/ 224 w 224"/>
                    <a:gd name="T3" fmla="*/ 0 h 1"/>
                    <a:gd name="T4" fmla="*/ 0 w 224"/>
                    <a:gd name="T5" fmla="*/ 0 h 1"/>
                    <a:gd name="T6" fmla="*/ 0 60000 65536"/>
                    <a:gd name="T7" fmla="*/ 0 60000 65536"/>
                    <a:gd name="T8" fmla="*/ 0 60000 65536"/>
                    <a:gd name="T9" fmla="*/ 0 w 224"/>
                    <a:gd name="T10" fmla="*/ 0 h 1"/>
                    <a:gd name="T11" fmla="*/ 224 w 224"/>
                    <a:gd name="T12" fmla="*/ 1 h 1"/>
                  </a:gdLst>
                  <a:ahLst/>
                  <a:cxnLst>
                    <a:cxn ang="T6">
                      <a:pos x="T0" y="T1"/>
                    </a:cxn>
                    <a:cxn ang="T7">
                      <a:pos x="T2" y="T3"/>
                    </a:cxn>
                    <a:cxn ang="T8">
                      <a:pos x="T4" y="T5"/>
                    </a:cxn>
                  </a:cxnLst>
                  <a:rect l="T9" t="T10" r="T11" b="T12"/>
                  <a:pathLst>
                    <a:path w="224" h="1">
                      <a:moveTo>
                        <a:pt x="0" y="0"/>
                      </a:moveTo>
                      <a:lnTo>
                        <a:pt x="224" y="0"/>
                      </a:lnTo>
                      <a:lnTo>
                        <a:pt x="0" y="0"/>
                      </a:lnTo>
                      <a:close/>
                    </a:path>
                  </a:pathLst>
                </a:custGeom>
                <a:solidFill>
                  <a:srgbClr val="F2F2F2"/>
                </a:solidFill>
                <a:ln w="9525">
                  <a:noFill/>
                  <a:round/>
                  <a:headEnd/>
                  <a:tailEnd/>
                </a:ln>
              </p:spPr>
              <p:txBody>
                <a:bodyPr/>
                <a:lstStyle/>
                <a:p>
                  <a:endParaRPr lang="en-US"/>
                </a:p>
              </p:txBody>
            </p:sp>
            <p:sp>
              <p:nvSpPr>
                <p:cNvPr id="37322" name="Freeform 77"/>
                <p:cNvSpPr>
                  <a:spLocks/>
                </p:cNvSpPr>
                <p:nvPr/>
              </p:nvSpPr>
              <p:spPr bwMode="auto">
                <a:xfrm>
                  <a:off x="1304" y="1710"/>
                  <a:ext cx="376" cy="4"/>
                </a:xfrm>
                <a:custGeom>
                  <a:avLst/>
                  <a:gdLst>
                    <a:gd name="T0" fmla="*/ 376 w 376"/>
                    <a:gd name="T1" fmla="*/ 4 h 4"/>
                    <a:gd name="T2" fmla="*/ 152 w 376"/>
                    <a:gd name="T3" fmla="*/ 4 h 4"/>
                    <a:gd name="T4" fmla="*/ 0 w 376"/>
                    <a:gd name="T5" fmla="*/ 0 h 4"/>
                    <a:gd name="T6" fmla="*/ 376 w 376"/>
                    <a:gd name="T7" fmla="*/ 0 h 4"/>
                    <a:gd name="T8" fmla="*/ 376 w 376"/>
                    <a:gd name="T9" fmla="*/ 4 h 4"/>
                    <a:gd name="T10" fmla="*/ 0 60000 65536"/>
                    <a:gd name="T11" fmla="*/ 0 60000 65536"/>
                    <a:gd name="T12" fmla="*/ 0 60000 65536"/>
                    <a:gd name="T13" fmla="*/ 0 60000 65536"/>
                    <a:gd name="T14" fmla="*/ 0 60000 65536"/>
                    <a:gd name="T15" fmla="*/ 0 w 376"/>
                    <a:gd name="T16" fmla="*/ 0 h 4"/>
                    <a:gd name="T17" fmla="*/ 376 w 376"/>
                    <a:gd name="T18" fmla="*/ 4 h 4"/>
                  </a:gdLst>
                  <a:ahLst/>
                  <a:cxnLst>
                    <a:cxn ang="T10">
                      <a:pos x="T0" y="T1"/>
                    </a:cxn>
                    <a:cxn ang="T11">
                      <a:pos x="T2" y="T3"/>
                    </a:cxn>
                    <a:cxn ang="T12">
                      <a:pos x="T4" y="T5"/>
                    </a:cxn>
                    <a:cxn ang="T13">
                      <a:pos x="T6" y="T7"/>
                    </a:cxn>
                    <a:cxn ang="T14">
                      <a:pos x="T8" y="T9"/>
                    </a:cxn>
                  </a:cxnLst>
                  <a:rect l="T15" t="T16" r="T17" b="T18"/>
                  <a:pathLst>
                    <a:path w="376" h="4">
                      <a:moveTo>
                        <a:pt x="376" y="4"/>
                      </a:moveTo>
                      <a:lnTo>
                        <a:pt x="152" y="4"/>
                      </a:lnTo>
                      <a:lnTo>
                        <a:pt x="0" y="0"/>
                      </a:lnTo>
                      <a:lnTo>
                        <a:pt x="376" y="0"/>
                      </a:lnTo>
                      <a:lnTo>
                        <a:pt x="376" y="4"/>
                      </a:lnTo>
                      <a:close/>
                    </a:path>
                  </a:pathLst>
                </a:custGeom>
                <a:solidFill>
                  <a:srgbClr val="F2F2F2"/>
                </a:solidFill>
                <a:ln w="9525">
                  <a:noFill/>
                  <a:round/>
                  <a:headEnd/>
                  <a:tailEnd/>
                </a:ln>
              </p:spPr>
              <p:txBody>
                <a:bodyPr/>
                <a:lstStyle/>
                <a:p>
                  <a:endParaRPr lang="en-US"/>
                </a:p>
              </p:txBody>
            </p:sp>
            <p:sp>
              <p:nvSpPr>
                <p:cNvPr id="37323" name="Freeform 78"/>
                <p:cNvSpPr>
                  <a:spLocks/>
                </p:cNvSpPr>
                <p:nvPr/>
              </p:nvSpPr>
              <p:spPr bwMode="auto">
                <a:xfrm>
                  <a:off x="1304" y="1710"/>
                  <a:ext cx="376" cy="1"/>
                </a:xfrm>
                <a:custGeom>
                  <a:avLst/>
                  <a:gdLst>
                    <a:gd name="T0" fmla="*/ 376 w 376"/>
                    <a:gd name="T1" fmla="*/ 0 h 1"/>
                    <a:gd name="T2" fmla="*/ 0 w 376"/>
                    <a:gd name="T3" fmla="*/ 0 h 1"/>
                    <a:gd name="T4" fmla="*/ 376 w 376"/>
                    <a:gd name="T5" fmla="*/ 0 h 1"/>
                    <a:gd name="T6" fmla="*/ 0 60000 65536"/>
                    <a:gd name="T7" fmla="*/ 0 60000 65536"/>
                    <a:gd name="T8" fmla="*/ 0 60000 65536"/>
                    <a:gd name="T9" fmla="*/ 0 w 376"/>
                    <a:gd name="T10" fmla="*/ 0 h 1"/>
                    <a:gd name="T11" fmla="*/ 376 w 376"/>
                    <a:gd name="T12" fmla="*/ 1 h 1"/>
                  </a:gdLst>
                  <a:ahLst/>
                  <a:cxnLst>
                    <a:cxn ang="T6">
                      <a:pos x="T0" y="T1"/>
                    </a:cxn>
                    <a:cxn ang="T7">
                      <a:pos x="T2" y="T3"/>
                    </a:cxn>
                    <a:cxn ang="T8">
                      <a:pos x="T4" y="T5"/>
                    </a:cxn>
                  </a:cxnLst>
                  <a:rect l="T9" t="T10" r="T11" b="T12"/>
                  <a:pathLst>
                    <a:path w="376" h="1">
                      <a:moveTo>
                        <a:pt x="376" y="0"/>
                      </a:moveTo>
                      <a:lnTo>
                        <a:pt x="0" y="0"/>
                      </a:lnTo>
                      <a:lnTo>
                        <a:pt x="376" y="0"/>
                      </a:lnTo>
                      <a:close/>
                    </a:path>
                  </a:pathLst>
                </a:custGeom>
                <a:solidFill>
                  <a:srgbClr val="F2F2F2"/>
                </a:solidFill>
                <a:ln w="9525">
                  <a:noFill/>
                  <a:round/>
                  <a:headEnd/>
                  <a:tailEnd/>
                </a:ln>
              </p:spPr>
              <p:txBody>
                <a:bodyPr/>
                <a:lstStyle/>
                <a:p>
                  <a:endParaRPr lang="en-US"/>
                </a:p>
              </p:txBody>
            </p:sp>
            <p:sp>
              <p:nvSpPr>
                <p:cNvPr id="37324" name="Freeform 79"/>
                <p:cNvSpPr>
                  <a:spLocks/>
                </p:cNvSpPr>
                <p:nvPr/>
              </p:nvSpPr>
              <p:spPr bwMode="auto">
                <a:xfrm>
                  <a:off x="1304" y="1710"/>
                  <a:ext cx="376" cy="1"/>
                </a:xfrm>
                <a:custGeom>
                  <a:avLst/>
                  <a:gdLst>
                    <a:gd name="T0" fmla="*/ 376 w 376"/>
                    <a:gd name="T1" fmla="*/ 0 h 1"/>
                    <a:gd name="T2" fmla="*/ 0 w 376"/>
                    <a:gd name="T3" fmla="*/ 0 h 1"/>
                    <a:gd name="T4" fmla="*/ 376 w 376"/>
                    <a:gd name="T5" fmla="*/ 0 h 1"/>
                    <a:gd name="T6" fmla="*/ 0 60000 65536"/>
                    <a:gd name="T7" fmla="*/ 0 60000 65536"/>
                    <a:gd name="T8" fmla="*/ 0 60000 65536"/>
                    <a:gd name="T9" fmla="*/ 0 w 376"/>
                    <a:gd name="T10" fmla="*/ 0 h 1"/>
                    <a:gd name="T11" fmla="*/ 376 w 376"/>
                    <a:gd name="T12" fmla="*/ 1 h 1"/>
                  </a:gdLst>
                  <a:ahLst/>
                  <a:cxnLst>
                    <a:cxn ang="T6">
                      <a:pos x="T0" y="T1"/>
                    </a:cxn>
                    <a:cxn ang="T7">
                      <a:pos x="T2" y="T3"/>
                    </a:cxn>
                    <a:cxn ang="T8">
                      <a:pos x="T4" y="T5"/>
                    </a:cxn>
                  </a:cxnLst>
                  <a:rect l="T9" t="T10" r="T11" b="T12"/>
                  <a:pathLst>
                    <a:path w="376" h="1">
                      <a:moveTo>
                        <a:pt x="376" y="0"/>
                      </a:moveTo>
                      <a:lnTo>
                        <a:pt x="0" y="0"/>
                      </a:lnTo>
                      <a:lnTo>
                        <a:pt x="376" y="0"/>
                      </a:lnTo>
                      <a:close/>
                    </a:path>
                  </a:pathLst>
                </a:custGeom>
                <a:solidFill>
                  <a:srgbClr val="F2F2F2"/>
                </a:solidFill>
                <a:ln w="9525">
                  <a:noFill/>
                  <a:round/>
                  <a:headEnd/>
                  <a:tailEnd/>
                </a:ln>
              </p:spPr>
              <p:txBody>
                <a:bodyPr/>
                <a:lstStyle/>
                <a:p>
                  <a:endParaRPr lang="en-US"/>
                </a:p>
              </p:txBody>
            </p:sp>
            <p:sp>
              <p:nvSpPr>
                <p:cNvPr id="37325" name="Freeform 80"/>
                <p:cNvSpPr>
                  <a:spLocks/>
                </p:cNvSpPr>
                <p:nvPr/>
              </p:nvSpPr>
              <p:spPr bwMode="auto">
                <a:xfrm>
                  <a:off x="1304" y="1710"/>
                  <a:ext cx="376" cy="1"/>
                </a:xfrm>
                <a:custGeom>
                  <a:avLst/>
                  <a:gdLst>
                    <a:gd name="T0" fmla="*/ 376 w 376"/>
                    <a:gd name="T1" fmla="*/ 0 h 1"/>
                    <a:gd name="T2" fmla="*/ 0 w 376"/>
                    <a:gd name="T3" fmla="*/ 0 h 1"/>
                    <a:gd name="T4" fmla="*/ 376 w 376"/>
                    <a:gd name="T5" fmla="*/ 0 h 1"/>
                    <a:gd name="T6" fmla="*/ 0 60000 65536"/>
                    <a:gd name="T7" fmla="*/ 0 60000 65536"/>
                    <a:gd name="T8" fmla="*/ 0 60000 65536"/>
                    <a:gd name="T9" fmla="*/ 0 w 376"/>
                    <a:gd name="T10" fmla="*/ 0 h 1"/>
                    <a:gd name="T11" fmla="*/ 376 w 376"/>
                    <a:gd name="T12" fmla="*/ 1 h 1"/>
                  </a:gdLst>
                  <a:ahLst/>
                  <a:cxnLst>
                    <a:cxn ang="T6">
                      <a:pos x="T0" y="T1"/>
                    </a:cxn>
                    <a:cxn ang="T7">
                      <a:pos x="T2" y="T3"/>
                    </a:cxn>
                    <a:cxn ang="T8">
                      <a:pos x="T4" y="T5"/>
                    </a:cxn>
                  </a:cxnLst>
                  <a:rect l="T9" t="T10" r="T11" b="T12"/>
                  <a:pathLst>
                    <a:path w="376" h="1">
                      <a:moveTo>
                        <a:pt x="376" y="0"/>
                      </a:moveTo>
                      <a:lnTo>
                        <a:pt x="0" y="0"/>
                      </a:lnTo>
                      <a:lnTo>
                        <a:pt x="376" y="0"/>
                      </a:lnTo>
                      <a:close/>
                    </a:path>
                  </a:pathLst>
                </a:custGeom>
                <a:solidFill>
                  <a:srgbClr val="F2F2F2"/>
                </a:solidFill>
                <a:ln w="9525">
                  <a:noFill/>
                  <a:round/>
                  <a:headEnd/>
                  <a:tailEnd/>
                </a:ln>
              </p:spPr>
              <p:txBody>
                <a:bodyPr/>
                <a:lstStyle/>
                <a:p>
                  <a:endParaRPr lang="en-US"/>
                </a:p>
              </p:txBody>
            </p:sp>
            <p:sp>
              <p:nvSpPr>
                <p:cNvPr id="37326" name="Freeform 81"/>
                <p:cNvSpPr>
                  <a:spLocks/>
                </p:cNvSpPr>
                <p:nvPr/>
              </p:nvSpPr>
              <p:spPr bwMode="auto">
                <a:xfrm>
                  <a:off x="1301" y="1710"/>
                  <a:ext cx="379" cy="1"/>
                </a:xfrm>
                <a:custGeom>
                  <a:avLst/>
                  <a:gdLst>
                    <a:gd name="T0" fmla="*/ 379 w 379"/>
                    <a:gd name="T1" fmla="*/ 0 h 1"/>
                    <a:gd name="T2" fmla="*/ 3 w 379"/>
                    <a:gd name="T3" fmla="*/ 0 h 1"/>
                    <a:gd name="T4" fmla="*/ 0 w 379"/>
                    <a:gd name="T5" fmla="*/ 0 h 1"/>
                    <a:gd name="T6" fmla="*/ 379 w 379"/>
                    <a:gd name="T7" fmla="*/ 0 h 1"/>
                    <a:gd name="T8" fmla="*/ 0 60000 65536"/>
                    <a:gd name="T9" fmla="*/ 0 60000 65536"/>
                    <a:gd name="T10" fmla="*/ 0 60000 65536"/>
                    <a:gd name="T11" fmla="*/ 0 60000 65536"/>
                    <a:gd name="T12" fmla="*/ 0 w 379"/>
                    <a:gd name="T13" fmla="*/ 0 h 1"/>
                    <a:gd name="T14" fmla="*/ 379 w 379"/>
                    <a:gd name="T15" fmla="*/ 1 h 1"/>
                  </a:gdLst>
                  <a:ahLst/>
                  <a:cxnLst>
                    <a:cxn ang="T8">
                      <a:pos x="T0" y="T1"/>
                    </a:cxn>
                    <a:cxn ang="T9">
                      <a:pos x="T2" y="T3"/>
                    </a:cxn>
                    <a:cxn ang="T10">
                      <a:pos x="T4" y="T5"/>
                    </a:cxn>
                    <a:cxn ang="T11">
                      <a:pos x="T6" y="T7"/>
                    </a:cxn>
                  </a:cxnLst>
                  <a:rect l="T12" t="T13" r="T14" b="T15"/>
                  <a:pathLst>
                    <a:path w="379" h="1">
                      <a:moveTo>
                        <a:pt x="379" y="0"/>
                      </a:moveTo>
                      <a:lnTo>
                        <a:pt x="3" y="0"/>
                      </a:lnTo>
                      <a:lnTo>
                        <a:pt x="0" y="0"/>
                      </a:lnTo>
                      <a:lnTo>
                        <a:pt x="379" y="0"/>
                      </a:lnTo>
                      <a:close/>
                    </a:path>
                  </a:pathLst>
                </a:custGeom>
                <a:solidFill>
                  <a:srgbClr val="F0F0F0"/>
                </a:solidFill>
                <a:ln w="9525">
                  <a:noFill/>
                  <a:round/>
                  <a:headEnd/>
                  <a:tailEnd/>
                </a:ln>
              </p:spPr>
              <p:txBody>
                <a:bodyPr/>
                <a:lstStyle/>
                <a:p>
                  <a:endParaRPr lang="en-US"/>
                </a:p>
              </p:txBody>
            </p:sp>
            <p:sp>
              <p:nvSpPr>
                <p:cNvPr id="37327" name="Rectangle 82"/>
                <p:cNvSpPr>
                  <a:spLocks noChangeArrowheads="1"/>
                </p:cNvSpPr>
                <p:nvPr/>
              </p:nvSpPr>
              <p:spPr bwMode="auto">
                <a:xfrm>
                  <a:off x="1301" y="1709"/>
                  <a:ext cx="379" cy="1"/>
                </a:xfrm>
                <a:prstGeom prst="rect">
                  <a:avLst/>
                </a:prstGeom>
                <a:solidFill>
                  <a:srgbClr val="EAEAEA"/>
                </a:solidFill>
                <a:ln w="9525">
                  <a:noFill/>
                  <a:miter lim="800000"/>
                  <a:headEnd/>
                  <a:tailEnd/>
                </a:ln>
              </p:spPr>
              <p:txBody>
                <a:bodyPr/>
                <a:lstStyle/>
                <a:p>
                  <a:endParaRPr lang="en-US"/>
                </a:p>
              </p:txBody>
            </p:sp>
            <p:sp>
              <p:nvSpPr>
                <p:cNvPr id="37328" name="Freeform 83"/>
                <p:cNvSpPr>
                  <a:spLocks/>
                </p:cNvSpPr>
                <p:nvPr/>
              </p:nvSpPr>
              <p:spPr bwMode="auto">
                <a:xfrm>
                  <a:off x="1301" y="1709"/>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E5E5E5"/>
                </a:solidFill>
                <a:ln w="9525">
                  <a:noFill/>
                  <a:round/>
                  <a:headEnd/>
                  <a:tailEnd/>
                </a:ln>
              </p:spPr>
              <p:txBody>
                <a:bodyPr/>
                <a:lstStyle/>
                <a:p>
                  <a:endParaRPr lang="en-US"/>
                </a:p>
              </p:txBody>
            </p:sp>
            <p:sp>
              <p:nvSpPr>
                <p:cNvPr id="37329" name="Freeform 84"/>
                <p:cNvSpPr>
                  <a:spLocks/>
                </p:cNvSpPr>
                <p:nvPr/>
              </p:nvSpPr>
              <p:spPr bwMode="auto">
                <a:xfrm>
                  <a:off x="1301" y="1709"/>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DFDFDF"/>
                </a:solidFill>
                <a:ln w="9525">
                  <a:noFill/>
                  <a:round/>
                  <a:headEnd/>
                  <a:tailEnd/>
                </a:ln>
              </p:spPr>
              <p:txBody>
                <a:bodyPr/>
                <a:lstStyle/>
                <a:p>
                  <a:endParaRPr lang="en-US"/>
                </a:p>
              </p:txBody>
            </p:sp>
            <p:sp>
              <p:nvSpPr>
                <p:cNvPr id="37330" name="Freeform 85"/>
                <p:cNvSpPr>
                  <a:spLocks/>
                </p:cNvSpPr>
                <p:nvPr/>
              </p:nvSpPr>
              <p:spPr bwMode="auto">
                <a:xfrm>
                  <a:off x="1301" y="1709"/>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DADADA"/>
                </a:solidFill>
                <a:ln w="9525">
                  <a:noFill/>
                  <a:round/>
                  <a:headEnd/>
                  <a:tailEnd/>
                </a:ln>
              </p:spPr>
              <p:txBody>
                <a:bodyPr/>
                <a:lstStyle/>
                <a:p>
                  <a:endParaRPr lang="en-US"/>
                </a:p>
              </p:txBody>
            </p:sp>
            <p:sp>
              <p:nvSpPr>
                <p:cNvPr id="37331" name="Rectangle 86"/>
                <p:cNvSpPr>
                  <a:spLocks noChangeArrowheads="1"/>
                </p:cNvSpPr>
                <p:nvPr/>
              </p:nvSpPr>
              <p:spPr bwMode="auto">
                <a:xfrm>
                  <a:off x="1301" y="1705"/>
                  <a:ext cx="379" cy="4"/>
                </a:xfrm>
                <a:prstGeom prst="rect">
                  <a:avLst/>
                </a:prstGeom>
                <a:solidFill>
                  <a:srgbClr val="D4D4D4"/>
                </a:solidFill>
                <a:ln w="9525">
                  <a:noFill/>
                  <a:miter lim="800000"/>
                  <a:headEnd/>
                  <a:tailEnd/>
                </a:ln>
              </p:spPr>
              <p:txBody>
                <a:bodyPr/>
                <a:lstStyle/>
                <a:p>
                  <a:endParaRPr lang="en-US"/>
                </a:p>
              </p:txBody>
            </p:sp>
            <p:sp>
              <p:nvSpPr>
                <p:cNvPr id="37332" name="Freeform 87"/>
                <p:cNvSpPr>
                  <a:spLocks/>
                </p:cNvSpPr>
                <p:nvPr/>
              </p:nvSpPr>
              <p:spPr bwMode="auto">
                <a:xfrm>
                  <a:off x="1301" y="170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CFCFCF"/>
                </a:solidFill>
                <a:ln w="9525">
                  <a:noFill/>
                  <a:round/>
                  <a:headEnd/>
                  <a:tailEnd/>
                </a:ln>
              </p:spPr>
              <p:txBody>
                <a:bodyPr/>
                <a:lstStyle/>
                <a:p>
                  <a:endParaRPr lang="en-US"/>
                </a:p>
              </p:txBody>
            </p:sp>
            <p:sp>
              <p:nvSpPr>
                <p:cNvPr id="37333" name="Freeform 88"/>
                <p:cNvSpPr>
                  <a:spLocks/>
                </p:cNvSpPr>
                <p:nvPr/>
              </p:nvSpPr>
              <p:spPr bwMode="auto">
                <a:xfrm>
                  <a:off x="1301" y="170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C9C9C9"/>
                </a:solidFill>
                <a:ln w="9525">
                  <a:noFill/>
                  <a:round/>
                  <a:headEnd/>
                  <a:tailEnd/>
                </a:ln>
              </p:spPr>
              <p:txBody>
                <a:bodyPr/>
                <a:lstStyle/>
                <a:p>
                  <a:endParaRPr lang="en-US"/>
                </a:p>
              </p:txBody>
            </p:sp>
            <p:sp>
              <p:nvSpPr>
                <p:cNvPr id="37334" name="Freeform 89"/>
                <p:cNvSpPr>
                  <a:spLocks/>
                </p:cNvSpPr>
                <p:nvPr/>
              </p:nvSpPr>
              <p:spPr bwMode="auto">
                <a:xfrm>
                  <a:off x="1301" y="170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C4C4C4"/>
                </a:solidFill>
                <a:ln w="9525">
                  <a:noFill/>
                  <a:round/>
                  <a:headEnd/>
                  <a:tailEnd/>
                </a:ln>
              </p:spPr>
              <p:txBody>
                <a:bodyPr/>
                <a:lstStyle/>
                <a:p>
                  <a:endParaRPr lang="en-US"/>
                </a:p>
              </p:txBody>
            </p:sp>
            <p:sp>
              <p:nvSpPr>
                <p:cNvPr id="37335" name="Freeform 90"/>
                <p:cNvSpPr>
                  <a:spLocks/>
                </p:cNvSpPr>
                <p:nvPr/>
              </p:nvSpPr>
              <p:spPr bwMode="auto">
                <a:xfrm>
                  <a:off x="1301" y="170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BEBEBE"/>
                </a:solidFill>
                <a:ln w="9525">
                  <a:noFill/>
                  <a:round/>
                  <a:headEnd/>
                  <a:tailEnd/>
                </a:ln>
              </p:spPr>
              <p:txBody>
                <a:bodyPr/>
                <a:lstStyle/>
                <a:p>
                  <a:endParaRPr lang="en-US"/>
                </a:p>
              </p:txBody>
            </p:sp>
            <p:sp>
              <p:nvSpPr>
                <p:cNvPr id="37336" name="Freeform 91"/>
                <p:cNvSpPr>
                  <a:spLocks/>
                </p:cNvSpPr>
                <p:nvPr/>
              </p:nvSpPr>
              <p:spPr bwMode="auto">
                <a:xfrm>
                  <a:off x="1301" y="170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B4B4B4"/>
                </a:solidFill>
                <a:ln w="9525">
                  <a:noFill/>
                  <a:round/>
                  <a:headEnd/>
                  <a:tailEnd/>
                </a:ln>
              </p:spPr>
              <p:txBody>
                <a:bodyPr/>
                <a:lstStyle/>
                <a:p>
                  <a:endParaRPr lang="en-US"/>
                </a:p>
              </p:txBody>
            </p:sp>
            <p:sp>
              <p:nvSpPr>
                <p:cNvPr id="37337" name="Freeform 92"/>
                <p:cNvSpPr>
                  <a:spLocks/>
                </p:cNvSpPr>
                <p:nvPr/>
              </p:nvSpPr>
              <p:spPr bwMode="auto">
                <a:xfrm>
                  <a:off x="1301" y="170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AEAEAE"/>
                </a:solidFill>
                <a:ln w="9525">
                  <a:noFill/>
                  <a:round/>
                  <a:headEnd/>
                  <a:tailEnd/>
                </a:ln>
              </p:spPr>
              <p:txBody>
                <a:bodyPr/>
                <a:lstStyle/>
                <a:p>
                  <a:endParaRPr lang="en-US"/>
                </a:p>
              </p:txBody>
            </p:sp>
            <p:sp>
              <p:nvSpPr>
                <p:cNvPr id="37338" name="Freeform 93"/>
                <p:cNvSpPr>
                  <a:spLocks/>
                </p:cNvSpPr>
                <p:nvPr/>
              </p:nvSpPr>
              <p:spPr bwMode="auto">
                <a:xfrm>
                  <a:off x="1301" y="170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A9A9A9"/>
                </a:solidFill>
                <a:ln w="9525">
                  <a:noFill/>
                  <a:round/>
                  <a:headEnd/>
                  <a:tailEnd/>
                </a:ln>
              </p:spPr>
              <p:txBody>
                <a:bodyPr/>
                <a:lstStyle/>
                <a:p>
                  <a:endParaRPr lang="en-US"/>
                </a:p>
              </p:txBody>
            </p:sp>
            <p:sp>
              <p:nvSpPr>
                <p:cNvPr id="37339" name="Freeform 94"/>
                <p:cNvSpPr>
                  <a:spLocks/>
                </p:cNvSpPr>
                <p:nvPr/>
              </p:nvSpPr>
              <p:spPr bwMode="auto">
                <a:xfrm>
                  <a:off x="1301" y="170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A3A3A3"/>
                </a:solidFill>
                <a:ln w="9525">
                  <a:noFill/>
                  <a:round/>
                  <a:headEnd/>
                  <a:tailEnd/>
                </a:ln>
              </p:spPr>
              <p:txBody>
                <a:bodyPr/>
                <a:lstStyle/>
                <a:p>
                  <a:endParaRPr lang="en-US"/>
                </a:p>
              </p:txBody>
            </p:sp>
            <p:sp>
              <p:nvSpPr>
                <p:cNvPr id="37340" name="Rectangle 95"/>
                <p:cNvSpPr>
                  <a:spLocks noChangeArrowheads="1"/>
                </p:cNvSpPr>
                <p:nvPr/>
              </p:nvSpPr>
              <p:spPr bwMode="auto">
                <a:xfrm>
                  <a:off x="1301" y="1700"/>
                  <a:ext cx="379" cy="4"/>
                </a:xfrm>
                <a:prstGeom prst="rect">
                  <a:avLst/>
                </a:prstGeom>
                <a:solidFill>
                  <a:srgbClr val="9E9E9E"/>
                </a:solidFill>
                <a:ln w="9525">
                  <a:noFill/>
                  <a:miter lim="800000"/>
                  <a:headEnd/>
                  <a:tailEnd/>
                </a:ln>
              </p:spPr>
              <p:txBody>
                <a:bodyPr/>
                <a:lstStyle/>
                <a:p>
                  <a:endParaRPr lang="en-US"/>
                </a:p>
              </p:txBody>
            </p:sp>
            <p:sp>
              <p:nvSpPr>
                <p:cNvPr id="37341" name="Freeform 96"/>
                <p:cNvSpPr>
                  <a:spLocks/>
                </p:cNvSpPr>
                <p:nvPr/>
              </p:nvSpPr>
              <p:spPr bwMode="auto">
                <a:xfrm>
                  <a:off x="1301" y="170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989898"/>
                </a:solidFill>
                <a:ln w="9525">
                  <a:noFill/>
                  <a:round/>
                  <a:headEnd/>
                  <a:tailEnd/>
                </a:ln>
              </p:spPr>
              <p:txBody>
                <a:bodyPr/>
                <a:lstStyle/>
                <a:p>
                  <a:endParaRPr lang="en-US"/>
                </a:p>
              </p:txBody>
            </p:sp>
            <p:sp>
              <p:nvSpPr>
                <p:cNvPr id="37342" name="Freeform 97"/>
                <p:cNvSpPr>
                  <a:spLocks/>
                </p:cNvSpPr>
                <p:nvPr/>
              </p:nvSpPr>
              <p:spPr bwMode="auto">
                <a:xfrm>
                  <a:off x="1301" y="170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939393"/>
                </a:solidFill>
                <a:ln w="9525">
                  <a:noFill/>
                  <a:round/>
                  <a:headEnd/>
                  <a:tailEnd/>
                </a:ln>
              </p:spPr>
              <p:txBody>
                <a:bodyPr/>
                <a:lstStyle/>
                <a:p>
                  <a:endParaRPr lang="en-US"/>
                </a:p>
              </p:txBody>
            </p:sp>
            <p:sp>
              <p:nvSpPr>
                <p:cNvPr id="37343" name="Freeform 98"/>
                <p:cNvSpPr>
                  <a:spLocks/>
                </p:cNvSpPr>
                <p:nvPr/>
              </p:nvSpPr>
              <p:spPr bwMode="auto">
                <a:xfrm>
                  <a:off x="1301" y="170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8D8D8D"/>
                </a:solidFill>
                <a:ln w="9525">
                  <a:noFill/>
                  <a:round/>
                  <a:headEnd/>
                  <a:tailEnd/>
                </a:ln>
              </p:spPr>
              <p:txBody>
                <a:bodyPr/>
                <a:lstStyle/>
                <a:p>
                  <a:endParaRPr lang="en-US"/>
                </a:p>
              </p:txBody>
            </p:sp>
            <p:sp>
              <p:nvSpPr>
                <p:cNvPr id="37344" name="Freeform 99"/>
                <p:cNvSpPr>
                  <a:spLocks/>
                </p:cNvSpPr>
                <p:nvPr/>
              </p:nvSpPr>
              <p:spPr bwMode="auto">
                <a:xfrm>
                  <a:off x="1301" y="170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888888"/>
                </a:solidFill>
                <a:ln w="9525">
                  <a:noFill/>
                  <a:round/>
                  <a:headEnd/>
                  <a:tailEnd/>
                </a:ln>
              </p:spPr>
              <p:txBody>
                <a:bodyPr/>
                <a:lstStyle/>
                <a:p>
                  <a:endParaRPr lang="en-US"/>
                </a:p>
              </p:txBody>
            </p:sp>
            <p:sp>
              <p:nvSpPr>
                <p:cNvPr id="37345" name="Freeform 100"/>
                <p:cNvSpPr>
                  <a:spLocks/>
                </p:cNvSpPr>
                <p:nvPr/>
              </p:nvSpPr>
              <p:spPr bwMode="auto">
                <a:xfrm>
                  <a:off x="1301" y="1699"/>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818181"/>
                </a:solidFill>
                <a:ln w="9525">
                  <a:noFill/>
                  <a:round/>
                  <a:headEnd/>
                  <a:tailEnd/>
                </a:ln>
              </p:spPr>
              <p:txBody>
                <a:bodyPr/>
                <a:lstStyle/>
                <a:p>
                  <a:endParaRPr lang="en-US"/>
                </a:p>
              </p:txBody>
            </p:sp>
            <p:sp>
              <p:nvSpPr>
                <p:cNvPr id="37346" name="Freeform 101"/>
                <p:cNvSpPr>
                  <a:spLocks/>
                </p:cNvSpPr>
                <p:nvPr/>
              </p:nvSpPr>
              <p:spPr bwMode="auto">
                <a:xfrm>
                  <a:off x="1301" y="1699"/>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878787"/>
                </a:solidFill>
                <a:ln w="9525">
                  <a:noFill/>
                  <a:round/>
                  <a:headEnd/>
                  <a:tailEnd/>
                </a:ln>
              </p:spPr>
              <p:txBody>
                <a:bodyPr/>
                <a:lstStyle/>
                <a:p>
                  <a:endParaRPr lang="en-US"/>
                </a:p>
              </p:txBody>
            </p:sp>
            <p:sp>
              <p:nvSpPr>
                <p:cNvPr id="37347" name="Freeform 102"/>
                <p:cNvSpPr>
                  <a:spLocks/>
                </p:cNvSpPr>
                <p:nvPr/>
              </p:nvSpPr>
              <p:spPr bwMode="auto">
                <a:xfrm>
                  <a:off x="1301" y="1699"/>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8D8D8D"/>
                </a:solidFill>
                <a:ln w="9525">
                  <a:noFill/>
                  <a:round/>
                  <a:headEnd/>
                  <a:tailEnd/>
                </a:ln>
              </p:spPr>
              <p:txBody>
                <a:bodyPr/>
                <a:lstStyle/>
                <a:p>
                  <a:endParaRPr lang="en-US"/>
                </a:p>
              </p:txBody>
            </p:sp>
            <p:sp>
              <p:nvSpPr>
                <p:cNvPr id="37348" name="Rectangle 103"/>
                <p:cNvSpPr>
                  <a:spLocks noChangeArrowheads="1"/>
                </p:cNvSpPr>
                <p:nvPr/>
              </p:nvSpPr>
              <p:spPr bwMode="auto">
                <a:xfrm>
                  <a:off x="1301" y="1695"/>
                  <a:ext cx="379" cy="4"/>
                </a:xfrm>
                <a:prstGeom prst="rect">
                  <a:avLst/>
                </a:prstGeom>
                <a:solidFill>
                  <a:srgbClr val="929292"/>
                </a:solidFill>
                <a:ln w="9525">
                  <a:noFill/>
                  <a:miter lim="800000"/>
                  <a:headEnd/>
                  <a:tailEnd/>
                </a:ln>
              </p:spPr>
              <p:txBody>
                <a:bodyPr/>
                <a:lstStyle/>
                <a:p>
                  <a:endParaRPr lang="en-US"/>
                </a:p>
              </p:txBody>
            </p:sp>
            <p:sp>
              <p:nvSpPr>
                <p:cNvPr id="37349" name="Freeform 104"/>
                <p:cNvSpPr>
                  <a:spLocks/>
                </p:cNvSpPr>
                <p:nvPr/>
              </p:nvSpPr>
              <p:spPr bwMode="auto">
                <a:xfrm>
                  <a:off x="1301" y="169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989898"/>
                </a:solidFill>
                <a:ln w="9525">
                  <a:noFill/>
                  <a:round/>
                  <a:headEnd/>
                  <a:tailEnd/>
                </a:ln>
              </p:spPr>
              <p:txBody>
                <a:bodyPr/>
                <a:lstStyle/>
                <a:p>
                  <a:endParaRPr lang="en-US"/>
                </a:p>
              </p:txBody>
            </p:sp>
            <p:sp>
              <p:nvSpPr>
                <p:cNvPr id="37350" name="Freeform 105"/>
                <p:cNvSpPr>
                  <a:spLocks/>
                </p:cNvSpPr>
                <p:nvPr/>
              </p:nvSpPr>
              <p:spPr bwMode="auto">
                <a:xfrm>
                  <a:off x="1301" y="169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9D9D9D"/>
                </a:solidFill>
                <a:ln w="9525">
                  <a:noFill/>
                  <a:round/>
                  <a:headEnd/>
                  <a:tailEnd/>
                </a:ln>
              </p:spPr>
              <p:txBody>
                <a:bodyPr/>
                <a:lstStyle/>
                <a:p>
                  <a:endParaRPr lang="en-US"/>
                </a:p>
              </p:txBody>
            </p:sp>
            <p:sp>
              <p:nvSpPr>
                <p:cNvPr id="37351" name="Freeform 106"/>
                <p:cNvSpPr>
                  <a:spLocks/>
                </p:cNvSpPr>
                <p:nvPr/>
              </p:nvSpPr>
              <p:spPr bwMode="auto">
                <a:xfrm>
                  <a:off x="1301" y="169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A3A3A3"/>
                </a:solidFill>
                <a:ln w="9525">
                  <a:noFill/>
                  <a:round/>
                  <a:headEnd/>
                  <a:tailEnd/>
                </a:ln>
              </p:spPr>
              <p:txBody>
                <a:bodyPr/>
                <a:lstStyle/>
                <a:p>
                  <a:endParaRPr lang="en-US"/>
                </a:p>
              </p:txBody>
            </p:sp>
            <p:sp>
              <p:nvSpPr>
                <p:cNvPr id="37352" name="Freeform 107"/>
                <p:cNvSpPr>
                  <a:spLocks/>
                </p:cNvSpPr>
                <p:nvPr/>
              </p:nvSpPr>
              <p:spPr bwMode="auto">
                <a:xfrm>
                  <a:off x="1301" y="1695"/>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A9A9A9"/>
                </a:solidFill>
                <a:ln w="9525">
                  <a:noFill/>
                  <a:round/>
                  <a:headEnd/>
                  <a:tailEnd/>
                </a:ln>
              </p:spPr>
              <p:txBody>
                <a:bodyPr/>
                <a:lstStyle/>
                <a:p>
                  <a:endParaRPr lang="en-US"/>
                </a:p>
              </p:txBody>
            </p:sp>
            <p:sp>
              <p:nvSpPr>
                <p:cNvPr id="37353" name="Rectangle 108"/>
                <p:cNvSpPr>
                  <a:spLocks noChangeArrowheads="1"/>
                </p:cNvSpPr>
                <p:nvPr/>
              </p:nvSpPr>
              <p:spPr bwMode="auto">
                <a:xfrm>
                  <a:off x="1301" y="1694"/>
                  <a:ext cx="379" cy="1"/>
                </a:xfrm>
                <a:prstGeom prst="rect">
                  <a:avLst/>
                </a:prstGeom>
                <a:solidFill>
                  <a:srgbClr val="AEAEAE"/>
                </a:solidFill>
                <a:ln w="9525">
                  <a:noFill/>
                  <a:miter lim="800000"/>
                  <a:headEnd/>
                  <a:tailEnd/>
                </a:ln>
              </p:spPr>
              <p:txBody>
                <a:bodyPr/>
                <a:lstStyle/>
                <a:p>
                  <a:endParaRPr lang="en-US"/>
                </a:p>
              </p:txBody>
            </p:sp>
            <p:sp>
              <p:nvSpPr>
                <p:cNvPr id="37354" name="Freeform 109"/>
                <p:cNvSpPr>
                  <a:spLocks/>
                </p:cNvSpPr>
                <p:nvPr/>
              </p:nvSpPr>
              <p:spPr bwMode="auto">
                <a:xfrm>
                  <a:off x="1301" y="169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B4B4B4"/>
                </a:solidFill>
                <a:ln w="9525">
                  <a:noFill/>
                  <a:round/>
                  <a:headEnd/>
                  <a:tailEnd/>
                </a:ln>
              </p:spPr>
              <p:txBody>
                <a:bodyPr/>
                <a:lstStyle/>
                <a:p>
                  <a:endParaRPr lang="en-US"/>
                </a:p>
              </p:txBody>
            </p:sp>
            <p:sp>
              <p:nvSpPr>
                <p:cNvPr id="37355" name="Freeform 110"/>
                <p:cNvSpPr>
                  <a:spLocks/>
                </p:cNvSpPr>
                <p:nvPr/>
              </p:nvSpPr>
              <p:spPr bwMode="auto">
                <a:xfrm>
                  <a:off x="1301" y="169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B9B9B9"/>
                </a:solidFill>
                <a:ln w="9525">
                  <a:noFill/>
                  <a:round/>
                  <a:headEnd/>
                  <a:tailEnd/>
                </a:ln>
              </p:spPr>
              <p:txBody>
                <a:bodyPr/>
                <a:lstStyle/>
                <a:p>
                  <a:endParaRPr lang="en-US"/>
                </a:p>
              </p:txBody>
            </p:sp>
            <p:sp>
              <p:nvSpPr>
                <p:cNvPr id="37356" name="Freeform 111"/>
                <p:cNvSpPr>
                  <a:spLocks/>
                </p:cNvSpPr>
                <p:nvPr/>
              </p:nvSpPr>
              <p:spPr bwMode="auto">
                <a:xfrm>
                  <a:off x="1301" y="169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BFBFBF"/>
                </a:solidFill>
                <a:ln w="9525">
                  <a:noFill/>
                  <a:round/>
                  <a:headEnd/>
                  <a:tailEnd/>
                </a:ln>
              </p:spPr>
              <p:txBody>
                <a:bodyPr/>
                <a:lstStyle/>
                <a:p>
                  <a:endParaRPr lang="en-US"/>
                </a:p>
              </p:txBody>
            </p:sp>
            <p:sp>
              <p:nvSpPr>
                <p:cNvPr id="37357" name="Freeform 112"/>
                <p:cNvSpPr>
                  <a:spLocks/>
                </p:cNvSpPr>
                <p:nvPr/>
              </p:nvSpPr>
              <p:spPr bwMode="auto">
                <a:xfrm>
                  <a:off x="1301" y="1694"/>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C5C5C5"/>
                </a:solidFill>
                <a:ln w="9525">
                  <a:noFill/>
                  <a:round/>
                  <a:headEnd/>
                  <a:tailEnd/>
                </a:ln>
              </p:spPr>
              <p:txBody>
                <a:bodyPr/>
                <a:lstStyle/>
                <a:p>
                  <a:endParaRPr lang="en-US"/>
                </a:p>
              </p:txBody>
            </p:sp>
            <p:sp>
              <p:nvSpPr>
                <p:cNvPr id="37358" name="Rectangle 113"/>
                <p:cNvSpPr>
                  <a:spLocks noChangeArrowheads="1"/>
                </p:cNvSpPr>
                <p:nvPr/>
              </p:nvSpPr>
              <p:spPr bwMode="auto">
                <a:xfrm>
                  <a:off x="1301" y="1690"/>
                  <a:ext cx="379" cy="4"/>
                </a:xfrm>
                <a:prstGeom prst="rect">
                  <a:avLst/>
                </a:prstGeom>
                <a:solidFill>
                  <a:srgbClr val="CACACA"/>
                </a:solidFill>
                <a:ln w="9525">
                  <a:noFill/>
                  <a:miter lim="800000"/>
                  <a:headEnd/>
                  <a:tailEnd/>
                </a:ln>
              </p:spPr>
              <p:txBody>
                <a:bodyPr/>
                <a:lstStyle/>
                <a:p>
                  <a:endParaRPr lang="en-US"/>
                </a:p>
              </p:txBody>
            </p:sp>
            <p:sp>
              <p:nvSpPr>
                <p:cNvPr id="37359" name="Freeform 114"/>
                <p:cNvSpPr>
                  <a:spLocks/>
                </p:cNvSpPr>
                <p:nvPr/>
              </p:nvSpPr>
              <p:spPr bwMode="auto">
                <a:xfrm>
                  <a:off x="1301" y="169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D0D0D0"/>
                </a:solidFill>
                <a:ln w="9525">
                  <a:noFill/>
                  <a:round/>
                  <a:headEnd/>
                  <a:tailEnd/>
                </a:ln>
              </p:spPr>
              <p:txBody>
                <a:bodyPr/>
                <a:lstStyle/>
                <a:p>
                  <a:endParaRPr lang="en-US"/>
                </a:p>
              </p:txBody>
            </p:sp>
            <p:sp>
              <p:nvSpPr>
                <p:cNvPr id="37360" name="Freeform 115"/>
                <p:cNvSpPr>
                  <a:spLocks/>
                </p:cNvSpPr>
                <p:nvPr/>
              </p:nvSpPr>
              <p:spPr bwMode="auto">
                <a:xfrm>
                  <a:off x="1301" y="169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D5D5D5"/>
                </a:solidFill>
                <a:ln w="9525">
                  <a:noFill/>
                  <a:round/>
                  <a:headEnd/>
                  <a:tailEnd/>
                </a:ln>
              </p:spPr>
              <p:txBody>
                <a:bodyPr/>
                <a:lstStyle/>
                <a:p>
                  <a:endParaRPr lang="en-US"/>
                </a:p>
              </p:txBody>
            </p:sp>
            <p:sp>
              <p:nvSpPr>
                <p:cNvPr id="37361" name="Freeform 116"/>
                <p:cNvSpPr>
                  <a:spLocks/>
                </p:cNvSpPr>
                <p:nvPr/>
              </p:nvSpPr>
              <p:spPr bwMode="auto">
                <a:xfrm>
                  <a:off x="1301" y="169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DBDBDB"/>
                </a:solidFill>
                <a:ln w="9525">
                  <a:noFill/>
                  <a:round/>
                  <a:headEnd/>
                  <a:tailEnd/>
                </a:ln>
              </p:spPr>
              <p:txBody>
                <a:bodyPr/>
                <a:lstStyle/>
                <a:p>
                  <a:endParaRPr lang="en-US"/>
                </a:p>
              </p:txBody>
            </p:sp>
            <p:sp>
              <p:nvSpPr>
                <p:cNvPr id="37362" name="Freeform 117"/>
                <p:cNvSpPr>
                  <a:spLocks/>
                </p:cNvSpPr>
                <p:nvPr/>
              </p:nvSpPr>
              <p:spPr bwMode="auto">
                <a:xfrm>
                  <a:off x="1301" y="1690"/>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E1E1E1"/>
                </a:solidFill>
                <a:ln w="9525">
                  <a:noFill/>
                  <a:round/>
                  <a:headEnd/>
                  <a:tailEnd/>
                </a:ln>
              </p:spPr>
              <p:txBody>
                <a:bodyPr/>
                <a:lstStyle/>
                <a:p>
                  <a:endParaRPr lang="en-US"/>
                </a:p>
              </p:txBody>
            </p:sp>
            <p:sp>
              <p:nvSpPr>
                <p:cNvPr id="37363" name="Rectangle 118"/>
                <p:cNvSpPr>
                  <a:spLocks noChangeArrowheads="1"/>
                </p:cNvSpPr>
                <p:nvPr/>
              </p:nvSpPr>
              <p:spPr bwMode="auto">
                <a:xfrm>
                  <a:off x="1301" y="1689"/>
                  <a:ext cx="379" cy="1"/>
                </a:xfrm>
                <a:prstGeom prst="rect">
                  <a:avLst/>
                </a:prstGeom>
                <a:solidFill>
                  <a:srgbClr val="E6E6E6"/>
                </a:solidFill>
                <a:ln w="9525">
                  <a:noFill/>
                  <a:miter lim="800000"/>
                  <a:headEnd/>
                  <a:tailEnd/>
                </a:ln>
              </p:spPr>
              <p:txBody>
                <a:bodyPr/>
                <a:lstStyle/>
                <a:p>
                  <a:endParaRPr lang="en-US"/>
                </a:p>
              </p:txBody>
            </p:sp>
            <p:sp>
              <p:nvSpPr>
                <p:cNvPr id="37364" name="Freeform 119"/>
                <p:cNvSpPr>
                  <a:spLocks/>
                </p:cNvSpPr>
                <p:nvPr/>
              </p:nvSpPr>
              <p:spPr bwMode="auto">
                <a:xfrm>
                  <a:off x="1301" y="1689"/>
                  <a:ext cx="379" cy="1"/>
                </a:xfrm>
                <a:custGeom>
                  <a:avLst/>
                  <a:gdLst>
                    <a:gd name="T0" fmla="*/ 379 w 379"/>
                    <a:gd name="T1" fmla="*/ 0 h 1"/>
                    <a:gd name="T2" fmla="*/ 0 w 379"/>
                    <a:gd name="T3" fmla="*/ 0 h 1"/>
                    <a:gd name="T4" fmla="*/ 379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379" y="0"/>
                      </a:moveTo>
                      <a:lnTo>
                        <a:pt x="0" y="0"/>
                      </a:lnTo>
                      <a:lnTo>
                        <a:pt x="379" y="0"/>
                      </a:lnTo>
                      <a:close/>
                    </a:path>
                  </a:pathLst>
                </a:custGeom>
                <a:solidFill>
                  <a:srgbClr val="ECECEC"/>
                </a:solidFill>
                <a:ln w="9525">
                  <a:noFill/>
                  <a:round/>
                  <a:headEnd/>
                  <a:tailEnd/>
                </a:ln>
              </p:spPr>
              <p:txBody>
                <a:bodyPr/>
                <a:lstStyle/>
                <a:p>
                  <a:endParaRPr lang="en-US"/>
                </a:p>
              </p:txBody>
            </p:sp>
            <p:sp>
              <p:nvSpPr>
                <p:cNvPr id="37365" name="Freeform 120"/>
                <p:cNvSpPr>
                  <a:spLocks/>
                </p:cNvSpPr>
                <p:nvPr/>
              </p:nvSpPr>
              <p:spPr bwMode="auto">
                <a:xfrm>
                  <a:off x="1301" y="1689"/>
                  <a:ext cx="379" cy="1"/>
                </a:xfrm>
                <a:custGeom>
                  <a:avLst/>
                  <a:gdLst>
                    <a:gd name="T0" fmla="*/ 379 w 379"/>
                    <a:gd name="T1" fmla="*/ 0 h 1"/>
                    <a:gd name="T2" fmla="*/ 0 w 379"/>
                    <a:gd name="T3" fmla="*/ 0 h 1"/>
                    <a:gd name="T4" fmla="*/ 3 w 379"/>
                    <a:gd name="T5" fmla="*/ 0 h 1"/>
                    <a:gd name="T6" fmla="*/ 379 w 379"/>
                    <a:gd name="T7" fmla="*/ 0 h 1"/>
                    <a:gd name="T8" fmla="*/ 0 60000 65536"/>
                    <a:gd name="T9" fmla="*/ 0 60000 65536"/>
                    <a:gd name="T10" fmla="*/ 0 60000 65536"/>
                    <a:gd name="T11" fmla="*/ 0 60000 65536"/>
                    <a:gd name="T12" fmla="*/ 0 w 379"/>
                    <a:gd name="T13" fmla="*/ 0 h 1"/>
                    <a:gd name="T14" fmla="*/ 379 w 379"/>
                    <a:gd name="T15" fmla="*/ 1 h 1"/>
                  </a:gdLst>
                  <a:ahLst/>
                  <a:cxnLst>
                    <a:cxn ang="T8">
                      <a:pos x="T0" y="T1"/>
                    </a:cxn>
                    <a:cxn ang="T9">
                      <a:pos x="T2" y="T3"/>
                    </a:cxn>
                    <a:cxn ang="T10">
                      <a:pos x="T4" y="T5"/>
                    </a:cxn>
                    <a:cxn ang="T11">
                      <a:pos x="T6" y="T7"/>
                    </a:cxn>
                  </a:cxnLst>
                  <a:rect l="T12" t="T13" r="T14" b="T15"/>
                  <a:pathLst>
                    <a:path w="379" h="1">
                      <a:moveTo>
                        <a:pt x="379" y="0"/>
                      </a:moveTo>
                      <a:lnTo>
                        <a:pt x="0" y="0"/>
                      </a:lnTo>
                      <a:lnTo>
                        <a:pt x="3" y="0"/>
                      </a:lnTo>
                      <a:lnTo>
                        <a:pt x="379" y="0"/>
                      </a:lnTo>
                      <a:close/>
                    </a:path>
                  </a:pathLst>
                </a:custGeom>
                <a:solidFill>
                  <a:srgbClr val="F2F2F2"/>
                </a:solidFill>
                <a:ln w="9525">
                  <a:noFill/>
                  <a:round/>
                  <a:headEnd/>
                  <a:tailEnd/>
                </a:ln>
              </p:spPr>
              <p:txBody>
                <a:bodyPr/>
                <a:lstStyle/>
                <a:p>
                  <a:endParaRPr lang="en-US"/>
                </a:p>
              </p:txBody>
            </p:sp>
            <p:sp>
              <p:nvSpPr>
                <p:cNvPr id="37366" name="Freeform 121"/>
                <p:cNvSpPr>
                  <a:spLocks/>
                </p:cNvSpPr>
                <p:nvPr/>
              </p:nvSpPr>
              <p:spPr bwMode="auto">
                <a:xfrm>
                  <a:off x="1304" y="1689"/>
                  <a:ext cx="376" cy="1"/>
                </a:xfrm>
                <a:custGeom>
                  <a:avLst/>
                  <a:gdLst>
                    <a:gd name="T0" fmla="*/ 376 w 376"/>
                    <a:gd name="T1" fmla="*/ 0 h 1"/>
                    <a:gd name="T2" fmla="*/ 0 w 376"/>
                    <a:gd name="T3" fmla="*/ 0 h 1"/>
                    <a:gd name="T4" fmla="*/ 376 w 376"/>
                    <a:gd name="T5" fmla="*/ 0 h 1"/>
                    <a:gd name="T6" fmla="*/ 0 60000 65536"/>
                    <a:gd name="T7" fmla="*/ 0 60000 65536"/>
                    <a:gd name="T8" fmla="*/ 0 60000 65536"/>
                    <a:gd name="T9" fmla="*/ 0 w 376"/>
                    <a:gd name="T10" fmla="*/ 0 h 1"/>
                    <a:gd name="T11" fmla="*/ 376 w 376"/>
                    <a:gd name="T12" fmla="*/ 1 h 1"/>
                  </a:gdLst>
                  <a:ahLst/>
                  <a:cxnLst>
                    <a:cxn ang="T6">
                      <a:pos x="T0" y="T1"/>
                    </a:cxn>
                    <a:cxn ang="T7">
                      <a:pos x="T2" y="T3"/>
                    </a:cxn>
                    <a:cxn ang="T8">
                      <a:pos x="T4" y="T5"/>
                    </a:cxn>
                  </a:cxnLst>
                  <a:rect l="T9" t="T10" r="T11" b="T12"/>
                  <a:pathLst>
                    <a:path w="376" h="1">
                      <a:moveTo>
                        <a:pt x="376" y="0"/>
                      </a:moveTo>
                      <a:lnTo>
                        <a:pt x="0" y="0"/>
                      </a:lnTo>
                      <a:lnTo>
                        <a:pt x="376" y="0"/>
                      </a:lnTo>
                      <a:close/>
                    </a:path>
                  </a:pathLst>
                </a:custGeom>
                <a:solidFill>
                  <a:srgbClr val="F2F2F2"/>
                </a:solidFill>
                <a:ln w="9525">
                  <a:noFill/>
                  <a:round/>
                  <a:headEnd/>
                  <a:tailEnd/>
                </a:ln>
              </p:spPr>
              <p:txBody>
                <a:bodyPr/>
                <a:lstStyle/>
                <a:p>
                  <a:endParaRPr lang="en-US"/>
                </a:p>
              </p:txBody>
            </p:sp>
            <p:sp>
              <p:nvSpPr>
                <p:cNvPr id="37367" name="Freeform 122"/>
                <p:cNvSpPr>
                  <a:spLocks/>
                </p:cNvSpPr>
                <p:nvPr/>
              </p:nvSpPr>
              <p:spPr bwMode="auto">
                <a:xfrm>
                  <a:off x="1304" y="1685"/>
                  <a:ext cx="376" cy="4"/>
                </a:xfrm>
                <a:custGeom>
                  <a:avLst/>
                  <a:gdLst>
                    <a:gd name="T0" fmla="*/ 376 w 376"/>
                    <a:gd name="T1" fmla="*/ 4 h 4"/>
                    <a:gd name="T2" fmla="*/ 0 w 376"/>
                    <a:gd name="T3" fmla="*/ 4 h 4"/>
                    <a:gd name="T4" fmla="*/ 56 w 376"/>
                    <a:gd name="T5" fmla="*/ 0 h 4"/>
                    <a:gd name="T6" fmla="*/ 376 w 376"/>
                    <a:gd name="T7" fmla="*/ 0 h 4"/>
                    <a:gd name="T8" fmla="*/ 376 w 376"/>
                    <a:gd name="T9" fmla="*/ 4 h 4"/>
                    <a:gd name="T10" fmla="*/ 0 60000 65536"/>
                    <a:gd name="T11" fmla="*/ 0 60000 65536"/>
                    <a:gd name="T12" fmla="*/ 0 60000 65536"/>
                    <a:gd name="T13" fmla="*/ 0 60000 65536"/>
                    <a:gd name="T14" fmla="*/ 0 60000 65536"/>
                    <a:gd name="T15" fmla="*/ 0 w 376"/>
                    <a:gd name="T16" fmla="*/ 0 h 4"/>
                    <a:gd name="T17" fmla="*/ 376 w 376"/>
                    <a:gd name="T18" fmla="*/ 4 h 4"/>
                  </a:gdLst>
                  <a:ahLst/>
                  <a:cxnLst>
                    <a:cxn ang="T10">
                      <a:pos x="T0" y="T1"/>
                    </a:cxn>
                    <a:cxn ang="T11">
                      <a:pos x="T2" y="T3"/>
                    </a:cxn>
                    <a:cxn ang="T12">
                      <a:pos x="T4" y="T5"/>
                    </a:cxn>
                    <a:cxn ang="T13">
                      <a:pos x="T6" y="T7"/>
                    </a:cxn>
                    <a:cxn ang="T14">
                      <a:pos x="T8" y="T9"/>
                    </a:cxn>
                  </a:cxnLst>
                  <a:rect l="T15" t="T16" r="T17" b="T18"/>
                  <a:pathLst>
                    <a:path w="376" h="4">
                      <a:moveTo>
                        <a:pt x="376" y="4"/>
                      </a:moveTo>
                      <a:lnTo>
                        <a:pt x="0" y="4"/>
                      </a:lnTo>
                      <a:lnTo>
                        <a:pt x="56" y="0"/>
                      </a:lnTo>
                      <a:lnTo>
                        <a:pt x="376" y="0"/>
                      </a:lnTo>
                      <a:lnTo>
                        <a:pt x="376" y="4"/>
                      </a:lnTo>
                      <a:close/>
                    </a:path>
                  </a:pathLst>
                </a:custGeom>
                <a:solidFill>
                  <a:srgbClr val="F2F2F2"/>
                </a:solidFill>
                <a:ln w="9525">
                  <a:noFill/>
                  <a:round/>
                  <a:headEnd/>
                  <a:tailEnd/>
                </a:ln>
              </p:spPr>
              <p:txBody>
                <a:bodyPr/>
                <a:lstStyle/>
                <a:p>
                  <a:endParaRPr lang="en-US"/>
                </a:p>
              </p:txBody>
            </p:sp>
            <p:sp>
              <p:nvSpPr>
                <p:cNvPr id="37368" name="Freeform 123"/>
                <p:cNvSpPr>
                  <a:spLocks/>
                </p:cNvSpPr>
                <p:nvPr/>
              </p:nvSpPr>
              <p:spPr bwMode="auto">
                <a:xfrm>
                  <a:off x="1360" y="1685"/>
                  <a:ext cx="320" cy="1"/>
                </a:xfrm>
                <a:custGeom>
                  <a:avLst/>
                  <a:gdLst>
                    <a:gd name="T0" fmla="*/ 320 w 320"/>
                    <a:gd name="T1" fmla="*/ 0 h 1"/>
                    <a:gd name="T2" fmla="*/ 0 w 320"/>
                    <a:gd name="T3" fmla="*/ 0 h 1"/>
                    <a:gd name="T4" fmla="*/ 320 w 320"/>
                    <a:gd name="T5" fmla="*/ 0 h 1"/>
                    <a:gd name="T6" fmla="*/ 0 60000 65536"/>
                    <a:gd name="T7" fmla="*/ 0 60000 65536"/>
                    <a:gd name="T8" fmla="*/ 0 60000 65536"/>
                    <a:gd name="T9" fmla="*/ 0 w 320"/>
                    <a:gd name="T10" fmla="*/ 0 h 1"/>
                    <a:gd name="T11" fmla="*/ 320 w 320"/>
                    <a:gd name="T12" fmla="*/ 1 h 1"/>
                  </a:gdLst>
                  <a:ahLst/>
                  <a:cxnLst>
                    <a:cxn ang="T6">
                      <a:pos x="T0" y="T1"/>
                    </a:cxn>
                    <a:cxn ang="T7">
                      <a:pos x="T2" y="T3"/>
                    </a:cxn>
                    <a:cxn ang="T8">
                      <a:pos x="T4" y="T5"/>
                    </a:cxn>
                  </a:cxnLst>
                  <a:rect l="T9" t="T10" r="T11" b="T12"/>
                  <a:pathLst>
                    <a:path w="320" h="1">
                      <a:moveTo>
                        <a:pt x="320" y="0"/>
                      </a:moveTo>
                      <a:lnTo>
                        <a:pt x="0" y="0"/>
                      </a:lnTo>
                      <a:lnTo>
                        <a:pt x="320" y="0"/>
                      </a:lnTo>
                      <a:close/>
                    </a:path>
                  </a:pathLst>
                </a:custGeom>
                <a:solidFill>
                  <a:srgbClr val="F2F2F2"/>
                </a:solidFill>
                <a:ln w="9525">
                  <a:noFill/>
                  <a:round/>
                  <a:headEnd/>
                  <a:tailEnd/>
                </a:ln>
              </p:spPr>
              <p:txBody>
                <a:bodyPr/>
                <a:lstStyle/>
                <a:p>
                  <a:endParaRPr lang="en-US"/>
                </a:p>
              </p:txBody>
            </p:sp>
            <p:sp>
              <p:nvSpPr>
                <p:cNvPr id="37369" name="Freeform 124"/>
                <p:cNvSpPr>
                  <a:spLocks/>
                </p:cNvSpPr>
                <p:nvPr/>
              </p:nvSpPr>
              <p:spPr bwMode="auto">
                <a:xfrm>
                  <a:off x="1301" y="1685"/>
                  <a:ext cx="379" cy="29"/>
                </a:xfrm>
                <a:custGeom>
                  <a:avLst/>
                  <a:gdLst>
                    <a:gd name="T0" fmla="*/ 3 w 379"/>
                    <a:gd name="T1" fmla="*/ 25 h 29"/>
                    <a:gd name="T2" fmla="*/ 0 w 379"/>
                    <a:gd name="T3" fmla="*/ 24 h 29"/>
                    <a:gd name="T4" fmla="*/ 0 w 379"/>
                    <a:gd name="T5" fmla="*/ 20 h 29"/>
                    <a:gd name="T6" fmla="*/ 0 w 379"/>
                    <a:gd name="T7" fmla="*/ 19 h 29"/>
                    <a:gd name="T8" fmla="*/ 0 w 379"/>
                    <a:gd name="T9" fmla="*/ 14 h 29"/>
                    <a:gd name="T10" fmla="*/ 0 w 379"/>
                    <a:gd name="T11" fmla="*/ 9 h 29"/>
                    <a:gd name="T12" fmla="*/ 3 w 379"/>
                    <a:gd name="T13" fmla="*/ 4 h 29"/>
                    <a:gd name="T14" fmla="*/ 379 w 379"/>
                    <a:gd name="T15" fmla="*/ 0 h 29"/>
                    <a:gd name="T16" fmla="*/ 379 w 379"/>
                    <a:gd name="T17" fmla="*/ 29 h 29"/>
                    <a:gd name="T18" fmla="*/ 3 w 379"/>
                    <a:gd name="T19" fmla="*/ 25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29"/>
                    <a:gd name="T32" fmla="*/ 379 w 37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29">
                      <a:moveTo>
                        <a:pt x="3" y="25"/>
                      </a:moveTo>
                      <a:lnTo>
                        <a:pt x="0" y="24"/>
                      </a:lnTo>
                      <a:lnTo>
                        <a:pt x="0" y="20"/>
                      </a:lnTo>
                      <a:lnTo>
                        <a:pt x="0" y="19"/>
                      </a:lnTo>
                      <a:lnTo>
                        <a:pt x="0" y="14"/>
                      </a:lnTo>
                      <a:lnTo>
                        <a:pt x="0" y="9"/>
                      </a:lnTo>
                      <a:lnTo>
                        <a:pt x="3" y="4"/>
                      </a:lnTo>
                      <a:lnTo>
                        <a:pt x="379" y="0"/>
                      </a:lnTo>
                      <a:lnTo>
                        <a:pt x="379" y="29"/>
                      </a:lnTo>
                      <a:lnTo>
                        <a:pt x="3" y="25"/>
                      </a:lnTo>
                    </a:path>
                  </a:pathLst>
                </a:custGeom>
                <a:noFill/>
                <a:ln w="0">
                  <a:solidFill>
                    <a:srgbClr val="000000"/>
                  </a:solidFill>
                  <a:round/>
                  <a:headEnd/>
                  <a:tailEnd/>
                </a:ln>
              </p:spPr>
              <p:txBody>
                <a:bodyPr/>
                <a:lstStyle/>
                <a:p>
                  <a:endParaRPr lang="en-US"/>
                </a:p>
              </p:txBody>
            </p:sp>
            <p:sp>
              <p:nvSpPr>
                <p:cNvPr id="37370" name="Freeform 125"/>
                <p:cNvSpPr>
                  <a:spLocks/>
                </p:cNvSpPr>
                <p:nvPr/>
              </p:nvSpPr>
              <p:spPr bwMode="auto">
                <a:xfrm>
                  <a:off x="1219" y="1581"/>
                  <a:ext cx="169" cy="1"/>
                </a:xfrm>
                <a:custGeom>
                  <a:avLst/>
                  <a:gdLst>
                    <a:gd name="T0" fmla="*/ 0 w 169"/>
                    <a:gd name="T1" fmla="*/ 0 h 1"/>
                    <a:gd name="T2" fmla="*/ 169 w 169"/>
                    <a:gd name="T3" fmla="*/ 0 h 1"/>
                    <a:gd name="T4" fmla="*/ 0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0" y="0"/>
                      </a:moveTo>
                      <a:lnTo>
                        <a:pt x="169" y="0"/>
                      </a:lnTo>
                      <a:lnTo>
                        <a:pt x="0" y="0"/>
                      </a:lnTo>
                      <a:close/>
                    </a:path>
                  </a:pathLst>
                </a:custGeom>
                <a:solidFill>
                  <a:srgbClr val="F2F2F2"/>
                </a:solidFill>
                <a:ln w="9525">
                  <a:noFill/>
                  <a:round/>
                  <a:headEnd/>
                  <a:tailEnd/>
                </a:ln>
              </p:spPr>
              <p:txBody>
                <a:bodyPr/>
                <a:lstStyle/>
                <a:p>
                  <a:endParaRPr lang="en-US"/>
                </a:p>
              </p:txBody>
            </p:sp>
            <p:sp>
              <p:nvSpPr>
                <p:cNvPr id="37371" name="Freeform 126"/>
                <p:cNvSpPr>
                  <a:spLocks/>
                </p:cNvSpPr>
                <p:nvPr/>
              </p:nvSpPr>
              <p:spPr bwMode="auto">
                <a:xfrm>
                  <a:off x="1219" y="1581"/>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EAEAEA"/>
                </a:solidFill>
                <a:ln w="9525">
                  <a:noFill/>
                  <a:round/>
                  <a:headEnd/>
                  <a:tailEnd/>
                </a:ln>
              </p:spPr>
              <p:txBody>
                <a:bodyPr/>
                <a:lstStyle/>
                <a:p>
                  <a:endParaRPr lang="en-US"/>
                </a:p>
              </p:txBody>
            </p:sp>
            <p:sp>
              <p:nvSpPr>
                <p:cNvPr id="37372" name="Freeform 127"/>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DADADA"/>
                </a:solidFill>
                <a:ln w="9525">
                  <a:noFill/>
                  <a:round/>
                  <a:headEnd/>
                  <a:tailEnd/>
                </a:ln>
              </p:spPr>
              <p:txBody>
                <a:bodyPr/>
                <a:lstStyle/>
                <a:p>
                  <a:endParaRPr lang="en-US"/>
                </a:p>
              </p:txBody>
            </p:sp>
            <p:sp>
              <p:nvSpPr>
                <p:cNvPr id="37373" name="Freeform 128"/>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D2D2D2"/>
                </a:solidFill>
                <a:ln w="9525">
                  <a:noFill/>
                  <a:round/>
                  <a:headEnd/>
                  <a:tailEnd/>
                </a:ln>
              </p:spPr>
              <p:txBody>
                <a:bodyPr/>
                <a:lstStyle/>
                <a:p>
                  <a:endParaRPr lang="en-US"/>
                </a:p>
              </p:txBody>
            </p:sp>
            <p:sp>
              <p:nvSpPr>
                <p:cNvPr id="37374" name="Freeform 129"/>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CACACA"/>
                </a:solidFill>
                <a:ln w="9525">
                  <a:noFill/>
                  <a:round/>
                  <a:headEnd/>
                  <a:tailEnd/>
                </a:ln>
              </p:spPr>
              <p:txBody>
                <a:bodyPr/>
                <a:lstStyle/>
                <a:p>
                  <a:endParaRPr lang="en-US"/>
                </a:p>
              </p:txBody>
            </p:sp>
            <p:sp>
              <p:nvSpPr>
                <p:cNvPr id="37375" name="Freeform 130"/>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C2C2C2"/>
                </a:solidFill>
                <a:ln w="9525">
                  <a:noFill/>
                  <a:round/>
                  <a:headEnd/>
                  <a:tailEnd/>
                </a:ln>
              </p:spPr>
              <p:txBody>
                <a:bodyPr/>
                <a:lstStyle/>
                <a:p>
                  <a:endParaRPr lang="en-US"/>
                </a:p>
              </p:txBody>
            </p:sp>
            <p:sp>
              <p:nvSpPr>
                <p:cNvPr id="37376" name="Freeform 131"/>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BABABA"/>
                </a:solidFill>
                <a:ln w="9525">
                  <a:noFill/>
                  <a:round/>
                  <a:headEnd/>
                  <a:tailEnd/>
                </a:ln>
              </p:spPr>
              <p:txBody>
                <a:bodyPr/>
                <a:lstStyle/>
                <a:p>
                  <a:endParaRPr lang="en-US"/>
                </a:p>
              </p:txBody>
            </p:sp>
            <p:sp>
              <p:nvSpPr>
                <p:cNvPr id="37377" name="Freeform 132"/>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B2B2B2"/>
                </a:solidFill>
                <a:ln w="9525">
                  <a:noFill/>
                  <a:round/>
                  <a:headEnd/>
                  <a:tailEnd/>
                </a:ln>
              </p:spPr>
              <p:txBody>
                <a:bodyPr/>
                <a:lstStyle/>
                <a:p>
                  <a:endParaRPr lang="en-US"/>
                </a:p>
              </p:txBody>
            </p:sp>
            <p:sp>
              <p:nvSpPr>
                <p:cNvPr id="37378" name="Freeform 133"/>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AAAAAA"/>
                </a:solidFill>
                <a:ln w="9525">
                  <a:noFill/>
                  <a:round/>
                  <a:headEnd/>
                  <a:tailEnd/>
                </a:ln>
              </p:spPr>
              <p:txBody>
                <a:bodyPr/>
                <a:lstStyle/>
                <a:p>
                  <a:endParaRPr lang="en-US"/>
                </a:p>
              </p:txBody>
            </p:sp>
            <p:sp>
              <p:nvSpPr>
                <p:cNvPr id="37379" name="Freeform 134"/>
                <p:cNvSpPr>
                  <a:spLocks/>
                </p:cNvSpPr>
                <p:nvPr/>
              </p:nvSpPr>
              <p:spPr bwMode="auto">
                <a:xfrm>
                  <a:off x="1219" y="1579"/>
                  <a:ext cx="169" cy="1"/>
                </a:xfrm>
                <a:custGeom>
                  <a:avLst/>
                  <a:gdLst>
                    <a:gd name="T0" fmla="*/ 169 w 169"/>
                    <a:gd name="T1" fmla="*/ 0 h 1"/>
                    <a:gd name="T2" fmla="*/ 0 w 169"/>
                    <a:gd name="T3" fmla="*/ 0 h 1"/>
                    <a:gd name="T4" fmla="*/ 169 w 169"/>
                    <a:gd name="T5" fmla="*/ 0 h 1"/>
                    <a:gd name="T6" fmla="*/ 0 60000 65536"/>
                    <a:gd name="T7" fmla="*/ 0 60000 65536"/>
                    <a:gd name="T8" fmla="*/ 0 60000 65536"/>
                    <a:gd name="T9" fmla="*/ 0 w 169"/>
                    <a:gd name="T10" fmla="*/ 0 h 1"/>
                    <a:gd name="T11" fmla="*/ 169 w 169"/>
                    <a:gd name="T12" fmla="*/ 1 h 1"/>
                  </a:gdLst>
                  <a:ahLst/>
                  <a:cxnLst>
                    <a:cxn ang="T6">
                      <a:pos x="T0" y="T1"/>
                    </a:cxn>
                    <a:cxn ang="T7">
                      <a:pos x="T2" y="T3"/>
                    </a:cxn>
                    <a:cxn ang="T8">
                      <a:pos x="T4" y="T5"/>
                    </a:cxn>
                  </a:cxnLst>
                  <a:rect l="T9" t="T10" r="T11" b="T12"/>
                  <a:pathLst>
                    <a:path w="169" h="1">
                      <a:moveTo>
                        <a:pt x="169" y="0"/>
                      </a:moveTo>
                      <a:lnTo>
                        <a:pt x="0" y="0"/>
                      </a:lnTo>
                      <a:lnTo>
                        <a:pt x="169" y="0"/>
                      </a:lnTo>
                      <a:close/>
                    </a:path>
                  </a:pathLst>
                </a:custGeom>
                <a:solidFill>
                  <a:srgbClr val="A2A2A2"/>
                </a:solidFill>
                <a:ln w="9525">
                  <a:noFill/>
                  <a:round/>
                  <a:headEnd/>
                  <a:tailEnd/>
                </a:ln>
              </p:spPr>
              <p:txBody>
                <a:bodyPr/>
                <a:lstStyle/>
                <a:p>
                  <a:endParaRPr lang="en-US"/>
                </a:p>
              </p:txBody>
            </p:sp>
            <p:sp>
              <p:nvSpPr>
                <p:cNvPr id="37380" name="Freeform 135"/>
                <p:cNvSpPr>
                  <a:spLocks/>
                </p:cNvSpPr>
                <p:nvPr/>
              </p:nvSpPr>
              <p:spPr bwMode="auto">
                <a:xfrm>
                  <a:off x="1216" y="1579"/>
                  <a:ext cx="172" cy="1"/>
                </a:xfrm>
                <a:custGeom>
                  <a:avLst/>
                  <a:gdLst>
                    <a:gd name="T0" fmla="*/ 172 w 172"/>
                    <a:gd name="T1" fmla="*/ 0 h 1"/>
                    <a:gd name="T2" fmla="*/ 3 w 172"/>
                    <a:gd name="T3" fmla="*/ 0 h 1"/>
                    <a:gd name="T4" fmla="*/ 0 w 172"/>
                    <a:gd name="T5" fmla="*/ 0 h 1"/>
                    <a:gd name="T6" fmla="*/ 172 w 172"/>
                    <a:gd name="T7" fmla="*/ 0 h 1"/>
                    <a:gd name="T8" fmla="*/ 0 60000 65536"/>
                    <a:gd name="T9" fmla="*/ 0 60000 65536"/>
                    <a:gd name="T10" fmla="*/ 0 60000 65536"/>
                    <a:gd name="T11" fmla="*/ 0 60000 65536"/>
                    <a:gd name="T12" fmla="*/ 0 w 172"/>
                    <a:gd name="T13" fmla="*/ 0 h 1"/>
                    <a:gd name="T14" fmla="*/ 172 w 172"/>
                    <a:gd name="T15" fmla="*/ 1 h 1"/>
                  </a:gdLst>
                  <a:ahLst/>
                  <a:cxnLst>
                    <a:cxn ang="T8">
                      <a:pos x="T0" y="T1"/>
                    </a:cxn>
                    <a:cxn ang="T9">
                      <a:pos x="T2" y="T3"/>
                    </a:cxn>
                    <a:cxn ang="T10">
                      <a:pos x="T4" y="T5"/>
                    </a:cxn>
                    <a:cxn ang="T11">
                      <a:pos x="T6" y="T7"/>
                    </a:cxn>
                  </a:cxnLst>
                  <a:rect l="T12" t="T13" r="T14" b="T15"/>
                  <a:pathLst>
                    <a:path w="172" h="1">
                      <a:moveTo>
                        <a:pt x="172" y="0"/>
                      </a:moveTo>
                      <a:lnTo>
                        <a:pt x="3" y="0"/>
                      </a:lnTo>
                      <a:lnTo>
                        <a:pt x="0" y="0"/>
                      </a:lnTo>
                      <a:lnTo>
                        <a:pt x="172" y="0"/>
                      </a:lnTo>
                      <a:close/>
                    </a:path>
                  </a:pathLst>
                </a:custGeom>
                <a:solidFill>
                  <a:srgbClr val="9A9A9A"/>
                </a:solidFill>
                <a:ln w="9525">
                  <a:noFill/>
                  <a:round/>
                  <a:headEnd/>
                  <a:tailEnd/>
                </a:ln>
              </p:spPr>
              <p:txBody>
                <a:bodyPr/>
                <a:lstStyle/>
                <a:p>
                  <a:endParaRPr lang="en-US"/>
                </a:p>
              </p:txBody>
            </p:sp>
            <p:sp>
              <p:nvSpPr>
                <p:cNvPr id="37381" name="Freeform 136"/>
                <p:cNvSpPr>
                  <a:spLocks/>
                </p:cNvSpPr>
                <p:nvPr/>
              </p:nvSpPr>
              <p:spPr bwMode="auto">
                <a:xfrm>
                  <a:off x="1216" y="1579"/>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929292"/>
                </a:solidFill>
                <a:ln w="9525">
                  <a:noFill/>
                  <a:round/>
                  <a:headEnd/>
                  <a:tailEnd/>
                </a:ln>
              </p:spPr>
              <p:txBody>
                <a:bodyPr/>
                <a:lstStyle/>
                <a:p>
                  <a:endParaRPr lang="en-US"/>
                </a:p>
              </p:txBody>
            </p:sp>
            <p:sp>
              <p:nvSpPr>
                <p:cNvPr id="37382" name="Freeform 137"/>
                <p:cNvSpPr>
                  <a:spLocks/>
                </p:cNvSpPr>
                <p:nvPr/>
              </p:nvSpPr>
              <p:spPr bwMode="auto">
                <a:xfrm>
                  <a:off x="1216" y="1579"/>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8A8A8A"/>
                </a:solidFill>
                <a:ln w="9525">
                  <a:noFill/>
                  <a:round/>
                  <a:headEnd/>
                  <a:tailEnd/>
                </a:ln>
              </p:spPr>
              <p:txBody>
                <a:bodyPr/>
                <a:lstStyle/>
                <a:p>
                  <a:endParaRPr lang="en-US"/>
                </a:p>
              </p:txBody>
            </p:sp>
            <p:sp>
              <p:nvSpPr>
                <p:cNvPr id="37383" name="Freeform 138"/>
                <p:cNvSpPr>
                  <a:spLocks/>
                </p:cNvSpPr>
                <p:nvPr/>
              </p:nvSpPr>
              <p:spPr bwMode="auto">
                <a:xfrm>
                  <a:off x="1216" y="1579"/>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828282"/>
                </a:solidFill>
                <a:ln w="9525">
                  <a:noFill/>
                  <a:round/>
                  <a:headEnd/>
                  <a:tailEnd/>
                </a:ln>
              </p:spPr>
              <p:txBody>
                <a:bodyPr/>
                <a:lstStyle/>
                <a:p>
                  <a:endParaRPr lang="en-US"/>
                </a:p>
              </p:txBody>
            </p:sp>
            <p:sp>
              <p:nvSpPr>
                <p:cNvPr id="37384" name="Freeform 139"/>
                <p:cNvSpPr>
                  <a:spLocks/>
                </p:cNvSpPr>
                <p:nvPr/>
              </p:nvSpPr>
              <p:spPr bwMode="auto">
                <a:xfrm>
                  <a:off x="1216" y="1579"/>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7A7A7A"/>
                </a:solidFill>
                <a:ln w="9525">
                  <a:noFill/>
                  <a:round/>
                  <a:headEnd/>
                  <a:tailEnd/>
                </a:ln>
              </p:spPr>
              <p:txBody>
                <a:bodyPr/>
                <a:lstStyle/>
                <a:p>
                  <a:endParaRPr lang="en-US"/>
                </a:p>
              </p:txBody>
            </p:sp>
            <p:sp>
              <p:nvSpPr>
                <p:cNvPr id="37385" name="Rectangle 140"/>
                <p:cNvSpPr>
                  <a:spLocks noChangeArrowheads="1"/>
                </p:cNvSpPr>
                <p:nvPr/>
              </p:nvSpPr>
              <p:spPr bwMode="auto">
                <a:xfrm>
                  <a:off x="1216" y="1576"/>
                  <a:ext cx="172" cy="3"/>
                </a:xfrm>
                <a:prstGeom prst="rect">
                  <a:avLst/>
                </a:prstGeom>
                <a:solidFill>
                  <a:srgbClr val="727272"/>
                </a:solidFill>
                <a:ln w="9525">
                  <a:noFill/>
                  <a:miter lim="800000"/>
                  <a:headEnd/>
                  <a:tailEnd/>
                </a:ln>
              </p:spPr>
              <p:txBody>
                <a:bodyPr/>
                <a:lstStyle/>
                <a:p>
                  <a:endParaRPr lang="en-US"/>
                </a:p>
              </p:txBody>
            </p:sp>
            <p:sp>
              <p:nvSpPr>
                <p:cNvPr id="37386" name="Freeform 141"/>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6A6A6A"/>
                </a:solidFill>
                <a:ln w="9525">
                  <a:noFill/>
                  <a:round/>
                  <a:headEnd/>
                  <a:tailEnd/>
                </a:ln>
              </p:spPr>
              <p:txBody>
                <a:bodyPr/>
                <a:lstStyle/>
                <a:p>
                  <a:endParaRPr lang="en-US"/>
                </a:p>
              </p:txBody>
            </p:sp>
            <p:sp>
              <p:nvSpPr>
                <p:cNvPr id="37387" name="Freeform 142"/>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686868"/>
                </a:solidFill>
                <a:ln w="9525">
                  <a:noFill/>
                  <a:round/>
                  <a:headEnd/>
                  <a:tailEnd/>
                </a:ln>
              </p:spPr>
              <p:txBody>
                <a:bodyPr/>
                <a:lstStyle/>
                <a:p>
                  <a:endParaRPr lang="en-US"/>
                </a:p>
              </p:txBody>
            </p:sp>
            <p:sp>
              <p:nvSpPr>
                <p:cNvPr id="37388" name="Freeform 143"/>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6C6C6C"/>
                </a:solidFill>
                <a:ln w="9525">
                  <a:noFill/>
                  <a:round/>
                  <a:headEnd/>
                  <a:tailEnd/>
                </a:ln>
              </p:spPr>
              <p:txBody>
                <a:bodyPr/>
                <a:lstStyle/>
                <a:p>
                  <a:endParaRPr lang="en-US"/>
                </a:p>
              </p:txBody>
            </p:sp>
            <p:sp>
              <p:nvSpPr>
                <p:cNvPr id="37389" name="Freeform 144"/>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707070"/>
                </a:solidFill>
                <a:ln w="9525">
                  <a:noFill/>
                  <a:round/>
                  <a:headEnd/>
                  <a:tailEnd/>
                </a:ln>
              </p:spPr>
              <p:txBody>
                <a:bodyPr/>
                <a:lstStyle/>
                <a:p>
                  <a:endParaRPr lang="en-US"/>
                </a:p>
              </p:txBody>
            </p:sp>
            <p:sp>
              <p:nvSpPr>
                <p:cNvPr id="37390" name="Freeform 145"/>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757575"/>
                </a:solidFill>
                <a:ln w="9525">
                  <a:noFill/>
                  <a:round/>
                  <a:headEnd/>
                  <a:tailEnd/>
                </a:ln>
              </p:spPr>
              <p:txBody>
                <a:bodyPr/>
                <a:lstStyle/>
                <a:p>
                  <a:endParaRPr lang="en-US"/>
                </a:p>
              </p:txBody>
            </p:sp>
            <p:sp>
              <p:nvSpPr>
                <p:cNvPr id="37391" name="Freeform 146"/>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797979"/>
                </a:solidFill>
                <a:ln w="9525">
                  <a:noFill/>
                  <a:round/>
                  <a:headEnd/>
                  <a:tailEnd/>
                </a:ln>
              </p:spPr>
              <p:txBody>
                <a:bodyPr/>
                <a:lstStyle/>
                <a:p>
                  <a:endParaRPr lang="en-US"/>
                </a:p>
              </p:txBody>
            </p:sp>
            <p:sp>
              <p:nvSpPr>
                <p:cNvPr id="37392" name="Freeform 147"/>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7D7D7D"/>
                </a:solidFill>
                <a:ln w="9525">
                  <a:noFill/>
                  <a:round/>
                  <a:headEnd/>
                  <a:tailEnd/>
                </a:ln>
              </p:spPr>
              <p:txBody>
                <a:bodyPr/>
                <a:lstStyle/>
                <a:p>
                  <a:endParaRPr lang="en-US"/>
                </a:p>
              </p:txBody>
            </p:sp>
            <p:sp>
              <p:nvSpPr>
                <p:cNvPr id="37393" name="Freeform 148"/>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828282"/>
                </a:solidFill>
                <a:ln w="9525">
                  <a:noFill/>
                  <a:round/>
                  <a:headEnd/>
                  <a:tailEnd/>
                </a:ln>
              </p:spPr>
              <p:txBody>
                <a:bodyPr/>
                <a:lstStyle/>
                <a:p>
                  <a:endParaRPr lang="en-US"/>
                </a:p>
              </p:txBody>
            </p:sp>
            <p:sp>
              <p:nvSpPr>
                <p:cNvPr id="37394" name="Freeform 149"/>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868686"/>
                </a:solidFill>
                <a:ln w="9525">
                  <a:noFill/>
                  <a:round/>
                  <a:headEnd/>
                  <a:tailEnd/>
                </a:ln>
              </p:spPr>
              <p:txBody>
                <a:bodyPr/>
                <a:lstStyle/>
                <a:p>
                  <a:endParaRPr lang="en-US"/>
                </a:p>
              </p:txBody>
            </p:sp>
            <p:sp>
              <p:nvSpPr>
                <p:cNvPr id="37395" name="Freeform 150"/>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8A8A8A"/>
                </a:solidFill>
                <a:ln w="9525">
                  <a:noFill/>
                  <a:round/>
                  <a:headEnd/>
                  <a:tailEnd/>
                </a:ln>
              </p:spPr>
              <p:txBody>
                <a:bodyPr/>
                <a:lstStyle/>
                <a:p>
                  <a:endParaRPr lang="en-US"/>
                </a:p>
              </p:txBody>
            </p:sp>
            <p:sp>
              <p:nvSpPr>
                <p:cNvPr id="37396" name="Freeform 151"/>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8E8E8E"/>
                </a:solidFill>
                <a:ln w="9525">
                  <a:noFill/>
                  <a:round/>
                  <a:headEnd/>
                  <a:tailEnd/>
                </a:ln>
              </p:spPr>
              <p:txBody>
                <a:bodyPr/>
                <a:lstStyle/>
                <a:p>
                  <a:endParaRPr lang="en-US"/>
                </a:p>
              </p:txBody>
            </p:sp>
            <p:sp>
              <p:nvSpPr>
                <p:cNvPr id="37397" name="Freeform 152"/>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939393"/>
                </a:solidFill>
                <a:ln w="9525">
                  <a:noFill/>
                  <a:round/>
                  <a:headEnd/>
                  <a:tailEnd/>
                </a:ln>
              </p:spPr>
              <p:txBody>
                <a:bodyPr/>
                <a:lstStyle/>
                <a:p>
                  <a:endParaRPr lang="en-US"/>
                </a:p>
              </p:txBody>
            </p:sp>
            <p:sp>
              <p:nvSpPr>
                <p:cNvPr id="37398" name="Freeform 153"/>
                <p:cNvSpPr>
                  <a:spLocks/>
                </p:cNvSpPr>
                <p:nvPr/>
              </p:nvSpPr>
              <p:spPr bwMode="auto">
                <a:xfrm>
                  <a:off x="1216" y="1576"/>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979797"/>
                </a:solidFill>
                <a:ln w="9525">
                  <a:noFill/>
                  <a:round/>
                  <a:headEnd/>
                  <a:tailEnd/>
                </a:ln>
              </p:spPr>
              <p:txBody>
                <a:bodyPr/>
                <a:lstStyle/>
                <a:p>
                  <a:endParaRPr lang="en-US"/>
                </a:p>
              </p:txBody>
            </p:sp>
            <p:sp>
              <p:nvSpPr>
                <p:cNvPr id="37399" name="Rectangle 154"/>
                <p:cNvSpPr>
                  <a:spLocks noChangeArrowheads="1"/>
                </p:cNvSpPr>
                <p:nvPr/>
              </p:nvSpPr>
              <p:spPr bwMode="auto">
                <a:xfrm>
                  <a:off x="1216" y="1574"/>
                  <a:ext cx="172" cy="2"/>
                </a:xfrm>
                <a:prstGeom prst="rect">
                  <a:avLst/>
                </a:prstGeom>
                <a:solidFill>
                  <a:srgbClr val="9B9B9B"/>
                </a:solidFill>
                <a:ln w="9525">
                  <a:noFill/>
                  <a:miter lim="800000"/>
                  <a:headEnd/>
                  <a:tailEnd/>
                </a:ln>
              </p:spPr>
              <p:txBody>
                <a:bodyPr/>
                <a:lstStyle/>
                <a:p>
                  <a:endParaRPr lang="en-US"/>
                </a:p>
              </p:txBody>
            </p:sp>
            <p:sp>
              <p:nvSpPr>
                <p:cNvPr id="37400" name="Freeform 155"/>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A0A0A0"/>
                </a:solidFill>
                <a:ln w="9525">
                  <a:noFill/>
                  <a:round/>
                  <a:headEnd/>
                  <a:tailEnd/>
                </a:ln>
              </p:spPr>
              <p:txBody>
                <a:bodyPr/>
                <a:lstStyle/>
                <a:p>
                  <a:endParaRPr lang="en-US"/>
                </a:p>
              </p:txBody>
            </p:sp>
            <p:sp>
              <p:nvSpPr>
                <p:cNvPr id="37401" name="Freeform 156"/>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A4A4A4"/>
                </a:solidFill>
                <a:ln w="9525">
                  <a:noFill/>
                  <a:round/>
                  <a:headEnd/>
                  <a:tailEnd/>
                </a:ln>
              </p:spPr>
              <p:txBody>
                <a:bodyPr/>
                <a:lstStyle/>
                <a:p>
                  <a:endParaRPr lang="en-US"/>
                </a:p>
              </p:txBody>
            </p:sp>
            <p:sp>
              <p:nvSpPr>
                <p:cNvPr id="37402" name="Freeform 157"/>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A8A8A8"/>
                </a:solidFill>
                <a:ln w="9525">
                  <a:noFill/>
                  <a:round/>
                  <a:headEnd/>
                  <a:tailEnd/>
                </a:ln>
              </p:spPr>
              <p:txBody>
                <a:bodyPr/>
                <a:lstStyle/>
                <a:p>
                  <a:endParaRPr lang="en-US"/>
                </a:p>
              </p:txBody>
            </p:sp>
            <p:sp>
              <p:nvSpPr>
                <p:cNvPr id="37403" name="Freeform 158"/>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ADADAD"/>
                </a:solidFill>
                <a:ln w="9525">
                  <a:noFill/>
                  <a:round/>
                  <a:headEnd/>
                  <a:tailEnd/>
                </a:ln>
              </p:spPr>
              <p:txBody>
                <a:bodyPr/>
                <a:lstStyle/>
                <a:p>
                  <a:endParaRPr lang="en-US"/>
                </a:p>
              </p:txBody>
            </p:sp>
            <p:sp>
              <p:nvSpPr>
                <p:cNvPr id="37404" name="Freeform 159"/>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B1B1B1"/>
                </a:solidFill>
                <a:ln w="9525">
                  <a:noFill/>
                  <a:round/>
                  <a:headEnd/>
                  <a:tailEnd/>
                </a:ln>
              </p:spPr>
              <p:txBody>
                <a:bodyPr/>
                <a:lstStyle/>
                <a:p>
                  <a:endParaRPr lang="en-US"/>
                </a:p>
              </p:txBody>
            </p:sp>
            <p:sp>
              <p:nvSpPr>
                <p:cNvPr id="37405" name="Freeform 160"/>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B5B5B5"/>
                </a:solidFill>
                <a:ln w="9525">
                  <a:noFill/>
                  <a:round/>
                  <a:headEnd/>
                  <a:tailEnd/>
                </a:ln>
              </p:spPr>
              <p:txBody>
                <a:bodyPr/>
                <a:lstStyle/>
                <a:p>
                  <a:endParaRPr lang="en-US"/>
                </a:p>
              </p:txBody>
            </p:sp>
            <p:sp>
              <p:nvSpPr>
                <p:cNvPr id="37406" name="Freeform 161"/>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BABABA"/>
                </a:solidFill>
                <a:ln w="9525">
                  <a:noFill/>
                  <a:round/>
                  <a:headEnd/>
                  <a:tailEnd/>
                </a:ln>
              </p:spPr>
              <p:txBody>
                <a:bodyPr/>
                <a:lstStyle/>
                <a:p>
                  <a:endParaRPr lang="en-US"/>
                </a:p>
              </p:txBody>
            </p:sp>
            <p:sp>
              <p:nvSpPr>
                <p:cNvPr id="37407" name="Freeform 162"/>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BEBEBE"/>
                </a:solidFill>
                <a:ln w="9525">
                  <a:noFill/>
                  <a:round/>
                  <a:headEnd/>
                  <a:tailEnd/>
                </a:ln>
              </p:spPr>
              <p:txBody>
                <a:bodyPr/>
                <a:lstStyle/>
                <a:p>
                  <a:endParaRPr lang="en-US"/>
                </a:p>
              </p:txBody>
            </p:sp>
            <p:sp>
              <p:nvSpPr>
                <p:cNvPr id="37408" name="Freeform 163"/>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C2C2C2"/>
                </a:solidFill>
                <a:ln w="9525">
                  <a:noFill/>
                  <a:round/>
                  <a:headEnd/>
                  <a:tailEnd/>
                </a:ln>
              </p:spPr>
              <p:txBody>
                <a:bodyPr/>
                <a:lstStyle/>
                <a:p>
                  <a:endParaRPr lang="en-US"/>
                </a:p>
              </p:txBody>
            </p:sp>
            <p:sp>
              <p:nvSpPr>
                <p:cNvPr id="37409" name="Freeform 164"/>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C6C6C6"/>
                </a:solidFill>
                <a:ln w="9525">
                  <a:noFill/>
                  <a:round/>
                  <a:headEnd/>
                  <a:tailEnd/>
                </a:ln>
              </p:spPr>
              <p:txBody>
                <a:bodyPr/>
                <a:lstStyle/>
                <a:p>
                  <a:endParaRPr lang="en-US"/>
                </a:p>
              </p:txBody>
            </p:sp>
            <p:sp>
              <p:nvSpPr>
                <p:cNvPr id="37410" name="Freeform 165"/>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CBCBCB"/>
                </a:solidFill>
                <a:ln w="9525">
                  <a:noFill/>
                  <a:round/>
                  <a:headEnd/>
                  <a:tailEnd/>
                </a:ln>
              </p:spPr>
              <p:txBody>
                <a:bodyPr/>
                <a:lstStyle/>
                <a:p>
                  <a:endParaRPr lang="en-US"/>
                </a:p>
              </p:txBody>
            </p:sp>
            <p:sp>
              <p:nvSpPr>
                <p:cNvPr id="37411" name="Freeform 166"/>
                <p:cNvSpPr>
                  <a:spLocks/>
                </p:cNvSpPr>
                <p:nvPr/>
              </p:nvSpPr>
              <p:spPr bwMode="auto">
                <a:xfrm>
                  <a:off x="1216" y="1574"/>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CFCFCF"/>
                </a:solidFill>
                <a:ln w="9525">
                  <a:noFill/>
                  <a:round/>
                  <a:headEnd/>
                  <a:tailEnd/>
                </a:ln>
              </p:spPr>
              <p:txBody>
                <a:bodyPr/>
                <a:lstStyle/>
                <a:p>
                  <a:endParaRPr lang="en-US"/>
                </a:p>
              </p:txBody>
            </p:sp>
            <p:sp>
              <p:nvSpPr>
                <p:cNvPr id="37412" name="Rectangle 167"/>
                <p:cNvSpPr>
                  <a:spLocks noChangeArrowheads="1"/>
                </p:cNvSpPr>
                <p:nvPr/>
              </p:nvSpPr>
              <p:spPr bwMode="auto">
                <a:xfrm>
                  <a:off x="1216" y="1571"/>
                  <a:ext cx="172" cy="3"/>
                </a:xfrm>
                <a:prstGeom prst="rect">
                  <a:avLst/>
                </a:prstGeom>
                <a:solidFill>
                  <a:srgbClr val="D3D3D3"/>
                </a:solidFill>
                <a:ln w="9525">
                  <a:noFill/>
                  <a:miter lim="800000"/>
                  <a:headEnd/>
                  <a:tailEnd/>
                </a:ln>
              </p:spPr>
              <p:txBody>
                <a:bodyPr/>
                <a:lstStyle/>
                <a:p>
                  <a:endParaRPr lang="en-US"/>
                </a:p>
              </p:txBody>
            </p:sp>
            <p:sp>
              <p:nvSpPr>
                <p:cNvPr id="37413" name="Freeform 168"/>
                <p:cNvSpPr>
                  <a:spLocks/>
                </p:cNvSpPr>
                <p:nvPr/>
              </p:nvSpPr>
              <p:spPr bwMode="auto">
                <a:xfrm>
                  <a:off x="1216" y="1571"/>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D8D8D8"/>
                </a:solidFill>
                <a:ln w="9525">
                  <a:noFill/>
                  <a:round/>
                  <a:headEnd/>
                  <a:tailEnd/>
                </a:ln>
              </p:spPr>
              <p:txBody>
                <a:bodyPr/>
                <a:lstStyle/>
                <a:p>
                  <a:endParaRPr lang="en-US"/>
                </a:p>
              </p:txBody>
            </p:sp>
            <p:sp>
              <p:nvSpPr>
                <p:cNvPr id="37414" name="Freeform 169"/>
                <p:cNvSpPr>
                  <a:spLocks/>
                </p:cNvSpPr>
                <p:nvPr/>
              </p:nvSpPr>
              <p:spPr bwMode="auto">
                <a:xfrm>
                  <a:off x="1216" y="1571"/>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DCDCDC"/>
                </a:solidFill>
                <a:ln w="9525">
                  <a:noFill/>
                  <a:round/>
                  <a:headEnd/>
                  <a:tailEnd/>
                </a:ln>
              </p:spPr>
              <p:txBody>
                <a:bodyPr/>
                <a:lstStyle/>
                <a:p>
                  <a:endParaRPr lang="en-US"/>
                </a:p>
              </p:txBody>
            </p:sp>
            <p:sp>
              <p:nvSpPr>
                <p:cNvPr id="37415" name="Freeform 170"/>
                <p:cNvSpPr>
                  <a:spLocks/>
                </p:cNvSpPr>
                <p:nvPr/>
              </p:nvSpPr>
              <p:spPr bwMode="auto">
                <a:xfrm>
                  <a:off x="1216" y="1571"/>
                  <a:ext cx="172" cy="1"/>
                </a:xfrm>
                <a:custGeom>
                  <a:avLst/>
                  <a:gdLst>
                    <a:gd name="T0" fmla="*/ 172 w 172"/>
                    <a:gd name="T1" fmla="*/ 0 h 1"/>
                    <a:gd name="T2" fmla="*/ 0 w 172"/>
                    <a:gd name="T3" fmla="*/ 0 h 1"/>
                    <a:gd name="T4" fmla="*/ 172 w 172"/>
                    <a:gd name="T5" fmla="*/ 0 h 1"/>
                    <a:gd name="T6" fmla="*/ 0 60000 65536"/>
                    <a:gd name="T7" fmla="*/ 0 60000 65536"/>
                    <a:gd name="T8" fmla="*/ 0 60000 65536"/>
                    <a:gd name="T9" fmla="*/ 0 w 172"/>
                    <a:gd name="T10" fmla="*/ 0 h 1"/>
                    <a:gd name="T11" fmla="*/ 172 w 172"/>
                    <a:gd name="T12" fmla="*/ 1 h 1"/>
                  </a:gdLst>
                  <a:ahLst/>
                  <a:cxnLst>
                    <a:cxn ang="T6">
                      <a:pos x="T0" y="T1"/>
                    </a:cxn>
                    <a:cxn ang="T7">
                      <a:pos x="T2" y="T3"/>
                    </a:cxn>
                    <a:cxn ang="T8">
                      <a:pos x="T4" y="T5"/>
                    </a:cxn>
                  </a:cxnLst>
                  <a:rect l="T9" t="T10" r="T11" b="T12"/>
                  <a:pathLst>
                    <a:path w="172" h="1">
                      <a:moveTo>
                        <a:pt x="172" y="0"/>
                      </a:moveTo>
                      <a:lnTo>
                        <a:pt x="0" y="0"/>
                      </a:lnTo>
                      <a:lnTo>
                        <a:pt x="172" y="0"/>
                      </a:lnTo>
                      <a:close/>
                    </a:path>
                  </a:pathLst>
                </a:custGeom>
                <a:solidFill>
                  <a:srgbClr val="E0E0E0"/>
                </a:solidFill>
                <a:ln w="9525">
                  <a:noFill/>
                  <a:round/>
                  <a:headEnd/>
                  <a:tailEnd/>
                </a:ln>
              </p:spPr>
              <p:txBody>
                <a:bodyPr/>
                <a:lstStyle/>
                <a:p>
                  <a:endParaRPr lang="en-US"/>
                </a:p>
              </p:txBody>
            </p:sp>
            <p:sp>
              <p:nvSpPr>
                <p:cNvPr id="37416" name="Freeform 171"/>
                <p:cNvSpPr>
                  <a:spLocks/>
                </p:cNvSpPr>
                <p:nvPr/>
              </p:nvSpPr>
              <p:spPr bwMode="auto">
                <a:xfrm>
                  <a:off x="1216" y="1571"/>
                  <a:ext cx="172" cy="1"/>
                </a:xfrm>
                <a:custGeom>
                  <a:avLst/>
                  <a:gdLst>
                    <a:gd name="T0" fmla="*/ 172 w 172"/>
                    <a:gd name="T1" fmla="*/ 0 h 1"/>
                    <a:gd name="T2" fmla="*/ 0 w 172"/>
                    <a:gd name="T3" fmla="*/ 0 h 1"/>
                    <a:gd name="T4" fmla="*/ 139 w 172"/>
                    <a:gd name="T5" fmla="*/ 0 h 1"/>
                    <a:gd name="T6" fmla="*/ 172 w 172"/>
                    <a:gd name="T7" fmla="*/ 0 h 1"/>
                    <a:gd name="T8" fmla="*/ 0 60000 65536"/>
                    <a:gd name="T9" fmla="*/ 0 60000 65536"/>
                    <a:gd name="T10" fmla="*/ 0 60000 65536"/>
                    <a:gd name="T11" fmla="*/ 0 60000 65536"/>
                    <a:gd name="T12" fmla="*/ 0 w 172"/>
                    <a:gd name="T13" fmla="*/ 0 h 1"/>
                    <a:gd name="T14" fmla="*/ 172 w 172"/>
                    <a:gd name="T15" fmla="*/ 1 h 1"/>
                  </a:gdLst>
                  <a:ahLst/>
                  <a:cxnLst>
                    <a:cxn ang="T8">
                      <a:pos x="T0" y="T1"/>
                    </a:cxn>
                    <a:cxn ang="T9">
                      <a:pos x="T2" y="T3"/>
                    </a:cxn>
                    <a:cxn ang="T10">
                      <a:pos x="T4" y="T5"/>
                    </a:cxn>
                    <a:cxn ang="T11">
                      <a:pos x="T6" y="T7"/>
                    </a:cxn>
                  </a:cxnLst>
                  <a:rect l="T12" t="T13" r="T14" b="T15"/>
                  <a:pathLst>
                    <a:path w="172" h="1">
                      <a:moveTo>
                        <a:pt x="172" y="0"/>
                      </a:moveTo>
                      <a:lnTo>
                        <a:pt x="0" y="0"/>
                      </a:lnTo>
                      <a:lnTo>
                        <a:pt x="139" y="0"/>
                      </a:lnTo>
                      <a:lnTo>
                        <a:pt x="172" y="0"/>
                      </a:lnTo>
                      <a:close/>
                    </a:path>
                  </a:pathLst>
                </a:custGeom>
                <a:solidFill>
                  <a:srgbClr val="E5E5E5"/>
                </a:solidFill>
                <a:ln w="9525">
                  <a:noFill/>
                  <a:round/>
                  <a:headEnd/>
                  <a:tailEnd/>
                </a:ln>
              </p:spPr>
              <p:txBody>
                <a:bodyPr/>
                <a:lstStyle/>
                <a:p>
                  <a:endParaRPr lang="en-US"/>
                </a:p>
              </p:txBody>
            </p:sp>
            <p:sp>
              <p:nvSpPr>
                <p:cNvPr id="37417" name="Freeform 172"/>
                <p:cNvSpPr>
                  <a:spLocks/>
                </p:cNvSpPr>
                <p:nvPr/>
              </p:nvSpPr>
              <p:spPr bwMode="auto">
                <a:xfrm>
                  <a:off x="1216" y="1571"/>
                  <a:ext cx="139" cy="1"/>
                </a:xfrm>
                <a:custGeom>
                  <a:avLst/>
                  <a:gdLst>
                    <a:gd name="T0" fmla="*/ 139 w 139"/>
                    <a:gd name="T1" fmla="*/ 0 h 1"/>
                    <a:gd name="T2" fmla="*/ 0 w 139"/>
                    <a:gd name="T3" fmla="*/ 0 h 1"/>
                    <a:gd name="T4" fmla="*/ 71 w 139"/>
                    <a:gd name="T5" fmla="*/ 0 h 1"/>
                    <a:gd name="T6" fmla="*/ 139 w 139"/>
                    <a:gd name="T7" fmla="*/ 0 h 1"/>
                    <a:gd name="T8" fmla="*/ 0 60000 65536"/>
                    <a:gd name="T9" fmla="*/ 0 60000 65536"/>
                    <a:gd name="T10" fmla="*/ 0 60000 65536"/>
                    <a:gd name="T11" fmla="*/ 0 60000 65536"/>
                    <a:gd name="T12" fmla="*/ 0 w 139"/>
                    <a:gd name="T13" fmla="*/ 0 h 1"/>
                    <a:gd name="T14" fmla="*/ 139 w 139"/>
                    <a:gd name="T15" fmla="*/ 1 h 1"/>
                  </a:gdLst>
                  <a:ahLst/>
                  <a:cxnLst>
                    <a:cxn ang="T8">
                      <a:pos x="T0" y="T1"/>
                    </a:cxn>
                    <a:cxn ang="T9">
                      <a:pos x="T2" y="T3"/>
                    </a:cxn>
                    <a:cxn ang="T10">
                      <a:pos x="T4" y="T5"/>
                    </a:cxn>
                    <a:cxn ang="T11">
                      <a:pos x="T6" y="T7"/>
                    </a:cxn>
                  </a:cxnLst>
                  <a:rect l="T12" t="T13" r="T14" b="T15"/>
                  <a:pathLst>
                    <a:path w="139" h="1">
                      <a:moveTo>
                        <a:pt x="139" y="0"/>
                      </a:moveTo>
                      <a:lnTo>
                        <a:pt x="0" y="0"/>
                      </a:lnTo>
                      <a:lnTo>
                        <a:pt x="71" y="0"/>
                      </a:lnTo>
                      <a:lnTo>
                        <a:pt x="139" y="0"/>
                      </a:lnTo>
                      <a:close/>
                    </a:path>
                  </a:pathLst>
                </a:custGeom>
                <a:solidFill>
                  <a:srgbClr val="E9E9E9"/>
                </a:solidFill>
                <a:ln w="9525">
                  <a:noFill/>
                  <a:round/>
                  <a:headEnd/>
                  <a:tailEnd/>
                </a:ln>
              </p:spPr>
              <p:txBody>
                <a:bodyPr/>
                <a:lstStyle/>
                <a:p>
                  <a:endParaRPr lang="en-US"/>
                </a:p>
              </p:txBody>
            </p:sp>
            <p:sp>
              <p:nvSpPr>
                <p:cNvPr id="37418" name="Freeform 173"/>
                <p:cNvSpPr>
                  <a:spLocks/>
                </p:cNvSpPr>
                <p:nvPr/>
              </p:nvSpPr>
              <p:spPr bwMode="auto">
                <a:xfrm>
                  <a:off x="1216" y="1571"/>
                  <a:ext cx="71" cy="1"/>
                </a:xfrm>
                <a:custGeom>
                  <a:avLst/>
                  <a:gdLst>
                    <a:gd name="T0" fmla="*/ 71 w 71"/>
                    <a:gd name="T1" fmla="*/ 0 h 1"/>
                    <a:gd name="T2" fmla="*/ 0 w 71"/>
                    <a:gd name="T3" fmla="*/ 0 h 1"/>
                    <a:gd name="T4" fmla="*/ 3 w 71"/>
                    <a:gd name="T5" fmla="*/ 0 h 1"/>
                    <a:gd name="T6" fmla="*/ 71 w 71"/>
                    <a:gd name="T7" fmla="*/ 0 h 1"/>
                    <a:gd name="T8" fmla="*/ 0 60000 65536"/>
                    <a:gd name="T9" fmla="*/ 0 60000 65536"/>
                    <a:gd name="T10" fmla="*/ 0 60000 65536"/>
                    <a:gd name="T11" fmla="*/ 0 60000 65536"/>
                    <a:gd name="T12" fmla="*/ 0 w 71"/>
                    <a:gd name="T13" fmla="*/ 0 h 1"/>
                    <a:gd name="T14" fmla="*/ 71 w 71"/>
                    <a:gd name="T15" fmla="*/ 1 h 1"/>
                  </a:gdLst>
                  <a:ahLst/>
                  <a:cxnLst>
                    <a:cxn ang="T8">
                      <a:pos x="T0" y="T1"/>
                    </a:cxn>
                    <a:cxn ang="T9">
                      <a:pos x="T2" y="T3"/>
                    </a:cxn>
                    <a:cxn ang="T10">
                      <a:pos x="T4" y="T5"/>
                    </a:cxn>
                    <a:cxn ang="T11">
                      <a:pos x="T6" y="T7"/>
                    </a:cxn>
                  </a:cxnLst>
                  <a:rect l="T12" t="T13" r="T14" b="T15"/>
                  <a:pathLst>
                    <a:path w="71" h="1">
                      <a:moveTo>
                        <a:pt x="71" y="0"/>
                      </a:moveTo>
                      <a:lnTo>
                        <a:pt x="0" y="0"/>
                      </a:lnTo>
                      <a:lnTo>
                        <a:pt x="3" y="0"/>
                      </a:lnTo>
                      <a:lnTo>
                        <a:pt x="71" y="0"/>
                      </a:lnTo>
                      <a:close/>
                    </a:path>
                  </a:pathLst>
                </a:custGeom>
                <a:solidFill>
                  <a:srgbClr val="F2F2F2"/>
                </a:solidFill>
                <a:ln w="9525">
                  <a:noFill/>
                  <a:round/>
                  <a:headEnd/>
                  <a:tailEnd/>
                </a:ln>
              </p:spPr>
              <p:txBody>
                <a:bodyPr/>
                <a:lstStyle/>
                <a:p>
                  <a:endParaRPr lang="en-US"/>
                </a:p>
              </p:txBody>
            </p:sp>
            <p:sp>
              <p:nvSpPr>
                <p:cNvPr id="37419" name="Freeform 174"/>
                <p:cNvSpPr>
                  <a:spLocks/>
                </p:cNvSpPr>
                <p:nvPr/>
              </p:nvSpPr>
              <p:spPr bwMode="auto">
                <a:xfrm>
                  <a:off x="1216" y="1571"/>
                  <a:ext cx="3" cy="1"/>
                </a:xfrm>
                <a:custGeom>
                  <a:avLst/>
                  <a:gdLst>
                    <a:gd name="T0" fmla="*/ 3 w 3"/>
                    <a:gd name="T1" fmla="*/ 0 h 1"/>
                    <a:gd name="T2" fmla="*/ 0 w 3"/>
                    <a:gd name="T3" fmla="*/ 0 h 1"/>
                    <a:gd name="T4" fmla="*/ 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F2F2F2"/>
                </a:solidFill>
                <a:ln w="9525">
                  <a:noFill/>
                  <a:round/>
                  <a:headEnd/>
                  <a:tailEnd/>
                </a:ln>
              </p:spPr>
              <p:txBody>
                <a:bodyPr/>
                <a:lstStyle/>
                <a:p>
                  <a:endParaRPr lang="en-US"/>
                </a:p>
              </p:txBody>
            </p:sp>
            <p:sp>
              <p:nvSpPr>
                <p:cNvPr id="37420" name="Freeform 175"/>
                <p:cNvSpPr>
                  <a:spLocks/>
                </p:cNvSpPr>
                <p:nvPr/>
              </p:nvSpPr>
              <p:spPr bwMode="auto">
                <a:xfrm>
                  <a:off x="1216" y="1571"/>
                  <a:ext cx="172" cy="10"/>
                </a:xfrm>
                <a:custGeom>
                  <a:avLst/>
                  <a:gdLst>
                    <a:gd name="T0" fmla="*/ 0 w 172"/>
                    <a:gd name="T1" fmla="*/ 0 h 10"/>
                    <a:gd name="T2" fmla="*/ 172 w 172"/>
                    <a:gd name="T3" fmla="*/ 0 h 10"/>
                    <a:gd name="T4" fmla="*/ 172 w 172"/>
                    <a:gd name="T5" fmla="*/ 10 h 10"/>
                    <a:gd name="T6" fmla="*/ 3 w 172"/>
                    <a:gd name="T7" fmla="*/ 10 h 10"/>
                    <a:gd name="T8" fmla="*/ 0 w 172"/>
                    <a:gd name="T9" fmla="*/ 0 h 10"/>
                    <a:gd name="T10" fmla="*/ 0 60000 65536"/>
                    <a:gd name="T11" fmla="*/ 0 60000 65536"/>
                    <a:gd name="T12" fmla="*/ 0 60000 65536"/>
                    <a:gd name="T13" fmla="*/ 0 60000 65536"/>
                    <a:gd name="T14" fmla="*/ 0 60000 65536"/>
                    <a:gd name="T15" fmla="*/ 0 w 172"/>
                    <a:gd name="T16" fmla="*/ 0 h 10"/>
                    <a:gd name="T17" fmla="*/ 172 w 172"/>
                    <a:gd name="T18" fmla="*/ 10 h 10"/>
                  </a:gdLst>
                  <a:ahLst/>
                  <a:cxnLst>
                    <a:cxn ang="T10">
                      <a:pos x="T0" y="T1"/>
                    </a:cxn>
                    <a:cxn ang="T11">
                      <a:pos x="T2" y="T3"/>
                    </a:cxn>
                    <a:cxn ang="T12">
                      <a:pos x="T4" y="T5"/>
                    </a:cxn>
                    <a:cxn ang="T13">
                      <a:pos x="T6" y="T7"/>
                    </a:cxn>
                    <a:cxn ang="T14">
                      <a:pos x="T8" y="T9"/>
                    </a:cxn>
                  </a:cxnLst>
                  <a:rect l="T15" t="T16" r="T17" b="T18"/>
                  <a:pathLst>
                    <a:path w="172" h="10">
                      <a:moveTo>
                        <a:pt x="0" y="0"/>
                      </a:moveTo>
                      <a:lnTo>
                        <a:pt x="172" y="0"/>
                      </a:lnTo>
                      <a:lnTo>
                        <a:pt x="172" y="10"/>
                      </a:lnTo>
                      <a:lnTo>
                        <a:pt x="3" y="10"/>
                      </a:lnTo>
                      <a:lnTo>
                        <a:pt x="0" y="0"/>
                      </a:lnTo>
                    </a:path>
                  </a:pathLst>
                </a:custGeom>
                <a:noFill/>
                <a:ln w="0">
                  <a:solidFill>
                    <a:srgbClr val="000000"/>
                  </a:solidFill>
                  <a:round/>
                  <a:headEnd/>
                  <a:tailEnd/>
                </a:ln>
              </p:spPr>
              <p:txBody>
                <a:bodyPr/>
                <a:lstStyle/>
                <a:p>
                  <a:endParaRPr lang="en-US"/>
                </a:p>
              </p:txBody>
            </p:sp>
            <p:sp>
              <p:nvSpPr>
                <p:cNvPr id="37421" name="Freeform 176"/>
                <p:cNvSpPr>
                  <a:spLocks/>
                </p:cNvSpPr>
                <p:nvPr/>
              </p:nvSpPr>
              <p:spPr bwMode="auto">
                <a:xfrm>
                  <a:off x="1068" y="1581"/>
                  <a:ext cx="151" cy="1"/>
                </a:xfrm>
                <a:custGeom>
                  <a:avLst/>
                  <a:gdLst>
                    <a:gd name="T0" fmla="*/ 4 w 151"/>
                    <a:gd name="T1" fmla="*/ 0 h 1"/>
                    <a:gd name="T2" fmla="*/ 0 w 151"/>
                    <a:gd name="T3" fmla="*/ 0 h 1"/>
                    <a:gd name="T4" fmla="*/ 151 w 151"/>
                    <a:gd name="T5" fmla="*/ 0 h 1"/>
                    <a:gd name="T6" fmla="*/ 4 w 151"/>
                    <a:gd name="T7" fmla="*/ 0 h 1"/>
                    <a:gd name="T8" fmla="*/ 0 60000 65536"/>
                    <a:gd name="T9" fmla="*/ 0 60000 65536"/>
                    <a:gd name="T10" fmla="*/ 0 60000 65536"/>
                    <a:gd name="T11" fmla="*/ 0 60000 65536"/>
                    <a:gd name="T12" fmla="*/ 0 w 151"/>
                    <a:gd name="T13" fmla="*/ 0 h 1"/>
                    <a:gd name="T14" fmla="*/ 151 w 151"/>
                    <a:gd name="T15" fmla="*/ 1 h 1"/>
                  </a:gdLst>
                  <a:ahLst/>
                  <a:cxnLst>
                    <a:cxn ang="T8">
                      <a:pos x="T0" y="T1"/>
                    </a:cxn>
                    <a:cxn ang="T9">
                      <a:pos x="T2" y="T3"/>
                    </a:cxn>
                    <a:cxn ang="T10">
                      <a:pos x="T4" y="T5"/>
                    </a:cxn>
                    <a:cxn ang="T11">
                      <a:pos x="T6" y="T7"/>
                    </a:cxn>
                  </a:cxnLst>
                  <a:rect l="T12" t="T13" r="T14" b="T15"/>
                  <a:pathLst>
                    <a:path w="151" h="1">
                      <a:moveTo>
                        <a:pt x="4" y="0"/>
                      </a:moveTo>
                      <a:lnTo>
                        <a:pt x="0" y="0"/>
                      </a:lnTo>
                      <a:lnTo>
                        <a:pt x="151" y="0"/>
                      </a:lnTo>
                      <a:lnTo>
                        <a:pt x="4" y="0"/>
                      </a:lnTo>
                      <a:close/>
                    </a:path>
                  </a:pathLst>
                </a:custGeom>
                <a:solidFill>
                  <a:srgbClr val="E5E5E5"/>
                </a:solidFill>
                <a:ln w="9525">
                  <a:noFill/>
                  <a:round/>
                  <a:headEnd/>
                  <a:tailEnd/>
                </a:ln>
              </p:spPr>
              <p:txBody>
                <a:bodyPr/>
                <a:lstStyle/>
                <a:p>
                  <a:endParaRPr lang="en-US"/>
                </a:p>
              </p:txBody>
            </p:sp>
            <p:sp>
              <p:nvSpPr>
                <p:cNvPr id="37422" name="Freeform 177"/>
                <p:cNvSpPr>
                  <a:spLocks/>
                </p:cNvSpPr>
                <p:nvPr/>
              </p:nvSpPr>
              <p:spPr bwMode="auto">
                <a:xfrm>
                  <a:off x="1068" y="1581"/>
                  <a:ext cx="151" cy="1"/>
                </a:xfrm>
                <a:custGeom>
                  <a:avLst/>
                  <a:gdLst>
                    <a:gd name="T0" fmla="*/ 151 w 151"/>
                    <a:gd name="T1" fmla="*/ 0 h 1"/>
                    <a:gd name="T2" fmla="*/ 0 w 151"/>
                    <a:gd name="T3" fmla="*/ 0 h 1"/>
                    <a:gd name="T4" fmla="*/ 151 w 151"/>
                    <a:gd name="T5" fmla="*/ 0 h 1"/>
                    <a:gd name="T6" fmla="*/ 0 60000 65536"/>
                    <a:gd name="T7" fmla="*/ 0 60000 65536"/>
                    <a:gd name="T8" fmla="*/ 0 60000 65536"/>
                    <a:gd name="T9" fmla="*/ 0 w 151"/>
                    <a:gd name="T10" fmla="*/ 0 h 1"/>
                    <a:gd name="T11" fmla="*/ 151 w 151"/>
                    <a:gd name="T12" fmla="*/ 1 h 1"/>
                  </a:gdLst>
                  <a:ahLst/>
                  <a:cxnLst>
                    <a:cxn ang="T6">
                      <a:pos x="T0" y="T1"/>
                    </a:cxn>
                    <a:cxn ang="T7">
                      <a:pos x="T2" y="T3"/>
                    </a:cxn>
                    <a:cxn ang="T8">
                      <a:pos x="T4" y="T5"/>
                    </a:cxn>
                  </a:cxnLst>
                  <a:rect l="T9" t="T10" r="T11" b="T12"/>
                  <a:pathLst>
                    <a:path w="151" h="1">
                      <a:moveTo>
                        <a:pt x="151" y="0"/>
                      </a:moveTo>
                      <a:lnTo>
                        <a:pt x="0" y="0"/>
                      </a:lnTo>
                      <a:lnTo>
                        <a:pt x="151" y="0"/>
                      </a:lnTo>
                      <a:close/>
                    </a:path>
                  </a:pathLst>
                </a:custGeom>
                <a:solidFill>
                  <a:srgbClr val="D8D8D8"/>
                </a:solidFill>
                <a:ln w="9525">
                  <a:noFill/>
                  <a:round/>
                  <a:headEnd/>
                  <a:tailEnd/>
                </a:ln>
              </p:spPr>
              <p:txBody>
                <a:bodyPr/>
                <a:lstStyle/>
                <a:p>
                  <a:endParaRPr lang="en-US"/>
                </a:p>
              </p:txBody>
            </p:sp>
            <p:sp>
              <p:nvSpPr>
                <p:cNvPr id="37423" name="Freeform 178"/>
                <p:cNvSpPr>
                  <a:spLocks/>
                </p:cNvSpPr>
                <p:nvPr/>
              </p:nvSpPr>
              <p:spPr bwMode="auto">
                <a:xfrm>
                  <a:off x="1067" y="1579"/>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B1B1B1"/>
                </a:solidFill>
                <a:ln w="9525">
                  <a:noFill/>
                  <a:round/>
                  <a:headEnd/>
                  <a:tailEnd/>
                </a:ln>
              </p:spPr>
              <p:txBody>
                <a:bodyPr/>
                <a:lstStyle/>
                <a:p>
                  <a:endParaRPr lang="en-US"/>
                </a:p>
              </p:txBody>
            </p:sp>
            <p:sp>
              <p:nvSpPr>
                <p:cNvPr id="37424" name="Freeform 179"/>
                <p:cNvSpPr>
                  <a:spLocks/>
                </p:cNvSpPr>
                <p:nvPr/>
              </p:nvSpPr>
              <p:spPr bwMode="auto">
                <a:xfrm>
                  <a:off x="1067" y="1579"/>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A4A4A4"/>
                </a:solidFill>
                <a:ln w="9525">
                  <a:noFill/>
                  <a:round/>
                  <a:headEnd/>
                  <a:tailEnd/>
                </a:ln>
              </p:spPr>
              <p:txBody>
                <a:bodyPr/>
                <a:lstStyle/>
                <a:p>
                  <a:endParaRPr lang="en-US"/>
                </a:p>
              </p:txBody>
            </p:sp>
            <p:sp>
              <p:nvSpPr>
                <p:cNvPr id="37425" name="Freeform 180"/>
                <p:cNvSpPr>
                  <a:spLocks/>
                </p:cNvSpPr>
                <p:nvPr/>
              </p:nvSpPr>
              <p:spPr bwMode="auto">
                <a:xfrm>
                  <a:off x="1063" y="1579"/>
                  <a:ext cx="156" cy="1"/>
                </a:xfrm>
                <a:custGeom>
                  <a:avLst/>
                  <a:gdLst>
                    <a:gd name="T0" fmla="*/ 156 w 156"/>
                    <a:gd name="T1" fmla="*/ 0 h 1"/>
                    <a:gd name="T2" fmla="*/ 4 w 156"/>
                    <a:gd name="T3" fmla="*/ 0 h 1"/>
                    <a:gd name="T4" fmla="*/ 0 w 156"/>
                    <a:gd name="T5" fmla="*/ 0 h 1"/>
                    <a:gd name="T6" fmla="*/ 156 w 156"/>
                    <a:gd name="T7" fmla="*/ 0 h 1"/>
                    <a:gd name="T8" fmla="*/ 0 60000 65536"/>
                    <a:gd name="T9" fmla="*/ 0 60000 65536"/>
                    <a:gd name="T10" fmla="*/ 0 60000 65536"/>
                    <a:gd name="T11" fmla="*/ 0 60000 65536"/>
                    <a:gd name="T12" fmla="*/ 0 w 156"/>
                    <a:gd name="T13" fmla="*/ 0 h 1"/>
                    <a:gd name="T14" fmla="*/ 156 w 156"/>
                    <a:gd name="T15" fmla="*/ 1 h 1"/>
                  </a:gdLst>
                  <a:ahLst/>
                  <a:cxnLst>
                    <a:cxn ang="T8">
                      <a:pos x="T0" y="T1"/>
                    </a:cxn>
                    <a:cxn ang="T9">
                      <a:pos x="T2" y="T3"/>
                    </a:cxn>
                    <a:cxn ang="T10">
                      <a:pos x="T4" y="T5"/>
                    </a:cxn>
                    <a:cxn ang="T11">
                      <a:pos x="T6" y="T7"/>
                    </a:cxn>
                  </a:cxnLst>
                  <a:rect l="T12" t="T13" r="T14" b="T15"/>
                  <a:pathLst>
                    <a:path w="156" h="1">
                      <a:moveTo>
                        <a:pt x="156" y="0"/>
                      </a:moveTo>
                      <a:lnTo>
                        <a:pt x="4" y="0"/>
                      </a:lnTo>
                      <a:lnTo>
                        <a:pt x="0" y="0"/>
                      </a:lnTo>
                      <a:lnTo>
                        <a:pt x="156" y="0"/>
                      </a:lnTo>
                      <a:close/>
                    </a:path>
                  </a:pathLst>
                </a:custGeom>
                <a:solidFill>
                  <a:srgbClr val="979797"/>
                </a:solidFill>
                <a:ln w="9525">
                  <a:noFill/>
                  <a:round/>
                  <a:headEnd/>
                  <a:tailEnd/>
                </a:ln>
              </p:spPr>
              <p:txBody>
                <a:bodyPr/>
                <a:lstStyle/>
                <a:p>
                  <a:endParaRPr lang="en-US"/>
                </a:p>
              </p:txBody>
            </p:sp>
            <p:sp>
              <p:nvSpPr>
                <p:cNvPr id="37426" name="Freeform 181"/>
                <p:cNvSpPr>
                  <a:spLocks/>
                </p:cNvSpPr>
                <p:nvPr/>
              </p:nvSpPr>
              <p:spPr bwMode="auto">
                <a:xfrm>
                  <a:off x="1063" y="1579"/>
                  <a:ext cx="156" cy="1"/>
                </a:xfrm>
                <a:custGeom>
                  <a:avLst/>
                  <a:gdLst>
                    <a:gd name="T0" fmla="*/ 156 w 156"/>
                    <a:gd name="T1" fmla="*/ 0 h 1"/>
                    <a:gd name="T2" fmla="*/ 0 w 156"/>
                    <a:gd name="T3" fmla="*/ 0 h 1"/>
                    <a:gd name="T4" fmla="*/ 156 w 156"/>
                    <a:gd name="T5" fmla="*/ 0 h 1"/>
                    <a:gd name="T6" fmla="*/ 0 60000 65536"/>
                    <a:gd name="T7" fmla="*/ 0 60000 65536"/>
                    <a:gd name="T8" fmla="*/ 0 60000 65536"/>
                    <a:gd name="T9" fmla="*/ 0 w 156"/>
                    <a:gd name="T10" fmla="*/ 0 h 1"/>
                    <a:gd name="T11" fmla="*/ 156 w 156"/>
                    <a:gd name="T12" fmla="*/ 1 h 1"/>
                  </a:gdLst>
                  <a:ahLst/>
                  <a:cxnLst>
                    <a:cxn ang="T6">
                      <a:pos x="T0" y="T1"/>
                    </a:cxn>
                    <a:cxn ang="T7">
                      <a:pos x="T2" y="T3"/>
                    </a:cxn>
                    <a:cxn ang="T8">
                      <a:pos x="T4" y="T5"/>
                    </a:cxn>
                  </a:cxnLst>
                  <a:rect l="T9" t="T10" r="T11" b="T12"/>
                  <a:pathLst>
                    <a:path w="156" h="1">
                      <a:moveTo>
                        <a:pt x="156" y="0"/>
                      </a:moveTo>
                      <a:lnTo>
                        <a:pt x="0" y="0"/>
                      </a:lnTo>
                      <a:lnTo>
                        <a:pt x="156" y="0"/>
                      </a:lnTo>
                      <a:close/>
                    </a:path>
                  </a:pathLst>
                </a:custGeom>
                <a:solidFill>
                  <a:srgbClr val="8A8A8A"/>
                </a:solidFill>
                <a:ln w="9525">
                  <a:noFill/>
                  <a:round/>
                  <a:headEnd/>
                  <a:tailEnd/>
                </a:ln>
              </p:spPr>
              <p:txBody>
                <a:bodyPr/>
                <a:lstStyle/>
                <a:p>
                  <a:endParaRPr lang="en-US"/>
                </a:p>
              </p:txBody>
            </p:sp>
            <p:sp>
              <p:nvSpPr>
                <p:cNvPr id="37427" name="Freeform 182"/>
                <p:cNvSpPr>
                  <a:spLocks/>
                </p:cNvSpPr>
                <p:nvPr/>
              </p:nvSpPr>
              <p:spPr bwMode="auto">
                <a:xfrm>
                  <a:off x="1063" y="1579"/>
                  <a:ext cx="156" cy="1"/>
                </a:xfrm>
                <a:custGeom>
                  <a:avLst/>
                  <a:gdLst>
                    <a:gd name="T0" fmla="*/ 156 w 156"/>
                    <a:gd name="T1" fmla="*/ 0 h 1"/>
                    <a:gd name="T2" fmla="*/ 0 w 156"/>
                    <a:gd name="T3" fmla="*/ 0 h 1"/>
                    <a:gd name="T4" fmla="*/ 156 w 156"/>
                    <a:gd name="T5" fmla="*/ 0 h 1"/>
                    <a:gd name="T6" fmla="*/ 0 60000 65536"/>
                    <a:gd name="T7" fmla="*/ 0 60000 65536"/>
                    <a:gd name="T8" fmla="*/ 0 60000 65536"/>
                    <a:gd name="T9" fmla="*/ 0 w 156"/>
                    <a:gd name="T10" fmla="*/ 0 h 1"/>
                    <a:gd name="T11" fmla="*/ 156 w 156"/>
                    <a:gd name="T12" fmla="*/ 1 h 1"/>
                  </a:gdLst>
                  <a:ahLst/>
                  <a:cxnLst>
                    <a:cxn ang="T6">
                      <a:pos x="T0" y="T1"/>
                    </a:cxn>
                    <a:cxn ang="T7">
                      <a:pos x="T2" y="T3"/>
                    </a:cxn>
                    <a:cxn ang="T8">
                      <a:pos x="T4" y="T5"/>
                    </a:cxn>
                  </a:cxnLst>
                  <a:rect l="T9" t="T10" r="T11" b="T12"/>
                  <a:pathLst>
                    <a:path w="156" h="1">
                      <a:moveTo>
                        <a:pt x="156" y="0"/>
                      </a:moveTo>
                      <a:lnTo>
                        <a:pt x="0" y="0"/>
                      </a:lnTo>
                      <a:lnTo>
                        <a:pt x="156" y="0"/>
                      </a:lnTo>
                      <a:close/>
                    </a:path>
                  </a:pathLst>
                </a:custGeom>
                <a:solidFill>
                  <a:srgbClr val="7D7D7D"/>
                </a:solidFill>
                <a:ln w="9525">
                  <a:noFill/>
                  <a:round/>
                  <a:headEnd/>
                  <a:tailEnd/>
                </a:ln>
              </p:spPr>
              <p:txBody>
                <a:bodyPr/>
                <a:lstStyle/>
                <a:p>
                  <a:endParaRPr lang="en-US"/>
                </a:p>
              </p:txBody>
            </p:sp>
            <p:sp>
              <p:nvSpPr>
                <p:cNvPr id="37428" name="Freeform 183"/>
                <p:cNvSpPr>
                  <a:spLocks/>
                </p:cNvSpPr>
                <p:nvPr/>
              </p:nvSpPr>
              <p:spPr bwMode="auto">
                <a:xfrm>
                  <a:off x="1063" y="1579"/>
                  <a:ext cx="156" cy="1"/>
                </a:xfrm>
                <a:custGeom>
                  <a:avLst/>
                  <a:gdLst>
                    <a:gd name="T0" fmla="*/ 156 w 156"/>
                    <a:gd name="T1" fmla="*/ 0 h 1"/>
                    <a:gd name="T2" fmla="*/ 0 w 156"/>
                    <a:gd name="T3" fmla="*/ 0 h 1"/>
                    <a:gd name="T4" fmla="*/ 156 w 156"/>
                    <a:gd name="T5" fmla="*/ 0 h 1"/>
                    <a:gd name="T6" fmla="*/ 0 60000 65536"/>
                    <a:gd name="T7" fmla="*/ 0 60000 65536"/>
                    <a:gd name="T8" fmla="*/ 0 60000 65536"/>
                    <a:gd name="T9" fmla="*/ 0 w 156"/>
                    <a:gd name="T10" fmla="*/ 0 h 1"/>
                    <a:gd name="T11" fmla="*/ 156 w 156"/>
                    <a:gd name="T12" fmla="*/ 1 h 1"/>
                  </a:gdLst>
                  <a:ahLst/>
                  <a:cxnLst>
                    <a:cxn ang="T6">
                      <a:pos x="T0" y="T1"/>
                    </a:cxn>
                    <a:cxn ang="T7">
                      <a:pos x="T2" y="T3"/>
                    </a:cxn>
                    <a:cxn ang="T8">
                      <a:pos x="T4" y="T5"/>
                    </a:cxn>
                  </a:cxnLst>
                  <a:rect l="T9" t="T10" r="T11" b="T12"/>
                  <a:pathLst>
                    <a:path w="156" h="1">
                      <a:moveTo>
                        <a:pt x="156" y="0"/>
                      </a:moveTo>
                      <a:lnTo>
                        <a:pt x="0" y="0"/>
                      </a:lnTo>
                      <a:lnTo>
                        <a:pt x="156" y="0"/>
                      </a:lnTo>
                      <a:close/>
                    </a:path>
                  </a:pathLst>
                </a:custGeom>
                <a:solidFill>
                  <a:srgbClr val="707070"/>
                </a:solidFill>
                <a:ln w="9525">
                  <a:noFill/>
                  <a:round/>
                  <a:headEnd/>
                  <a:tailEnd/>
                </a:ln>
              </p:spPr>
              <p:txBody>
                <a:bodyPr/>
                <a:lstStyle/>
                <a:p>
                  <a:endParaRPr lang="en-US"/>
                </a:p>
              </p:txBody>
            </p:sp>
            <p:sp>
              <p:nvSpPr>
                <p:cNvPr id="37429" name="Freeform 184"/>
                <p:cNvSpPr>
                  <a:spLocks/>
                </p:cNvSpPr>
                <p:nvPr/>
              </p:nvSpPr>
              <p:spPr bwMode="auto">
                <a:xfrm>
                  <a:off x="1063" y="1579"/>
                  <a:ext cx="156" cy="1"/>
                </a:xfrm>
                <a:custGeom>
                  <a:avLst/>
                  <a:gdLst>
                    <a:gd name="T0" fmla="*/ 156 w 156"/>
                    <a:gd name="T1" fmla="*/ 0 h 1"/>
                    <a:gd name="T2" fmla="*/ 0 w 156"/>
                    <a:gd name="T3" fmla="*/ 0 h 1"/>
                    <a:gd name="T4" fmla="*/ 156 w 156"/>
                    <a:gd name="T5" fmla="*/ 0 h 1"/>
                    <a:gd name="T6" fmla="*/ 0 60000 65536"/>
                    <a:gd name="T7" fmla="*/ 0 60000 65536"/>
                    <a:gd name="T8" fmla="*/ 0 60000 65536"/>
                    <a:gd name="T9" fmla="*/ 0 w 156"/>
                    <a:gd name="T10" fmla="*/ 0 h 1"/>
                    <a:gd name="T11" fmla="*/ 156 w 156"/>
                    <a:gd name="T12" fmla="*/ 1 h 1"/>
                  </a:gdLst>
                  <a:ahLst/>
                  <a:cxnLst>
                    <a:cxn ang="T6">
                      <a:pos x="T0" y="T1"/>
                    </a:cxn>
                    <a:cxn ang="T7">
                      <a:pos x="T2" y="T3"/>
                    </a:cxn>
                    <a:cxn ang="T8">
                      <a:pos x="T4" y="T5"/>
                    </a:cxn>
                  </a:cxnLst>
                  <a:rect l="T9" t="T10" r="T11" b="T12"/>
                  <a:pathLst>
                    <a:path w="156" h="1">
                      <a:moveTo>
                        <a:pt x="156" y="0"/>
                      </a:moveTo>
                      <a:lnTo>
                        <a:pt x="0" y="0"/>
                      </a:lnTo>
                      <a:lnTo>
                        <a:pt x="156" y="0"/>
                      </a:lnTo>
                      <a:close/>
                    </a:path>
                  </a:pathLst>
                </a:custGeom>
                <a:solidFill>
                  <a:srgbClr val="636363"/>
                </a:solidFill>
                <a:ln w="9525">
                  <a:noFill/>
                  <a:round/>
                  <a:headEnd/>
                  <a:tailEnd/>
                </a:ln>
              </p:spPr>
              <p:txBody>
                <a:bodyPr/>
                <a:lstStyle/>
                <a:p>
                  <a:endParaRPr lang="en-US"/>
                </a:p>
              </p:txBody>
            </p:sp>
            <p:sp>
              <p:nvSpPr>
                <p:cNvPr id="37430" name="Freeform 185"/>
                <p:cNvSpPr>
                  <a:spLocks/>
                </p:cNvSpPr>
                <p:nvPr/>
              </p:nvSpPr>
              <p:spPr bwMode="auto">
                <a:xfrm>
                  <a:off x="1063" y="1579"/>
                  <a:ext cx="156" cy="1"/>
                </a:xfrm>
                <a:custGeom>
                  <a:avLst/>
                  <a:gdLst>
                    <a:gd name="T0" fmla="*/ 156 w 156"/>
                    <a:gd name="T1" fmla="*/ 0 h 1"/>
                    <a:gd name="T2" fmla="*/ 0 w 156"/>
                    <a:gd name="T3" fmla="*/ 0 h 1"/>
                    <a:gd name="T4" fmla="*/ 153 w 156"/>
                    <a:gd name="T5" fmla="*/ 0 h 1"/>
                    <a:gd name="T6" fmla="*/ 156 w 156"/>
                    <a:gd name="T7" fmla="*/ 0 h 1"/>
                    <a:gd name="T8" fmla="*/ 0 60000 65536"/>
                    <a:gd name="T9" fmla="*/ 0 60000 65536"/>
                    <a:gd name="T10" fmla="*/ 0 60000 65536"/>
                    <a:gd name="T11" fmla="*/ 0 60000 65536"/>
                    <a:gd name="T12" fmla="*/ 0 w 156"/>
                    <a:gd name="T13" fmla="*/ 0 h 1"/>
                    <a:gd name="T14" fmla="*/ 156 w 156"/>
                    <a:gd name="T15" fmla="*/ 1 h 1"/>
                  </a:gdLst>
                  <a:ahLst/>
                  <a:cxnLst>
                    <a:cxn ang="T8">
                      <a:pos x="T0" y="T1"/>
                    </a:cxn>
                    <a:cxn ang="T9">
                      <a:pos x="T2" y="T3"/>
                    </a:cxn>
                    <a:cxn ang="T10">
                      <a:pos x="T4" y="T5"/>
                    </a:cxn>
                    <a:cxn ang="T11">
                      <a:pos x="T6" y="T7"/>
                    </a:cxn>
                  </a:cxnLst>
                  <a:rect l="T12" t="T13" r="T14" b="T15"/>
                  <a:pathLst>
                    <a:path w="156" h="1">
                      <a:moveTo>
                        <a:pt x="156" y="0"/>
                      </a:moveTo>
                      <a:lnTo>
                        <a:pt x="0" y="0"/>
                      </a:lnTo>
                      <a:lnTo>
                        <a:pt x="153" y="0"/>
                      </a:lnTo>
                      <a:lnTo>
                        <a:pt x="156" y="0"/>
                      </a:lnTo>
                      <a:close/>
                    </a:path>
                  </a:pathLst>
                </a:custGeom>
                <a:solidFill>
                  <a:srgbClr val="565656"/>
                </a:solidFill>
                <a:ln w="9525">
                  <a:noFill/>
                  <a:round/>
                  <a:headEnd/>
                  <a:tailEnd/>
                </a:ln>
              </p:spPr>
              <p:txBody>
                <a:bodyPr/>
                <a:lstStyle/>
                <a:p>
                  <a:endParaRPr lang="en-US"/>
                </a:p>
              </p:txBody>
            </p:sp>
            <p:sp>
              <p:nvSpPr>
                <p:cNvPr id="37431" name="Freeform 186"/>
                <p:cNvSpPr>
                  <a:spLocks/>
                </p:cNvSpPr>
                <p:nvPr/>
              </p:nvSpPr>
              <p:spPr bwMode="auto">
                <a:xfrm>
                  <a:off x="1063" y="1579"/>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484848"/>
                </a:solidFill>
                <a:ln w="9525">
                  <a:noFill/>
                  <a:round/>
                  <a:headEnd/>
                  <a:tailEnd/>
                </a:ln>
              </p:spPr>
              <p:txBody>
                <a:bodyPr/>
                <a:lstStyle/>
                <a:p>
                  <a:endParaRPr lang="en-US"/>
                </a:p>
              </p:txBody>
            </p:sp>
            <p:sp>
              <p:nvSpPr>
                <p:cNvPr id="37432" name="Freeform 187"/>
                <p:cNvSpPr>
                  <a:spLocks/>
                </p:cNvSpPr>
                <p:nvPr/>
              </p:nvSpPr>
              <p:spPr bwMode="auto">
                <a:xfrm>
                  <a:off x="1062" y="1579"/>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2E2E2E"/>
                </a:solidFill>
                <a:ln w="9525">
                  <a:noFill/>
                  <a:round/>
                  <a:headEnd/>
                  <a:tailEnd/>
                </a:ln>
              </p:spPr>
              <p:txBody>
                <a:bodyPr/>
                <a:lstStyle/>
                <a:p>
                  <a:endParaRPr lang="en-US"/>
                </a:p>
              </p:txBody>
            </p:sp>
            <p:sp>
              <p:nvSpPr>
                <p:cNvPr id="37433" name="Freeform 188"/>
                <p:cNvSpPr>
                  <a:spLocks/>
                </p:cNvSpPr>
                <p:nvPr/>
              </p:nvSpPr>
              <p:spPr bwMode="auto">
                <a:xfrm>
                  <a:off x="1062" y="1579"/>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212121"/>
                </a:solidFill>
                <a:ln w="9525">
                  <a:noFill/>
                  <a:round/>
                  <a:headEnd/>
                  <a:tailEnd/>
                </a:ln>
              </p:spPr>
              <p:txBody>
                <a:bodyPr/>
                <a:lstStyle/>
                <a:p>
                  <a:endParaRPr lang="en-US"/>
                </a:p>
              </p:txBody>
            </p:sp>
            <p:sp>
              <p:nvSpPr>
                <p:cNvPr id="37434" name="Rectangle 189"/>
                <p:cNvSpPr>
                  <a:spLocks noChangeArrowheads="1"/>
                </p:cNvSpPr>
                <p:nvPr/>
              </p:nvSpPr>
              <p:spPr bwMode="auto">
                <a:xfrm>
                  <a:off x="1062" y="1576"/>
                  <a:ext cx="154" cy="3"/>
                </a:xfrm>
                <a:prstGeom prst="rect">
                  <a:avLst/>
                </a:prstGeom>
                <a:solidFill>
                  <a:srgbClr val="141414"/>
                </a:solidFill>
                <a:ln w="9525">
                  <a:noFill/>
                  <a:miter lim="800000"/>
                  <a:headEnd/>
                  <a:tailEnd/>
                </a:ln>
              </p:spPr>
              <p:txBody>
                <a:bodyPr/>
                <a:lstStyle/>
                <a:p>
                  <a:endParaRPr lang="en-US"/>
                </a:p>
              </p:txBody>
            </p:sp>
            <p:sp>
              <p:nvSpPr>
                <p:cNvPr id="37435" name="Freeform 190"/>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070707"/>
                </a:solidFill>
                <a:ln w="9525">
                  <a:noFill/>
                  <a:round/>
                  <a:headEnd/>
                  <a:tailEnd/>
                </a:ln>
              </p:spPr>
              <p:txBody>
                <a:bodyPr/>
                <a:lstStyle/>
                <a:p>
                  <a:endParaRPr lang="en-US"/>
                </a:p>
              </p:txBody>
            </p:sp>
            <p:sp>
              <p:nvSpPr>
                <p:cNvPr id="37436" name="Freeform 191"/>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030303"/>
                </a:solidFill>
                <a:ln w="9525">
                  <a:noFill/>
                  <a:round/>
                  <a:headEnd/>
                  <a:tailEnd/>
                </a:ln>
              </p:spPr>
              <p:txBody>
                <a:bodyPr/>
                <a:lstStyle/>
                <a:p>
                  <a:endParaRPr lang="en-US"/>
                </a:p>
              </p:txBody>
            </p:sp>
            <p:sp>
              <p:nvSpPr>
                <p:cNvPr id="37437" name="Freeform 192"/>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0B0B0B"/>
                </a:solidFill>
                <a:ln w="9525">
                  <a:noFill/>
                  <a:round/>
                  <a:headEnd/>
                  <a:tailEnd/>
                </a:ln>
              </p:spPr>
              <p:txBody>
                <a:bodyPr/>
                <a:lstStyle/>
                <a:p>
                  <a:endParaRPr lang="en-US"/>
                </a:p>
              </p:txBody>
            </p:sp>
            <p:sp>
              <p:nvSpPr>
                <p:cNvPr id="37438" name="Freeform 193"/>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131313"/>
                </a:solidFill>
                <a:ln w="9525">
                  <a:noFill/>
                  <a:round/>
                  <a:headEnd/>
                  <a:tailEnd/>
                </a:ln>
              </p:spPr>
              <p:txBody>
                <a:bodyPr/>
                <a:lstStyle/>
                <a:p>
                  <a:endParaRPr lang="en-US"/>
                </a:p>
              </p:txBody>
            </p:sp>
            <p:sp>
              <p:nvSpPr>
                <p:cNvPr id="37439" name="Freeform 194"/>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1B1B1B"/>
                </a:solidFill>
                <a:ln w="9525">
                  <a:noFill/>
                  <a:round/>
                  <a:headEnd/>
                  <a:tailEnd/>
                </a:ln>
              </p:spPr>
              <p:txBody>
                <a:bodyPr/>
                <a:lstStyle/>
                <a:p>
                  <a:endParaRPr lang="en-US"/>
                </a:p>
              </p:txBody>
            </p:sp>
            <p:sp>
              <p:nvSpPr>
                <p:cNvPr id="37440" name="Freeform 195"/>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232323"/>
                </a:solidFill>
                <a:ln w="9525">
                  <a:noFill/>
                  <a:round/>
                  <a:headEnd/>
                  <a:tailEnd/>
                </a:ln>
              </p:spPr>
              <p:txBody>
                <a:bodyPr/>
                <a:lstStyle/>
                <a:p>
                  <a:endParaRPr lang="en-US"/>
                </a:p>
              </p:txBody>
            </p:sp>
            <p:sp>
              <p:nvSpPr>
                <p:cNvPr id="37441" name="Freeform 196"/>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2B2B2B"/>
                </a:solidFill>
                <a:ln w="9525">
                  <a:noFill/>
                  <a:round/>
                  <a:headEnd/>
                  <a:tailEnd/>
                </a:ln>
              </p:spPr>
              <p:txBody>
                <a:bodyPr/>
                <a:lstStyle/>
                <a:p>
                  <a:endParaRPr lang="en-US"/>
                </a:p>
              </p:txBody>
            </p:sp>
            <p:sp>
              <p:nvSpPr>
                <p:cNvPr id="37442" name="Freeform 197"/>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333333"/>
                </a:solidFill>
                <a:ln w="9525">
                  <a:noFill/>
                  <a:round/>
                  <a:headEnd/>
                  <a:tailEnd/>
                </a:ln>
              </p:spPr>
              <p:txBody>
                <a:bodyPr/>
                <a:lstStyle/>
                <a:p>
                  <a:endParaRPr lang="en-US"/>
                </a:p>
              </p:txBody>
            </p:sp>
            <p:sp>
              <p:nvSpPr>
                <p:cNvPr id="37443" name="Freeform 198"/>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3A3A3A"/>
                </a:solidFill>
                <a:ln w="9525">
                  <a:noFill/>
                  <a:round/>
                  <a:headEnd/>
                  <a:tailEnd/>
                </a:ln>
              </p:spPr>
              <p:txBody>
                <a:bodyPr/>
                <a:lstStyle/>
                <a:p>
                  <a:endParaRPr lang="en-US"/>
                </a:p>
              </p:txBody>
            </p:sp>
            <p:sp>
              <p:nvSpPr>
                <p:cNvPr id="37444" name="Freeform 199"/>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424242"/>
                </a:solidFill>
                <a:ln w="9525">
                  <a:noFill/>
                  <a:round/>
                  <a:headEnd/>
                  <a:tailEnd/>
                </a:ln>
              </p:spPr>
              <p:txBody>
                <a:bodyPr/>
                <a:lstStyle/>
                <a:p>
                  <a:endParaRPr lang="en-US"/>
                </a:p>
              </p:txBody>
            </p:sp>
            <p:sp>
              <p:nvSpPr>
                <p:cNvPr id="37445" name="Freeform 200"/>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4A4A4A"/>
                </a:solidFill>
                <a:ln w="9525">
                  <a:noFill/>
                  <a:round/>
                  <a:headEnd/>
                  <a:tailEnd/>
                </a:ln>
              </p:spPr>
              <p:txBody>
                <a:bodyPr/>
                <a:lstStyle/>
                <a:p>
                  <a:endParaRPr lang="en-US"/>
                </a:p>
              </p:txBody>
            </p:sp>
            <p:grpSp>
              <p:nvGrpSpPr>
                <p:cNvPr id="5" name="Group 201"/>
                <p:cNvGrpSpPr>
                  <a:grpSpLocks/>
                </p:cNvGrpSpPr>
                <p:nvPr/>
              </p:nvGrpSpPr>
              <p:grpSpPr bwMode="auto">
                <a:xfrm>
                  <a:off x="1062" y="1559"/>
                  <a:ext cx="837" cy="334"/>
                  <a:chOff x="1062" y="1559"/>
                  <a:chExt cx="837" cy="334"/>
                </a:xfrm>
              </p:grpSpPr>
              <p:sp>
                <p:nvSpPr>
                  <p:cNvPr id="38251" name="Freeform 202"/>
                  <p:cNvSpPr>
                    <a:spLocks/>
                  </p:cNvSpPr>
                  <p:nvPr/>
                </p:nvSpPr>
                <p:spPr bwMode="auto">
                  <a:xfrm>
                    <a:off x="1062" y="1576"/>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525252"/>
                  </a:solidFill>
                  <a:ln w="9525">
                    <a:noFill/>
                    <a:round/>
                    <a:headEnd/>
                    <a:tailEnd/>
                  </a:ln>
                </p:spPr>
                <p:txBody>
                  <a:bodyPr/>
                  <a:lstStyle/>
                  <a:p>
                    <a:endParaRPr lang="en-US"/>
                  </a:p>
                </p:txBody>
              </p:sp>
              <p:sp>
                <p:nvSpPr>
                  <p:cNvPr id="38252" name="Rectangle 203"/>
                  <p:cNvSpPr>
                    <a:spLocks noChangeArrowheads="1"/>
                  </p:cNvSpPr>
                  <p:nvPr/>
                </p:nvSpPr>
                <p:spPr bwMode="auto">
                  <a:xfrm>
                    <a:off x="1062" y="1574"/>
                    <a:ext cx="154" cy="2"/>
                  </a:xfrm>
                  <a:prstGeom prst="rect">
                    <a:avLst/>
                  </a:prstGeom>
                  <a:solidFill>
                    <a:srgbClr val="5A5A5A"/>
                  </a:solidFill>
                  <a:ln w="9525">
                    <a:noFill/>
                    <a:miter lim="800000"/>
                    <a:headEnd/>
                    <a:tailEnd/>
                  </a:ln>
                </p:spPr>
                <p:txBody>
                  <a:bodyPr/>
                  <a:lstStyle/>
                  <a:p>
                    <a:endParaRPr lang="en-US"/>
                  </a:p>
                </p:txBody>
              </p:sp>
              <p:sp>
                <p:nvSpPr>
                  <p:cNvPr id="38253" name="Freeform 204"/>
                  <p:cNvSpPr>
                    <a:spLocks/>
                  </p:cNvSpPr>
                  <p:nvPr/>
                </p:nvSpPr>
                <p:spPr bwMode="auto">
                  <a:xfrm>
                    <a:off x="1062" y="1574"/>
                    <a:ext cx="154" cy="1"/>
                  </a:xfrm>
                  <a:custGeom>
                    <a:avLst/>
                    <a:gdLst>
                      <a:gd name="T0" fmla="*/ 154 w 154"/>
                      <a:gd name="T1" fmla="*/ 0 h 1"/>
                      <a:gd name="T2" fmla="*/ 0 w 154"/>
                      <a:gd name="T3" fmla="*/ 0 h 1"/>
                      <a:gd name="T4" fmla="*/ 1 w 154"/>
                      <a:gd name="T5" fmla="*/ 0 h 1"/>
                      <a:gd name="T6" fmla="*/ 154 w 154"/>
                      <a:gd name="T7" fmla="*/ 0 h 1"/>
                      <a:gd name="T8" fmla="*/ 0 60000 65536"/>
                      <a:gd name="T9" fmla="*/ 0 60000 65536"/>
                      <a:gd name="T10" fmla="*/ 0 60000 65536"/>
                      <a:gd name="T11" fmla="*/ 0 60000 65536"/>
                      <a:gd name="T12" fmla="*/ 0 w 154"/>
                      <a:gd name="T13" fmla="*/ 0 h 1"/>
                      <a:gd name="T14" fmla="*/ 154 w 154"/>
                      <a:gd name="T15" fmla="*/ 1 h 1"/>
                    </a:gdLst>
                    <a:ahLst/>
                    <a:cxnLst>
                      <a:cxn ang="T8">
                        <a:pos x="T0" y="T1"/>
                      </a:cxn>
                      <a:cxn ang="T9">
                        <a:pos x="T2" y="T3"/>
                      </a:cxn>
                      <a:cxn ang="T10">
                        <a:pos x="T4" y="T5"/>
                      </a:cxn>
                      <a:cxn ang="T11">
                        <a:pos x="T6" y="T7"/>
                      </a:cxn>
                    </a:cxnLst>
                    <a:rect l="T12" t="T13" r="T14" b="T15"/>
                    <a:pathLst>
                      <a:path w="154" h="1">
                        <a:moveTo>
                          <a:pt x="154" y="0"/>
                        </a:moveTo>
                        <a:lnTo>
                          <a:pt x="0" y="0"/>
                        </a:lnTo>
                        <a:lnTo>
                          <a:pt x="1" y="0"/>
                        </a:lnTo>
                        <a:lnTo>
                          <a:pt x="154" y="0"/>
                        </a:lnTo>
                        <a:close/>
                      </a:path>
                    </a:pathLst>
                  </a:custGeom>
                  <a:solidFill>
                    <a:srgbClr val="626262"/>
                  </a:solidFill>
                  <a:ln w="9525">
                    <a:noFill/>
                    <a:round/>
                    <a:headEnd/>
                    <a:tailEnd/>
                  </a:ln>
                </p:spPr>
                <p:txBody>
                  <a:bodyPr/>
                  <a:lstStyle/>
                  <a:p>
                    <a:endParaRPr lang="en-US"/>
                  </a:p>
                </p:txBody>
              </p:sp>
              <p:sp>
                <p:nvSpPr>
                  <p:cNvPr id="38254" name="Freeform 205"/>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696969"/>
                  </a:solidFill>
                  <a:ln w="9525">
                    <a:noFill/>
                    <a:round/>
                    <a:headEnd/>
                    <a:tailEnd/>
                  </a:ln>
                </p:spPr>
                <p:txBody>
                  <a:bodyPr/>
                  <a:lstStyle/>
                  <a:p>
                    <a:endParaRPr lang="en-US"/>
                  </a:p>
                </p:txBody>
              </p:sp>
              <p:sp>
                <p:nvSpPr>
                  <p:cNvPr id="38255" name="Freeform 206"/>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717171"/>
                  </a:solidFill>
                  <a:ln w="9525">
                    <a:noFill/>
                    <a:round/>
                    <a:headEnd/>
                    <a:tailEnd/>
                  </a:ln>
                </p:spPr>
                <p:txBody>
                  <a:bodyPr/>
                  <a:lstStyle/>
                  <a:p>
                    <a:endParaRPr lang="en-US"/>
                  </a:p>
                </p:txBody>
              </p:sp>
              <p:sp>
                <p:nvSpPr>
                  <p:cNvPr id="38256" name="Freeform 207"/>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797979"/>
                  </a:solidFill>
                  <a:ln w="9525">
                    <a:noFill/>
                    <a:round/>
                    <a:headEnd/>
                    <a:tailEnd/>
                  </a:ln>
                </p:spPr>
                <p:txBody>
                  <a:bodyPr/>
                  <a:lstStyle/>
                  <a:p>
                    <a:endParaRPr lang="en-US"/>
                  </a:p>
                </p:txBody>
              </p:sp>
              <p:sp>
                <p:nvSpPr>
                  <p:cNvPr id="38257" name="Freeform 208"/>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818181"/>
                  </a:solidFill>
                  <a:ln w="9525">
                    <a:noFill/>
                    <a:round/>
                    <a:headEnd/>
                    <a:tailEnd/>
                  </a:ln>
                </p:spPr>
                <p:txBody>
                  <a:bodyPr/>
                  <a:lstStyle/>
                  <a:p>
                    <a:endParaRPr lang="en-US"/>
                  </a:p>
                </p:txBody>
              </p:sp>
              <p:sp>
                <p:nvSpPr>
                  <p:cNvPr id="38258" name="Freeform 209"/>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898989"/>
                  </a:solidFill>
                  <a:ln w="9525">
                    <a:noFill/>
                    <a:round/>
                    <a:headEnd/>
                    <a:tailEnd/>
                  </a:ln>
                </p:spPr>
                <p:txBody>
                  <a:bodyPr/>
                  <a:lstStyle/>
                  <a:p>
                    <a:endParaRPr lang="en-US"/>
                  </a:p>
                </p:txBody>
              </p:sp>
              <p:sp>
                <p:nvSpPr>
                  <p:cNvPr id="38259" name="Freeform 210"/>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919191"/>
                  </a:solidFill>
                  <a:ln w="9525">
                    <a:noFill/>
                    <a:round/>
                    <a:headEnd/>
                    <a:tailEnd/>
                  </a:ln>
                </p:spPr>
                <p:txBody>
                  <a:bodyPr/>
                  <a:lstStyle/>
                  <a:p>
                    <a:endParaRPr lang="en-US"/>
                  </a:p>
                </p:txBody>
              </p:sp>
              <p:sp>
                <p:nvSpPr>
                  <p:cNvPr id="38260" name="Freeform 211"/>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999999"/>
                  </a:solidFill>
                  <a:ln w="9525">
                    <a:noFill/>
                    <a:round/>
                    <a:headEnd/>
                    <a:tailEnd/>
                  </a:ln>
                </p:spPr>
                <p:txBody>
                  <a:bodyPr/>
                  <a:lstStyle/>
                  <a:p>
                    <a:endParaRPr lang="en-US"/>
                  </a:p>
                </p:txBody>
              </p:sp>
              <p:sp>
                <p:nvSpPr>
                  <p:cNvPr id="38261" name="Freeform 212"/>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0 60000 65536"/>
                      <a:gd name="T7" fmla="*/ 0 60000 65536"/>
                      <a:gd name="T8" fmla="*/ 0 60000 65536"/>
                      <a:gd name="T9" fmla="*/ 0 w 153"/>
                      <a:gd name="T10" fmla="*/ 0 h 1"/>
                      <a:gd name="T11" fmla="*/ 153 w 153"/>
                      <a:gd name="T12" fmla="*/ 1 h 1"/>
                    </a:gdLst>
                    <a:ahLst/>
                    <a:cxnLst>
                      <a:cxn ang="T6">
                        <a:pos x="T0" y="T1"/>
                      </a:cxn>
                      <a:cxn ang="T7">
                        <a:pos x="T2" y="T3"/>
                      </a:cxn>
                      <a:cxn ang="T8">
                        <a:pos x="T4" y="T5"/>
                      </a:cxn>
                    </a:cxnLst>
                    <a:rect l="T9" t="T10" r="T11" b="T12"/>
                    <a:pathLst>
                      <a:path w="153" h="1">
                        <a:moveTo>
                          <a:pt x="153" y="0"/>
                        </a:moveTo>
                        <a:lnTo>
                          <a:pt x="0" y="0"/>
                        </a:lnTo>
                        <a:lnTo>
                          <a:pt x="153" y="0"/>
                        </a:lnTo>
                        <a:close/>
                      </a:path>
                    </a:pathLst>
                  </a:custGeom>
                  <a:solidFill>
                    <a:srgbClr val="A0A0A0"/>
                  </a:solidFill>
                  <a:ln w="9525">
                    <a:noFill/>
                    <a:round/>
                    <a:headEnd/>
                    <a:tailEnd/>
                  </a:ln>
                </p:spPr>
                <p:txBody>
                  <a:bodyPr/>
                  <a:lstStyle/>
                  <a:p>
                    <a:endParaRPr lang="en-US"/>
                  </a:p>
                </p:txBody>
              </p:sp>
              <p:sp>
                <p:nvSpPr>
                  <p:cNvPr id="38262" name="Freeform 213"/>
                  <p:cNvSpPr>
                    <a:spLocks/>
                  </p:cNvSpPr>
                  <p:nvPr/>
                </p:nvSpPr>
                <p:spPr bwMode="auto">
                  <a:xfrm>
                    <a:off x="1063" y="1574"/>
                    <a:ext cx="153" cy="1"/>
                  </a:xfrm>
                  <a:custGeom>
                    <a:avLst/>
                    <a:gdLst>
                      <a:gd name="T0" fmla="*/ 153 w 153"/>
                      <a:gd name="T1" fmla="*/ 0 h 1"/>
                      <a:gd name="T2" fmla="*/ 0 w 153"/>
                      <a:gd name="T3" fmla="*/ 0 h 1"/>
                      <a:gd name="T4" fmla="*/ 153 w 153"/>
                      <a:gd name="T5" fmla="*/ 0 h 1"/>
                      <a:gd name="T6" fmla="*/ 4 w 153"/>
                      <a:gd name="T7" fmla="*/ 0 h 1"/>
                      <a:gd name="T8" fmla="*/ 153 w 153"/>
                      <a:gd name="T9" fmla="*/ 0 h 1"/>
                      <a:gd name="T10" fmla="*/ 4 w 153"/>
                      <a:gd name="T11" fmla="*/ 0 h 1"/>
                      <a:gd name="T12" fmla="*/ 153 w 153"/>
                      <a:gd name="T13" fmla="*/ 0 h 1"/>
                      <a:gd name="T14" fmla="*/ 0 60000 65536"/>
                      <a:gd name="T15" fmla="*/ 0 60000 65536"/>
                      <a:gd name="T16" fmla="*/ 0 60000 65536"/>
                      <a:gd name="T17" fmla="*/ 0 60000 65536"/>
                      <a:gd name="T18" fmla="*/ 0 60000 65536"/>
                      <a:gd name="T19" fmla="*/ 0 60000 65536"/>
                      <a:gd name="T20" fmla="*/ 0 60000 65536"/>
                      <a:gd name="T21" fmla="*/ 0 w 153"/>
                      <a:gd name="T22" fmla="*/ 0 h 1"/>
                      <a:gd name="T23" fmla="*/ 153 w 15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1">
                        <a:moveTo>
                          <a:pt x="153" y="0"/>
                        </a:moveTo>
                        <a:lnTo>
                          <a:pt x="0" y="0"/>
                        </a:lnTo>
                        <a:lnTo>
                          <a:pt x="153" y="0"/>
                        </a:lnTo>
                        <a:lnTo>
                          <a:pt x="4" y="0"/>
                        </a:lnTo>
                        <a:lnTo>
                          <a:pt x="153" y="0"/>
                        </a:lnTo>
                        <a:lnTo>
                          <a:pt x="4" y="0"/>
                        </a:lnTo>
                        <a:lnTo>
                          <a:pt x="153" y="0"/>
                        </a:lnTo>
                        <a:close/>
                      </a:path>
                    </a:pathLst>
                  </a:custGeom>
                  <a:solidFill>
                    <a:srgbClr val="A8A8A8"/>
                  </a:solidFill>
                  <a:ln w="9525">
                    <a:noFill/>
                    <a:round/>
                    <a:headEnd/>
                    <a:tailEnd/>
                  </a:ln>
                </p:spPr>
                <p:txBody>
                  <a:bodyPr/>
                  <a:lstStyle/>
                  <a:p>
                    <a:endParaRPr lang="en-US"/>
                  </a:p>
                </p:txBody>
              </p:sp>
              <p:sp>
                <p:nvSpPr>
                  <p:cNvPr id="38263" name="Freeform 214"/>
                  <p:cNvSpPr>
                    <a:spLocks/>
                  </p:cNvSpPr>
                  <p:nvPr/>
                </p:nvSpPr>
                <p:spPr bwMode="auto">
                  <a:xfrm>
                    <a:off x="1067" y="1574"/>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B0B0B0"/>
                  </a:solidFill>
                  <a:ln w="9525">
                    <a:noFill/>
                    <a:round/>
                    <a:headEnd/>
                    <a:tailEnd/>
                  </a:ln>
                </p:spPr>
                <p:txBody>
                  <a:bodyPr/>
                  <a:lstStyle/>
                  <a:p>
                    <a:endParaRPr lang="en-US"/>
                  </a:p>
                </p:txBody>
              </p:sp>
              <p:sp>
                <p:nvSpPr>
                  <p:cNvPr id="38264" name="Freeform 215"/>
                  <p:cNvSpPr>
                    <a:spLocks/>
                  </p:cNvSpPr>
                  <p:nvPr/>
                </p:nvSpPr>
                <p:spPr bwMode="auto">
                  <a:xfrm>
                    <a:off x="1067" y="1574"/>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B8B8B8"/>
                  </a:solidFill>
                  <a:ln w="9525">
                    <a:noFill/>
                    <a:round/>
                    <a:headEnd/>
                    <a:tailEnd/>
                  </a:ln>
                </p:spPr>
                <p:txBody>
                  <a:bodyPr/>
                  <a:lstStyle/>
                  <a:p>
                    <a:endParaRPr lang="en-US"/>
                  </a:p>
                </p:txBody>
              </p:sp>
              <p:sp>
                <p:nvSpPr>
                  <p:cNvPr id="38265" name="Rectangle 216"/>
                  <p:cNvSpPr>
                    <a:spLocks noChangeArrowheads="1"/>
                  </p:cNvSpPr>
                  <p:nvPr/>
                </p:nvSpPr>
                <p:spPr bwMode="auto">
                  <a:xfrm>
                    <a:off x="1067" y="1571"/>
                    <a:ext cx="149" cy="3"/>
                  </a:xfrm>
                  <a:prstGeom prst="rect">
                    <a:avLst/>
                  </a:prstGeom>
                  <a:solidFill>
                    <a:srgbClr val="C0C0C0"/>
                  </a:solidFill>
                  <a:ln w="9525">
                    <a:noFill/>
                    <a:miter lim="800000"/>
                    <a:headEnd/>
                    <a:tailEnd/>
                  </a:ln>
                </p:spPr>
                <p:txBody>
                  <a:bodyPr/>
                  <a:lstStyle/>
                  <a:p>
                    <a:endParaRPr lang="en-US"/>
                  </a:p>
                </p:txBody>
              </p:sp>
              <p:sp>
                <p:nvSpPr>
                  <p:cNvPr id="38266" name="Freeform 217"/>
                  <p:cNvSpPr>
                    <a:spLocks/>
                  </p:cNvSpPr>
                  <p:nvPr/>
                </p:nvSpPr>
                <p:spPr bwMode="auto">
                  <a:xfrm>
                    <a:off x="1067" y="1571"/>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C8C8C8"/>
                  </a:solidFill>
                  <a:ln w="9525">
                    <a:noFill/>
                    <a:round/>
                    <a:headEnd/>
                    <a:tailEnd/>
                  </a:ln>
                </p:spPr>
                <p:txBody>
                  <a:bodyPr/>
                  <a:lstStyle/>
                  <a:p>
                    <a:endParaRPr lang="en-US"/>
                  </a:p>
                </p:txBody>
              </p:sp>
              <p:sp>
                <p:nvSpPr>
                  <p:cNvPr id="38267" name="Freeform 218"/>
                  <p:cNvSpPr>
                    <a:spLocks/>
                  </p:cNvSpPr>
                  <p:nvPr/>
                </p:nvSpPr>
                <p:spPr bwMode="auto">
                  <a:xfrm>
                    <a:off x="1067" y="1571"/>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CFCFCF"/>
                  </a:solidFill>
                  <a:ln w="9525">
                    <a:noFill/>
                    <a:round/>
                    <a:headEnd/>
                    <a:tailEnd/>
                  </a:ln>
                </p:spPr>
                <p:txBody>
                  <a:bodyPr/>
                  <a:lstStyle/>
                  <a:p>
                    <a:endParaRPr lang="en-US"/>
                  </a:p>
                </p:txBody>
              </p:sp>
              <p:sp>
                <p:nvSpPr>
                  <p:cNvPr id="38268" name="Freeform 219"/>
                  <p:cNvSpPr>
                    <a:spLocks/>
                  </p:cNvSpPr>
                  <p:nvPr/>
                </p:nvSpPr>
                <p:spPr bwMode="auto">
                  <a:xfrm>
                    <a:off x="1067" y="1571"/>
                    <a:ext cx="149" cy="1"/>
                  </a:xfrm>
                  <a:custGeom>
                    <a:avLst/>
                    <a:gdLst>
                      <a:gd name="T0" fmla="*/ 149 w 149"/>
                      <a:gd name="T1" fmla="*/ 0 h 1"/>
                      <a:gd name="T2" fmla="*/ 0 w 149"/>
                      <a:gd name="T3" fmla="*/ 0 h 1"/>
                      <a:gd name="T4" fmla="*/ 1 w 149"/>
                      <a:gd name="T5" fmla="*/ 0 h 1"/>
                      <a:gd name="T6" fmla="*/ 149 w 149"/>
                      <a:gd name="T7" fmla="*/ 0 h 1"/>
                      <a:gd name="T8" fmla="*/ 0 60000 65536"/>
                      <a:gd name="T9" fmla="*/ 0 60000 65536"/>
                      <a:gd name="T10" fmla="*/ 0 60000 65536"/>
                      <a:gd name="T11" fmla="*/ 0 60000 65536"/>
                      <a:gd name="T12" fmla="*/ 0 w 149"/>
                      <a:gd name="T13" fmla="*/ 0 h 1"/>
                      <a:gd name="T14" fmla="*/ 149 w 149"/>
                      <a:gd name="T15" fmla="*/ 1 h 1"/>
                    </a:gdLst>
                    <a:ahLst/>
                    <a:cxnLst>
                      <a:cxn ang="T8">
                        <a:pos x="T0" y="T1"/>
                      </a:cxn>
                      <a:cxn ang="T9">
                        <a:pos x="T2" y="T3"/>
                      </a:cxn>
                      <a:cxn ang="T10">
                        <a:pos x="T4" y="T5"/>
                      </a:cxn>
                      <a:cxn ang="T11">
                        <a:pos x="T6" y="T7"/>
                      </a:cxn>
                    </a:cxnLst>
                    <a:rect l="T12" t="T13" r="T14" b="T15"/>
                    <a:pathLst>
                      <a:path w="149" h="1">
                        <a:moveTo>
                          <a:pt x="149" y="0"/>
                        </a:moveTo>
                        <a:lnTo>
                          <a:pt x="0" y="0"/>
                        </a:lnTo>
                        <a:lnTo>
                          <a:pt x="1" y="0"/>
                        </a:lnTo>
                        <a:lnTo>
                          <a:pt x="149" y="0"/>
                        </a:lnTo>
                        <a:close/>
                      </a:path>
                    </a:pathLst>
                  </a:custGeom>
                  <a:solidFill>
                    <a:srgbClr val="D7D7D7"/>
                  </a:solidFill>
                  <a:ln w="9525">
                    <a:noFill/>
                    <a:round/>
                    <a:headEnd/>
                    <a:tailEnd/>
                  </a:ln>
                </p:spPr>
                <p:txBody>
                  <a:bodyPr/>
                  <a:lstStyle/>
                  <a:p>
                    <a:endParaRPr lang="en-US"/>
                  </a:p>
                </p:txBody>
              </p:sp>
              <p:sp>
                <p:nvSpPr>
                  <p:cNvPr id="38269" name="Freeform 220"/>
                  <p:cNvSpPr>
                    <a:spLocks/>
                  </p:cNvSpPr>
                  <p:nvPr/>
                </p:nvSpPr>
                <p:spPr bwMode="auto">
                  <a:xfrm>
                    <a:off x="1068" y="1571"/>
                    <a:ext cx="148" cy="1"/>
                  </a:xfrm>
                  <a:custGeom>
                    <a:avLst/>
                    <a:gdLst>
                      <a:gd name="T0" fmla="*/ 148 w 148"/>
                      <a:gd name="T1" fmla="*/ 0 h 1"/>
                      <a:gd name="T2" fmla="*/ 0 w 148"/>
                      <a:gd name="T3" fmla="*/ 0 h 1"/>
                      <a:gd name="T4" fmla="*/ 148 w 148"/>
                      <a:gd name="T5" fmla="*/ 0 h 1"/>
                      <a:gd name="T6" fmla="*/ 0 60000 65536"/>
                      <a:gd name="T7" fmla="*/ 0 60000 65536"/>
                      <a:gd name="T8" fmla="*/ 0 60000 65536"/>
                      <a:gd name="T9" fmla="*/ 0 w 148"/>
                      <a:gd name="T10" fmla="*/ 0 h 1"/>
                      <a:gd name="T11" fmla="*/ 148 w 148"/>
                      <a:gd name="T12" fmla="*/ 1 h 1"/>
                    </a:gdLst>
                    <a:ahLst/>
                    <a:cxnLst>
                      <a:cxn ang="T6">
                        <a:pos x="T0" y="T1"/>
                      </a:cxn>
                      <a:cxn ang="T7">
                        <a:pos x="T2" y="T3"/>
                      </a:cxn>
                      <a:cxn ang="T8">
                        <a:pos x="T4" y="T5"/>
                      </a:cxn>
                    </a:cxnLst>
                    <a:rect l="T9" t="T10" r="T11" b="T12"/>
                    <a:pathLst>
                      <a:path w="148" h="1">
                        <a:moveTo>
                          <a:pt x="148" y="0"/>
                        </a:moveTo>
                        <a:lnTo>
                          <a:pt x="0" y="0"/>
                        </a:lnTo>
                        <a:lnTo>
                          <a:pt x="148" y="0"/>
                        </a:lnTo>
                        <a:close/>
                      </a:path>
                    </a:pathLst>
                  </a:custGeom>
                  <a:solidFill>
                    <a:srgbClr val="DFDFDF"/>
                  </a:solidFill>
                  <a:ln w="9525">
                    <a:noFill/>
                    <a:round/>
                    <a:headEnd/>
                    <a:tailEnd/>
                  </a:ln>
                </p:spPr>
                <p:txBody>
                  <a:bodyPr/>
                  <a:lstStyle/>
                  <a:p>
                    <a:endParaRPr lang="en-US"/>
                  </a:p>
                </p:txBody>
              </p:sp>
              <p:sp>
                <p:nvSpPr>
                  <p:cNvPr id="38270" name="Freeform 221"/>
                  <p:cNvSpPr>
                    <a:spLocks/>
                  </p:cNvSpPr>
                  <p:nvPr/>
                </p:nvSpPr>
                <p:spPr bwMode="auto">
                  <a:xfrm>
                    <a:off x="1068" y="1571"/>
                    <a:ext cx="148" cy="1"/>
                  </a:xfrm>
                  <a:custGeom>
                    <a:avLst/>
                    <a:gdLst>
                      <a:gd name="T0" fmla="*/ 148 w 148"/>
                      <a:gd name="T1" fmla="*/ 0 h 1"/>
                      <a:gd name="T2" fmla="*/ 0 w 148"/>
                      <a:gd name="T3" fmla="*/ 0 h 1"/>
                      <a:gd name="T4" fmla="*/ 148 w 148"/>
                      <a:gd name="T5" fmla="*/ 0 h 1"/>
                      <a:gd name="T6" fmla="*/ 0 60000 65536"/>
                      <a:gd name="T7" fmla="*/ 0 60000 65536"/>
                      <a:gd name="T8" fmla="*/ 0 60000 65536"/>
                      <a:gd name="T9" fmla="*/ 0 w 148"/>
                      <a:gd name="T10" fmla="*/ 0 h 1"/>
                      <a:gd name="T11" fmla="*/ 148 w 148"/>
                      <a:gd name="T12" fmla="*/ 1 h 1"/>
                    </a:gdLst>
                    <a:ahLst/>
                    <a:cxnLst>
                      <a:cxn ang="T6">
                        <a:pos x="T0" y="T1"/>
                      </a:cxn>
                      <a:cxn ang="T7">
                        <a:pos x="T2" y="T3"/>
                      </a:cxn>
                      <a:cxn ang="T8">
                        <a:pos x="T4" y="T5"/>
                      </a:cxn>
                    </a:cxnLst>
                    <a:rect l="T9" t="T10" r="T11" b="T12"/>
                    <a:pathLst>
                      <a:path w="148" h="1">
                        <a:moveTo>
                          <a:pt x="148" y="0"/>
                        </a:moveTo>
                        <a:lnTo>
                          <a:pt x="0" y="0"/>
                        </a:lnTo>
                        <a:lnTo>
                          <a:pt x="148" y="0"/>
                        </a:lnTo>
                        <a:close/>
                      </a:path>
                    </a:pathLst>
                  </a:custGeom>
                  <a:solidFill>
                    <a:srgbClr val="E7E7E7"/>
                  </a:solidFill>
                  <a:ln w="9525">
                    <a:noFill/>
                    <a:round/>
                    <a:headEnd/>
                    <a:tailEnd/>
                  </a:ln>
                </p:spPr>
                <p:txBody>
                  <a:bodyPr/>
                  <a:lstStyle/>
                  <a:p>
                    <a:endParaRPr lang="en-US"/>
                  </a:p>
                </p:txBody>
              </p:sp>
              <p:sp>
                <p:nvSpPr>
                  <p:cNvPr id="38271" name="Freeform 222"/>
                  <p:cNvSpPr>
                    <a:spLocks/>
                  </p:cNvSpPr>
                  <p:nvPr/>
                </p:nvSpPr>
                <p:spPr bwMode="auto">
                  <a:xfrm>
                    <a:off x="1068" y="1571"/>
                    <a:ext cx="148" cy="1"/>
                  </a:xfrm>
                  <a:custGeom>
                    <a:avLst/>
                    <a:gdLst>
                      <a:gd name="T0" fmla="*/ 148 w 148"/>
                      <a:gd name="T1" fmla="*/ 0 h 1"/>
                      <a:gd name="T2" fmla="*/ 0 w 148"/>
                      <a:gd name="T3" fmla="*/ 0 h 1"/>
                      <a:gd name="T4" fmla="*/ 77 w 148"/>
                      <a:gd name="T5" fmla="*/ 0 h 1"/>
                      <a:gd name="T6" fmla="*/ 148 w 148"/>
                      <a:gd name="T7" fmla="*/ 0 h 1"/>
                      <a:gd name="T8" fmla="*/ 0 60000 65536"/>
                      <a:gd name="T9" fmla="*/ 0 60000 65536"/>
                      <a:gd name="T10" fmla="*/ 0 60000 65536"/>
                      <a:gd name="T11" fmla="*/ 0 60000 65536"/>
                      <a:gd name="T12" fmla="*/ 0 w 148"/>
                      <a:gd name="T13" fmla="*/ 0 h 1"/>
                      <a:gd name="T14" fmla="*/ 148 w 148"/>
                      <a:gd name="T15" fmla="*/ 1 h 1"/>
                    </a:gdLst>
                    <a:ahLst/>
                    <a:cxnLst>
                      <a:cxn ang="T8">
                        <a:pos x="T0" y="T1"/>
                      </a:cxn>
                      <a:cxn ang="T9">
                        <a:pos x="T2" y="T3"/>
                      </a:cxn>
                      <a:cxn ang="T10">
                        <a:pos x="T4" y="T5"/>
                      </a:cxn>
                      <a:cxn ang="T11">
                        <a:pos x="T6" y="T7"/>
                      </a:cxn>
                    </a:cxnLst>
                    <a:rect l="T12" t="T13" r="T14" b="T15"/>
                    <a:pathLst>
                      <a:path w="148" h="1">
                        <a:moveTo>
                          <a:pt x="148" y="0"/>
                        </a:moveTo>
                        <a:lnTo>
                          <a:pt x="0" y="0"/>
                        </a:lnTo>
                        <a:lnTo>
                          <a:pt x="77" y="0"/>
                        </a:lnTo>
                        <a:lnTo>
                          <a:pt x="148" y="0"/>
                        </a:lnTo>
                        <a:close/>
                      </a:path>
                    </a:pathLst>
                  </a:custGeom>
                  <a:solidFill>
                    <a:srgbClr val="EFEFEF"/>
                  </a:solidFill>
                  <a:ln w="9525">
                    <a:noFill/>
                    <a:round/>
                    <a:headEnd/>
                    <a:tailEnd/>
                  </a:ln>
                </p:spPr>
                <p:txBody>
                  <a:bodyPr/>
                  <a:lstStyle/>
                  <a:p>
                    <a:endParaRPr lang="en-US"/>
                  </a:p>
                </p:txBody>
              </p:sp>
              <p:sp>
                <p:nvSpPr>
                  <p:cNvPr id="38272" name="Freeform 223"/>
                  <p:cNvSpPr>
                    <a:spLocks/>
                  </p:cNvSpPr>
                  <p:nvPr/>
                </p:nvSpPr>
                <p:spPr bwMode="auto">
                  <a:xfrm>
                    <a:off x="1068" y="1571"/>
                    <a:ext cx="77" cy="1"/>
                  </a:xfrm>
                  <a:custGeom>
                    <a:avLst/>
                    <a:gdLst>
                      <a:gd name="T0" fmla="*/ 77 w 77"/>
                      <a:gd name="T1" fmla="*/ 0 h 1"/>
                      <a:gd name="T2" fmla="*/ 0 w 77"/>
                      <a:gd name="T3" fmla="*/ 0 h 1"/>
                      <a:gd name="T4" fmla="*/ 77 w 77"/>
                      <a:gd name="T5" fmla="*/ 0 h 1"/>
                      <a:gd name="T6" fmla="*/ 0 60000 65536"/>
                      <a:gd name="T7" fmla="*/ 0 60000 65536"/>
                      <a:gd name="T8" fmla="*/ 0 60000 65536"/>
                      <a:gd name="T9" fmla="*/ 0 w 77"/>
                      <a:gd name="T10" fmla="*/ 0 h 1"/>
                      <a:gd name="T11" fmla="*/ 77 w 77"/>
                      <a:gd name="T12" fmla="*/ 1 h 1"/>
                    </a:gdLst>
                    <a:ahLst/>
                    <a:cxnLst>
                      <a:cxn ang="T6">
                        <a:pos x="T0" y="T1"/>
                      </a:cxn>
                      <a:cxn ang="T7">
                        <a:pos x="T2" y="T3"/>
                      </a:cxn>
                      <a:cxn ang="T8">
                        <a:pos x="T4" y="T5"/>
                      </a:cxn>
                    </a:cxnLst>
                    <a:rect l="T9" t="T10" r="T11" b="T12"/>
                    <a:pathLst>
                      <a:path w="77" h="1">
                        <a:moveTo>
                          <a:pt x="77" y="0"/>
                        </a:moveTo>
                        <a:lnTo>
                          <a:pt x="0" y="0"/>
                        </a:lnTo>
                        <a:lnTo>
                          <a:pt x="77" y="0"/>
                        </a:lnTo>
                        <a:close/>
                      </a:path>
                    </a:pathLst>
                  </a:custGeom>
                  <a:solidFill>
                    <a:srgbClr val="FFFFFF"/>
                  </a:solidFill>
                  <a:ln w="9525">
                    <a:noFill/>
                    <a:round/>
                    <a:headEnd/>
                    <a:tailEnd/>
                  </a:ln>
                </p:spPr>
                <p:txBody>
                  <a:bodyPr/>
                  <a:lstStyle/>
                  <a:p>
                    <a:endParaRPr lang="en-US"/>
                  </a:p>
                </p:txBody>
              </p:sp>
              <p:sp>
                <p:nvSpPr>
                  <p:cNvPr id="38273" name="Freeform 224"/>
                  <p:cNvSpPr>
                    <a:spLocks/>
                  </p:cNvSpPr>
                  <p:nvPr/>
                </p:nvSpPr>
                <p:spPr bwMode="auto">
                  <a:xfrm>
                    <a:off x="1062" y="1571"/>
                    <a:ext cx="157" cy="10"/>
                  </a:xfrm>
                  <a:custGeom>
                    <a:avLst/>
                    <a:gdLst>
                      <a:gd name="T0" fmla="*/ 157 w 157"/>
                      <a:gd name="T1" fmla="*/ 10 h 10"/>
                      <a:gd name="T2" fmla="*/ 10 w 157"/>
                      <a:gd name="T3" fmla="*/ 10 h 10"/>
                      <a:gd name="T4" fmla="*/ 6 w 157"/>
                      <a:gd name="T5" fmla="*/ 10 h 10"/>
                      <a:gd name="T6" fmla="*/ 5 w 157"/>
                      <a:gd name="T7" fmla="*/ 10 h 10"/>
                      <a:gd name="T8" fmla="*/ 5 w 157"/>
                      <a:gd name="T9" fmla="*/ 8 h 10"/>
                      <a:gd name="T10" fmla="*/ 1 w 157"/>
                      <a:gd name="T11" fmla="*/ 8 h 10"/>
                      <a:gd name="T12" fmla="*/ 0 w 157"/>
                      <a:gd name="T13" fmla="*/ 5 h 10"/>
                      <a:gd name="T14" fmla="*/ 1 w 157"/>
                      <a:gd name="T15" fmla="*/ 3 h 10"/>
                      <a:gd name="T16" fmla="*/ 6 w 157"/>
                      <a:gd name="T17" fmla="*/ 0 h 10"/>
                      <a:gd name="T18" fmla="*/ 154 w 157"/>
                      <a:gd name="T19" fmla="*/ 0 h 10"/>
                      <a:gd name="T20" fmla="*/ 157 w 157"/>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0"/>
                      <a:gd name="T35" fmla="*/ 157 w 15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0">
                        <a:moveTo>
                          <a:pt x="157" y="10"/>
                        </a:moveTo>
                        <a:lnTo>
                          <a:pt x="10" y="10"/>
                        </a:lnTo>
                        <a:lnTo>
                          <a:pt x="6" y="10"/>
                        </a:lnTo>
                        <a:lnTo>
                          <a:pt x="5" y="10"/>
                        </a:lnTo>
                        <a:lnTo>
                          <a:pt x="5" y="8"/>
                        </a:lnTo>
                        <a:lnTo>
                          <a:pt x="1" y="8"/>
                        </a:lnTo>
                        <a:lnTo>
                          <a:pt x="0" y="5"/>
                        </a:lnTo>
                        <a:lnTo>
                          <a:pt x="1" y="3"/>
                        </a:lnTo>
                        <a:lnTo>
                          <a:pt x="6" y="0"/>
                        </a:lnTo>
                        <a:lnTo>
                          <a:pt x="154" y="0"/>
                        </a:lnTo>
                        <a:lnTo>
                          <a:pt x="157" y="10"/>
                        </a:lnTo>
                      </a:path>
                    </a:pathLst>
                  </a:custGeom>
                  <a:noFill/>
                  <a:ln w="0">
                    <a:solidFill>
                      <a:srgbClr val="000000"/>
                    </a:solidFill>
                    <a:round/>
                    <a:headEnd/>
                    <a:tailEnd/>
                  </a:ln>
                </p:spPr>
                <p:txBody>
                  <a:bodyPr/>
                  <a:lstStyle/>
                  <a:p>
                    <a:endParaRPr lang="en-US"/>
                  </a:p>
                </p:txBody>
              </p:sp>
              <p:sp>
                <p:nvSpPr>
                  <p:cNvPr id="38274" name="Freeform 225"/>
                  <p:cNvSpPr>
                    <a:spLocks/>
                  </p:cNvSpPr>
                  <p:nvPr/>
                </p:nvSpPr>
                <p:spPr bwMode="auto">
                  <a:xfrm>
                    <a:off x="1664" y="1566"/>
                    <a:ext cx="235" cy="325"/>
                  </a:xfrm>
                  <a:custGeom>
                    <a:avLst/>
                    <a:gdLst>
                      <a:gd name="T0" fmla="*/ 0 w 235"/>
                      <a:gd name="T1" fmla="*/ 2 h 325"/>
                      <a:gd name="T2" fmla="*/ 3 w 235"/>
                      <a:gd name="T3" fmla="*/ 2 h 325"/>
                      <a:gd name="T4" fmla="*/ 20 w 235"/>
                      <a:gd name="T5" fmla="*/ 0 h 325"/>
                      <a:gd name="T6" fmla="*/ 41 w 235"/>
                      <a:gd name="T7" fmla="*/ 2 h 325"/>
                      <a:gd name="T8" fmla="*/ 66 w 235"/>
                      <a:gd name="T9" fmla="*/ 5 h 325"/>
                      <a:gd name="T10" fmla="*/ 81 w 235"/>
                      <a:gd name="T11" fmla="*/ 8 h 325"/>
                      <a:gd name="T12" fmla="*/ 94 w 235"/>
                      <a:gd name="T13" fmla="*/ 10 h 325"/>
                      <a:gd name="T14" fmla="*/ 106 w 235"/>
                      <a:gd name="T15" fmla="*/ 15 h 325"/>
                      <a:gd name="T16" fmla="*/ 119 w 235"/>
                      <a:gd name="T17" fmla="*/ 20 h 325"/>
                      <a:gd name="T18" fmla="*/ 129 w 235"/>
                      <a:gd name="T19" fmla="*/ 27 h 325"/>
                      <a:gd name="T20" fmla="*/ 139 w 235"/>
                      <a:gd name="T21" fmla="*/ 38 h 325"/>
                      <a:gd name="T22" fmla="*/ 146 w 235"/>
                      <a:gd name="T23" fmla="*/ 46 h 325"/>
                      <a:gd name="T24" fmla="*/ 151 w 235"/>
                      <a:gd name="T25" fmla="*/ 61 h 325"/>
                      <a:gd name="T26" fmla="*/ 164 w 235"/>
                      <a:gd name="T27" fmla="*/ 104 h 325"/>
                      <a:gd name="T28" fmla="*/ 179 w 235"/>
                      <a:gd name="T29" fmla="*/ 153 h 325"/>
                      <a:gd name="T30" fmla="*/ 190 w 235"/>
                      <a:gd name="T31" fmla="*/ 194 h 325"/>
                      <a:gd name="T32" fmla="*/ 205 w 235"/>
                      <a:gd name="T33" fmla="*/ 237 h 325"/>
                      <a:gd name="T34" fmla="*/ 215 w 235"/>
                      <a:gd name="T35" fmla="*/ 272 h 325"/>
                      <a:gd name="T36" fmla="*/ 227 w 235"/>
                      <a:gd name="T37" fmla="*/ 300 h 325"/>
                      <a:gd name="T38" fmla="*/ 233 w 235"/>
                      <a:gd name="T39" fmla="*/ 317 h 325"/>
                      <a:gd name="T40" fmla="*/ 235 w 235"/>
                      <a:gd name="T41" fmla="*/ 325 h 3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325"/>
                      <a:gd name="T65" fmla="*/ 235 w 235"/>
                      <a:gd name="T66" fmla="*/ 325 h 3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325">
                        <a:moveTo>
                          <a:pt x="0" y="2"/>
                        </a:moveTo>
                        <a:lnTo>
                          <a:pt x="3" y="2"/>
                        </a:lnTo>
                        <a:lnTo>
                          <a:pt x="20" y="0"/>
                        </a:lnTo>
                        <a:lnTo>
                          <a:pt x="41" y="2"/>
                        </a:lnTo>
                        <a:lnTo>
                          <a:pt x="66" y="5"/>
                        </a:lnTo>
                        <a:lnTo>
                          <a:pt x="81" y="8"/>
                        </a:lnTo>
                        <a:lnTo>
                          <a:pt x="94" y="10"/>
                        </a:lnTo>
                        <a:lnTo>
                          <a:pt x="106" y="15"/>
                        </a:lnTo>
                        <a:lnTo>
                          <a:pt x="119" y="20"/>
                        </a:lnTo>
                        <a:lnTo>
                          <a:pt x="129" y="27"/>
                        </a:lnTo>
                        <a:lnTo>
                          <a:pt x="139" y="38"/>
                        </a:lnTo>
                        <a:lnTo>
                          <a:pt x="146" y="46"/>
                        </a:lnTo>
                        <a:lnTo>
                          <a:pt x="151" y="61"/>
                        </a:lnTo>
                        <a:lnTo>
                          <a:pt x="164" y="104"/>
                        </a:lnTo>
                        <a:lnTo>
                          <a:pt x="179" y="153"/>
                        </a:lnTo>
                        <a:lnTo>
                          <a:pt x="190" y="194"/>
                        </a:lnTo>
                        <a:lnTo>
                          <a:pt x="205" y="237"/>
                        </a:lnTo>
                        <a:lnTo>
                          <a:pt x="215" y="272"/>
                        </a:lnTo>
                        <a:lnTo>
                          <a:pt x="227" y="300"/>
                        </a:lnTo>
                        <a:lnTo>
                          <a:pt x="233" y="317"/>
                        </a:lnTo>
                        <a:lnTo>
                          <a:pt x="235" y="325"/>
                        </a:lnTo>
                      </a:path>
                    </a:pathLst>
                  </a:custGeom>
                  <a:noFill/>
                  <a:ln w="0">
                    <a:solidFill>
                      <a:srgbClr val="7F7F7F"/>
                    </a:solidFill>
                    <a:round/>
                    <a:headEnd/>
                    <a:tailEnd/>
                  </a:ln>
                </p:spPr>
                <p:txBody>
                  <a:bodyPr/>
                  <a:lstStyle/>
                  <a:p>
                    <a:endParaRPr lang="en-US"/>
                  </a:p>
                </p:txBody>
              </p:sp>
              <p:sp>
                <p:nvSpPr>
                  <p:cNvPr id="38275" name="Freeform 226"/>
                  <p:cNvSpPr>
                    <a:spLocks/>
                  </p:cNvSpPr>
                  <p:nvPr/>
                </p:nvSpPr>
                <p:spPr bwMode="auto">
                  <a:xfrm>
                    <a:off x="1652" y="1584"/>
                    <a:ext cx="227" cy="309"/>
                  </a:xfrm>
                  <a:custGeom>
                    <a:avLst/>
                    <a:gdLst>
                      <a:gd name="T0" fmla="*/ 227 w 227"/>
                      <a:gd name="T1" fmla="*/ 309 h 309"/>
                      <a:gd name="T2" fmla="*/ 226 w 227"/>
                      <a:gd name="T3" fmla="*/ 299 h 309"/>
                      <a:gd name="T4" fmla="*/ 217 w 227"/>
                      <a:gd name="T5" fmla="*/ 274 h 309"/>
                      <a:gd name="T6" fmla="*/ 206 w 227"/>
                      <a:gd name="T7" fmla="*/ 239 h 309"/>
                      <a:gd name="T8" fmla="*/ 194 w 227"/>
                      <a:gd name="T9" fmla="*/ 199 h 309"/>
                      <a:gd name="T10" fmla="*/ 176 w 227"/>
                      <a:gd name="T11" fmla="*/ 155 h 309"/>
                      <a:gd name="T12" fmla="*/ 161 w 227"/>
                      <a:gd name="T13" fmla="*/ 111 h 309"/>
                      <a:gd name="T14" fmla="*/ 149 w 227"/>
                      <a:gd name="T15" fmla="*/ 77 h 309"/>
                      <a:gd name="T16" fmla="*/ 136 w 227"/>
                      <a:gd name="T17" fmla="*/ 52 h 309"/>
                      <a:gd name="T18" fmla="*/ 128 w 227"/>
                      <a:gd name="T19" fmla="*/ 40 h 309"/>
                      <a:gd name="T20" fmla="*/ 121 w 227"/>
                      <a:gd name="T21" fmla="*/ 28 h 309"/>
                      <a:gd name="T22" fmla="*/ 111 w 227"/>
                      <a:gd name="T23" fmla="*/ 22 h 309"/>
                      <a:gd name="T24" fmla="*/ 98 w 227"/>
                      <a:gd name="T25" fmla="*/ 15 h 309"/>
                      <a:gd name="T26" fmla="*/ 78 w 227"/>
                      <a:gd name="T27" fmla="*/ 4 h 309"/>
                      <a:gd name="T28" fmla="*/ 53 w 227"/>
                      <a:gd name="T29" fmla="*/ 2 h 309"/>
                      <a:gd name="T30" fmla="*/ 33 w 227"/>
                      <a:gd name="T31" fmla="*/ 0 h 309"/>
                      <a:gd name="T32" fmla="*/ 15 w 227"/>
                      <a:gd name="T33" fmla="*/ 0 h 309"/>
                      <a:gd name="T34" fmla="*/ 7 w 227"/>
                      <a:gd name="T35" fmla="*/ 2 h 309"/>
                      <a:gd name="T36" fmla="*/ 0 w 227"/>
                      <a:gd name="T37" fmla="*/ 2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309"/>
                      <a:gd name="T59" fmla="*/ 227 w 227"/>
                      <a:gd name="T60" fmla="*/ 309 h 3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309">
                        <a:moveTo>
                          <a:pt x="227" y="309"/>
                        </a:moveTo>
                        <a:lnTo>
                          <a:pt x="226" y="299"/>
                        </a:lnTo>
                        <a:lnTo>
                          <a:pt x="217" y="274"/>
                        </a:lnTo>
                        <a:lnTo>
                          <a:pt x="206" y="239"/>
                        </a:lnTo>
                        <a:lnTo>
                          <a:pt x="194" y="199"/>
                        </a:lnTo>
                        <a:lnTo>
                          <a:pt x="176" y="155"/>
                        </a:lnTo>
                        <a:lnTo>
                          <a:pt x="161" y="111"/>
                        </a:lnTo>
                        <a:lnTo>
                          <a:pt x="149" y="77"/>
                        </a:lnTo>
                        <a:lnTo>
                          <a:pt x="136" y="52"/>
                        </a:lnTo>
                        <a:lnTo>
                          <a:pt x="128" y="40"/>
                        </a:lnTo>
                        <a:lnTo>
                          <a:pt x="121" y="28"/>
                        </a:lnTo>
                        <a:lnTo>
                          <a:pt x="111" y="22"/>
                        </a:lnTo>
                        <a:lnTo>
                          <a:pt x="98" y="15"/>
                        </a:lnTo>
                        <a:lnTo>
                          <a:pt x="78" y="4"/>
                        </a:lnTo>
                        <a:lnTo>
                          <a:pt x="53" y="2"/>
                        </a:lnTo>
                        <a:lnTo>
                          <a:pt x="33" y="0"/>
                        </a:lnTo>
                        <a:lnTo>
                          <a:pt x="15" y="0"/>
                        </a:lnTo>
                        <a:lnTo>
                          <a:pt x="7" y="2"/>
                        </a:lnTo>
                        <a:lnTo>
                          <a:pt x="0" y="2"/>
                        </a:lnTo>
                      </a:path>
                    </a:pathLst>
                  </a:custGeom>
                  <a:noFill/>
                  <a:ln w="0">
                    <a:solidFill>
                      <a:srgbClr val="7F7F7F"/>
                    </a:solidFill>
                    <a:round/>
                    <a:headEnd/>
                    <a:tailEnd/>
                  </a:ln>
                </p:spPr>
                <p:txBody>
                  <a:bodyPr/>
                  <a:lstStyle/>
                  <a:p>
                    <a:endParaRPr lang="en-US"/>
                  </a:p>
                </p:txBody>
              </p:sp>
              <p:sp>
                <p:nvSpPr>
                  <p:cNvPr id="38276" name="Freeform 227"/>
                  <p:cNvSpPr>
                    <a:spLocks/>
                  </p:cNvSpPr>
                  <p:nvPr/>
                </p:nvSpPr>
                <p:spPr bwMode="auto">
                  <a:xfrm>
                    <a:off x="1652" y="1690"/>
                    <a:ext cx="247" cy="201"/>
                  </a:xfrm>
                  <a:custGeom>
                    <a:avLst/>
                    <a:gdLst>
                      <a:gd name="T0" fmla="*/ 0 w 247"/>
                      <a:gd name="T1" fmla="*/ 4 h 201"/>
                      <a:gd name="T2" fmla="*/ 7 w 247"/>
                      <a:gd name="T3" fmla="*/ 4 h 201"/>
                      <a:gd name="T4" fmla="*/ 20 w 247"/>
                      <a:gd name="T5" fmla="*/ 0 h 201"/>
                      <a:gd name="T6" fmla="*/ 40 w 247"/>
                      <a:gd name="T7" fmla="*/ 0 h 201"/>
                      <a:gd name="T8" fmla="*/ 66 w 247"/>
                      <a:gd name="T9" fmla="*/ 0 h 201"/>
                      <a:gd name="T10" fmla="*/ 96 w 247"/>
                      <a:gd name="T11" fmla="*/ 0 h 201"/>
                      <a:gd name="T12" fmla="*/ 123 w 247"/>
                      <a:gd name="T13" fmla="*/ 5 h 201"/>
                      <a:gd name="T14" fmla="*/ 136 w 247"/>
                      <a:gd name="T15" fmla="*/ 9 h 201"/>
                      <a:gd name="T16" fmla="*/ 151 w 247"/>
                      <a:gd name="T17" fmla="*/ 14 h 201"/>
                      <a:gd name="T18" fmla="*/ 161 w 247"/>
                      <a:gd name="T19" fmla="*/ 19 h 201"/>
                      <a:gd name="T20" fmla="*/ 171 w 247"/>
                      <a:gd name="T21" fmla="*/ 24 h 201"/>
                      <a:gd name="T22" fmla="*/ 182 w 247"/>
                      <a:gd name="T23" fmla="*/ 39 h 201"/>
                      <a:gd name="T24" fmla="*/ 196 w 247"/>
                      <a:gd name="T25" fmla="*/ 60 h 201"/>
                      <a:gd name="T26" fmla="*/ 209 w 247"/>
                      <a:gd name="T27" fmla="*/ 88 h 201"/>
                      <a:gd name="T28" fmla="*/ 221 w 247"/>
                      <a:gd name="T29" fmla="*/ 118 h 201"/>
                      <a:gd name="T30" fmla="*/ 231 w 247"/>
                      <a:gd name="T31" fmla="*/ 148 h 201"/>
                      <a:gd name="T32" fmla="*/ 240 w 247"/>
                      <a:gd name="T33" fmla="*/ 176 h 201"/>
                      <a:gd name="T34" fmla="*/ 245 w 247"/>
                      <a:gd name="T35" fmla="*/ 193 h 201"/>
                      <a:gd name="T36" fmla="*/ 247 w 247"/>
                      <a:gd name="T37" fmla="*/ 201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201"/>
                      <a:gd name="T59" fmla="*/ 247 w 247"/>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201">
                        <a:moveTo>
                          <a:pt x="0" y="4"/>
                        </a:moveTo>
                        <a:lnTo>
                          <a:pt x="7" y="4"/>
                        </a:lnTo>
                        <a:lnTo>
                          <a:pt x="20" y="0"/>
                        </a:lnTo>
                        <a:lnTo>
                          <a:pt x="40" y="0"/>
                        </a:lnTo>
                        <a:lnTo>
                          <a:pt x="66" y="0"/>
                        </a:lnTo>
                        <a:lnTo>
                          <a:pt x="96" y="0"/>
                        </a:lnTo>
                        <a:lnTo>
                          <a:pt x="123" y="5"/>
                        </a:lnTo>
                        <a:lnTo>
                          <a:pt x="136" y="9"/>
                        </a:lnTo>
                        <a:lnTo>
                          <a:pt x="151" y="14"/>
                        </a:lnTo>
                        <a:lnTo>
                          <a:pt x="161" y="19"/>
                        </a:lnTo>
                        <a:lnTo>
                          <a:pt x="171" y="24"/>
                        </a:lnTo>
                        <a:lnTo>
                          <a:pt x="182" y="39"/>
                        </a:lnTo>
                        <a:lnTo>
                          <a:pt x="196" y="60"/>
                        </a:lnTo>
                        <a:lnTo>
                          <a:pt x="209" y="88"/>
                        </a:lnTo>
                        <a:lnTo>
                          <a:pt x="221" y="118"/>
                        </a:lnTo>
                        <a:lnTo>
                          <a:pt x="231" y="148"/>
                        </a:lnTo>
                        <a:lnTo>
                          <a:pt x="240" y="176"/>
                        </a:lnTo>
                        <a:lnTo>
                          <a:pt x="245" y="193"/>
                        </a:lnTo>
                        <a:lnTo>
                          <a:pt x="247" y="201"/>
                        </a:lnTo>
                      </a:path>
                    </a:pathLst>
                  </a:custGeom>
                  <a:noFill/>
                  <a:ln w="0">
                    <a:solidFill>
                      <a:srgbClr val="7F7F7F"/>
                    </a:solidFill>
                    <a:round/>
                    <a:headEnd/>
                    <a:tailEnd/>
                  </a:ln>
                </p:spPr>
                <p:txBody>
                  <a:bodyPr/>
                  <a:lstStyle/>
                  <a:p>
                    <a:endParaRPr lang="en-US"/>
                  </a:p>
                </p:txBody>
              </p:sp>
              <p:sp>
                <p:nvSpPr>
                  <p:cNvPr id="38277" name="Freeform 228"/>
                  <p:cNvSpPr>
                    <a:spLocks/>
                  </p:cNvSpPr>
                  <p:nvPr/>
                </p:nvSpPr>
                <p:spPr bwMode="auto">
                  <a:xfrm>
                    <a:off x="1680" y="1710"/>
                    <a:ext cx="199" cy="183"/>
                  </a:xfrm>
                  <a:custGeom>
                    <a:avLst/>
                    <a:gdLst>
                      <a:gd name="T0" fmla="*/ 0 w 199"/>
                      <a:gd name="T1" fmla="*/ 0 h 183"/>
                      <a:gd name="T2" fmla="*/ 4 w 199"/>
                      <a:gd name="T3" fmla="*/ 0 h 183"/>
                      <a:gd name="T4" fmla="*/ 12 w 199"/>
                      <a:gd name="T5" fmla="*/ 0 h 183"/>
                      <a:gd name="T6" fmla="*/ 25 w 199"/>
                      <a:gd name="T7" fmla="*/ 0 h 183"/>
                      <a:gd name="T8" fmla="*/ 40 w 199"/>
                      <a:gd name="T9" fmla="*/ 0 h 183"/>
                      <a:gd name="T10" fmla="*/ 60 w 199"/>
                      <a:gd name="T11" fmla="*/ 4 h 183"/>
                      <a:gd name="T12" fmla="*/ 80 w 199"/>
                      <a:gd name="T13" fmla="*/ 5 h 183"/>
                      <a:gd name="T14" fmla="*/ 103 w 199"/>
                      <a:gd name="T15" fmla="*/ 9 h 183"/>
                      <a:gd name="T16" fmla="*/ 125 w 199"/>
                      <a:gd name="T17" fmla="*/ 14 h 183"/>
                      <a:gd name="T18" fmla="*/ 130 w 199"/>
                      <a:gd name="T19" fmla="*/ 15 h 183"/>
                      <a:gd name="T20" fmla="*/ 135 w 199"/>
                      <a:gd name="T21" fmla="*/ 24 h 183"/>
                      <a:gd name="T22" fmla="*/ 143 w 199"/>
                      <a:gd name="T23" fmla="*/ 30 h 183"/>
                      <a:gd name="T24" fmla="*/ 149 w 199"/>
                      <a:gd name="T25" fmla="*/ 43 h 183"/>
                      <a:gd name="T26" fmla="*/ 163 w 199"/>
                      <a:gd name="T27" fmla="*/ 72 h 183"/>
                      <a:gd name="T28" fmla="*/ 174 w 199"/>
                      <a:gd name="T29" fmla="*/ 100 h 183"/>
                      <a:gd name="T30" fmla="*/ 186 w 199"/>
                      <a:gd name="T31" fmla="*/ 131 h 183"/>
                      <a:gd name="T32" fmla="*/ 193 w 199"/>
                      <a:gd name="T33" fmla="*/ 158 h 183"/>
                      <a:gd name="T34" fmla="*/ 198 w 199"/>
                      <a:gd name="T35" fmla="*/ 176 h 183"/>
                      <a:gd name="T36" fmla="*/ 199 w 199"/>
                      <a:gd name="T37" fmla="*/ 183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
                      <a:gd name="T58" fmla="*/ 0 h 183"/>
                      <a:gd name="T59" fmla="*/ 199 w 199"/>
                      <a:gd name="T60" fmla="*/ 183 h 1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 h="183">
                        <a:moveTo>
                          <a:pt x="0" y="0"/>
                        </a:moveTo>
                        <a:lnTo>
                          <a:pt x="4" y="0"/>
                        </a:lnTo>
                        <a:lnTo>
                          <a:pt x="12" y="0"/>
                        </a:lnTo>
                        <a:lnTo>
                          <a:pt x="25" y="0"/>
                        </a:lnTo>
                        <a:lnTo>
                          <a:pt x="40" y="0"/>
                        </a:lnTo>
                        <a:lnTo>
                          <a:pt x="60" y="4"/>
                        </a:lnTo>
                        <a:lnTo>
                          <a:pt x="80" y="5"/>
                        </a:lnTo>
                        <a:lnTo>
                          <a:pt x="103" y="9"/>
                        </a:lnTo>
                        <a:lnTo>
                          <a:pt x="125" y="14"/>
                        </a:lnTo>
                        <a:lnTo>
                          <a:pt x="130" y="15"/>
                        </a:lnTo>
                        <a:lnTo>
                          <a:pt x="135" y="24"/>
                        </a:lnTo>
                        <a:lnTo>
                          <a:pt x="143" y="30"/>
                        </a:lnTo>
                        <a:lnTo>
                          <a:pt x="149" y="43"/>
                        </a:lnTo>
                        <a:lnTo>
                          <a:pt x="163" y="72"/>
                        </a:lnTo>
                        <a:lnTo>
                          <a:pt x="174" y="100"/>
                        </a:lnTo>
                        <a:lnTo>
                          <a:pt x="186" y="131"/>
                        </a:lnTo>
                        <a:lnTo>
                          <a:pt x="193" y="158"/>
                        </a:lnTo>
                        <a:lnTo>
                          <a:pt x="198" y="176"/>
                        </a:lnTo>
                        <a:lnTo>
                          <a:pt x="199" y="183"/>
                        </a:lnTo>
                      </a:path>
                    </a:pathLst>
                  </a:custGeom>
                  <a:noFill/>
                  <a:ln w="0">
                    <a:solidFill>
                      <a:srgbClr val="7F7F7F"/>
                    </a:solidFill>
                    <a:round/>
                    <a:headEnd/>
                    <a:tailEnd/>
                  </a:ln>
                </p:spPr>
                <p:txBody>
                  <a:bodyPr/>
                  <a:lstStyle/>
                  <a:p>
                    <a:endParaRPr lang="en-US"/>
                  </a:p>
                </p:txBody>
              </p:sp>
              <p:sp>
                <p:nvSpPr>
                  <p:cNvPr id="38278" name="Freeform 229"/>
                  <p:cNvSpPr>
                    <a:spLocks/>
                  </p:cNvSpPr>
                  <p:nvPr/>
                </p:nvSpPr>
                <p:spPr bwMode="auto">
                  <a:xfrm>
                    <a:off x="1231" y="158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F2F2F2"/>
                  </a:solidFill>
                  <a:ln w="9525">
                    <a:noFill/>
                    <a:round/>
                    <a:headEnd/>
                    <a:tailEnd/>
                  </a:ln>
                </p:spPr>
                <p:txBody>
                  <a:bodyPr/>
                  <a:lstStyle/>
                  <a:p>
                    <a:endParaRPr lang="en-US"/>
                  </a:p>
                </p:txBody>
              </p:sp>
              <p:sp>
                <p:nvSpPr>
                  <p:cNvPr id="38279" name="Freeform 230"/>
                  <p:cNvSpPr>
                    <a:spLocks/>
                  </p:cNvSpPr>
                  <p:nvPr/>
                </p:nvSpPr>
                <p:spPr bwMode="auto">
                  <a:xfrm>
                    <a:off x="1231" y="158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AEAEA"/>
                  </a:solidFill>
                  <a:ln w="9525">
                    <a:noFill/>
                    <a:round/>
                    <a:headEnd/>
                    <a:tailEnd/>
                  </a:ln>
                </p:spPr>
                <p:txBody>
                  <a:bodyPr/>
                  <a:lstStyle/>
                  <a:p>
                    <a:endParaRPr lang="en-US"/>
                  </a:p>
                </p:txBody>
              </p:sp>
              <p:sp>
                <p:nvSpPr>
                  <p:cNvPr id="38280" name="Freeform 231"/>
                  <p:cNvSpPr>
                    <a:spLocks/>
                  </p:cNvSpPr>
                  <p:nvPr/>
                </p:nvSpPr>
                <p:spPr bwMode="auto">
                  <a:xfrm>
                    <a:off x="1231" y="158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2E2E2"/>
                  </a:solidFill>
                  <a:ln w="9525">
                    <a:noFill/>
                    <a:round/>
                    <a:headEnd/>
                    <a:tailEnd/>
                  </a:ln>
                </p:spPr>
                <p:txBody>
                  <a:bodyPr/>
                  <a:lstStyle/>
                  <a:p>
                    <a:endParaRPr lang="en-US"/>
                  </a:p>
                </p:txBody>
              </p:sp>
              <p:sp>
                <p:nvSpPr>
                  <p:cNvPr id="38281" name="Freeform 232"/>
                  <p:cNvSpPr>
                    <a:spLocks/>
                  </p:cNvSpPr>
                  <p:nvPr/>
                </p:nvSpPr>
                <p:spPr bwMode="auto">
                  <a:xfrm>
                    <a:off x="1231" y="158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ADADA"/>
                  </a:solidFill>
                  <a:ln w="9525">
                    <a:noFill/>
                    <a:round/>
                    <a:headEnd/>
                    <a:tailEnd/>
                  </a:ln>
                </p:spPr>
                <p:txBody>
                  <a:bodyPr/>
                  <a:lstStyle/>
                  <a:p>
                    <a:endParaRPr lang="en-US"/>
                  </a:p>
                </p:txBody>
              </p:sp>
              <p:sp>
                <p:nvSpPr>
                  <p:cNvPr id="38282" name="Rectangle 233"/>
                  <p:cNvSpPr>
                    <a:spLocks noChangeArrowheads="1"/>
                  </p:cNvSpPr>
                  <p:nvPr/>
                </p:nvSpPr>
                <p:spPr bwMode="auto">
                  <a:xfrm>
                    <a:off x="1231" y="1584"/>
                    <a:ext cx="60" cy="2"/>
                  </a:xfrm>
                  <a:prstGeom prst="rect">
                    <a:avLst/>
                  </a:prstGeom>
                  <a:solidFill>
                    <a:srgbClr val="D2D2D2"/>
                  </a:solidFill>
                  <a:ln w="9525">
                    <a:noFill/>
                    <a:miter lim="800000"/>
                    <a:headEnd/>
                    <a:tailEnd/>
                  </a:ln>
                </p:spPr>
                <p:txBody>
                  <a:bodyPr/>
                  <a:lstStyle/>
                  <a:p>
                    <a:endParaRPr lang="en-US"/>
                  </a:p>
                </p:txBody>
              </p:sp>
              <p:sp>
                <p:nvSpPr>
                  <p:cNvPr id="38283" name="Freeform 234"/>
                  <p:cNvSpPr>
                    <a:spLocks/>
                  </p:cNvSpPr>
                  <p:nvPr/>
                </p:nvSpPr>
                <p:spPr bwMode="auto">
                  <a:xfrm>
                    <a:off x="1231" y="158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ACACA"/>
                  </a:solidFill>
                  <a:ln w="9525">
                    <a:noFill/>
                    <a:round/>
                    <a:headEnd/>
                    <a:tailEnd/>
                  </a:ln>
                </p:spPr>
                <p:txBody>
                  <a:bodyPr/>
                  <a:lstStyle/>
                  <a:p>
                    <a:endParaRPr lang="en-US"/>
                  </a:p>
                </p:txBody>
              </p:sp>
              <p:sp>
                <p:nvSpPr>
                  <p:cNvPr id="38284" name="Freeform 235"/>
                  <p:cNvSpPr>
                    <a:spLocks/>
                  </p:cNvSpPr>
                  <p:nvPr/>
                </p:nvSpPr>
                <p:spPr bwMode="auto">
                  <a:xfrm>
                    <a:off x="1231" y="158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2C2C2"/>
                  </a:solidFill>
                  <a:ln w="9525">
                    <a:noFill/>
                    <a:round/>
                    <a:headEnd/>
                    <a:tailEnd/>
                  </a:ln>
                </p:spPr>
                <p:txBody>
                  <a:bodyPr/>
                  <a:lstStyle/>
                  <a:p>
                    <a:endParaRPr lang="en-US"/>
                  </a:p>
                </p:txBody>
              </p:sp>
              <p:sp>
                <p:nvSpPr>
                  <p:cNvPr id="38285" name="Freeform 236"/>
                  <p:cNvSpPr>
                    <a:spLocks/>
                  </p:cNvSpPr>
                  <p:nvPr/>
                </p:nvSpPr>
                <p:spPr bwMode="auto">
                  <a:xfrm>
                    <a:off x="1231" y="158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ABABA"/>
                  </a:solidFill>
                  <a:ln w="9525">
                    <a:noFill/>
                    <a:round/>
                    <a:headEnd/>
                    <a:tailEnd/>
                  </a:ln>
                </p:spPr>
                <p:txBody>
                  <a:bodyPr/>
                  <a:lstStyle/>
                  <a:p>
                    <a:endParaRPr lang="en-US"/>
                  </a:p>
                </p:txBody>
              </p:sp>
              <p:sp>
                <p:nvSpPr>
                  <p:cNvPr id="38286" name="Freeform 237"/>
                  <p:cNvSpPr>
                    <a:spLocks/>
                  </p:cNvSpPr>
                  <p:nvPr/>
                </p:nvSpPr>
                <p:spPr bwMode="auto">
                  <a:xfrm>
                    <a:off x="1231" y="158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2B2B2"/>
                  </a:solidFill>
                  <a:ln w="9525">
                    <a:noFill/>
                    <a:round/>
                    <a:headEnd/>
                    <a:tailEnd/>
                  </a:ln>
                </p:spPr>
                <p:txBody>
                  <a:bodyPr/>
                  <a:lstStyle/>
                  <a:p>
                    <a:endParaRPr lang="en-US"/>
                  </a:p>
                </p:txBody>
              </p:sp>
              <p:sp>
                <p:nvSpPr>
                  <p:cNvPr id="38287" name="Freeform 238"/>
                  <p:cNvSpPr>
                    <a:spLocks/>
                  </p:cNvSpPr>
                  <p:nvPr/>
                </p:nvSpPr>
                <p:spPr bwMode="auto">
                  <a:xfrm>
                    <a:off x="1231" y="158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AAAAA"/>
                  </a:solidFill>
                  <a:ln w="9525">
                    <a:noFill/>
                    <a:round/>
                    <a:headEnd/>
                    <a:tailEnd/>
                  </a:ln>
                </p:spPr>
                <p:txBody>
                  <a:bodyPr/>
                  <a:lstStyle/>
                  <a:p>
                    <a:endParaRPr lang="en-US"/>
                  </a:p>
                </p:txBody>
              </p:sp>
              <p:sp>
                <p:nvSpPr>
                  <p:cNvPr id="38288" name="Rectangle 239"/>
                  <p:cNvSpPr>
                    <a:spLocks noChangeArrowheads="1"/>
                  </p:cNvSpPr>
                  <p:nvPr/>
                </p:nvSpPr>
                <p:spPr bwMode="auto">
                  <a:xfrm>
                    <a:off x="1231" y="1581"/>
                    <a:ext cx="60" cy="3"/>
                  </a:xfrm>
                  <a:prstGeom prst="rect">
                    <a:avLst/>
                  </a:prstGeom>
                  <a:solidFill>
                    <a:srgbClr val="A2A2A2"/>
                  </a:solidFill>
                  <a:ln w="9525">
                    <a:noFill/>
                    <a:miter lim="800000"/>
                    <a:headEnd/>
                    <a:tailEnd/>
                  </a:ln>
                </p:spPr>
                <p:txBody>
                  <a:bodyPr/>
                  <a:lstStyle/>
                  <a:p>
                    <a:endParaRPr lang="en-US"/>
                  </a:p>
                </p:txBody>
              </p:sp>
              <p:sp>
                <p:nvSpPr>
                  <p:cNvPr id="38289" name="Freeform 240"/>
                  <p:cNvSpPr>
                    <a:spLocks/>
                  </p:cNvSpPr>
                  <p:nvPr/>
                </p:nvSpPr>
                <p:spPr bwMode="auto">
                  <a:xfrm>
                    <a:off x="1231" y="158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A9A9A"/>
                  </a:solidFill>
                  <a:ln w="9525">
                    <a:noFill/>
                    <a:round/>
                    <a:headEnd/>
                    <a:tailEnd/>
                  </a:ln>
                </p:spPr>
                <p:txBody>
                  <a:bodyPr/>
                  <a:lstStyle/>
                  <a:p>
                    <a:endParaRPr lang="en-US"/>
                  </a:p>
                </p:txBody>
              </p:sp>
              <p:sp>
                <p:nvSpPr>
                  <p:cNvPr id="38290" name="Freeform 241"/>
                  <p:cNvSpPr>
                    <a:spLocks/>
                  </p:cNvSpPr>
                  <p:nvPr/>
                </p:nvSpPr>
                <p:spPr bwMode="auto">
                  <a:xfrm>
                    <a:off x="1231" y="158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29292"/>
                  </a:solidFill>
                  <a:ln w="9525">
                    <a:noFill/>
                    <a:round/>
                    <a:headEnd/>
                    <a:tailEnd/>
                  </a:ln>
                </p:spPr>
                <p:txBody>
                  <a:bodyPr/>
                  <a:lstStyle/>
                  <a:p>
                    <a:endParaRPr lang="en-US"/>
                  </a:p>
                </p:txBody>
              </p:sp>
              <p:sp>
                <p:nvSpPr>
                  <p:cNvPr id="38291" name="Freeform 242"/>
                  <p:cNvSpPr>
                    <a:spLocks/>
                  </p:cNvSpPr>
                  <p:nvPr/>
                </p:nvSpPr>
                <p:spPr bwMode="auto">
                  <a:xfrm>
                    <a:off x="1231" y="158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A8A8A"/>
                  </a:solidFill>
                  <a:ln w="9525">
                    <a:noFill/>
                    <a:round/>
                    <a:headEnd/>
                    <a:tailEnd/>
                  </a:ln>
                </p:spPr>
                <p:txBody>
                  <a:bodyPr/>
                  <a:lstStyle/>
                  <a:p>
                    <a:endParaRPr lang="en-US"/>
                  </a:p>
                </p:txBody>
              </p:sp>
              <p:sp>
                <p:nvSpPr>
                  <p:cNvPr id="38292" name="Freeform 243"/>
                  <p:cNvSpPr>
                    <a:spLocks/>
                  </p:cNvSpPr>
                  <p:nvPr/>
                </p:nvSpPr>
                <p:spPr bwMode="auto">
                  <a:xfrm>
                    <a:off x="1231" y="158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28282"/>
                  </a:solidFill>
                  <a:ln w="9525">
                    <a:noFill/>
                    <a:round/>
                    <a:headEnd/>
                    <a:tailEnd/>
                  </a:ln>
                </p:spPr>
                <p:txBody>
                  <a:bodyPr/>
                  <a:lstStyle/>
                  <a:p>
                    <a:endParaRPr lang="en-US"/>
                  </a:p>
                </p:txBody>
              </p:sp>
              <p:sp>
                <p:nvSpPr>
                  <p:cNvPr id="38293" name="Rectangle 244"/>
                  <p:cNvSpPr>
                    <a:spLocks noChangeArrowheads="1"/>
                  </p:cNvSpPr>
                  <p:nvPr/>
                </p:nvSpPr>
                <p:spPr bwMode="auto">
                  <a:xfrm>
                    <a:off x="1231" y="1579"/>
                    <a:ext cx="60" cy="2"/>
                  </a:xfrm>
                  <a:prstGeom prst="rect">
                    <a:avLst/>
                  </a:prstGeom>
                  <a:solidFill>
                    <a:srgbClr val="7A7A7A"/>
                  </a:solidFill>
                  <a:ln w="9525">
                    <a:noFill/>
                    <a:miter lim="800000"/>
                    <a:headEnd/>
                    <a:tailEnd/>
                  </a:ln>
                </p:spPr>
                <p:txBody>
                  <a:bodyPr/>
                  <a:lstStyle/>
                  <a:p>
                    <a:endParaRPr lang="en-US"/>
                  </a:p>
                </p:txBody>
              </p:sp>
              <p:sp>
                <p:nvSpPr>
                  <p:cNvPr id="38294" name="Freeform 245"/>
                  <p:cNvSpPr>
                    <a:spLocks/>
                  </p:cNvSpPr>
                  <p:nvPr/>
                </p:nvSpPr>
                <p:spPr bwMode="auto">
                  <a:xfrm>
                    <a:off x="1231" y="157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27272"/>
                  </a:solidFill>
                  <a:ln w="9525">
                    <a:noFill/>
                    <a:round/>
                    <a:headEnd/>
                    <a:tailEnd/>
                  </a:ln>
                </p:spPr>
                <p:txBody>
                  <a:bodyPr/>
                  <a:lstStyle/>
                  <a:p>
                    <a:endParaRPr lang="en-US"/>
                  </a:p>
                </p:txBody>
              </p:sp>
              <p:sp>
                <p:nvSpPr>
                  <p:cNvPr id="38295" name="Freeform 246"/>
                  <p:cNvSpPr>
                    <a:spLocks/>
                  </p:cNvSpPr>
                  <p:nvPr/>
                </p:nvSpPr>
                <p:spPr bwMode="auto">
                  <a:xfrm>
                    <a:off x="1231" y="157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6A6A6A"/>
                  </a:solidFill>
                  <a:ln w="9525">
                    <a:noFill/>
                    <a:round/>
                    <a:headEnd/>
                    <a:tailEnd/>
                  </a:ln>
                </p:spPr>
                <p:txBody>
                  <a:bodyPr/>
                  <a:lstStyle/>
                  <a:p>
                    <a:endParaRPr lang="en-US"/>
                  </a:p>
                </p:txBody>
              </p:sp>
              <p:sp>
                <p:nvSpPr>
                  <p:cNvPr id="38296" name="Freeform 247"/>
                  <p:cNvSpPr>
                    <a:spLocks/>
                  </p:cNvSpPr>
                  <p:nvPr/>
                </p:nvSpPr>
                <p:spPr bwMode="auto">
                  <a:xfrm>
                    <a:off x="1231" y="157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686868"/>
                  </a:solidFill>
                  <a:ln w="9525">
                    <a:noFill/>
                    <a:round/>
                    <a:headEnd/>
                    <a:tailEnd/>
                  </a:ln>
                </p:spPr>
                <p:txBody>
                  <a:bodyPr/>
                  <a:lstStyle/>
                  <a:p>
                    <a:endParaRPr lang="en-US"/>
                  </a:p>
                </p:txBody>
              </p:sp>
              <p:sp>
                <p:nvSpPr>
                  <p:cNvPr id="38297" name="Freeform 248"/>
                  <p:cNvSpPr>
                    <a:spLocks/>
                  </p:cNvSpPr>
                  <p:nvPr/>
                </p:nvSpPr>
                <p:spPr bwMode="auto">
                  <a:xfrm>
                    <a:off x="1231" y="157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6C6C6C"/>
                  </a:solidFill>
                  <a:ln w="9525">
                    <a:noFill/>
                    <a:round/>
                    <a:headEnd/>
                    <a:tailEnd/>
                  </a:ln>
                </p:spPr>
                <p:txBody>
                  <a:bodyPr/>
                  <a:lstStyle/>
                  <a:p>
                    <a:endParaRPr lang="en-US"/>
                  </a:p>
                </p:txBody>
              </p:sp>
              <p:sp>
                <p:nvSpPr>
                  <p:cNvPr id="38298" name="Rectangle 249"/>
                  <p:cNvSpPr>
                    <a:spLocks noChangeArrowheads="1"/>
                  </p:cNvSpPr>
                  <p:nvPr/>
                </p:nvSpPr>
                <p:spPr bwMode="auto">
                  <a:xfrm>
                    <a:off x="1231" y="1576"/>
                    <a:ext cx="60" cy="3"/>
                  </a:xfrm>
                  <a:prstGeom prst="rect">
                    <a:avLst/>
                  </a:prstGeom>
                  <a:solidFill>
                    <a:srgbClr val="707070"/>
                  </a:solidFill>
                  <a:ln w="9525">
                    <a:noFill/>
                    <a:miter lim="800000"/>
                    <a:headEnd/>
                    <a:tailEnd/>
                  </a:ln>
                </p:spPr>
                <p:txBody>
                  <a:bodyPr/>
                  <a:lstStyle/>
                  <a:p>
                    <a:endParaRPr lang="en-US"/>
                  </a:p>
                </p:txBody>
              </p:sp>
              <p:sp>
                <p:nvSpPr>
                  <p:cNvPr id="38299" name="Freeform 250"/>
                  <p:cNvSpPr>
                    <a:spLocks/>
                  </p:cNvSpPr>
                  <p:nvPr/>
                </p:nvSpPr>
                <p:spPr bwMode="auto">
                  <a:xfrm>
                    <a:off x="1231" y="157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57575"/>
                  </a:solidFill>
                  <a:ln w="9525">
                    <a:noFill/>
                    <a:round/>
                    <a:headEnd/>
                    <a:tailEnd/>
                  </a:ln>
                </p:spPr>
                <p:txBody>
                  <a:bodyPr/>
                  <a:lstStyle/>
                  <a:p>
                    <a:endParaRPr lang="en-US"/>
                  </a:p>
                </p:txBody>
              </p:sp>
              <p:sp>
                <p:nvSpPr>
                  <p:cNvPr id="38300" name="Freeform 251"/>
                  <p:cNvSpPr>
                    <a:spLocks/>
                  </p:cNvSpPr>
                  <p:nvPr/>
                </p:nvSpPr>
                <p:spPr bwMode="auto">
                  <a:xfrm>
                    <a:off x="1231" y="157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97979"/>
                  </a:solidFill>
                  <a:ln w="9525">
                    <a:noFill/>
                    <a:round/>
                    <a:headEnd/>
                    <a:tailEnd/>
                  </a:ln>
                </p:spPr>
                <p:txBody>
                  <a:bodyPr/>
                  <a:lstStyle/>
                  <a:p>
                    <a:endParaRPr lang="en-US"/>
                  </a:p>
                </p:txBody>
              </p:sp>
              <p:sp>
                <p:nvSpPr>
                  <p:cNvPr id="38301" name="Freeform 252"/>
                  <p:cNvSpPr>
                    <a:spLocks/>
                  </p:cNvSpPr>
                  <p:nvPr/>
                </p:nvSpPr>
                <p:spPr bwMode="auto">
                  <a:xfrm>
                    <a:off x="1231" y="157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D7D7D"/>
                  </a:solidFill>
                  <a:ln w="9525">
                    <a:noFill/>
                    <a:round/>
                    <a:headEnd/>
                    <a:tailEnd/>
                  </a:ln>
                </p:spPr>
                <p:txBody>
                  <a:bodyPr/>
                  <a:lstStyle/>
                  <a:p>
                    <a:endParaRPr lang="en-US"/>
                  </a:p>
                </p:txBody>
              </p:sp>
              <p:sp>
                <p:nvSpPr>
                  <p:cNvPr id="38302" name="Freeform 253"/>
                  <p:cNvSpPr>
                    <a:spLocks/>
                  </p:cNvSpPr>
                  <p:nvPr/>
                </p:nvSpPr>
                <p:spPr bwMode="auto">
                  <a:xfrm>
                    <a:off x="1231" y="157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28282"/>
                  </a:solidFill>
                  <a:ln w="9525">
                    <a:noFill/>
                    <a:round/>
                    <a:headEnd/>
                    <a:tailEnd/>
                  </a:ln>
                </p:spPr>
                <p:txBody>
                  <a:bodyPr/>
                  <a:lstStyle/>
                  <a:p>
                    <a:endParaRPr lang="en-US"/>
                  </a:p>
                </p:txBody>
              </p:sp>
              <p:sp>
                <p:nvSpPr>
                  <p:cNvPr id="38303" name="Freeform 254"/>
                  <p:cNvSpPr>
                    <a:spLocks/>
                  </p:cNvSpPr>
                  <p:nvPr/>
                </p:nvSpPr>
                <p:spPr bwMode="auto">
                  <a:xfrm>
                    <a:off x="1231" y="157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68686"/>
                  </a:solidFill>
                  <a:ln w="9525">
                    <a:noFill/>
                    <a:round/>
                    <a:headEnd/>
                    <a:tailEnd/>
                  </a:ln>
                </p:spPr>
                <p:txBody>
                  <a:bodyPr/>
                  <a:lstStyle/>
                  <a:p>
                    <a:endParaRPr lang="en-US"/>
                  </a:p>
                </p:txBody>
              </p:sp>
              <p:sp>
                <p:nvSpPr>
                  <p:cNvPr id="38304" name="Rectangle 255"/>
                  <p:cNvSpPr>
                    <a:spLocks noChangeArrowheads="1"/>
                  </p:cNvSpPr>
                  <p:nvPr/>
                </p:nvSpPr>
                <p:spPr bwMode="auto">
                  <a:xfrm>
                    <a:off x="1231" y="1574"/>
                    <a:ext cx="60" cy="2"/>
                  </a:xfrm>
                  <a:prstGeom prst="rect">
                    <a:avLst/>
                  </a:prstGeom>
                  <a:solidFill>
                    <a:srgbClr val="8A8A8A"/>
                  </a:solidFill>
                  <a:ln w="9525">
                    <a:noFill/>
                    <a:miter lim="800000"/>
                    <a:headEnd/>
                    <a:tailEnd/>
                  </a:ln>
                </p:spPr>
                <p:txBody>
                  <a:bodyPr/>
                  <a:lstStyle/>
                  <a:p>
                    <a:endParaRPr lang="en-US"/>
                  </a:p>
                </p:txBody>
              </p:sp>
              <p:sp>
                <p:nvSpPr>
                  <p:cNvPr id="38305" name="Freeform 256"/>
                  <p:cNvSpPr>
                    <a:spLocks/>
                  </p:cNvSpPr>
                  <p:nvPr/>
                </p:nvSpPr>
                <p:spPr bwMode="auto">
                  <a:xfrm>
                    <a:off x="1231" y="157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E8E8E"/>
                  </a:solidFill>
                  <a:ln w="9525">
                    <a:noFill/>
                    <a:round/>
                    <a:headEnd/>
                    <a:tailEnd/>
                  </a:ln>
                </p:spPr>
                <p:txBody>
                  <a:bodyPr/>
                  <a:lstStyle/>
                  <a:p>
                    <a:endParaRPr lang="en-US"/>
                  </a:p>
                </p:txBody>
              </p:sp>
              <p:sp>
                <p:nvSpPr>
                  <p:cNvPr id="38306" name="Freeform 257"/>
                  <p:cNvSpPr>
                    <a:spLocks/>
                  </p:cNvSpPr>
                  <p:nvPr/>
                </p:nvSpPr>
                <p:spPr bwMode="auto">
                  <a:xfrm>
                    <a:off x="1231" y="157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39393"/>
                  </a:solidFill>
                  <a:ln w="9525">
                    <a:noFill/>
                    <a:round/>
                    <a:headEnd/>
                    <a:tailEnd/>
                  </a:ln>
                </p:spPr>
                <p:txBody>
                  <a:bodyPr/>
                  <a:lstStyle/>
                  <a:p>
                    <a:endParaRPr lang="en-US"/>
                  </a:p>
                </p:txBody>
              </p:sp>
              <p:sp>
                <p:nvSpPr>
                  <p:cNvPr id="38307" name="Freeform 258"/>
                  <p:cNvSpPr>
                    <a:spLocks/>
                  </p:cNvSpPr>
                  <p:nvPr/>
                </p:nvSpPr>
                <p:spPr bwMode="auto">
                  <a:xfrm>
                    <a:off x="1231" y="157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79797"/>
                  </a:solidFill>
                  <a:ln w="9525">
                    <a:noFill/>
                    <a:round/>
                    <a:headEnd/>
                    <a:tailEnd/>
                  </a:ln>
                </p:spPr>
                <p:txBody>
                  <a:bodyPr/>
                  <a:lstStyle/>
                  <a:p>
                    <a:endParaRPr lang="en-US"/>
                  </a:p>
                </p:txBody>
              </p:sp>
              <p:sp>
                <p:nvSpPr>
                  <p:cNvPr id="38308" name="Freeform 259"/>
                  <p:cNvSpPr>
                    <a:spLocks/>
                  </p:cNvSpPr>
                  <p:nvPr/>
                </p:nvSpPr>
                <p:spPr bwMode="auto">
                  <a:xfrm>
                    <a:off x="1231" y="157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B9B9B"/>
                  </a:solidFill>
                  <a:ln w="9525">
                    <a:noFill/>
                    <a:round/>
                    <a:headEnd/>
                    <a:tailEnd/>
                  </a:ln>
                </p:spPr>
                <p:txBody>
                  <a:bodyPr/>
                  <a:lstStyle/>
                  <a:p>
                    <a:endParaRPr lang="en-US"/>
                  </a:p>
                </p:txBody>
              </p:sp>
              <p:sp>
                <p:nvSpPr>
                  <p:cNvPr id="38309" name="Rectangle 260"/>
                  <p:cNvSpPr>
                    <a:spLocks noChangeArrowheads="1"/>
                  </p:cNvSpPr>
                  <p:nvPr/>
                </p:nvSpPr>
                <p:spPr bwMode="auto">
                  <a:xfrm>
                    <a:off x="1231" y="1571"/>
                    <a:ext cx="60" cy="3"/>
                  </a:xfrm>
                  <a:prstGeom prst="rect">
                    <a:avLst/>
                  </a:prstGeom>
                  <a:solidFill>
                    <a:srgbClr val="A0A0A0"/>
                  </a:solidFill>
                  <a:ln w="9525">
                    <a:noFill/>
                    <a:miter lim="800000"/>
                    <a:headEnd/>
                    <a:tailEnd/>
                  </a:ln>
                </p:spPr>
                <p:txBody>
                  <a:bodyPr/>
                  <a:lstStyle/>
                  <a:p>
                    <a:endParaRPr lang="en-US"/>
                  </a:p>
                </p:txBody>
              </p:sp>
              <p:sp>
                <p:nvSpPr>
                  <p:cNvPr id="38310" name="Freeform 261"/>
                  <p:cNvSpPr>
                    <a:spLocks/>
                  </p:cNvSpPr>
                  <p:nvPr/>
                </p:nvSpPr>
                <p:spPr bwMode="auto">
                  <a:xfrm>
                    <a:off x="1231" y="157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4A4A4"/>
                  </a:solidFill>
                  <a:ln w="9525">
                    <a:noFill/>
                    <a:round/>
                    <a:headEnd/>
                    <a:tailEnd/>
                  </a:ln>
                </p:spPr>
                <p:txBody>
                  <a:bodyPr/>
                  <a:lstStyle/>
                  <a:p>
                    <a:endParaRPr lang="en-US"/>
                  </a:p>
                </p:txBody>
              </p:sp>
              <p:sp>
                <p:nvSpPr>
                  <p:cNvPr id="38311" name="Freeform 262"/>
                  <p:cNvSpPr>
                    <a:spLocks/>
                  </p:cNvSpPr>
                  <p:nvPr/>
                </p:nvSpPr>
                <p:spPr bwMode="auto">
                  <a:xfrm>
                    <a:off x="1231" y="157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8A8A8"/>
                  </a:solidFill>
                  <a:ln w="9525">
                    <a:noFill/>
                    <a:round/>
                    <a:headEnd/>
                    <a:tailEnd/>
                  </a:ln>
                </p:spPr>
                <p:txBody>
                  <a:bodyPr/>
                  <a:lstStyle/>
                  <a:p>
                    <a:endParaRPr lang="en-US"/>
                  </a:p>
                </p:txBody>
              </p:sp>
              <p:sp>
                <p:nvSpPr>
                  <p:cNvPr id="38312" name="Freeform 263"/>
                  <p:cNvSpPr>
                    <a:spLocks/>
                  </p:cNvSpPr>
                  <p:nvPr/>
                </p:nvSpPr>
                <p:spPr bwMode="auto">
                  <a:xfrm>
                    <a:off x="1231" y="157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DADAD"/>
                  </a:solidFill>
                  <a:ln w="9525">
                    <a:noFill/>
                    <a:round/>
                    <a:headEnd/>
                    <a:tailEnd/>
                  </a:ln>
                </p:spPr>
                <p:txBody>
                  <a:bodyPr/>
                  <a:lstStyle/>
                  <a:p>
                    <a:endParaRPr lang="en-US"/>
                  </a:p>
                </p:txBody>
              </p:sp>
              <p:sp>
                <p:nvSpPr>
                  <p:cNvPr id="38313" name="Freeform 264"/>
                  <p:cNvSpPr>
                    <a:spLocks/>
                  </p:cNvSpPr>
                  <p:nvPr/>
                </p:nvSpPr>
                <p:spPr bwMode="auto">
                  <a:xfrm>
                    <a:off x="1231" y="1571"/>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1B1B1"/>
                  </a:solidFill>
                  <a:ln w="9525">
                    <a:noFill/>
                    <a:round/>
                    <a:headEnd/>
                    <a:tailEnd/>
                  </a:ln>
                </p:spPr>
                <p:txBody>
                  <a:bodyPr/>
                  <a:lstStyle/>
                  <a:p>
                    <a:endParaRPr lang="en-US"/>
                  </a:p>
                </p:txBody>
              </p:sp>
              <p:sp>
                <p:nvSpPr>
                  <p:cNvPr id="38314" name="Rectangle 265"/>
                  <p:cNvSpPr>
                    <a:spLocks noChangeArrowheads="1"/>
                  </p:cNvSpPr>
                  <p:nvPr/>
                </p:nvSpPr>
                <p:spPr bwMode="auto">
                  <a:xfrm>
                    <a:off x="1231" y="1568"/>
                    <a:ext cx="60" cy="3"/>
                  </a:xfrm>
                  <a:prstGeom prst="rect">
                    <a:avLst/>
                  </a:prstGeom>
                  <a:solidFill>
                    <a:srgbClr val="B5B5B5"/>
                  </a:solidFill>
                  <a:ln w="9525">
                    <a:noFill/>
                    <a:miter lim="800000"/>
                    <a:headEnd/>
                    <a:tailEnd/>
                  </a:ln>
                </p:spPr>
                <p:txBody>
                  <a:bodyPr/>
                  <a:lstStyle/>
                  <a:p>
                    <a:endParaRPr lang="en-US"/>
                  </a:p>
                </p:txBody>
              </p:sp>
              <p:sp>
                <p:nvSpPr>
                  <p:cNvPr id="38315" name="Freeform 266"/>
                  <p:cNvSpPr>
                    <a:spLocks/>
                  </p:cNvSpPr>
                  <p:nvPr/>
                </p:nvSpPr>
                <p:spPr bwMode="auto">
                  <a:xfrm>
                    <a:off x="1231" y="1568"/>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ABABA"/>
                  </a:solidFill>
                  <a:ln w="9525">
                    <a:noFill/>
                    <a:round/>
                    <a:headEnd/>
                    <a:tailEnd/>
                  </a:ln>
                </p:spPr>
                <p:txBody>
                  <a:bodyPr/>
                  <a:lstStyle/>
                  <a:p>
                    <a:endParaRPr lang="en-US"/>
                  </a:p>
                </p:txBody>
              </p:sp>
              <p:sp>
                <p:nvSpPr>
                  <p:cNvPr id="38316" name="Freeform 267"/>
                  <p:cNvSpPr>
                    <a:spLocks/>
                  </p:cNvSpPr>
                  <p:nvPr/>
                </p:nvSpPr>
                <p:spPr bwMode="auto">
                  <a:xfrm>
                    <a:off x="1231" y="1568"/>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EBEBE"/>
                  </a:solidFill>
                  <a:ln w="9525">
                    <a:noFill/>
                    <a:round/>
                    <a:headEnd/>
                    <a:tailEnd/>
                  </a:ln>
                </p:spPr>
                <p:txBody>
                  <a:bodyPr/>
                  <a:lstStyle/>
                  <a:p>
                    <a:endParaRPr lang="en-US"/>
                  </a:p>
                </p:txBody>
              </p:sp>
              <p:sp>
                <p:nvSpPr>
                  <p:cNvPr id="38317" name="Freeform 268"/>
                  <p:cNvSpPr>
                    <a:spLocks/>
                  </p:cNvSpPr>
                  <p:nvPr/>
                </p:nvSpPr>
                <p:spPr bwMode="auto">
                  <a:xfrm>
                    <a:off x="1231" y="1568"/>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2C2C2"/>
                  </a:solidFill>
                  <a:ln w="9525">
                    <a:noFill/>
                    <a:round/>
                    <a:headEnd/>
                    <a:tailEnd/>
                  </a:ln>
                </p:spPr>
                <p:txBody>
                  <a:bodyPr/>
                  <a:lstStyle/>
                  <a:p>
                    <a:endParaRPr lang="en-US"/>
                  </a:p>
                </p:txBody>
              </p:sp>
              <p:sp>
                <p:nvSpPr>
                  <p:cNvPr id="38318" name="Freeform 269"/>
                  <p:cNvSpPr>
                    <a:spLocks/>
                  </p:cNvSpPr>
                  <p:nvPr/>
                </p:nvSpPr>
                <p:spPr bwMode="auto">
                  <a:xfrm>
                    <a:off x="1231" y="1568"/>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6C6C6"/>
                  </a:solidFill>
                  <a:ln w="9525">
                    <a:noFill/>
                    <a:round/>
                    <a:headEnd/>
                    <a:tailEnd/>
                  </a:ln>
                </p:spPr>
                <p:txBody>
                  <a:bodyPr/>
                  <a:lstStyle/>
                  <a:p>
                    <a:endParaRPr lang="en-US"/>
                  </a:p>
                </p:txBody>
              </p:sp>
              <p:sp>
                <p:nvSpPr>
                  <p:cNvPr id="38319" name="Freeform 270"/>
                  <p:cNvSpPr>
                    <a:spLocks/>
                  </p:cNvSpPr>
                  <p:nvPr/>
                </p:nvSpPr>
                <p:spPr bwMode="auto">
                  <a:xfrm>
                    <a:off x="1231" y="1568"/>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BCBCB"/>
                  </a:solidFill>
                  <a:ln w="9525">
                    <a:noFill/>
                    <a:round/>
                    <a:headEnd/>
                    <a:tailEnd/>
                  </a:ln>
                </p:spPr>
                <p:txBody>
                  <a:bodyPr/>
                  <a:lstStyle/>
                  <a:p>
                    <a:endParaRPr lang="en-US"/>
                  </a:p>
                </p:txBody>
              </p:sp>
              <p:sp>
                <p:nvSpPr>
                  <p:cNvPr id="38320" name="Rectangle 271"/>
                  <p:cNvSpPr>
                    <a:spLocks noChangeArrowheads="1"/>
                  </p:cNvSpPr>
                  <p:nvPr/>
                </p:nvSpPr>
                <p:spPr bwMode="auto">
                  <a:xfrm>
                    <a:off x="1231" y="1566"/>
                    <a:ext cx="60" cy="2"/>
                  </a:xfrm>
                  <a:prstGeom prst="rect">
                    <a:avLst/>
                  </a:prstGeom>
                  <a:solidFill>
                    <a:srgbClr val="CFCFCF"/>
                  </a:solidFill>
                  <a:ln w="9525">
                    <a:noFill/>
                    <a:miter lim="800000"/>
                    <a:headEnd/>
                    <a:tailEnd/>
                  </a:ln>
                </p:spPr>
                <p:txBody>
                  <a:bodyPr/>
                  <a:lstStyle/>
                  <a:p>
                    <a:endParaRPr lang="en-US"/>
                  </a:p>
                </p:txBody>
              </p:sp>
              <p:sp>
                <p:nvSpPr>
                  <p:cNvPr id="38321" name="Freeform 272"/>
                  <p:cNvSpPr>
                    <a:spLocks/>
                  </p:cNvSpPr>
                  <p:nvPr/>
                </p:nvSpPr>
                <p:spPr bwMode="auto">
                  <a:xfrm>
                    <a:off x="1231" y="156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3D3D3"/>
                  </a:solidFill>
                  <a:ln w="9525">
                    <a:noFill/>
                    <a:round/>
                    <a:headEnd/>
                    <a:tailEnd/>
                  </a:ln>
                </p:spPr>
                <p:txBody>
                  <a:bodyPr/>
                  <a:lstStyle/>
                  <a:p>
                    <a:endParaRPr lang="en-US"/>
                  </a:p>
                </p:txBody>
              </p:sp>
              <p:sp>
                <p:nvSpPr>
                  <p:cNvPr id="38322" name="Freeform 273"/>
                  <p:cNvSpPr>
                    <a:spLocks/>
                  </p:cNvSpPr>
                  <p:nvPr/>
                </p:nvSpPr>
                <p:spPr bwMode="auto">
                  <a:xfrm>
                    <a:off x="1231" y="156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8D8D8"/>
                  </a:solidFill>
                  <a:ln w="9525">
                    <a:noFill/>
                    <a:round/>
                    <a:headEnd/>
                    <a:tailEnd/>
                  </a:ln>
                </p:spPr>
                <p:txBody>
                  <a:bodyPr/>
                  <a:lstStyle/>
                  <a:p>
                    <a:endParaRPr lang="en-US"/>
                  </a:p>
                </p:txBody>
              </p:sp>
              <p:sp>
                <p:nvSpPr>
                  <p:cNvPr id="38323" name="Freeform 274"/>
                  <p:cNvSpPr>
                    <a:spLocks/>
                  </p:cNvSpPr>
                  <p:nvPr/>
                </p:nvSpPr>
                <p:spPr bwMode="auto">
                  <a:xfrm>
                    <a:off x="1231" y="156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CDCDC"/>
                  </a:solidFill>
                  <a:ln w="9525">
                    <a:noFill/>
                    <a:round/>
                    <a:headEnd/>
                    <a:tailEnd/>
                  </a:ln>
                </p:spPr>
                <p:txBody>
                  <a:bodyPr/>
                  <a:lstStyle/>
                  <a:p>
                    <a:endParaRPr lang="en-US"/>
                  </a:p>
                </p:txBody>
              </p:sp>
              <p:sp>
                <p:nvSpPr>
                  <p:cNvPr id="38324" name="Freeform 275"/>
                  <p:cNvSpPr>
                    <a:spLocks/>
                  </p:cNvSpPr>
                  <p:nvPr/>
                </p:nvSpPr>
                <p:spPr bwMode="auto">
                  <a:xfrm>
                    <a:off x="1231" y="1566"/>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0E0E0"/>
                  </a:solidFill>
                  <a:ln w="9525">
                    <a:noFill/>
                    <a:round/>
                    <a:headEnd/>
                    <a:tailEnd/>
                  </a:ln>
                </p:spPr>
                <p:txBody>
                  <a:bodyPr/>
                  <a:lstStyle/>
                  <a:p>
                    <a:endParaRPr lang="en-US"/>
                  </a:p>
                </p:txBody>
              </p:sp>
              <p:sp>
                <p:nvSpPr>
                  <p:cNvPr id="38325" name="Rectangle 276"/>
                  <p:cNvSpPr>
                    <a:spLocks noChangeArrowheads="1"/>
                  </p:cNvSpPr>
                  <p:nvPr/>
                </p:nvSpPr>
                <p:spPr bwMode="auto">
                  <a:xfrm>
                    <a:off x="1231" y="1563"/>
                    <a:ext cx="60" cy="3"/>
                  </a:xfrm>
                  <a:prstGeom prst="rect">
                    <a:avLst/>
                  </a:prstGeom>
                  <a:solidFill>
                    <a:srgbClr val="E5E5E5"/>
                  </a:solidFill>
                  <a:ln w="9525">
                    <a:noFill/>
                    <a:miter lim="800000"/>
                    <a:headEnd/>
                    <a:tailEnd/>
                  </a:ln>
                </p:spPr>
                <p:txBody>
                  <a:bodyPr/>
                  <a:lstStyle/>
                  <a:p>
                    <a:endParaRPr lang="en-US"/>
                  </a:p>
                </p:txBody>
              </p:sp>
              <p:sp>
                <p:nvSpPr>
                  <p:cNvPr id="38326" name="Freeform 277"/>
                  <p:cNvSpPr>
                    <a:spLocks/>
                  </p:cNvSpPr>
                  <p:nvPr/>
                </p:nvSpPr>
                <p:spPr bwMode="auto">
                  <a:xfrm>
                    <a:off x="1231" y="1563"/>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9E9E9"/>
                  </a:solidFill>
                  <a:ln w="9525">
                    <a:noFill/>
                    <a:round/>
                    <a:headEnd/>
                    <a:tailEnd/>
                  </a:ln>
                </p:spPr>
                <p:txBody>
                  <a:bodyPr/>
                  <a:lstStyle/>
                  <a:p>
                    <a:endParaRPr lang="en-US"/>
                  </a:p>
                </p:txBody>
              </p:sp>
              <p:sp>
                <p:nvSpPr>
                  <p:cNvPr id="38327" name="Freeform 278"/>
                  <p:cNvSpPr>
                    <a:spLocks/>
                  </p:cNvSpPr>
                  <p:nvPr/>
                </p:nvSpPr>
                <p:spPr bwMode="auto">
                  <a:xfrm>
                    <a:off x="1231" y="1563"/>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F2F2F2"/>
                  </a:solidFill>
                  <a:ln w="9525">
                    <a:noFill/>
                    <a:round/>
                    <a:headEnd/>
                    <a:tailEnd/>
                  </a:ln>
                </p:spPr>
                <p:txBody>
                  <a:bodyPr/>
                  <a:lstStyle/>
                  <a:p>
                    <a:endParaRPr lang="en-US"/>
                  </a:p>
                </p:txBody>
              </p:sp>
              <p:sp>
                <p:nvSpPr>
                  <p:cNvPr id="38328" name="Rectangle 279"/>
                  <p:cNvSpPr>
                    <a:spLocks noChangeArrowheads="1"/>
                  </p:cNvSpPr>
                  <p:nvPr/>
                </p:nvSpPr>
                <p:spPr bwMode="auto">
                  <a:xfrm>
                    <a:off x="1231" y="1563"/>
                    <a:ext cx="60" cy="23"/>
                  </a:xfrm>
                  <a:prstGeom prst="rect">
                    <a:avLst/>
                  </a:prstGeom>
                  <a:noFill/>
                  <a:ln w="0">
                    <a:solidFill>
                      <a:srgbClr val="000000"/>
                    </a:solidFill>
                    <a:miter lim="800000"/>
                    <a:headEnd/>
                    <a:tailEnd/>
                  </a:ln>
                </p:spPr>
                <p:txBody>
                  <a:bodyPr/>
                  <a:lstStyle/>
                  <a:p>
                    <a:endParaRPr lang="en-US"/>
                  </a:p>
                </p:txBody>
              </p:sp>
              <p:sp>
                <p:nvSpPr>
                  <p:cNvPr id="38329" name="Freeform 280"/>
                  <p:cNvSpPr>
                    <a:spLocks/>
                  </p:cNvSpPr>
                  <p:nvPr/>
                </p:nvSpPr>
                <p:spPr bwMode="auto">
                  <a:xfrm>
                    <a:off x="1405" y="1593"/>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4C4C4C"/>
                  </a:solidFill>
                  <a:ln w="9525">
                    <a:noFill/>
                    <a:round/>
                    <a:headEnd/>
                    <a:tailEnd/>
                  </a:ln>
                </p:spPr>
                <p:txBody>
                  <a:bodyPr/>
                  <a:lstStyle/>
                  <a:p>
                    <a:endParaRPr lang="en-US"/>
                  </a:p>
                </p:txBody>
              </p:sp>
              <p:sp>
                <p:nvSpPr>
                  <p:cNvPr id="38330" name="Rectangle 281"/>
                  <p:cNvSpPr>
                    <a:spLocks noChangeArrowheads="1"/>
                  </p:cNvSpPr>
                  <p:nvPr/>
                </p:nvSpPr>
                <p:spPr bwMode="auto">
                  <a:xfrm>
                    <a:off x="1405" y="1591"/>
                    <a:ext cx="61" cy="2"/>
                  </a:xfrm>
                  <a:prstGeom prst="rect">
                    <a:avLst/>
                  </a:prstGeom>
                  <a:solidFill>
                    <a:srgbClr val="4F4F4F"/>
                  </a:solidFill>
                  <a:ln w="9525">
                    <a:noFill/>
                    <a:miter lim="800000"/>
                    <a:headEnd/>
                    <a:tailEnd/>
                  </a:ln>
                </p:spPr>
                <p:txBody>
                  <a:bodyPr/>
                  <a:lstStyle/>
                  <a:p>
                    <a:endParaRPr lang="en-US"/>
                  </a:p>
                </p:txBody>
              </p:sp>
              <p:sp>
                <p:nvSpPr>
                  <p:cNvPr id="38331" name="Freeform 282"/>
                  <p:cNvSpPr>
                    <a:spLocks/>
                  </p:cNvSpPr>
                  <p:nvPr/>
                </p:nvSpPr>
                <p:spPr bwMode="auto">
                  <a:xfrm>
                    <a:off x="1405" y="159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535353"/>
                  </a:solidFill>
                  <a:ln w="9525">
                    <a:noFill/>
                    <a:round/>
                    <a:headEnd/>
                    <a:tailEnd/>
                  </a:ln>
                </p:spPr>
                <p:txBody>
                  <a:bodyPr/>
                  <a:lstStyle/>
                  <a:p>
                    <a:endParaRPr lang="en-US"/>
                  </a:p>
                </p:txBody>
              </p:sp>
              <p:sp>
                <p:nvSpPr>
                  <p:cNvPr id="38332" name="Freeform 283"/>
                  <p:cNvSpPr>
                    <a:spLocks/>
                  </p:cNvSpPr>
                  <p:nvPr/>
                </p:nvSpPr>
                <p:spPr bwMode="auto">
                  <a:xfrm>
                    <a:off x="1405" y="159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575757"/>
                  </a:solidFill>
                  <a:ln w="9525">
                    <a:noFill/>
                    <a:round/>
                    <a:headEnd/>
                    <a:tailEnd/>
                  </a:ln>
                </p:spPr>
                <p:txBody>
                  <a:bodyPr/>
                  <a:lstStyle/>
                  <a:p>
                    <a:endParaRPr lang="en-US"/>
                  </a:p>
                </p:txBody>
              </p:sp>
              <p:sp>
                <p:nvSpPr>
                  <p:cNvPr id="38333" name="Rectangle 284"/>
                  <p:cNvSpPr>
                    <a:spLocks noChangeArrowheads="1"/>
                  </p:cNvSpPr>
                  <p:nvPr/>
                </p:nvSpPr>
                <p:spPr bwMode="auto">
                  <a:xfrm>
                    <a:off x="1405" y="1588"/>
                    <a:ext cx="61" cy="3"/>
                  </a:xfrm>
                  <a:prstGeom prst="rect">
                    <a:avLst/>
                  </a:prstGeom>
                  <a:solidFill>
                    <a:srgbClr val="5B5B5B"/>
                  </a:solidFill>
                  <a:ln w="9525">
                    <a:noFill/>
                    <a:miter lim="800000"/>
                    <a:headEnd/>
                    <a:tailEnd/>
                  </a:ln>
                </p:spPr>
                <p:txBody>
                  <a:bodyPr/>
                  <a:lstStyle/>
                  <a:p>
                    <a:endParaRPr lang="en-US"/>
                  </a:p>
                </p:txBody>
              </p:sp>
              <p:sp>
                <p:nvSpPr>
                  <p:cNvPr id="38334" name="Freeform 285"/>
                  <p:cNvSpPr>
                    <a:spLocks/>
                  </p:cNvSpPr>
                  <p:nvPr/>
                </p:nvSpPr>
                <p:spPr bwMode="auto">
                  <a:xfrm>
                    <a:off x="1405" y="1588"/>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5F5F5F"/>
                  </a:solidFill>
                  <a:ln w="9525">
                    <a:noFill/>
                    <a:round/>
                    <a:headEnd/>
                    <a:tailEnd/>
                  </a:ln>
                </p:spPr>
                <p:txBody>
                  <a:bodyPr/>
                  <a:lstStyle/>
                  <a:p>
                    <a:endParaRPr lang="en-US"/>
                  </a:p>
                </p:txBody>
              </p:sp>
              <p:sp>
                <p:nvSpPr>
                  <p:cNvPr id="38335" name="Freeform 286"/>
                  <p:cNvSpPr>
                    <a:spLocks/>
                  </p:cNvSpPr>
                  <p:nvPr/>
                </p:nvSpPr>
                <p:spPr bwMode="auto">
                  <a:xfrm>
                    <a:off x="1405" y="1588"/>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626262"/>
                  </a:solidFill>
                  <a:ln w="9525">
                    <a:noFill/>
                    <a:round/>
                    <a:headEnd/>
                    <a:tailEnd/>
                  </a:ln>
                </p:spPr>
                <p:txBody>
                  <a:bodyPr/>
                  <a:lstStyle/>
                  <a:p>
                    <a:endParaRPr lang="en-US"/>
                  </a:p>
                </p:txBody>
              </p:sp>
              <p:sp>
                <p:nvSpPr>
                  <p:cNvPr id="38336" name="Freeform 287"/>
                  <p:cNvSpPr>
                    <a:spLocks/>
                  </p:cNvSpPr>
                  <p:nvPr/>
                </p:nvSpPr>
                <p:spPr bwMode="auto">
                  <a:xfrm>
                    <a:off x="1405" y="1588"/>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666666"/>
                  </a:solidFill>
                  <a:ln w="9525">
                    <a:noFill/>
                    <a:round/>
                    <a:headEnd/>
                    <a:tailEnd/>
                  </a:ln>
                </p:spPr>
                <p:txBody>
                  <a:bodyPr/>
                  <a:lstStyle/>
                  <a:p>
                    <a:endParaRPr lang="en-US"/>
                  </a:p>
                </p:txBody>
              </p:sp>
              <p:sp>
                <p:nvSpPr>
                  <p:cNvPr id="38337" name="Rectangle 288"/>
                  <p:cNvSpPr>
                    <a:spLocks noChangeArrowheads="1"/>
                  </p:cNvSpPr>
                  <p:nvPr/>
                </p:nvSpPr>
                <p:spPr bwMode="auto">
                  <a:xfrm>
                    <a:off x="1405" y="1586"/>
                    <a:ext cx="61" cy="2"/>
                  </a:xfrm>
                  <a:prstGeom prst="rect">
                    <a:avLst/>
                  </a:prstGeom>
                  <a:solidFill>
                    <a:srgbClr val="6A6A6A"/>
                  </a:solidFill>
                  <a:ln w="9525">
                    <a:noFill/>
                    <a:miter lim="800000"/>
                    <a:headEnd/>
                    <a:tailEnd/>
                  </a:ln>
                </p:spPr>
                <p:txBody>
                  <a:bodyPr/>
                  <a:lstStyle/>
                  <a:p>
                    <a:endParaRPr lang="en-US"/>
                  </a:p>
                </p:txBody>
              </p:sp>
              <p:sp>
                <p:nvSpPr>
                  <p:cNvPr id="38338" name="Freeform 289"/>
                  <p:cNvSpPr>
                    <a:spLocks/>
                  </p:cNvSpPr>
                  <p:nvPr/>
                </p:nvSpPr>
                <p:spPr bwMode="auto">
                  <a:xfrm>
                    <a:off x="1405" y="158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6E6E6E"/>
                  </a:solidFill>
                  <a:ln w="9525">
                    <a:noFill/>
                    <a:round/>
                    <a:headEnd/>
                    <a:tailEnd/>
                  </a:ln>
                </p:spPr>
                <p:txBody>
                  <a:bodyPr/>
                  <a:lstStyle/>
                  <a:p>
                    <a:endParaRPr lang="en-US"/>
                  </a:p>
                </p:txBody>
              </p:sp>
              <p:sp>
                <p:nvSpPr>
                  <p:cNvPr id="38339" name="Freeform 290"/>
                  <p:cNvSpPr>
                    <a:spLocks/>
                  </p:cNvSpPr>
                  <p:nvPr/>
                </p:nvSpPr>
                <p:spPr bwMode="auto">
                  <a:xfrm>
                    <a:off x="1405" y="158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727272"/>
                  </a:solidFill>
                  <a:ln w="9525">
                    <a:noFill/>
                    <a:round/>
                    <a:headEnd/>
                    <a:tailEnd/>
                  </a:ln>
                </p:spPr>
                <p:txBody>
                  <a:bodyPr/>
                  <a:lstStyle/>
                  <a:p>
                    <a:endParaRPr lang="en-US"/>
                  </a:p>
                </p:txBody>
              </p:sp>
              <p:sp>
                <p:nvSpPr>
                  <p:cNvPr id="38340" name="Freeform 291"/>
                  <p:cNvSpPr>
                    <a:spLocks/>
                  </p:cNvSpPr>
                  <p:nvPr/>
                </p:nvSpPr>
                <p:spPr bwMode="auto">
                  <a:xfrm>
                    <a:off x="1405" y="158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757575"/>
                  </a:solidFill>
                  <a:ln w="9525">
                    <a:noFill/>
                    <a:round/>
                    <a:headEnd/>
                    <a:tailEnd/>
                  </a:ln>
                </p:spPr>
                <p:txBody>
                  <a:bodyPr/>
                  <a:lstStyle/>
                  <a:p>
                    <a:endParaRPr lang="en-US"/>
                  </a:p>
                </p:txBody>
              </p:sp>
              <p:sp>
                <p:nvSpPr>
                  <p:cNvPr id="38341" name="Rectangle 292"/>
                  <p:cNvSpPr>
                    <a:spLocks noChangeArrowheads="1"/>
                  </p:cNvSpPr>
                  <p:nvPr/>
                </p:nvSpPr>
                <p:spPr bwMode="auto">
                  <a:xfrm>
                    <a:off x="1405" y="1584"/>
                    <a:ext cx="61" cy="2"/>
                  </a:xfrm>
                  <a:prstGeom prst="rect">
                    <a:avLst/>
                  </a:prstGeom>
                  <a:solidFill>
                    <a:srgbClr val="797979"/>
                  </a:solidFill>
                  <a:ln w="9525">
                    <a:noFill/>
                    <a:miter lim="800000"/>
                    <a:headEnd/>
                    <a:tailEnd/>
                  </a:ln>
                </p:spPr>
                <p:txBody>
                  <a:bodyPr/>
                  <a:lstStyle/>
                  <a:p>
                    <a:endParaRPr lang="en-US"/>
                  </a:p>
                </p:txBody>
              </p:sp>
              <p:sp>
                <p:nvSpPr>
                  <p:cNvPr id="38342" name="Freeform 293"/>
                  <p:cNvSpPr>
                    <a:spLocks/>
                  </p:cNvSpPr>
                  <p:nvPr/>
                </p:nvSpPr>
                <p:spPr bwMode="auto">
                  <a:xfrm>
                    <a:off x="1405" y="1584"/>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7D7D7D"/>
                  </a:solidFill>
                  <a:ln w="9525">
                    <a:noFill/>
                    <a:round/>
                    <a:headEnd/>
                    <a:tailEnd/>
                  </a:ln>
                </p:spPr>
                <p:txBody>
                  <a:bodyPr/>
                  <a:lstStyle/>
                  <a:p>
                    <a:endParaRPr lang="en-US"/>
                  </a:p>
                </p:txBody>
              </p:sp>
              <p:sp>
                <p:nvSpPr>
                  <p:cNvPr id="38343" name="Freeform 294"/>
                  <p:cNvSpPr>
                    <a:spLocks/>
                  </p:cNvSpPr>
                  <p:nvPr/>
                </p:nvSpPr>
                <p:spPr bwMode="auto">
                  <a:xfrm>
                    <a:off x="1405" y="1584"/>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818181"/>
                  </a:solidFill>
                  <a:ln w="9525">
                    <a:noFill/>
                    <a:round/>
                    <a:headEnd/>
                    <a:tailEnd/>
                  </a:ln>
                </p:spPr>
                <p:txBody>
                  <a:bodyPr/>
                  <a:lstStyle/>
                  <a:p>
                    <a:endParaRPr lang="en-US"/>
                  </a:p>
                </p:txBody>
              </p:sp>
              <p:sp>
                <p:nvSpPr>
                  <p:cNvPr id="38344" name="Freeform 295"/>
                  <p:cNvSpPr>
                    <a:spLocks/>
                  </p:cNvSpPr>
                  <p:nvPr/>
                </p:nvSpPr>
                <p:spPr bwMode="auto">
                  <a:xfrm>
                    <a:off x="1405" y="1584"/>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858585"/>
                  </a:solidFill>
                  <a:ln w="9525">
                    <a:noFill/>
                    <a:round/>
                    <a:headEnd/>
                    <a:tailEnd/>
                  </a:ln>
                </p:spPr>
                <p:txBody>
                  <a:bodyPr/>
                  <a:lstStyle/>
                  <a:p>
                    <a:endParaRPr lang="en-US"/>
                  </a:p>
                </p:txBody>
              </p:sp>
              <p:sp>
                <p:nvSpPr>
                  <p:cNvPr id="38345" name="Rectangle 296"/>
                  <p:cNvSpPr>
                    <a:spLocks noChangeArrowheads="1"/>
                  </p:cNvSpPr>
                  <p:nvPr/>
                </p:nvSpPr>
                <p:spPr bwMode="auto">
                  <a:xfrm>
                    <a:off x="1405" y="1581"/>
                    <a:ext cx="61" cy="3"/>
                  </a:xfrm>
                  <a:prstGeom prst="rect">
                    <a:avLst/>
                  </a:prstGeom>
                  <a:solidFill>
                    <a:srgbClr val="898989"/>
                  </a:solidFill>
                  <a:ln w="9525">
                    <a:noFill/>
                    <a:miter lim="800000"/>
                    <a:headEnd/>
                    <a:tailEnd/>
                  </a:ln>
                </p:spPr>
                <p:txBody>
                  <a:bodyPr/>
                  <a:lstStyle/>
                  <a:p>
                    <a:endParaRPr lang="en-US"/>
                  </a:p>
                </p:txBody>
              </p:sp>
              <p:sp>
                <p:nvSpPr>
                  <p:cNvPr id="38346" name="Freeform 297"/>
                  <p:cNvSpPr>
                    <a:spLocks/>
                  </p:cNvSpPr>
                  <p:nvPr/>
                </p:nvSpPr>
                <p:spPr bwMode="auto">
                  <a:xfrm>
                    <a:off x="1405" y="158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8C8C8C"/>
                  </a:solidFill>
                  <a:ln w="9525">
                    <a:noFill/>
                    <a:round/>
                    <a:headEnd/>
                    <a:tailEnd/>
                  </a:ln>
                </p:spPr>
                <p:txBody>
                  <a:bodyPr/>
                  <a:lstStyle/>
                  <a:p>
                    <a:endParaRPr lang="en-US"/>
                  </a:p>
                </p:txBody>
              </p:sp>
              <p:sp>
                <p:nvSpPr>
                  <p:cNvPr id="38347" name="Freeform 298"/>
                  <p:cNvSpPr>
                    <a:spLocks/>
                  </p:cNvSpPr>
                  <p:nvPr/>
                </p:nvSpPr>
                <p:spPr bwMode="auto">
                  <a:xfrm>
                    <a:off x="1405" y="158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909090"/>
                  </a:solidFill>
                  <a:ln w="9525">
                    <a:noFill/>
                    <a:round/>
                    <a:headEnd/>
                    <a:tailEnd/>
                  </a:ln>
                </p:spPr>
                <p:txBody>
                  <a:bodyPr/>
                  <a:lstStyle/>
                  <a:p>
                    <a:endParaRPr lang="en-US"/>
                  </a:p>
                </p:txBody>
              </p:sp>
              <p:sp>
                <p:nvSpPr>
                  <p:cNvPr id="38348" name="Rectangle 299"/>
                  <p:cNvSpPr>
                    <a:spLocks noChangeArrowheads="1"/>
                  </p:cNvSpPr>
                  <p:nvPr/>
                </p:nvSpPr>
                <p:spPr bwMode="auto">
                  <a:xfrm>
                    <a:off x="1405" y="1579"/>
                    <a:ext cx="61" cy="2"/>
                  </a:xfrm>
                  <a:prstGeom prst="rect">
                    <a:avLst/>
                  </a:prstGeom>
                  <a:solidFill>
                    <a:srgbClr val="949494"/>
                  </a:solidFill>
                  <a:ln w="9525">
                    <a:noFill/>
                    <a:miter lim="800000"/>
                    <a:headEnd/>
                    <a:tailEnd/>
                  </a:ln>
                </p:spPr>
                <p:txBody>
                  <a:bodyPr/>
                  <a:lstStyle/>
                  <a:p>
                    <a:endParaRPr lang="en-US"/>
                  </a:p>
                </p:txBody>
              </p:sp>
              <p:sp>
                <p:nvSpPr>
                  <p:cNvPr id="38349" name="Freeform 300"/>
                  <p:cNvSpPr>
                    <a:spLocks/>
                  </p:cNvSpPr>
                  <p:nvPr/>
                </p:nvSpPr>
                <p:spPr bwMode="auto">
                  <a:xfrm>
                    <a:off x="1405" y="1579"/>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989898"/>
                  </a:solidFill>
                  <a:ln w="9525">
                    <a:noFill/>
                    <a:round/>
                    <a:headEnd/>
                    <a:tailEnd/>
                  </a:ln>
                </p:spPr>
                <p:txBody>
                  <a:bodyPr/>
                  <a:lstStyle/>
                  <a:p>
                    <a:endParaRPr lang="en-US"/>
                  </a:p>
                </p:txBody>
              </p:sp>
              <p:sp>
                <p:nvSpPr>
                  <p:cNvPr id="38350" name="Freeform 301"/>
                  <p:cNvSpPr>
                    <a:spLocks/>
                  </p:cNvSpPr>
                  <p:nvPr/>
                </p:nvSpPr>
                <p:spPr bwMode="auto">
                  <a:xfrm>
                    <a:off x="1405" y="1579"/>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9C9C9C"/>
                  </a:solidFill>
                  <a:ln w="9525">
                    <a:noFill/>
                    <a:round/>
                    <a:headEnd/>
                    <a:tailEnd/>
                  </a:ln>
                </p:spPr>
                <p:txBody>
                  <a:bodyPr/>
                  <a:lstStyle/>
                  <a:p>
                    <a:endParaRPr lang="en-US"/>
                  </a:p>
                </p:txBody>
              </p:sp>
              <p:sp>
                <p:nvSpPr>
                  <p:cNvPr id="38351" name="Freeform 302"/>
                  <p:cNvSpPr>
                    <a:spLocks/>
                  </p:cNvSpPr>
                  <p:nvPr/>
                </p:nvSpPr>
                <p:spPr bwMode="auto">
                  <a:xfrm>
                    <a:off x="1405" y="1579"/>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9F9F9F"/>
                  </a:solidFill>
                  <a:ln w="9525">
                    <a:noFill/>
                    <a:round/>
                    <a:headEnd/>
                    <a:tailEnd/>
                  </a:ln>
                </p:spPr>
                <p:txBody>
                  <a:bodyPr/>
                  <a:lstStyle/>
                  <a:p>
                    <a:endParaRPr lang="en-US"/>
                  </a:p>
                </p:txBody>
              </p:sp>
              <p:sp>
                <p:nvSpPr>
                  <p:cNvPr id="38352" name="Rectangle 303"/>
                  <p:cNvSpPr>
                    <a:spLocks noChangeArrowheads="1"/>
                  </p:cNvSpPr>
                  <p:nvPr/>
                </p:nvSpPr>
                <p:spPr bwMode="auto">
                  <a:xfrm>
                    <a:off x="1405" y="1576"/>
                    <a:ext cx="61" cy="3"/>
                  </a:xfrm>
                  <a:prstGeom prst="rect">
                    <a:avLst/>
                  </a:prstGeom>
                  <a:solidFill>
                    <a:srgbClr val="A3A3A3"/>
                  </a:solidFill>
                  <a:ln w="9525">
                    <a:noFill/>
                    <a:miter lim="800000"/>
                    <a:headEnd/>
                    <a:tailEnd/>
                  </a:ln>
                </p:spPr>
                <p:txBody>
                  <a:bodyPr/>
                  <a:lstStyle/>
                  <a:p>
                    <a:endParaRPr lang="en-US"/>
                  </a:p>
                </p:txBody>
              </p:sp>
              <p:sp>
                <p:nvSpPr>
                  <p:cNvPr id="38353" name="Freeform 304"/>
                  <p:cNvSpPr>
                    <a:spLocks/>
                  </p:cNvSpPr>
                  <p:nvPr/>
                </p:nvSpPr>
                <p:spPr bwMode="auto">
                  <a:xfrm>
                    <a:off x="1405" y="157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A7A7A7"/>
                  </a:solidFill>
                  <a:ln w="9525">
                    <a:noFill/>
                    <a:round/>
                    <a:headEnd/>
                    <a:tailEnd/>
                  </a:ln>
                </p:spPr>
                <p:txBody>
                  <a:bodyPr/>
                  <a:lstStyle/>
                  <a:p>
                    <a:endParaRPr lang="en-US"/>
                  </a:p>
                </p:txBody>
              </p:sp>
              <p:sp>
                <p:nvSpPr>
                  <p:cNvPr id="38354" name="Freeform 305"/>
                  <p:cNvSpPr>
                    <a:spLocks/>
                  </p:cNvSpPr>
                  <p:nvPr/>
                </p:nvSpPr>
                <p:spPr bwMode="auto">
                  <a:xfrm>
                    <a:off x="1405" y="157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ABABAB"/>
                  </a:solidFill>
                  <a:ln w="9525">
                    <a:noFill/>
                    <a:round/>
                    <a:headEnd/>
                    <a:tailEnd/>
                  </a:ln>
                </p:spPr>
                <p:txBody>
                  <a:bodyPr/>
                  <a:lstStyle/>
                  <a:p>
                    <a:endParaRPr lang="en-US"/>
                  </a:p>
                </p:txBody>
              </p:sp>
              <p:sp>
                <p:nvSpPr>
                  <p:cNvPr id="38355" name="Freeform 306"/>
                  <p:cNvSpPr>
                    <a:spLocks/>
                  </p:cNvSpPr>
                  <p:nvPr/>
                </p:nvSpPr>
                <p:spPr bwMode="auto">
                  <a:xfrm>
                    <a:off x="1405" y="157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AFAFAF"/>
                  </a:solidFill>
                  <a:ln w="9525">
                    <a:noFill/>
                    <a:round/>
                    <a:headEnd/>
                    <a:tailEnd/>
                  </a:ln>
                </p:spPr>
                <p:txBody>
                  <a:bodyPr/>
                  <a:lstStyle/>
                  <a:p>
                    <a:endParaRPr lang="en-US"/>
                  </a:p>
                </p:txBody>
              </p:sp>
              <p:sp>
                <p:nvSpPr>
                  <p:cNvPr id="38356" name="Rectangle 307"/>
                  <p:cNvSpPr>
                    <a:spLocks noChangeArrowheads="1"/>
                  </p:cNvSpPr>
                  <p:nvPr/>
                </p:nvSpPr>
                <p:spPr bwMode="auto">
                  <a:xfrm>
                    <a:off x="1405" y="1574"/>
                    <a:ext cx="61" cy="2"/>
                  </a:xfrm>
                  <a:prstGeom prst="rect">
                    <a:avLst/>
                  </a:prstGeom>
                  <a:solidFill>
                    <a:srgbClr val="B3B3B3"/>
                  </a:solidFill>
                  <a:ln w="9525">
                    <a:noFill/>
                    <a:miter lim="800000"/>
                    <a:headEnd/>
                    <a:tailEnd/>
                  </a:ln>
                </p:spPr>
                <p:txBody>
                  <a:bodyPr/>
                  <a:lstStyle/>
                  <a:p>
                    <a:endParaRPr lang="en-US"/>
                  </a:p>
                </p:txBody>
              </p:sp>
              <p:sp>
                <p:nvSpPr>
                  <p:cNvPr id="38357" name="Freeform 308"/>
                  <p:cNvSpPr>
                    <a:spLocks/>
                  </p:cNvSpPr>
                  <p:nvPr/>
                </p:nvSpPr>
                <p:spPr bwMode="auto">
                  <a:xfrm>
                    <a:off x="1405" y="1574"/>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B6B6B6"/>
                  </a:solidFill>
                  <a:ln w="9525">
                    <a:noFill/>
                    <a:round/>
                    <a:headEnd/>
                    <a:tailEnd/>
                  </a:ln>
                </p:spPr>
                <p:txBody>
                  <a:bodyPr/>
                  <a:lstStyle/>
                  <a:p>
                    <a:endParaRPr lang="en-US"/>
                  </a:p>
                </p:txBody>
              </p:sp>
              <p:sp>
                <p:nvSpPr>
                  <p:cNvPr id="38358" name="Freeform 309"/>
                  <p:cNvSpPr>
                    <a:spLocks/>
                  </p:cNvSpPr>
                  <p:nvPr/>
                </p:nvSpPr>
                <p:spPr bwMode="auto">
                  <a:xfrm>
                    <a:off x="1405" y="1574"/>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BABABA"/>
                  </a:solidFill>
                  <a:ln w="9525">
                    <a:noFill/>
                    <a:round/>
                    <a:headEnd/>
                    <a:tailEnd/>
                  </a:ln>
                </p:spPr>
                <p:txBody>
                  <a:bodyPr/>
                  <a:lstStyle/>
                  <a:p>
                    <a:endParaRPr lang="en-US"/>
                  </a:p>
                </p:txBody>
              </p:sp>
              <p:sp>
                <p:nvSpPr>
                  <p:cNvPr id="38359" name="Freeform 310"/>
                  <p:cNvSpPr>
                    <a:spLocks/>
                  </p:cNvSpPr>
                  <p:nvPr/>
                </p:nvSpPr>
                <p:spPr bwMode="auto">
                  <a:xfrm>
                    <a:off x="1405" y="1574"/>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BEBEBE"/>
                  </a:solidFill>
                  <a:ln w="9525">
                    <a:noFill/>
                    <a:round/>
                    <a:headEnd/>
                    <a:tailEnd/>
                  </a:ln>
                </p:spPr>
                <p:txBody>
                  <a:bodyPr/>
                  <a:lstStyle/>
                  <a:p>
                    <a:endParaRPr lang="en-US"/>
                  </a:p>
                </p:txBody>
              </p:sp>
              <p:sp>
                <p:nvSpPr>
                  <p:cNvPr id="38360" name="Rectangle 311"/>
                  <p:cNvSpPr>
                    <a:spLocks noChangeArrowheads="1"/>
                  </p:cNvSpPr>
                  <p:nvPr/>
                </p:nvSpPr>
                <p:spPr bwMode="auto">
                  <a:xfrm>
                    <a:off x="1405" y="1571"/>
                    <a:ext cx="61" cy="3"/>
                  </a:xfrm>
                  <a:prstGeom prst="rect">
                    <a:avLst/>
                  </a:prstGeom>
                  <a:solidFill>
                    <a:srgbClr val="C2C2C2"/>
                  </a:solidFill>
                  <a:ln w="9525">
                    <a:noFill/>
                    <a:miter lim="800000"/>
                    <a:headEnd/>
                    <a:tailEnd/>
                  </a:ln>
                </p:spPr>
                <p:txBody>
                  <a:bodyPr/>
                  <a:lstStyle/>
                  <a:p>
                    <a:endParaRPr lang="en-US"/>
                  </a:p>
                </p:txBody>
              </p:sp>
              <p:sp>
                <p:nvSpPr>
                  <p:cNvPr id="38361" name="Freeform 312"/>
                  <p:cNvSpPr>
                    <a:spLocks/>
                  </p:cNvSpPr>
                  <p:nvPr/>
                </p:nvSpPr>
                <p:spPr bwMode="auto">
                  <a:xfrm>
                    <a:off x="1405" y="157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C6C6C6"/>
                  </a:solidFill>
                  <a:ln w="9525">
                    <a:noFill/>
                    <a:round/>
                    <a:headEnd/>
                    <a:tailEnd/>
                  </a:ln>
                </p:spPr>
                <p:txBody>
                  <a:bodyPr/>
                  <a:lstStyle/>
                  <a:p>
                    <a:endParaRPr lang="en-US"/>
                  </a:p>
                </p:txBody>
              </p:sp>
              <p:sp>
                <p:nvSpPr>
                  <p:cNvPr id="38362" name="Freeform 313"/>
                  <p:cNvSpPr>
                    <a:spLocks/>
                  </p:cNvSpPr>
                  <p:nvPr/>
                </p:nvSpPr>
                <p:spPr bwMode="auto">
                  <a:xfrm>
                    <a:off x="1405" y="157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C9C9C9"/>
                  </a:solidFill>
                  <a:ln w="9525">
                    <a:noFill/>
                    <a:round/>
                    <a:headEnd/>
                    <a:tailEnd/>
                  </a:ln>
                </p:spPr>
                <p:txBody>
                  <a:bodyPr/>
                  <a:lstStyle/>
                  <a:p>
                    <a:endParaRPr lang="en-US"/>
                  </a:p>
                </p:txBody>
              </p:sp>
              <p:sp>
                <p:nvSpPr>
                  <p:cNvPr id="38363" name="Rectangle 314"/>
                  <p:cNvSpPr>
                    <a:spLocks noChangeArrowheads="1"/>
                  </p:cNvSpPr>
                  <p:nvPr/>
                </p:nvSpPr>
                <p:spPr bwMode="auto">
                  <a:xfrm>
                    <a:off x="1405" y="1568"/>
                    <a:ext cx="61" cy="3"/>
                  </a:xfrm>
                  <a:prstGeom prst="rect">
                    <a:avLst/>
                  </a:prstGeom>
                  <a:solidFill>
                    <a:srgbClr val="CDCDCD"/>
                  </a:solidFill>
                  <a:ln w="9525">
                    <a:noFill/>
                    <a:miter lim="800000"/>
                    <a:headEnd/>
                    <a:tailEnd/>
                  </a:ln>
                </p:spPr>
                <p:txBody>
                  <a:bodyPr/>
                  <a:lstStyle/>
                  <a:p>
                    <a:endParaRPr lang="en-US"/>
                  </a:p>
                </p:txBody>
              </p:sp>
              <p:sp>
                <p:nvSpPr>
                  <p:cNvPr id="38364" name="Freeform 315"/>
                  <p:cNvSpPr>
                    <a:spLocks/>
                  </p:cNvSpPr>
                  <p:nvPr/>
                </p:nvSpPr>
                <p:spPr bwMode="auto">
                  <a:xfrm>
                    <a:off x="1405" y="1568"/>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D1D1D1"/>
                  </a:solidFill>
                  <a:ln w="9525">
                    <a:noFill/>
                    <a:round/>
                    <a:headEnd/>
                    <a:tailEnd/>
                  </a:ln>
                </p:spPr>
                <p:txBody>
                  <a:bodyPr/>
                  <a:lstStyle/>
                  <a:p>
                    <a:endParaRPr lang="en-US"/>
                  </a:p>
                </p:txBody>
              </p:sp>
              <p:sp>
                <p:nvSpPr>
                  <p:cNvPr id="38365" name="Freeform 316"/>
                  <p:cNvSpPr>
                    <a:spLocks/>
                  </p:cNvSpPr>
                  <p:nvPr/>
                </p:nvSpPr>
                <p:spPr bwMode="auto">
                  <a:xfrm>
                    <a:off x="1405" y="1568"/>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D5D5D5"/>
                  </a:solidFill>
                  <a:ln w="9525">
                    <a:noFill/>
                    <a:round/>
                    <a:headEnd/>
                    <a:tailEnd/>
                  </a:ln>
                </p:spPr>
                <p:txBody>
                  <a:bodyPr/>
                  <a:lstStyle/>
                  <a:p>
                    <a:endParaRPr lang="en-US"/>
                  </a:p>
                </p:txBody>
              </p:sp>
              <p:sp>
                <p:nvSpPr>
                  <p:cNvPr id="38366" name="Freeform 317"/>
                  <p:cNvSpPr>
                    <a:spLocks/>
                  </p:cNvSpPr>
                  <p:nvPr/>
                </p:nvSpPr>
                <p:spPr bwMode="auto">
                  <a:xfrm>
                    <a:off x="1405" y="1568"/>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D9D9D9"/>
                  </a:solidFill>
                  <a:ln w="9525">
                    <a:noFill/>
                    <a:round/>
                    <a:headEnd/>
                    <a:tailEnd/>
                  </a:ln>
                </p:spPr>
                <p:txBody>
                  <a:bodyPr/>
                  <a:lstStyle/>
                  <a:p>
                    <a:endParaRPr lang="en-US"/>
                  </a:p>
                </p:txBody>
              </p:sp>
              <p:sp>
                <p:nvSpPr>
                  <p:cNvPr id="38367" name="Rectangle 318"/>
                  <p:cNvSpPr>
                    <a:spLocks noChangeArrowheads="1"/>
                  </p:cNvSpPr>
                  <p:nvPr/>
                </p:nvSpPr>
                <p:spPr bwMode="auto">
                  <a:xfrm>
                    <a:off x="1405" y="1566"/>
                    <a:ext cx="61" cy="2"/>
                  </a:xfrm>
                  <a:prstGeom prst="rect">
                    <a:avLst/>
                  </a:prstGeom>
                  <a:solidFill>
                    <a:srgbClr val="DDDDDD"/>
                  </a:solidFill>
                  <a:ln w="9525">
                    <a:noFill/>
                    <a:miter lim="800000"/>
                    <a:headEnd/>
                    <a:tailEnd/>
                  </a:ln>
                </p:spPr>
                <p:txBody>
                  <a:bodyPr/>
                  <a:lstStyle/>
                  <a:p>
                    <a:endParaRPr lang="en-US"/>
                  </a:p>
                </p:txBody>
              </p:sp>
              <p:sp>
                <p:nvSpPr>
                  <p:cNvPr id="38368" name="Freeform 319"/>
                  <p:cNvSpPr>
                    <a:spLocks/>
                  </p:cNvSpPr>
                  <p:nvPr/>
                </p:nvSpPr>
                <p:spPr bwMode="auto">
                  <a:xfrm>
                    <a:off x="1405" y="156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E0E0E0"/>
                  </a:solidFill>
                  <a:ln w="9525">
                    <a:noFill/>
                    <a:round/>
                    <a:headEnd/>
                    <a:tailEnd/>
                  </a:ln>
                </p:spPr>
                <p:txBody>
                  <a:bodyPr/>
                  <a:lstStyle/>
                  <a:p>
                    <a:endParaRPr lang="en-US"/>
                  </a:p>
                </p:txBody>
              </p:sp>
              <p:sp>
                <p:nvSpPr>
                  <p:cNvPr id="38369" name="Freeform 320"/>
                  <p:cNvSpPr>
                    <a:spLocks/>
                  </p:cNvSpPr>
                  <p:nvPr/>
                </p:nvSpPr>
                <p:spPr bwMode="auto">
                  <a:xfrm>
                    <a:off x="1405" y="156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E4E4E4"/>
                  </a:solidFill>
                  <a:ln w="9525">
                    <a:noFill/>
                    <a:round/>
                    <a:headEnd/>
                    <a:tailEnd/>
                  </a:ln>
                </p:spPr>
                <p:txBody>
                  <a:bodyPr/>
                  <a:lstStyle/>
                  <a:p>
                    <a:endParaRPr lang="en-US"/>
                  </a:p>
                </p:txBody>
              </p:sp>
              <p:sp>
                <p:nvSpPr>
                  <p:cNvPr id="38370" name="Freeform 321"/>
                  <p:cNvSpPr>
                    <a:spLocks/>
                  </p:cNvSpPr>
                  <p:nvPr/>
                </p:nvSpPr>
                <p:spPr bwMode="auto">
                  <a:xfrm>
                    <a:off x="1405" y="1566"/>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E8E8E8"/>
                  </a:solidFill>
                  <a:ln w="9525">
                    <a:noFill/>
                    <a:round/>
                    <a:headEnd/>
                    <a:tailEnd/>
                  </a:ln>
                </p:spPr>
                <p:txBody>
                  <a:bodyPr/>
                  <a:lstStyle/>
                  <a:p>
                    <a:endParaRPr lang="en-US"/>
                  </a:p>
                </p:txBody>
              </p:sp>
              <p:sp>
                <p:nvSpPr>
                  <p:cNvPr id="38371" name="Rectangle 322"/>
                  <p:cNvSpPr>
                    <a:spLocks noChangeArrowheads="1"/>
                  </p:cNvSpPr>
                  <p:nvPr/>
                </p:nvSpPr>
                <p:spPr bwMode="auto">
                  <a:xfrm>
                    <a:off x="1405" y="1563"/>
                    <a:ext cx="61" cy="3"/>
                  </a:xfrm>
                  <a:prstGeom prst="rect">
                    <a:avLst/>
                  </a:prstGeom>
                  <a:solidFill>
                    <a:srgbClr val="ECECEC"/>
                  </a:solidFill>
                  <a:ln w="9525">
                    <a:noFill/>
                    <a:miter lim="800000"/>
                    <a:headEnd/>
                    <a:tailEnd/>
                  </a:ln>
                </p:spPr>
                <p:txBody>
                  <a:bodyPr/>
                  <a:lstStyle/>
                  <a:p>
                    <a:endParaRPr lang="en-US"/>
                  </a:p>
                </p:txBody>
              </p:sp>
              <p:sp>
                <p:nvSpPr>
                  <p:cNvPr id="38372" name="Freeform 323"/>
                  <p:cNvSpPr>
                    <a:spLocks/>
                  </p:cNvSpPr>
                  <p:nvPr/>
                </p:nvSpPr>
                <p:spPr bwMode="auto">
                  <a:xfrm>
                    <a:off x="1405" y="1563"/>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F0F0F0"/>
                  </a:solidFill>
                  <a:ln w="9525">
                    <a:noFill/>
                    <a:round/>
                    <a:headEnd/>
                    <a:tailEnd/>
                  </a:ln>
                </p:spPr>
                <p:txBody>
                  <a:bodyPr/>
                  <a:lstStyle/>
                  <a:p>
                    <a:endParaRPr lang="en-US"/>
                  </a:p>
                </p:txBody>
              </p:sp>
              <p:sp>
                <p:nvSpPr>
                  <p:cNvPr id="38373" name="Freeform 324"/>
                  <p:cNvSpPr>
                    <a:spLocks/>
                  </p:cNvSpPr>
                  <p:nvPr/>
                </p:nvSpPr>
                <p:spPr bwMode="auto">
                  <a:xfrm>
                    <a:off x="1405" y="1563"/>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F2F2F2"/>
                  </a:solidFill>
                  <a:ln w="9525">
                    <a:noFill/>
                    <a:round/>
                    <a:headEnd/>
                    <a:tailEnd/>
                  </a:ln>
                </p:spPr>
                <p:txBody>
                  <a:bodyPr/>
                  <a:lstStyle/>
                  <a:p>
                    <a:endParaRPr lang="en-US"/>
                  </a:p>
                </p:txBody>
              </p:sp>
              <p:sp>
                <p:nvSpPr>
                  <p:cNvPr id="38374" name="Freeform 325"/>
                  <p:cNvSpPr>
                    <a:spLocks/>
                  </p:cNvSpPr>
                  <p:nvPr/>
                </p:nvSpPr>
                <p:spPr bwMode="auto">
                  <a:xfrm>
                    <a:off x="1405" y="1563"/>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F2F2F2"/>
                  </a:solidFill>
                  <a:ln w="9525">
                    <a:noFill/>
                    <a:round/>
                    <a:headEnd/>
                    <a:tailEnd/>
                  </a:ln>
                </p:spPr>
                <p:txBody>
                  <a:bodyPr/>
                  <a:lstStyle/>
                  <a:p>
                    <a:endParaRPr lang="en-US"/>
                  </a:p>
                </p:txBody>
              </p:sp>
              <p:sp>
                <p:nvSpPr>
                  <p:cNvPr id="38375" name="Rectangle 326"/>
                  <p:cNvSpPr>
                    <a:spLocks noChangeArrowheads="1"/>
                  </p:cNvSpPr>
                  <p:nvPr/>
                </p:nvSpPr>
                <p:spPr bwMode="auto">
                  <a:xfrm>
                    <a:off x="1405" y="1561"/>
                    <a:ext cx="61" cy="2"/>
                  </a:xfrm>
                  <a:prstGeom prst="rect">
                    <a:avLst/>
                  </a:prstGeom>
                  <a:solidFill>
                    <a:srgbClr val="F2F2F2"/>
                  </a:solidFill>
                  <a:ln w="9525">
                    <a:noFill/>
                    <a:miter lim="800000"/>
                    <a:headEnd/>
                    <a:tailEnd/>
                  </a:ln>
                </p:spPr>
                <p:txBody>
                  <a:bodyPr/>
                  <a:lstStyle/>
                  <a:p>
                    <a:endParaRPr lang="en-US"/>
                  </a:p>
                </p:txBody>
              </p:sp>
              <p:sp>
                <p:nvSpPr>
                  <p:cNvPr id="38376" name="Freeform 327"/>
                  <p:cNvSpPr>
                    <a:spLocks/>
                  </p:cNvSpPr>
                  <p:nvPr/>
                </p:nvSpPr>
                <p:spPr bwMode="auto">
                  <a:xfrm>
                    <a:off x="1405" y="156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F2F2F2"/>
                  </a:solidFill>
                  <a:ln w="9525">
                    <a:noFill/>
                    <a:round/>
                    <a:headEnd/>
                    <a:tailEnd/>
                  </a:ln>
                </p:spPr>
                <p:txBody>
                  <a:bodyPr/>
                  <a:lstStyle/>
                  <a:p>
                    <a:endParaRPr lang="en-US"/>
                  </a:p>
                </p:txBody>
              </p:sp>
              <p:sp>
                <p:nvSpPr>
                  <p:cNvPr id="38377" name="Freeform 328"/>
                  <p:cNvSpPr>
                    <a:spLocks/>
                  </p:cNvSpPr>
                  <p:nvPr/>
                </p:nvSpPr>
                <p:spPr bwMode="auto">
                  <a:xfrm>
                    <a:off x="1405" y="1561"/>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F2F2F2"/>
                  </a:solidFill>
                  <a:ln w="9525">
                    <a:noFill/>
                    <a:round/>
                    <a:headEnd/>
                    <a:tailEnd/>
                  </a:ln>
                </p:spPr>
                <p:txBody>
                  <a:bodyPr/>
                  <a:lstStyle/>
                  <a:p>
                    <a:endParaRPr lang="en-US"/>
                  </a:p>
                </p:txBody>
              </p:sp>
              <p:sp>
                <p:nvSpPr>
                  <p:cNvPr id="38378" name="Rectangle 329"/>
                  <p:cNvSpPr>
                    <a:spLocks noChangeArrowheads="1"/>
                  </p:cNvSpPr>
                  <p:nvPr/>
                </p:nvSpPr>
                <p:spPr bwMode="auto">
                  <a:xfrm>
                    <a:off x="1405" y="1559"/>
                    <a:ext cx="61" cy="2"/>
                  </a:xfrm>
                  <a:prstGeom prst="rect">
                    <a:avLst/>
                  </a:prstGeom>
                  <a:solidFill>
                    <a:srgbClr val="F2F2F2"/>
                  </a:solidFill>
                  <a:ln w="9525">
                    <a:noFill/>
                    <a:miter lim="800000"/>
                    <a:headEnd/>
                    <a:tailEnd/>
                  </a:ln>
                </p:spPr>
                <p:txBody>
                  <a:bodyPr/>
                  <a:lstStyle/>
                  <a:p>
                    <a:endParaRPr lang="en-US"/>
                  </a:p>
                </p:txBody>
              </p:sp>
              <p:sp>
                <p:nvSpPr>
                  <p:cNvPr id="38379" name="Freeform 330"/>
                  <p:cNvSpPr>
                    <a:spLocks/>
                  </p:cNvSpPr>
                  <p:nvPr/>
                </p:nvSpPr>
                <p:spPr bwMode="auto">
                  <a:xfrm>
                    <a:off x="1405" y="1559"/>
                    <a:ext cx="61" cy="1"/>
                  </a:xfrm>
                  <a:custGeom>
                    <a:avLst/>
                    <a:gdLst>
                      <a:gd name="T0" fmla="*/ 61 w 61"/>
                      <a:gd name="T1" fmla="*/ 0 h 1"/>
                      <a:gd name="T2" fmla="*/ 0 w 61"/>
                      <a:gd name="T3" fmla="*/ 0 h 1"/>
                      <a:gd name="T4" fmla="*/ 61 w 61"/>
                      <a:gd name="T5" fmla="*/ 0 h 1"/>
                      <a:gd name="T6" fmla="*/ 0 60000 65536"/>
                      <a:gd name="T7" fmla="*/ 0 60000 65536"/>
                      <a:gd name="T8" fmla="*/ 0 60000 65536"/>
                      <a:gd name="T9" fmla="*/ 0 w 61"/>
                      <a:gd name="T10" fmla="*/ 0 h 1"/>
                      <a:gd name="T11" fmla="*/ 61 w 61"/>
                      <a:gd name="T12" fmla="*/ 1 h 1"/>
                    </a:gdLst>
                    <a:ahLst/>
                    <a:cxnLst>
                      <a:cxn ang="T6">
                        <a:pos x="T0" y="T1"/>
                      </a:cxn>
                      <a:cxn ang="T7">
                        <a:pos x="T2" y="T3"/>
                      </a:cxn>
                      <a:cxn ang="T8">
                        <a:pos x="T4" y="T5"/>
                      </a:cxn>
                    </a:cxnLst>
                    <a:rect l="T9" t="T10" r="T11" b="T12"/>
                    <a:pathLst>
                      <a:path w="61" h="1">
                        <a:moveTo>
                          <a:pt x="61" y="0"/>
                        </a:moveTo>
                        <a:lnTo>
                          <a:pt x="0" y="0"/>
                        </a:lnTo>
                        <a:lnTo>
                          <a:pt x="61" y="0"/>
                        </a:lnTo>
                        <a:close/>
                      </a:path>
                    </a:pathLst>
                  </a:custGeom>
                  <a:solidFill>
                    <a:srgbClr val="F2F2F2"/>
                  </a:solidFill>
                  <a:ln w="9525">
                    <a:noFill/>
                    <a:round/>
                    <a:headEnd/>
                    <a:tailEnd/>
                  </a:ln>
                </p:spPr>
                <p:txBody>
                  <a:bodyPr/>
                  <a:lstStyle/>
                  <a:p>
                    <a:endParaRPr lang="en-US"/>
                  </a:p>
                </p:txBody>
              </p:sp>
              <p:sp>
                <p:nvSpPr>
                  <p:cNvPr id="38380" name="Rectangle 331"/>
                  <p:cNvSpPr>
                    <a:spLocks noChangeArrowheads="1"/>
                  </p:cNvSpPr>
                  <p:nvPr/>
                </p:nvSpPr>
                <p:spPr bwMode="auto">
                  <a:xfrm>
                    <a:off x="1405" y="1559"/>
                    <a:ext cx="61" cy="34"/>
                  </a:xfrm>
                  <a:prstGeom prst="rect">
                    <a:avLst/>
                  </a:prstGeom>
                  <a:noFill/>
                  <a:ln w="0">
                    <a:solidFill>
                      <a:srgbClr val="000000"/>
                    </a:solidFill>
                    <a:miter lim="800000"/>
                    <a:headEnd/>
                    <a:tailEnd/>
                  </a:ln>
                </p:spPr>
                <p:txBody>
                  <a:bodyPr/>
                  <a:lstStyle/>
                  <a:p>
                    <a:endParaRPr lang="en-US"/>
                  </a:p>
                </p:txBody>
              </p:sp>
              <p:sp>
                <p:nvSpPr>
                  <p:cNvPr id="38381" name="Freeform 332"/>
                  <p:cNvSpPr>
                    <a:spLocks/>
                  </p:cNvSpPr>
                  <p:nvPr/>
                </p:nvSpPr>
                <p:spPr bwMode="auto">
                  <a:xfrm>
                    <a:off x="1315" y="171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4C4C4C"/>
                  </a:solidFill>
                  <a:ln w="9525">
                    <a:noFill/>
                    <a:round/>
                    <a:headEnd/>
                    <a:tailEnd/>
                  </a:ln>
                </p:spPr>
                <p:txBody>
                  <a:bodyPr/>
                  <a:lstStyle/>
                  <a:p>
                    <a:endParaRPr lang="en-US"/>
                  </a:p>
                </p:txBody>
              </p:sp>
              <p:sp>
                <p:nvSpPr>
                  <p:cNvPr id="38382" name="Freeform 333"/>
                  <p:cNvSpPr>
                    <a:spLocks/>
                  </p:cNvSpPr>
                  <p:nvPr/>
                </p:nvSpPr>
                <p:spPr bwMode="auto">
                  <a:xfrm>
                    <a:off x="1315" y="171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4F4F4F"/>
                  </a:solidFill>
                  <a:ln w="9525">
                    <a:noFill/>
                    <a:round/>
                    <a:headEnd/>
                    <a:tailEnd/>
                  </a:ln>
                </p:spPr>
                <p:txBody>
                  <a:bodyPr/>
                  <a:lstStyle/>
                  <a:p>
                    <a:endParaRPr lang="en-US"/>
                  </a:p>
                </p:txBody>
              </p:sp>
              <p:sp>
                <p:nvSpPr>
                  <p:cNvPr id="38383" name="Rectangle 334"/>
                  <p:cNvSpPr>
                    <a:spLocks noChangeArrowheads="1"/>
                  </p:cNvSpPr>
                  <p:nvPr/>
                </p:nvSpPr>
                <p:spPr bwMode="auto">
                  <a:xfrm>
                    <a:off x="1315" y="1714"/>
                    <a:ext cx="62" cy="1"/>
                  </a:xfrm>
                  <a:prstGeom prst="rect">
                    <a:avLst/>
                  </a:prstGeom>
                  <a:solidFill>
                    <a:srgbClr val="535353"/>
                  </a:solidFill>
                  <a:ln w="9525">
                    <a:noFill/>
                    <a:miter lim="800000"/>
                    <a:headEnd/>
                    <a:tailEnd/>
                  </a:ln>
                </p:spPr>
                <p:txBody>
                  <a:bodyPr/>
                  <a:lstStyle/>
                  <a:p>
                    <a:endParaRPr lang="en-US"/>
                  </a:p>
                </p:txBody>
              </p:sp>
              <p:sp>
                <p:nvSpPr>
                  <p:cNvPr id="38384" name="Freeform 335"/>
                  <p:cNvSpPr>
                    <a:spLocks/>
                  </p:cNvSpPr>
                  <p:nvPr/>
                </p:nvSpPr>
                <p:spPr bwMode="auto">
                  <a:xfrm>
                    <a:off x="1315" y="171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575757"/>
                  </a:solidFill>
                  <a:ln w="9525">
                    <a:noFill/>
                    <a:round/>
                    <a:headEnd/>
                    <a:tailEnd/>
                  </a:ln>
                </p:spPr>
                <p:txBody>
                  <a:bodyPr/>
                  <a:lstStyle/>
                  <a:p>
                    <a:endParaRPr lang="en-US"/>
                  </a:p>
                </p:txBody>
              </p:sp>
              <p:sp>
                <p:nvSpPr>
                  <p:cNvPr id="38385" name="Freeform 336"/>
                  <p:cNvSpPr>
                    <a:spLocks/>
                  </p:cNvSpPr>
                  <p:nvPr/>
                </p:nvSpPr>
                <p:spPr bwMode="auto">
                  <a:xfrm>
                    <a:off x="1315" y="171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5B5B5B"/>
                  </a:solidFill>
                  <a:ln w="9525">
                    <a:noFill/>
                    <a:round/>
                    <a:headEnd/>
                    <a:tailEnd/>
                  </a:ln>
                </p:spPr>
                <p:txBody>
                  <a:bodyPr/>
                  <a:lstStyle/>
                  <a:p>
                    <a:endParaRPr lang="en-US"/>
                  </a:p>
                </p:txBody>
              </p:sp>
              <p:sp>
                <p:nvSpPr>
                  <p:cNvPr id="38386" name="Freeform 337"/>
                  <p:cNvSpPr>
                    <a:spLocks/>
                  </p:cNvSpPr>
                  <p:nvPr/>
                </p:nvSpPr>
                <p:spPr bwMode="auto">
                  <a:xfrm>
                    <a:off x="1315" y="171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5F5F5F"/>
                  </a:solidFill>
                  <a:ln w="9525">
                    <a:noFill/>
                    <a:round/>
                    <a:headEnd/>
                    <a:tailEnd/>
                  </a:ln>
                </p:spPr>
                <p:txBody>
                  <a:bodyPr/>
                  <a:lstStyle/>
                  <a:p>
                    <a:endParaRPr lang="en-US"/>
                  </a:p>
                </p:txBody>
              </p:sp>
              <p:sp>
                <p:nvSpPr>
                  <p:cNvPr id="38387" name="Rectangle 338"/>
                  <p:cNvSpPr>
                    <a:spLocks noChangeArrowheads="1"/>
                  </p:cNvSpPr>
                  <p:nvPr/>
                </p:nvSpPr>
                <p:spPr bwMode="auto">
                  <a:xfrm>
                    <a:off x="1315" y="1710"/>
                    <a:ext cx="62" cy="4"/>
                  </a:xfrm>
                  <a:prstGeom prst="rect">
                    <a:avLst/>
                  </a:prstGeom>
                  <a:solidFill>
                    <a:srgbClr val="626262"/>
                  </a:solidFill>
                  <a:ln w="9525">
                    <a:noFill/>
                    <a:miter lim="800000"/>
                    <a:headEnd/>
                    <a:tailEnd/>
                  </a:ln>
                </p:spPr>
                <p:txBody>
                  <a:bodyPr/>
                  <a:lstStyle/>
                  <a:p>
                    <a:endParaRPr lang="en-US"/>
                  </a:p>
                </p:txBody>
              </p:sp>
              <p:sp>
                <p:nvSpPr>
                  <p:cNvPr id="38388" name="Freeform 339"/>
                  <p:cNvSpPr>
                    <a:spLocks/>
                  </p:cNvSpPr>
                  <p:nvPr/>
                </p:nvSpPr>
                <p:spPr bwMode="auto">
                  <a:xfrm>
                    <a:off x="1315" y="171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666666"/>
                  </a:solidFill>
                  <a:ln w="9525">
                    <a:noFill/>
                    <a:round/>
                    <a:headEnd/>
                    <a:tailEnd/>
                  </a:ln>
                </p:spPr>
                <p:txBody>
                  <a:bodyPr/>
                  <a:lstStyle/>
                  <a:p>
                    <a:endParaRPr lang="en-US"/>
                  </a:p>
                </p:txBody>
              </p:sp>
              <p:sp>
                <p:nvSpPr>
                  <p:cNvPr id="38389" name="Freeform 340"/>
                  <p:cNvSpPr>
                    <a:spLocks/>
                  </p:cNvSpPr>
                  <p:nvPr/>
                </p:nvSpPr>
                <p:spPr bwMode="auto">
                  <a:xfrm>
                    <a:off x="1315" y="171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6A6A6A"/>
                  </a:solidFill>
                  <a:ln w="9525">
                    <a:noFill/>
                    <a:round/>
                    <a:headEnd/>
                    <a:tailEnd/>
                  </a:ln>
                </p:spPr>
                <p:txBody>
                  <a:bodyPr/>
                  <a:lstStyle/>
                  <a:p>
                    <a:endParaRPr lang="en-US"/>
                  </a:p>
                </p:txBody>
              </p:sp>
              <p:sp>
                <p:nvSpPr>
                  <p:cNvPr id="38390" name="Freeform 341"/>
                  <p:cNvSpPr>
                    <a:spLocks/>
                  </p:cNvSpPr>
                  <p:nvPr/>
                </p:nvSpPr>
                <p:spPr bwMode="auto">
                  <a:xfrm>
                    <a:off x="1315" y="171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6E6E6E"/>
                  </a:solidFill>
                  <a:ln w="9525">
                    <a:noFill/>
                    <a:round/>
                    <a:headEnd/>
                    <a:tailEnd/>
                  </a:ln>
                </p:spPr>
                <p:txBody>
                  <a:bodyPr/>
                  <a:lstStyle/>
                  <a:p>
                    <a:endParaRPr lang="en-US"/>
                  </a:p>
                </p:txBody>
              </p:sp>
              <p:sp>
                <p:nvSpPr>
                  <p:cNvPr id="38391" name="Rectangle 342"/>
                  <p:cNvSpPr>
                    <a:spLocks noChangeArrowheads="1"/>
                  </p:cNvSpPr>
                  <p:nvPr/>
                </p:nvSpPr>
                <p:spPr bwMode="auto">
                  <a:xfrm>
                    <a:off x="1315" y="1709"/>
                    <a:ext cx="62" cy="1"/>
                  </a:xfrm>
                  <a:prstGeom prst="rect">
                    <a:avLst/>
                  </a:prstGeom>
                  <a:solidFill>
                    <a:srgbClr val="727272"/>
                  </a:solidFill>
                  <a:ln w="9525">
                    <a:noFill/>
                    <a:miter lim="800000"/>
                    <a:headEnd/>
                    <a:tailEnd/>
                  </a:ln>
                </p:spPr>
                <p:txBody>
                  <a:bodyPr/>
                  <a:lstStyle/>
                  <a:p>
                    <a:endParaRPr lang="en-US"/>
                  </a:p>
                </p:txBody>
              </p:sp>
              <p:sp>
                <p:nvSpPr>
                  <p:cNvPr id="38392" name="Freeform 343"/>
                  <p:cNvSpPr>
                    <a:spLocks/>
                  </p:cNvSpPr>
                  <p:nvPr/>
                </p:nvSpPr>
                <p:spPr bwMode="auto">
                  <a:xfrm>
                    <a:off x="1315" y="170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757575"/>
                  </a:solidFill>
                  <a:ln w="9525">
                    <a:noFill/>
                    <a:round/>
                    <a:headEnd/>
                    <a:tailEnd/>
                  </a:ln>
                </p:spPr>
                <p:txBody>
                  <a:bodyPr/>
                  <a:lstStyle/>
                  <a:p>
                    <a:endParaRPr lang="en-US"/>
                  </a:p>
                </p:txBody>
              </p:sp>
              <p:sp>
                <p:nvSpPr>
                  <p:cNvPr id="38393" name="Freeform 344"/>
                  <p:cNvSpPr>
                    <a:spLocks/>
                  </p:cNvSpPr>
                  <p:nvPr/>
                </p:nvSpPr>
                <p:spPr bwMode="auto">
                  <a:xfrm>
                    <a:off x="1315" y="170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797979"/>
                  </a:solidFill>
                  <a:ln w="9525">
                    <a:noFill/>
                    <a:round/>
                    <a:headEnd/>
                    <a:tailEnd/>
                  </a:ln>
                </p:spPr>
                <p:txBody>
                  <a:bodyPr/>
                  <a:lstStyle/>
                  <a:p>
                    <a:endParaRPr lang="en-US"/>
                  </a:p>
                </p:txBody>
              </p:sp>
              <p:sp>
                <p:nvSpPr>
                  <p:cNvPr id="38394" name="Freeform 345"/>
                  <p:cNvSpPr>
                    <a:spLocks/>
                  </p:cNvSpPr>
                  <p:nvPr/>
                </p:nvSpPr>
                <p:spPr bwMode="auto">
                  <a:xfrm>
                    <a:off x="1315" y="170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7D7D7D"/>
                  </a:solidFill>
                  <a:ln w="9525">
                    <a:noFill/>
                    <a:round/>
                    <a:headEnd/>
                    <a:tailEnd/>
                  </a:ln>
                </p:spPr>
                <p:txBody>
                  <a:bodyPr/>
                  <a:lstStyle/>
                  <a:p>
                    <a:endParaRPr lang="en-US"/>
                  </a:p>
                </p:txBody>
              </p:sp>
              <p:sp>
                <p:nvSpPr>
                  <p:cNvPr id="38395" name="Rectangle 346"/>
                  <p:cNvSpPr>
                    <a:spLocks noChangeArrowheads="1"/>
                  </p:cNvSpPr>
                  <p:nvPr/>
                </p:nvSpPr>
                <p:spPr bwMode="auto">
                  <a:xfrm>
                    <a:off x="1315" y="1705"/>
                    <a:ext cx="62" cy="4"/>
                  </a:xfrm>
                  <a:prstGeom prst="rect">
                    <a:avLst/>
                  </a:prstGeom>
                  <a:solidFill>
                    <a:srgbClr val="818181"/>
                  </a:solidFill>
                  <a:ln w="9525">
                    <a:noFill/>
                    <a:miter lim="800000"/>
                    <a:headEnd/>
                    <a:tailEnd/>
                  </a:ln>
                </p:spPr>
                <p:txBody>
                  <a:bodyPr/>
                  <a:lstStyle/>
                  <a:p>
                    <a:endParaRPr lang="en-US"/>
                  </a:p>
                </p:txBody>
              </p:sp>
              <p:sp>
                <p:nvSpPr>
                  <p:cNvPr id="38396" name="Freeform 347"/>
                  <p:cNvSpPr>
                    <a:spLocks/>
                  </p:cNvSpPr>
                  <p:nvPr/>
                </p:nvSpPr>
                <p:spPr bwMode="auto">
                  <a:xfrm>
                    <a:off x="1315" y="170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858585"/>
                  </a:solidFill>
                  <a:ln w="9525">
                    <a:noFill/>
                    <a:round/>
                    <a:headEnd/>
                    <a:tailEnd/>
                  </a:ln>
                </p:spPr>
                <p:txBody>
                  <a:bodyPr/>
                  <a:lstStyle/>
                  <a:p>
                    <a:endParaRPr lang="en-US"/>
                  </a:p>
                </p:txBody>
              </p:sp>
              <p:sp>
                <p:nvSpPr>
                  <p:cNvPr id="38397" name="Freeform 348"/>
                  <p:cNvSpPr>
                    <a:spLocks/>
                  </p:cNvSpPr>
                  <p:nvPr/>
                </p:nvSpPr>
                <p:spPr bwMode="auto">
                  <a:xfrm>
                    <a:off x="1315" y="170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898989"/>
                  </a:solidFill>
                  <a:ln w="9525">
                    <a:noFill/>
                    <a:round/>
                    <a:headEnd/>
                    <a:tailEnd/>
                  </a:ln>
                </p:spPr>
                <p:txBody>
                  <a:bodyPr/>
                  <a:lstStyle/>
                  <a:p>
                    <a:endParaRPr lang="en-US"/>
                  </a:p>
                </p:txBody>
              </p:sp>
              <p:sp>
                <p:nvSpPr>
                  <p:cNvPr id="38398" name="Rectangle 349"/>
                  <p:cNvSpPr>
                    <a:spLocks noChangeArrowheads="1"/>
                  </p:cNvSpPr>
                  <p:nvPr/>
                </p:nvSpPr>
                <p:spPr bwMode="auto">
                  <a:xfrm>
                    <a:off x="1315" y="1704"/>
                    <a:ext cx="62" cy="1"/>
                  </a:xfrm>
                  <a:prstGeom prst="rect">
                    <a:avLst/>
                  </a:prstGeom>
                  <a:solidFill>
                    <a:srgbClr val="8C8C8C"/>
                  </a:solidFill>
                  <a:ln w="9525">
                    <a:noFill/>
                    <a:miter lim="800000"/>
                    <a:headEnd/>
                    <a:tailEnd/>
                  </a:ln>
                </p:spPr>
                <p:txBody>
                  <a:bodyPr/>
                  <a:lstStyle/>
                  <a:p>
                    <a:endParaRPr lang="en-US"/>
                  </a:p>
                </p:txBody>
              </p:sp>
              <p:sp>
                <p:nvSpPr>
                  <p:cNvPr id="38399" name="Freeform 350"/>
                  <p:cNvSpPr>
                    <a:spLocks/>
                  </p:cNvSpPr>
                  <p:nvPr/>
                </p:nvSpPr>
                <p:spPr bwMode="auto">
                  <a:xfrm>
                    <a:off x="1315" y="170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909090"/>
                  </a:solidFill>
                  <a:ln w="9525">
                    <a:noFill/>
                    <a:round/>
                    <a:headEnd/>
                    <a:tailEnd/>
                  </a:ln>
                </p:spPr>
                <p:txBody>
                  <a:bodyPr/>
                  <a:lstStyle/>
                  <a:p>
                    <a:endParaRPr lang="en-US"/>
                  </a:p>
                </p:txBody>
              </p:sp>
              <p:sp>
                <p:nvSpPr>
                  <p:cNvPr id="38400" name="Freeform 351"/>
                  <p:cNvSpPr>
                    <a:spLocks/>
                  </p:cNvSpPr>
                  <p:nvPr/>
                </p:nvSpPr>
                <p:spPr bwMode="auto">
                  <a:xfrm>
                    <a:off x="1315" y="170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949494"/>
                  </a:solidFill>
                  <a:ln w="9525">
                    <a:noFill/>
                    <a:round/>
                    <a:headEnd/>
                    <a:tailEnd/>
                  </a:ln>
                </p:spPr>
                <p:txBody>
                  <a:bodyPr/>
                  <a:lstStyle/>
                  <a:p>
                    <a:endParaRPr lang="en-US"/>
                  </a:p>
                </p:txBody>
              </p:sp>
              <p:sp>
                <p:nvSpPr>
                  <p:cNvPr id="38401" name="Freeform 352"/>
                  <p:cNvSpPr>
                    <a:spLocks/>
                  </p:cNvSpPr>
                  <p:nvPr/>
                </p:nvSpPr>
                <p:spPr bwMode="auto">
                  <a:xfrm>
                    <a:off x="1315" y="170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989898"/>
                  </a:solidFill>
                  <a:ln w="9525">
                    <a:noFill/>
                    <a:round/>
                    <a:headEnd/>
                    <a:tailEnd/>
                  </a:ln>
                </p:spPr>
                <p:txBody>
                  <a:bodyPr/>
                  <a:lstStyle/>
                  <a:p>
                    <a:endParaRPr lang="en-US"/>
                  </a:p>
                </p:txBody>
              </p:sp>
              <p:sp>
                <p:nvSpPr>
                  <p:cNvPr id="38402" name="Rectangle 353"/>
                  <p:cNvSpPr>
                    <a:spLocks noChangeArrowheads="1"/>
                  </p:cNvSpPr>
                  <p:nvPr/>
                </p:nvSpPr>
                <p:spPr bwMode="auto">
                  <a:xfrm>
                    <a:off x="1315" y="1700"/>
                    <a:ext cx="62" cy="4"/>
                  </a:xfrm>
                  <a:prstGeom prst="rect">
                    <a:avLst/>
                  </a:prstGeom>
                  <a:solidFill>
                    <a:srgbClr val="9C9C9C"/>
                  </a:solidFill>
                  <a:ln w="9525">
                    <a:noFill/>
                    <a:miter lim="800000"/>
                    <a:headEnd/>
                    <a:tailEnd/>
                  </a:ln>
                </p:spPr>
                <p:txBody>
                  <a:bodyPr/>
                  <a:lstStyle/>
                  <a:p>
                    <a:endParaRPr lang="en-US"/>
                  </a:p>
                </p:txBody>
              </p:sp>
              <p:sp>
                <p:nvSpPr>
                  <p:cNvPr id="38403" name="Freeform 354"/>
                  <p:cNvSpPr>
                    <a:spLocks/>
                  </p:cNvSpPr>
                  <p:nvPr/>
                </p:nvSpPr>
                <p:spPr bwMode="auto">
                  <a:xfrm>
                    <a:off x="1315" y="170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9F9F9F"/>
                  </a:solidFill>
                  <a:ln w="9525">
                    <a:noFill/>
                    <a:round/>
                    <a:headEnd/>
                    <a:tailEnd/>
                  </a:ln>
                </p:spPr>
                <p:txBody>
                  <a:bodyPr/>
                  <a:lstStyle/>
                  <a:p>
                    <a:endParaRPr lang="en-US"/>
                  </a:p>
                </p:txBody>
              </p:sp>
              <p:sp>
                <p:nvSpPr>
                  <p:cNvPr id="38404" name="Freeform 355"/>
                  <p:cNvSpPr>
                    <a:spLocks/>
                  </p:cNvSpPr>
                  <p:nvPr/>
                </p:nvSpPr>
                <p:spPr bwMode="auto">
                  <a:xfrm>
                    <a:off x="1315" y="170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A3A3A3"/>
                  </a:solidFill>
                  <a:ln w="9525">
                    <a:noFill/>
                    <a:round/>
                    <a:headEnd/>
                    <a:tailEnd/>
                  </a:ln>
                </p:spPr>
                <p:txBody>
                  <a:bodyPr/>
                  <a:lstStyle/>
                  <a:p>
                    <a:endParaRPr lang="en-US"/>
                  </a:p>
                </p:txBody>
              </p:sp>
              <p:sp>
                <p:nvSpPr>
                  <p:cNvPr id="38405" name="Freeform 356"/>
                  <p:cNvSpPr>
                    <a:spLocks/>
                  </p:cNvSpPr>
                  <p:nvPr/>
                </p:nvSpPr>
                <p:spPr bwMode="auto">
                  <a:xfrm>
                    <a:off x="1315" y="170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A7A7A7"/>
                  </a:solidFill>
                  <a:ln w="9525">
                    <a:noFill/>
                    <a:round/>
                    <a:headEnd/>
                    <a:tailEnd/>
                  </a:ln>
                </p:spPr>
                <p:txBody>
                  <a:bodyPr/>
                  <a:lstStyle/>
                  <a:p>
                    <a:endParaRPr lang="en-US"/>
                  </a:p>
                </p:txBody>
              </p:sp>
              <p:sp>
                <p:nvSpPr>
                  <p:cNvPr id="38406" name="Rectangle 357"/>
                  <p:cNvSpPr>
                    <a:spLocks noChangeArrowheads="1"/>
                  </p:cNvSpPr>
                  <p:nvPr/>
                </p:nvSpPr>
                <p:spPr bwMode="auto">
                  <a:xfrm>
                    <a:off x="1315" y="1699"/>
                    <a:ext cx="62" cy="1"/>
                  </a:xfrm>
                  <a:prstGeom prst="rect">
                    <a:avLst/>
                  </a:prstGeom>
                  <a:solidFill>
                    <a:srgbClr val="ABABAB"/>
                  </a:solidFill>
                  <a:ln w="9525">
                    <a:noFill/>
                    <a:miter lim="800000"/>
                    <a:headEnd/>
                    <a:tailEnd/>
                  </a:ln>
                </p:spPr>
                <p:txBody>
                  <a:bodyPr/>
                  <a:lstStyle/>
                  <a:p>
                    <a:endParaRPr lang="en-US"/>
                  </a:p>
                </p:txBody>
              </p:sp>
              <p:sp>
                <p:nvSpPr>
                  <p:cNvPr id="38407" name="Freeform 358"/>
                  <p:cNvSpPr>
                    <a:spLocks/>
                  </p:cNvSpPr>
                  <p:nvPr/>
                </p:nvSpPr>
                <p:spPr bwMode="auto">
                  <a:xfrm>
                    <a:off x="1315" y="169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AFAFAF"/>
                  </a:solidFill>
                  <a:ln w="9525">
                    <a:noFill/>
                    <a:round/>
                    <a:headEnd/>
                    <a:tailEnd/>
                  </a:ln>
                </p:spPr>
                <p:txBody>
                  <a:bodyPr/>
                  <a:lstStyle/>
                  <a:p>
                    <a:endParaRPr lang="en-US"/>
                  </a:p>
                </p:txBody>
              </p:sp>
              <p:sp>
                <p:nvSpPr>
                  <p:cNvPr id="38408" name="Freeform 359"/>
                  <p:cNvSpPr>
                    <a:spLocks/>
                  </p:cNvSpPr>
                  <p:nvPr/>
                </p:nvSpPr>
                <p:spPr bwMode="auto">
                  <a:xfrm>
                    <a:off x="1315" y="169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B3B3B3"/>
                  </a:solidFill>
                  <a:ln w="9525">
                    <a:noFill/>
                    <a:round/>
                    <a:headEnd/>
                    <a:tailEnd/>
                  </a:ln>
                </p:spPr>
                <p:txBody>
                  <a:bodyPr/>
                  <a:lstStyle/>
                  <a:p>
                    <a:endParaRPr lang="en-US"/>
                  </a:p>
                </p:txBody>
              </p:sp>
              <p:sp>
                <p:nvSpPr>
                  <p:cNvPr id="38409" name="Freeform 360"/>
                  <p:cNvSpPr>
                    <a:spLocks/>
                  </p:cNvSpPr>
                  <p:nvPr/>
                </p:nvSpPr>
                <p:spPr bwMode="auto">
                  <a:xfrm>
                    <a:off x="1315" y="169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B6B6B6"/>
                  </a:solidFill>
                  <a:ln w="9525">
                    <a:noFill/>
                    <a:round/>
                    <a:headEnd/>
                    <a:tailEnd/>
                  </a:ln>
                </p:spPr>
                <p:txBody>
                  <a:bodyPr/>
                  <a:lstStyle/>
                  <a:p>
                    <a:endParaRPr lang="en-US"/>
                  </a:p>
                </p:txBody>
              </p:sp>
              <p:sp>
                <p:nvSpPr>
                  <p:cNvPr id="38410" name="Rectangle 361"/>
                  <p:cNvSpPr>
                    <a:spLocks noChangeArrowheads="1"/>
                  </p:cNvSpPr>
                  <p:nvPr/>
                </p:nvSpPr>
                <p:spPr bwMode="auto">
                  <a:xfrm>
                    <a:off x="1315" y="1695"/>
                    <a:ext cx="62" cy="4"/>
                  </a:xfrm>
                  <a:prstGeom prst="rect">
                    <a:avLst/>
                  </a:prstGeom>
                  <a:solidFill>
                    <a:srgbClr val="BABABA"/>
                  </a:solidFill>
                  <a:ln w="9525">
                    <a:noFill/>
                    <a:miter lim="800000"/>
                    <a:headEnd/>
                    <a:tailEnd/>
                  </a:ln>
                </p:spPr>
                <p:txBody>
                  <a:bodyPr/>
                  <a:lstStyle/>
                  <a:p>
                    <a:endParaRPr lang="en-US"/>
                  </a:p>
                </p:txBody>
              </p:sp>
              <p:sp>
                <p:nvSpPr>
                  <p:cNvPr id="38411" name="Freeform 362"/>
                  <p:cNvSpPr>
                    <a:spLocks/>
                  </p:cNvSpPr>
                  <p:nvPr/>
                </p:nvSpPr>
                <p:spPr bwMode="auto">
                  <a:xfrm>
                    <a:off x="1315" y="169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BEBEBE"/>
                  </a:solidFill>
                  <a:ln w="9525">
                    <a:noFill/>
                    <a:round/>
                    <a:headEnd/>
                    <a:tailEnd/>
                  </a:ln>
                </p:spPr>
                <p:txBody>
                  <a:bodyPr/>
                  <a:lstStyle/>
                  <a:p>
                    <a:endParaRPr lang="en-US"/>
                  </a:p>
                </p:txBody>
              </p:sp>
              <p:sp>
                <p:nvSpPr>
                  <p:cNvPr id="38412" name="Freeform 363"/>
                  <p:cNvSpPr>
                    <a:spLocks/>
                  </p:cNvSpPr>
                  <p:nvPr/>
                </p:nvSpPr>
                <p:spPr bwMode="auto">
                  <a:xfrm>
                    <a:off x="1315" y="169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C2C2C2"/>
                  </a:solidFill>
                  <a:ln w="9525">
                    <a:noFill/>
                    <a:round/>
                    <a:headEnd/>
                    <a:tailEnd/>
                  </a:ln>
                </p:spPr>
                <p:txBody>
                  <a:bodyPr/>
                  <a:lstStyle/>
                  <a:p>
                    <a:endParaRPr lang="en-US"/>
                  </a:p>
                </p:txBody>
              </p:sp>
              <p:sp>
                <p:nvSpPr>
                  <p:cNvPr id="38413" name="Rectangle 364"/>
                  <p:cNvSpPr>
                    <a:spLocks noChangeArrowheads="1"/>
                  </p:cNvSpPr>
                  <p:nvPr/>
                </p:nvSpPr>
                <p:spPr bwMode="auto">
                  <a:xfrm>
                    <a:off x="1315" y="1694"/>
                    <a:ext cx="62" cy="1"/>
                  </a:xfrm>
                  <a:prstGeom prst="rect">
                    <a:avLst/>
                  </a:prstGeom>
                  <a:solidFill>
                    <a:srgbClr val="C6C6C6"/>
                  </a:solidFill>
                  <a:ln w="9525">
                    <a:noFill/>
                    <a:miter lim="800000"/>
                    <a:headEnd/>
                    <a:tailEnd/>
                  </a:ln>
                </p:spPr>
                <p:txBody>
                  <a:bodyPr/>
                  <a:lstStyle/>
                  <a:p>
                    <a:endParaRPr lang="en-US"/>
                  </a:p>
                </p:txBody>
              </p:sp>
              <p:sp>
                <p:nvSpPr>
                  <p:cNvPr id="38414" name="Freeform 365"/>
                  <p:cNvSpPr>
                    <a:spLocks/>
                  </p:cNvSpPr>
                  <p:nvPr/>
                </p:nvSpPr>
                <p:spPr bwMode="auto">
                  <a:xfrm>
                    <a:off x="1315" y="169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C9C9C9"/>
                  </a:solidFill>
                  <a:ln w="9525">
                    <a:noFill/>
                    <a:round/>
                    <a:headEnd/>
                    <a:tailEnd/>
                  </a:ln>
                </p:spPr>
                <p:txBody>
                  <a:bodyPr/>
                  <a:lstStyle/>
                  <a:p>
                    <a:endParaRPr lang="en-US"/>
                  </a:p>
                </p:txBody>
              </p:sp>
              <p:sp>
                <p:nvSpPr>
                  <p:cNvPr id="38415" name="Freeform 366"/>
                  <p:cNvSpPr>
                    <a:spLocks/>
                  </p:cNvSpPr>
                  <p:nvPr/>
                </p:nvSpPr>
                <p:spPr bwMode="auto">
                  <a:xfrm>
                    <a:off x="1315" y="169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CDCDCD"/>
                  </a:solidFill>
                  <a:ln w="9525">
                    <a:noFill/>
                    <a:round/>
                    <a:headEnd/>
                    <a:tailEnd/>
                  </a:ln>
                </p:spPr>
                <p:txBody>
                  <a:bodyPr/>
                  <a:lstStyle/>
                  <a:p>
                    <a:endParaRPr lang="en-US"/>
                  </a:p>
                </p:txBody>
              </p:sp>
              <p:sp>
                <p:nvSpPr>
                  <p:cNvPr id="38416" name="Freeform 367"/>
                  <p:cNvSpPr>
                    <a:spLocks/>
                  </p:cNvSpPr>
                  <p:nvPr/>
                </p:nvSpPr>
                <p:spPr bwMode="auto">
                  <a:xfrm>
                    <a:off x="1315" y="169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D1D1D1"/>
                  </a:solidFill>
                  <a:ln w="9525">
                    <a:noFill/>
                    <a:round/>
                    <a:headEnd/>
                    <a:tailEnd/>
                  </a:ln>
                </p:spPr>
                <p:txBody>
                  <a:bodyPr/>
                  <a:lstStyle/>
                  <a:p>
                    <a:endParaRPr lang="en-US"/>
                  </a:p>
                </p:txBody>
              </p:sp>
              <p:sp>
                <p:nvSpPr>
                  <p:cNvPr id="38417" name="Rectangle 368"/>
                  <p:cNvSpPr>
                    <a:spLocks noChangeArrowheads="1"/>
                  </p:cNvSpPr>
                  <p:nvPr/>
                </p:nvSpPr>
                <p:spPr bwMode="auto">
                  <a:xfrm>
                    <a:off x="1315" y="1690"/>
                    <a:ext cx="62" cy="4"/>
                  </a:xfrm>
                  <a:prstGeom prst="rect">
                    <a:avLst/>
                  </a:prstGeom>
                  <a:solidFill>
                    <a:srgbClr val="D5D5D5"/>
                  </a:solidFill>
                  <a:ln w="9525">
                    <a:noFill/>
                    <a:miter lim="800000"/>
                    <a:headEnd/>
                    <a:tailEnd/>
                  </a:ln>
                </p:spPr>
                <p:txBody>
                  <a:bodyPr/>
                  <a:lstStyle/>
                  <a:p>
                    <a:endParaRPr lang="en-US"/>
                  </a:p>
                </p:txBody>
              </p:sp>
              <p:sp>
                <p:nvSpPr>
                  <p:cNvPr id="38418" name="Freeform 369"/>
                  <p:cNvSpPr>
                    <a:spLocks/>
                  </p:cNvSpPr>
                  <p:nvPr/>
                </p:nvSpPr>
                <p:spPr bwMode="auto">
                  <a:xfrm>
                    <a:off x="1315" y="169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D9D9D9"/>
                  </a:solidFill>
                  <a:ln w="9525">
                    <a:noFill/>
                    <a:round/>
                    <a:headEnd/>
                    <a:tailEnd/>
                  </a:ln>
                </p:spPr>
                <p:txBody>
                  <a:bodyPr/>
                  <a:lstStyle/>
                  <a:p>
                    <a:endParaRPr lang="en-US"/>
                  </a:p>
                </p:txBody>
              </p:sp>
              <p:sp>
                <p:nvSpPr>
                  <p:cNvPr id="38419" name="Freeform 370"/>
                  <p:cNvSpPr>
                    <a:spLocks/>
                  </p:cNvSpPr>
                  <p:nvPr/>
                </p:nvSpPr>
                <p:spPr bwMode="auto">
                  <a:xfrm>
                    <a:off x="1315" y="169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DDDDDD"/>
                  </a:solidFill>
                  <a:ln w="9525">
                    <a:noFill/>
                    <a:round/>
                    <a:headEnd/>
                    <a:tailEnd/>
                  </a:ln>
                </p:spPr>
                <p:txBody>
                  <a:bodyPr/>
                  <a:lstStyle/>
                  <a:p>
                    <a:endParaRPr lang="en-US"/>
                  </a:p>
                </p:txBody>
              </p:sp>
              <p:sp>
                <p:nvSpPr>
                  <p:cNvPr id="38420" name="Freeform 371"/>
                  <p:cNvSpPr>
                    <a:spLocks/>
                  </p:cNvSpPr>
                  <p:nvPr/>
                </p:nvSpPr>
                <p:spPr bwMode="auto">
                  <a:xfrm>
                    <a:off x="1315" y="1690"/>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E0E0E0"/>
                  </a:solidFill>
                  <a:ln w="9525">
                    <a:noFill/>
                    <a:round/>
                    <a:headEnd/>
                    <a:tailEnd/>
                  </a:ln>
                </p:spPr>
                <p:txBody>
                  <a:bodyPr/>
                  <a:lstStyle/>
                  <a:p>
                    <a:endParaRPr lang="en-US"/>
                  </a:p>
                </p:txBody>
              </p:sp>
              <p:sp>
                <p:nvSpPr>
                  <p:cNvPr id="38421" name="Rectangle 372"/>
                  <p:cNvSpPr>
                    <a:spLocks noChangeArrowheads="1"/>
                  </p:cNvSpPr>
                  <p:nvPr/>
                </p:nvSpPr>
                <p:spPr bwMode="auto">
                  <a:xfrm>
                    <a:off x="1315" y="1689"/>
                    <a:ext cx="62" cy="1"/>
                  </a:xfrm>
                  <a:prstGeom prst="rect">
                    <a:avLst/>
                  </a:prstGeom>
                  <a:solidFill>
                    <a:srgbClr val="E4E4E4"/>
                  </a:solidFill>
                  <a:ln w="9525">
                    <a:noFill/>
                    <a:miter lim="800000"/>
                    <a:headEnd/>
                    <a:tailEnd/>
                  </a:ln>
                </p:spPr>
                <p:txBody>
                  <a:bodyPr/>
                  <a:lstStyle/>
                  <a:p>
                    <a:endParaRPr lang="en-US"/>
                  </a:p>
                </p:txBody>
              </p:sp>
              <p:sp>
                <p:nvSpPr>
                  <p:cNvPr id="38422" name="Freeform 373"/>
                  <p:cNvSpPr>
                    <a:spLocks/>
                  </p:cNvSpPr>
                  <p:nvPr/>
                </p:nvSpPr>
                <p:spPr bwMode="auto">
                  <a:xfrm>
                    <a:off x="1315" y="168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E8E8E8"/>
                  </a:solidFill>
                  <a:ln w="9525">
                    <a:noFill/>
                    <a:round/>
                    <a:headEnd/>
                    <a:tailEnd/>
                  </a:ln>
                </p:spPr>
                <p:txBody>
                  <a:bodyPr/>
                  <a:lstStyle/>
                  <a:p>
                    <a:endParaRPr lang="en-US"/>
                  </a:p>
                </p:txBody>
              </p:sp>
              <p:sp>
                <p:nvSpPr>
                  <p:cNvPr id="38423" name="Freeform 374"/>
                  <p:cNvSpPr>
                    <a:spLocks/>
                  </p:cNvSpPr>
                  <p:nvPr/>
                </p:nvSpPr>
                <p:spPr bwMode="auto">
                  <a:xfrm>
                    <a:off x="1315" y="168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ECECEC"/>
                  </a:solidFill>
                  <a:ln w="9525">
                    <a:noFill/>
                    <a:round/>
                    <a:headEnd/>
                    <a:tailEnd/>
                  </a:ln>
                </p:spPr>
                <p:txBody>
                  <a:bodyPr/>
                  <a:lstStyle/>
                  <a:p>
                    <a:endParaRPr lang="en-US"/>
                  </a:p>
                </p:txBody>
              </p:sp>
              <p:sp>
                <p:nvSpPr>
                  <p:cNvPr id="38424" name="Freeform 375"/>
                  <p:cNvSpPr>
                    <a:spLocks/>
                  </p:cNvSpPr>
                  <p:nvPr/>
                </p:nvSpPr>
                <p:spPr bwMode="auto">
                  <a:xfrm>
                    <a:off x="1315" y="1689"/>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F0F0F0"/>
                  </a:solidFill>
                  <a:ln w="9525">
                    <a:noFill/>
                    <a:round/>
                    <a:headEnd/>
                    <a:tailEnd/>
                  </a:ln>
                </p:spPr>
                <p:txBody>
                  <a:bodyPr/>
                  <a:lstStyle/>
                  <a:p>
                    <a:endParaRPr lang="en-US"/>
                  </a:p>
                </p:txBody>
              </p:sp>
              <p:sp>
                <p:nvSpPr>
                  <p:cNvPr id="38425" name="Rectangle 376"/>
                  <p:cNvSpPr>
                    <a:spLocks noChangeArrowheads="1"/>
                  </p:cNvSpPr>
                  <p:nvPr/>
                </p:nvSpPr>
                <p:spPr bwMode="auto">
                  <a:xfrm>
                    <a:off x="1315" y="1685"/>
                    <a:ext cx="62" cy="4"/>
                  </a:xfrm>
                  <a:prstGeom prst="rect">
                    <a:avLst/>
                  </a:prstGeom>
                  <a:solidFill>
                    <a:srgbClr val="F2F2F2"/>
                  </a:solidFill>
                  <a:ln w="9525">
                    <a:noFill/>
                    <a:miter lim="800000"/>
                    <a:headEnd/>
                    <a:tailEnd/>
                  </a:ln>
                </p:spPr>
                <p:txBody>
                  <a:bodyPr/>
                  <a:lstStyle/>
                  <a:p>
                    <a:endParaRPr lang="en-US"/>
                  </a:p>
                </p:txBody>
              </p:sp>
              <p:sp>
                <p:nvSpPr>
                  <p:cNvPr id="38426" name="Freeform 377"/>
                  <p:cNvSpPr>
                    <a:spLocks/>
                  </p:cNvSpPr>
                  <p:nvPr/>
                </p:nvSpPr>
                <p:spPr bwMode="auto">
                  <a:xfrm>
                    <a:off x="1315" y="168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F2F2F2"/>
                  </a:solidFill>
                  <a:ln w="9525">
                    <a:noFill/>
                    <a:round/>
                    <a:headEnd/>
                    <a:tailEnd/>
                  </a:ln>
                </p:spPr>
                <p:txBody>
                  <a:bodyPr/>
                  <a:lstStyle/>
                  <a:p>
                    <a:endParaRPr lang="en-US"/>
                  </a:p>
                </p:txBody>
              </p:sp>
              <p:sp>
                <p:nvSpPr>
                  <p:cNvPr id="38427" name="Freeform 378"/>
                  <p:cNvSpPr>
                    <a:spLocks/>
                  </p:cNvSpPr>
                  <p:nvPr/>
                </p:nvSpPr>
                <p:spPr bwMode="auto">
                  <a:xfrm>
                    <a:off x="1315" y="1685"/>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F2F2F2"/>
                  </a:solidFill>
                  <a:ln w="9525">
                    <a:noFill/>
                    <a:round/>
                    <a:headEnd/>
                    <a:tailEnd/>
                  </a:ln>
                </p:spPr>
                <p:txBody>
                  <a:bodyPr/>
                  <a:lstStyle/>
                  <a:p>
                    <a:endParaRPr lang="en-US"/>
                  </a:p>
                </p:txBody>
              </p:sp>
              <p:sp>
                <p:nvSpPr>
                  <p:cNvPr id="38428" name="Rectangle 379"/>
                  <p:cNvSpPr>
                    <a:spLocks noChangeArrowheads="1"/>
                  </p:cNvSpPr>
                  <p:nvPr/>
                </p:nvSpPr>
                <p:spPr bwMode="auto">
                  <a:xfrm>
                    <a:off x="1315" y="1684"/>
                    <a:ext cx="62" cy="1"/>
                  </a:xfrm>
                  <a:prstGeom prst="rect">
                    <a:avLst/>
                  </a:prstGeom>
                  <a:solidFill>
                    <a:srgbClr val="F2F2F2"/>
                  </a:solidFill>
                  <a:ln w="9525">
                    <a:noFill/>
                    <a:miter lim="800000"/>
                    <a:headEnd/>
                    <a:tailEnd/>
                  </a:ln>
                </p:spPr>
                <p:txBody>
                  <a:bodyPr/>
                  <a:lstStyle/>
                  <a:p>
                    <a:endParaRPr lang="en-US"/>
                  </a:p>
                </p:txBody>
              </p:sp>
              <p:sp>
                <p:nvSpPr>
                  <p:cNvPr id="38429" name="Freeform 380"/>
                  <p:cNvSpPr>
                    <a:spLocks/>
                  </p:cNvSpPr>
                  <p:nvPr/>
                </p:nvSpPr>
                <p:spPr bwMode="auto">
                  <a:xfrm>
                    <a:off x="1315" y="168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F2F2F2"/>
                  </a:solidFill>
                  <a:ln w="9525">
                    <a:noFill/>
                    <a:round/>
                    <a:headEnd/>
                    <a:tailEnd/>
                  </a:ln>
                </p:spPr>
                <p:txBody>
                  <a:bodyPr/>
                  <a:lstStyle/>
                  <a:p>
                    <a:endParaRPr lang="en-US"/>
                  </a:p>
                </p:txBody>
              </p:sp>
              <p:sp>
                <p:nvSpPr>
                  <p:cNvPr id="38430" name="Freeform 381"/>
                  <p:cNvSpPr>
                    <a:spLocks/>
                  </p:cNvSpPr>
                  <p:nvPr/>
                </p:nvSpPr>
                <p:spPr bwMode="auto">
                  <a:xfrm>
                    <a:off x="1315" y="168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F2F2F2"/>
                  </a:solidFill>
                  <a:ln w="9525">
                    <a:noFill/>
                    <a:round/>
                    <a:headEnd/>
                    <a:tailEnd/>
                  </a:ln>
                </p:spPr>
                <p:txBody>
                  <a:bodyPr/>
                  <a:lstStyle/>
                  <a:p>
                    <a:endParaRPr lang="en-US"/>
                  </a:p>
                </p:txBody>
              </p:sp>
              <p:sp>
                <p:nvSpPr>
                  <p:cNvPr id="38431" name="Freeform 382"/>
                  <p:cNvSpPr>
                    <a:spLocks/>
                  </p:cNvSpPr>
                  <p:nvPr/>
                </p:nvSpPr>
                <p:spPr bwMode="auto">
                  <a:xfrm>
                    <a:off x="1315" y="1684"/>
                    <a:ext cx="62" cy="1"/>
                  </a:xfrm>
                  <a:custGeom>
                    <a:avLst/>
                    <a:gdLst>
                      <a:gd name="T0" fmla="*/ 62 w 62"/>
                      <a:gd name="T1" fmla="*/ 0 h 1"/>
                      <a:gd name="T2" fmla="*/ 0 w 62"/>
                      <a:gd name="T3" fmla="*/ 0 h 1"/>
                      <a:gd name="T4" fmla="*/ 62 w 62"/>
                      <a:gd name="T5" fmla="*/ 0 h 1"/>
                      <a:gd name="T6" fmla="*/ 0 60000 65536"/>
                      <a:gd name="T7" fmla="*/ 0 60000 65536"/>
                      <a:gd name="T8" fmla="*/ 0 60000 65536"/>
                      <a:gd name="T9" fmla="*/ 0 w 62"/>
                      <a:gd name="T10" fmla="*/ 0 h 1"/>
                      <a:gd name="T11" fmla="*/ 62 w 62"/>
                      <a:gd name="T12" fmla="*/ 1 h 1"/>
                    </a:gdLst>
                    <a:ahLst/>
                    <a:cxnLst>
                      <a:cxn ang="T6">
                        <a:pos x="T0" y="T1"/>
                      </a:cxn>
                      <a:cxn ang="T7">
                        <a:pos x="T2" y="T3"/>
                      </a:cxn>
                      <a:cxn ang="T8">
                        <a:pos x="T4" y="T5"/>
                      </a:cxn>
                    </a:cxnLst>
                    <a:rect l="T9" t="T10" r="T11" b="T12"/>
                    <a:pathLst>
                      <a:path w="62" h="1">
                        <a:moveTo>
                          <a:pt x="62" y="0"/>
                        </a:moveTo>
                        <a:lnTo>
                          <a:pt x="0" y="0"/>
                        </a:lnTo>
                        <a:lnTo>
                          <a:pt x="62" y="0"/>
                        </a:lnTo>
                        <a:close/>
                      </a:path>
                    </a:pathLst>
                  </a:custGeom>
                  <a:solidFill>
                    <a:srgbClr val="F2F2F2"/>
                  </a:solidFill>
                  <a:ln w="9525">
                    <a:noFill/>
                    <a:round/>
                    <a:headEnd/>
                    <a:tailEnd/>
                  </a:ln>
                </p:spPr>
                <p:txBody>
                  <a:bodyPr/>
                  <a:lstStyle/>
                  <a:p>
                    <a:endParaRPr lang="en-US"/>
                  </a:p>
                </p:txBody>
              </p:sp>
              <p:sp>
                <p:nvSpPr>
                  <p:cNvPr id="38432" name="Rectangle 383"/>
                  <p:cNvSpPr>
                    <a:spLocks noChangeArrowheads="1"/>
                  </p:cNvSpPr>
                  <p:nvPr/>
                </p:nvSpPr>
                <p:spPr bwMode="auto">
                  <a:xfrm>
                    <a:off x="1315" y="1684"/>
                    <a:ext cx="62" cy="31"/>
                  </a:xfrm>
                  <a:prstGeom prst="rect">
                    <a:avLst/>
                  </a:prstGeom>
                  <a:noFill/>
                  <a:ln w="0">
                    <a:solidFill>
                      <a:srgbClr val="000000"/>
                    </a:solidFill>
                    <a:miter lim="800000"/>
                    <a:headEnd/>
                    <a:tailEnd/>
                  </a:ln>
                </p:spPr>
                <p:txBody>
                  <a:bodyPr/>
                  <a:lstStyle/>
                  <a:p>
                    <a:endParaRPr lang="en-US"/>
                  </a:p>
                </p:txBody>
              </p:sp>
              <p:sp>
                <p:nvSpPr>
                  <p:cNvPr id="38433" name="Freeform 384"/>
                  <p:cNvSpPr>
                    <a:spLocks/>
                  </p:cNvSpPr>
                  <p:nvPr/>
                </p:nvSpPr>
                <p:spPr bwMode="auto">
                  <a:xfrm>
                    <a:off x="1304" y="1586"/>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FFFFFF"/>
                  </a:solidFill>
                  <a:ln w="9525">
                    <a:noFill/>
                    <a:round/>
                    <a:headEnd/>
                    <a:tailEnd/>
                  </a:ln>
                </p:spPr>
                <p:txBody>
                  <a:bodyPr/>
                  <a:lstStyle/>
                  <a:p>
                    <a:endParaRPr lang="en-US"/>
                  </a:p>
                </p:txBody>
              </p:sp>
              <p:sp>
                <p:nvSpPr>
                  <p:cNvPr id="38434" name="Freeform 385"/>
                  <p:cNvSpPr>
                    <a:spLocks/>
                  </p:cNvSpPr>
                  <p:nvPr/>
                </p:nvSpPr>
                <p:spPr bwMode="auto">
                  <a:xfrm>
                    <a:off x="1304" y="1586"/>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F7F7F7"/>
                  </a:solidFill>
                  <a:ln w="9525">
                    <a:noFill/>
                    <a:round/>
                    <a:headEnd/>
                    <a:tailEnd/>
                  </a:ln>
                </p:spPr>
                <p:txBody>
                  <a:bodyPr/>
                  <a:lstStyle/>
                  <a:p>
                    <a:endParaRPr lang="en-US"/>
                  </a:p>
                </p:txBody>
              </p:sp>
              <p:sp>
                <p:nvSpPr>
                  <p:cNvPr id="38435" name="Freeform 386"/>
                  <p:cNvSpPr>
                    <a:spLocks/>
                  </p:cNvSpPr>
                  <p:nvPr/>
                </p:nvSpPr>
                <p:spPr bwMode="auto">
                  <a:xfrm>
                    <a:off x="1304" y="1586"/>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EEEEEE"/>
                  </a:solidFill>
                  <a:ln w="9525">
                    <a:noFill/>
                    <a:round/>
                    <a:headEnd/>
                    <a:tailEnd/>
                  </a:ln>
                </p:spPr>
                <p:txBody>
                  <a:bodyPr/>
                  <a:lstStyle/>
                  <a:p>
                    <a:endParaRPr lang="en-US"/>
                  </a:p>
                </p:txBody>
              </p:sp>
              <p:sp>
                <p:nvSpPr>
                  <p:cNvPr id="38436" name="Freeform 387"/>
                  <p:cNvSpPr>
                    <a:spLocks/>
                  </p:cNvSpPr>
                  <p:nvPr/>
                </p:nvSpPr>
                <p:spPr bwMode="auto">
                  <a:xfrm>
                    <a:off x="1304" y="1586"/>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E5E5E5"/>
                  </a:solidFill>
                  <a:ln w="9525">
                    <a:noFill/>
                    <a:round/>
                    <a:headEnd/>
                    <a:tailEnd/>
                  </a:ln>
                </p:spPr>
                <p:txBody>
                  <a:bodyPr/>
                  <a:lstStyle/>
                  <a:p>
                    <a:endParaRPr lang="en-US"/>
                  </a:p>
                </p:txBody>
              </p:sp>
              <p:sp>
                <p:nvSpPr>
                  <p:cNvPr id="38437" name="Rectangle 388"/>
                  <p:cNvSpPr>
                    <a:spLocks noChangeArrowheads="1"/>
                  </p:cNvSpPr>
                  <p:nvPr/>
                </p:nvSpPr>
                <p:spPr bwMode="auto">
                  <a:xfrm>
                    <a:off x="1304" y="1584"/>
                    <a:ext cx="89" cy="2"/>
                  </a:xfrm>
                  <a:prstGeom prst="rect">
                    <a:avLst/>
                  </a:prstGeom>
                  <a:solidFill>
                    <a:srgbClr val="DDDDDD"/>
                  </a:solidFill>
                  <a:ln w="9525">
                    <a:noFill/>
                    <a:miter lim="800000"/>
                    <a:headEnd/>
                    <a:tailEnd/>
                  </a:ln>
                </p:spPr>
                <p:txBody>
                  <a:bodyPr/>
                  <a:lstStyle/>
                  <a:p>
                    <a:endParaRPr lang="en-US"/>
                  </a:p>
                </p:txBody>
              </p:sp>
              <p:sp>
                <p:nvSpPr>
                  <p:cNvPr id="38438" name="Freeform 389"/>
                  <p:cNvSpPr>
                    <a:spLocks/>
                  </p:cNvSpPr>
                  <p:nvPr/>
                </p:nvSpPr>
                <p:spPr bwMode="auto">
                  <a:xfrm>
                    <a:off x="1304" y="1584"/>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D4D4D4"/>
                  </a:solidFill>
                  <a:ln w="9525">
                    <a:noFill/>
                    <a:round/>
                    <a:headEnd/>
                    <a:tailEnd/>
                  </a:ln>
                </p:spPr>
                <p:txBody>
                  <a:bodyPr/>
                  <a:lstStyle/>
                  <a:p>
                    <a:endParaRPr lang="en-US"/>
                  </a:p>
                </p:txBody>
              </p:sp>
              <p:sp>
                <p:nvSpPr>
                  <p:cNvPr id="38439" name="Freeform 390"/>
                  <p:cNvSpPr>
                    <a:spLocks/>
                  </p:cNvSpPr>
                  <p:nvPr/>
                </p:nvSpPr>
                <p:spPr bwMode="auto">
                  <a:xfrm>
                    <a:off x="1304" y="1584"/>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CBCBCB"/>
                  </a:solidFill>
                  <a:ln w="9525">
                    <a:noFill/>
                    <a:round/>
                    <a:headEnd/>
                    <a:tailEnd/>
                  </a:ln>
                </p:spPr>
                <p:txBody>
                  <a:bodyPr/>
                  <a:lstStyle/>
                  <a:p>
                    <a:endParaRPr lang="en-US"/>
                  </a:p>
                </p:txBody>
              </p:sp>
              <p:sp>
                <p:nvSpPr>
                  <p:cNvPr id="38440" name="Freeform 391"/>
                  <p:cNvSpPr>
                    <a:spLocks/>
                  </p:cNvSpPr>
                  <p:nvPr/>
                </p:nvSpPr>
                <p:spPr bwMode="auto">
                  <a:xfrm>
                    <a:off x="1304" y="1584"/>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C2C2C2"/>
                  </a:solidFill>
                  <a:ln w="9525">
                    <a:noFill/>
                    <a:round/>
                    <a:headEnd/>
                    <a:tailEnd/>
                  </a:ln>
                </p:spPr>
                <p:txBody>
                  <a:bodyPr/>
                  <a:lstStyle/>
                  <a:p>
                    <a:endParaRPr lang="en-US"/>
                  </a:p>
                </p:txBody>
              </p:sp>
              <p:sp>
                <p:nvSpPr>
                  <p:cNvPr id="38441" name="Freeform 392"/>
                  <p:cNvSpPr>
                    <a:spLocks/>
                  </p:cNvSpPr>
                  <p:nvPr/>
                </p:nvSpPr>
                <p:spPr bwMode="auto">
                  <a:xfrm>
                    <a:off x="1304" y="1584"/>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BABABA"/>
                  </a:solidFill>
                  <a:ln w="9525">
                    <a:noFill/>
                    <a:round/>
                    <a:headEnd/>
                    <a:tailEnd/>
                  </a:ln>
                </p:spPr>
                <p:txBody>
                  <a:bodyPr/>
                  <a:lstStyle/>
                  <a:p>
                    <a:endParaRPr lang="en-US"/>
                  </a:p>
                </p:txBody>
              </p:sp>
              <p:sp>
                <p:nvSpPr>
                  <p:cNvPr id="38442" name="Rectangle 393"/>
                  <p:cNvSpPr>
                    <a:spLocks noChangeArrowheads="1"/>
                  </p:cNvSpPr>
                  <p:nvPr/>
                </p:nvSpPr>
                <p:spPr bwMode="auto">
                  <a:xfrm>
                    <a:off x="1304" y="1581"/>
                    <a:ext cx="89" cy="3"/>
                  </a:xfrm>
                  <a:prstGeom prst="rect">
                    <a:avLst/>
                  </a:prstGeom>
                  <a:solidFill>
                    <a:srgbClr val="B1B1B1"/>
                  </a:solidFill>
                  <a:ln w="9525">
                    <a:noFill/>
                    <a:miter lim="800000"/>
                    <a:headEnd/>
                    <a:tailEnd/>
                  </a:ln>
                </p:spPr>
                <p:txBody>
                  <a:bodyPr/>
                  <a:lstStyle/>
                  <a:p>
                    <a:endParaRPr lang="en-US"/>
                  </a:p>
                </p:txBody>
              </p:sp>
              <p:sp>
                <p:nvSpPr>
                  <p:cNvPr id="38443" name="Freeform 394"/>
                  <p:cNvSpPr>
                    <a:spLocks/>
                  </p:cNvSpPr>
                  <p:nvPr/>
                </p:nvSpPr>
                <p:spPr bwMode="auto">
                  <a:xfrm>
                    <a:off x="1304" y="1581"/>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A8A8A8"/>
                  </a:solidFill>
                  <a:ln w="9525">
                    <a:noFill/>
                    <a:round/>
                    <a:headEnd/>
                    <a:tailEnd/>
                  </a:ln>
                </p:spPr>
                <p:txBody>
                  <a:bodyPr/>
                  <a:lstStyle/>
                  <a:p>
                    <a:endParaRPr lang="en-US"/>
                  </a:p>
                </p:txBody>
              </p:sp>
              <p:sp>
                <p:nvSpPr>
                  <p:cNvPr id="38444" name="Freeform 395"/>
                  <p:cNvSpPr>
                    <a:spLocks/>
                  </p:cNvSpPr>
                  <p:nvPr/>
                </p:nvSpPr>
                <p:spPr bwMode="auto">
                  <a:xfrm>
                    <a:off x="1304" y="1581"/>
                    <a:ext cx="89" cy="1"/>
                  </a:xfrm>
                  <a:custGeom>
                    <a:avLst/>
                    <a:gdLst>
                      <a:gd name="T0" fmla="*/ 89 w 89"/>
                      <a:gd name="T1" fmla="*/ 0 h 1"/>
                      <a:gd name="T2" fmla="*/ 0 w 89"/>
                      <a:gd name="T3" fmla="*/ 0 h 1"/>
                      <a:gd name="T4" fmla="*/ 89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89" y="0"/>
                        </a:moveTo>
                        <a:lnTo>
                          <a:pt x="0" y="0"/>
                        </a:lnTo>
                        <a:lnTo>
                          <a:pt x="89" y="0"/>
                        </a:lnTo>
                        <a:close/>
                      </a:path>
                    </a:pathLst>
                  </a:custGeom>
                  <a:solidFill>
                    <a:srgbClr val="9F9F9F"/>
                  </a:solidFill>
                  <a:ln w="9525">
                    <a:noFill/>
                    <a:round/>
                    <a:headEnd/>
                    <a:tailEnd/>
                  </a:ln>
                </p:spPr>
                <p:txBody>
                  <a:bodyPr/>
                  <a:lstStyle/>
                  <a:p>
                    <a:endParaRPr lang="en-US"/>
                  </a:p>
                </p:txBody>
              </p:sp>
              <p:sp>
                <p:nvSpPr>
                  <p:cNvPr id="38445" name="Freeform 396"/>
                  <p:cNvSpPr>
                    <a:spLocks/>
                  </p:cNvSpPr>
                  <p:nvPr/>
                </p:nvSpPr>
                <p:spPr bwMode="auto">
                  <a:xfrm>
                    <a:off x="1304" y="1581"/>
                    <a:ext cx="89" cy="1"/>
                  </a:xfrm>
                  <a:custGeom>
                    <a:avLst/>
                    <a:gdLst>
                      <a:gd name="T0" fmla="*/ 89 w 89"/>
                      <a:gd name="T1" fmla="*/ 0 h 1"/>
                      <a:gd name="T2" fmla="*/ 0 w 89"/>
                      <a:gd name="T3" fmla="*/ 0 h 1"/>
                      <a:gd name="T4" fmla="*/ 88 w 89"/>
                      <a:gd name="T5" fmla="*/ 0 h 1"/>
                      <a:gd name="T6" fmla="*/ 89 w 89"/>
                      <a:gd name="T7" fmla="*/ 0 h 1"/>
                      <a:gd name="T8" fmla="*/ 0 60000 65536"/>
                      <a:gd name="T9" fmla="*/ 0 60000 65536"/>
                      <a:gd name="T10" fmla="*/ 0 60000 65536"/>
                      <a:gd name="T11" fmla="*/ 0 60000 65536"/>
                      <a:gd name="T12" fmla="*/ 0 w 89"/>
                      <a:gd name="T13" fmla="*/ 0 h 1"/>
                      <a:gd name="T14" fmla="*/ 89 w 89"/>
                      <a:gd name="T15" fmla="*/ 1 h 1"/>
                    </a:gdLst>
                    <a:ahLst/>
                    <a:cxnLst>
                      <a:cxn ang="T8">
                        <a:pos x="T0" y="T1"/>
                      </a:cxn>
                      <a:cxn ang="T9">
                        <a:pos x="T2" y="T3"/>
                      </a:cxn>
                      <a:cxn ang="T10">
                        <a:pos x="T4" y="T5"/>
                      </a:cxn>
                      <a:cxn ang="T11">
                        <a:pos x="T6" y="T7"/>
                      </a:cxn>
                    </a:cxnLst>
                    <a:rect l="T12" t="T13" r="T14" b="T15"/>
                    <a:pathLst>
                      <a:path w="89" h="1">
                        <a:moveTo>
                          <a:pt x="89" y="0"/>
                        </a:moveTo>
                        <a:lnTo>
                          <a:pt x="0" y="0"/>
                        </a:lnTo>
                        <a:lnTo>
                          <a:pt x="88" y="0"/>
                        </a:lnTo>
                        <a:lnTo>
                          <a:pt x="89" y="0"/>
                        </a:lnTo>
                        <a:close/>
                      </a:path>
                    </a:pathLst>
                  </a:custGeom>
                  <a:solidFill>
                    <a:srgbClr val="979797"/>
                  </a:solidFill>
                  <a:ln w="9525">
                    <a:noFill/>
                    <a:round/>
                    <a:headEnd/>
                    <a:tailEnd/>
                  </a:ln>
                </p:spPr>
                <p:txBody>
                  <a:bodyPr/>
                  <a:lstStyle/>
                  <a:p>
                    <a:endParaRPr lang="en-US"/>
                  </a:p>
                </p:txBody>
              </p:sp>
              <p:sp>
                <p:nvSpPr>
                  <p:cNvPr id="38446" name="Freeform 397"/>
                  <p:cNvSpPr>
                    <a:spLocks/>
                  </p:cNvSpPr>
                  <p:nvPr/>
                </p:nvSpPr>
                <p:spPr bwMode="auto">
                  <a:xfrm>
                    <a:off x="1304" y="1581"/>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8E8E8E"/>
                  </a:solidFill>
                  <a:ln w="9525">
                    <a:noFill/>
                    <a:round/>
                    <a:headEnd/>
                    <a:tailEnd/>
                  </a:ln>
                </p:spPr>
                <p:txBody>
                  <a:bodyPr/>
                  <a:lstStyle/>
                  <a:p>
                    <a:endParaRPr lang="en-US"/>
                  </a:p>
                </p:txBody>
              </p:sp>
              <p:sp>
                <p:nvSpPr>
                  <p:cNvPr id="38447" name="Freeform 398"/>
                  <p:cNvSpPr>
                    <a:spLocks/>
                  </p:cNvSpPr>
                  <p:nvPr/>
                </p:nvSpPr>
                <p:spPr bwMode="auto">
                  <a:xfrm>
                    <a:off x="1304" y="1581"/>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858585"/>
                  </a:solidFill>
                  <a:ln w="9525">
                    <a:noFill/>
                    <a:round/>
                    <a:headEnd/>
                    <a:tailEnd/>
                  </a:ln>
                </p:spPr>
                <p:txBody>
                  <a:bodyPr/>
                  <a:lstStyle/>
                  <a:p>
                    <a:endParaRPr lang="en-US"/>
                  </a:p>
                </p:txBody>
              </p:sp>
              <p:sp>
                <p:nvSpPr>
                  <p:cNvPr id="38448" name="Rectangle 399"/>
                  <p:cNvSpPr>
                    <a:spLocks noChangeArrowheads="1"/>
                  </p:cNvSpPr>
                  <p:nvPr/>
                </p:nvSpPr>
                <p:spPr bwMode="auto">
                  <a:xfrm>
                    <a:off x="1304" y="1579"/>
                    <a:ext cx="88" cy="2"/>
                  </a:xfrm>
                  <a:prstGeom prst="rect">
                    <a:avLst/>
                  </a:prstGeom>
                  <a:solidFill>
                    <a:srgbClr val="7D7D7D"/>
                  </a:solidFill>
                  <a:ln w="9525">
                    <a:noFill/>
                    <a:miter lim="800000"/>
                    <a:headEnd/>
                    <a:tailEnd/>
                  </a:ln>
                </p:spPr>
                <p:txBody>
                  <a:bodyPr/>
                  <a:lstStyle/>
                  <a:p>
                    <a:endParaRPr lang="en-US"/>
                  </a:p>
                </p:txBody>
              </p:sp>
              <p:sp>
                <p:nvSpPr>
                  <p:cNvPr id="38449" name="Freeform 400"/>
                  <p:cNvSpPr>
                    <a:spLocks/>
                  </p:cNvSpPr>
                  <p:nvPr/>
                </p:nvSpPr>
                <p:spPr bwMode="auto">
                  <a:xfrm>
                    <a:off x="1304" y="1579"/>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747474"/>
                  </a:solidFill>
                  <a:ln w="9525">
                    <a:noFill/>
                    <a:round/>
                    <a:headEnd/>
                    <a:tailEnd/>
                  </a:ln>
                </p:spPr>
                <p:txBody>
                  <a:bodyPr/>
                  <a:lstStyle/>
                  <a:p>
                    <a:endParaRPr lang="en-US"/>
                  </a:p>
                </p:txBody>
              </p:sp>
              <p:sp>
                <p:nvSpPr>
                  <p:cNvPr id="38450" name="Freeform 401"/>
                  <p:cNvSpPr>
                    <a:spLocks/>
                  </p:cNvSpPr>
                  <p:nvPr/>
                </p:nvSpPr>
                <p:spPr bwMode="auto">
                  <a:xfrm>
                    <a:off x="1304" y="1579"/>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6B6B6B"/>
                  </a:solidFill>
                  <a:ln w="9525">
                    <a:noFill/>
                    <a:round/>
                    <a:headEnd/>
                    <a:tailEnd/>
                  </a:ln>
                </p:spPr>
                <p:txBody>
                  <a:bodyPr/>
                  <a:lstStyle/>
                  <a:p>
                    <a:endParaRPr lang="en-US"/>
                  </a:p>
                </p:txBody>
              </p:sp>
            </p:grpSp>
            <p:grpSp>
              <p:nvGrpSpPr>
                <p:cNvPr id="6" name="Group 402"/>
                <p:cNvGrpSpPr>
                  <a:grpSpLocks/>
                </p:cNvGrpSpPr>
                <p:nvPr/>
              </p:nvGrpSpPr>
              <p:grpSpPr bwMode="auto">
                <a:xfrm>
                  <a:off x="972" y="1563"/>
                  <a:ext cx="421" cy="148"/>
                  <a:chOff x="972" y="1563"/>
                  <a:chExt cx="421" cy="148"/>
                </a:xfrm>
              </p:grpSpPr>
              <p:sp>
                <p:nvSpPr>
                  <p:cNvPr id="38051" name="Freeform 403"/>
                  <p:cNvSpPr>
                    <a:spLocks/>
                  </p:cNvSpPr>
                  <p:nvPr/>
                </p:nvSpPr>
                <p:spPr bwMode="auto">
                  <a:xfrm>
                    <a:off x="1304" y="1579"/>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626262"/>
                  </a:solidFill>
                  <a:ln w="9525">
                    <a:noFill/>
                    <a:round/>
                    <a:headEnd/>
                    <a:tailEnd/>
                  </a:ln>
                </p:spPr>
                <p:txBody>
                  <a:bodyPr/>
                  <a:lstStyle/>
                  <a:p>
                    <a:endParaRPr lang="en-US"/>
                  </a:p>
                </p:txBody>
              </p:sp>
              <p:sp>
                <p:nvSpPr>
                  <p:cNvPr id="38052" name="Freeform 404"/>
                  <p:cNvSpPr>
                    <a:spLocks/>
                  </p:cNvSpPr>
                  <p:nvPr/>
                </p:nvSpPr>
                <p:spPr bwMode="auto">
                  <a:xfrm>
                    <a:off x="1304" y="1579"/>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5A5A5A"/>
                  </a:solidFill>
                  <a:ln w="9525">
                    <a:noFill/>
                    <a:round/>
                    <a:headEnd/>
                    <a:tailEnd/>
                  </a:ln>
                </p:spPr>
                <p:txBody>
                  <a:bodyPr/>
                  <a:lstStyle/>
                  <a:p>
                    <a:endParaRPr lang="en-US"/>
                  </a:p>
                </p:txBody>
              </p:sp>
              <p:sp>
                <p:nvSpPr>
                  <p:cNvPr id="38053" name="Rectangle 405"/>
                  <p:cNvSpPr>
                    <a:spLocks noChangeArrowheads="1"/>
                  </p:cNvSpPr>
                  <p:nvPr/>
                </p:nvSpPr>
                <p:spPr bwMode="auto">
                  <a:xfrm>
                    <a:off x="1304" y="1576"/>
                    <a:ext cx="88" cy="3"/>
                  </a:xfrm>
                  <a:prstGeom prst="rect">
                    <a:avLst/>
                  </a:prstGeom>
                  <a:solidFill>
                    <a:srgbClr val="515151"/>
                  </a:solidFill>
                  <a:ln w="9525">
                    <a:noFill/>
                    <a:miter lim="800000"/>
                    <a:headEnd/>
                    <a:tailEnd/>
                  </a:ln>
                </p:spPr>
                <p:txBody>
                  <a:bodyPr/>
                  <a:lstStyle/>
                  <a:p>
                    <a:endParaRPr lang="en-US"/>
                  </a:p>
                </p:txBody>
              </p:sp>
              <p:sp>
                <p:nvSpPr>
                  <p:cNvPr id="38054" name="Freeform 406"/>
                  <p:cNvSpPr>
                    <a:spLocks/>
                  </p:cNvSpPr>
                  <p:nvPr/>
                </p:nvSpPr>
                <p:spPr bwMode="auto">
                  <a:xfrm>
                    <a:off x="1304" y="157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535353"/>
                  </a:solidFill>
                  <a:ln w="9525">
                    <a:noFill/>
                    <a:round/>
                    <a:headEnd/>
                    <a:tailEnd/>
                  </a:ln>
                </p:spPr>
                <p:txBody>
                  <a:bodyPr/>
                  <a:lstStyle/>
                  <a:p>
                    <a:endParaRPr lang="en-US"/>
                  </a:p>
                </p:txBody>
              </p:sp>
              <p:sp>
                <p:nvSpPr>
                  <p:cNvPr id="38055" name="Freeform 407"/>
                  <p:cNvSpPr>
                    <a:spLocks/>
                  </p:cNvSpPr>
                  <p:nvPr/>
                </p:nvSpPr>
                <p:spPr bwMode="auto">
                  <a:xfrm>
                    <a:off x="1304" y="157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616161"/>
                  </a:solidFill>
                  <a:ln w="9525">
                    <a:noFill/>
                    <a:round/>
                    <a:headEnd/>
                    <a:tailEnd/>
                  </a:ln>
                </p:spPr>
                <p:txBody>
                  <a:bodyPr/>
                  <a:lstStyle/>
                  <a:p>
                    <a:endParaRPr lang="en-US"/>
                  </a:p>
                </p:txBody>
              </p:sp>
              <p:sp>
                <p:nvSpPr>
                  <p:cNvPr id="38056" name="Freeform 408"/>
                  <p:cNvSpPr>
                    <a:spLocks/>
                  </p:cNvSpPr>
                  <p:nvPr/>
                </p:nvSpPr>
                <p:spPr bwMode="auto">
                  <a:xfrm>
                    <a:off x="1304" y="157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6F6F6F"/>
                  </a:solidFill>
                  <a:ln w="9525">
                    <a:noFill/>
                    <a:round/>
                    <a:headEnd/>
                    <a:tailEnd/>
                  </a:ln>
                </p:spPr>
                <p:txBody>
                  <a:bodyPr/>
                  <a:lstStyle/>
                  <a:p>
                    <a:endParaRPr lang="en-US"/>
                  </a:p>
                </p:txBody>
              </p:sp>
              <p:sp>
                <p:nvSpPr>
                  <p:cNvPr id="38057" name="Freeform 409"/>
                  <p:cNvSpPr>
                    <a:spLocks/>
                  </p:cNvSpPr>
                  <p:nvPr/>
                </p:nvSpPr>
                <p:spPr bwMode="auto">
                  <a:xfrm>
                    <a:off x="1304" y="157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7D7D7D"/>
                  </a:solidFill>
                  <a:ln w="9525">
                    <a:noFill/>
                    <a:round/>
                    <a:headEnd/>
                    <a:tailEnd/>
                  </a:ln>
                </p:spPr>
                <p:txBody>
                  <a:bodyPr/>
                  <a:lstStyle/>
                  <a:p>
                    <a:endParaRPr lang="en-US"/>
                  </a:p>
                </p:txBody>
              </p:sp>
              <p:sp>
                <p:nvSpPr>
                  <p:cNvPr id="38058" name="Rectangle 410"/>
                  <p:cNvSpPr>
                    <a:spLocks noChangeArrowheads="1"/>
                  </p:cNvSpPr>
                  <p:nvPr/>
                </p:nvSpPr>
                <p:spPr bwMode="auto">
                  <a:xfrm>
                    <a:off x="1304" y="1574"/>
                    <a:ext cx="88" cy="2"/>
                  </a:xfrm>
                  <a:prstGeom prst="rect">
                    <a:avLst/>
                  </a:prstGeom>
                  <a:solidFill>
                    <a:srgbClr val="8B8B8B"/>
                  </a:solidFill>
                  <a:ln w="9525">
                    <a:noFill/>
                    <a:miter lim="800000"/>
                    <a:headEnd/>
                    <a:tailEnd/>
                  </a:ln>
                </p:spPr>
                <p:txBody>
                  <a:bodyPr/>
                  <a:lstStyle/>
                  <a:p>
                    <a:endParaRPr lang="en-US"/>
                  </a:p>
                </p:txBody>
              </p:sp>
              <p:sp>
                <p:nvSpPr>
                  <p:cNvPr id="38059" name="Freeform 411"/>
                  <p:cNvSpPr>
                    <a:spLocks/>
                  </p:cNvSpPr>
                  <p:nvPr/>
                </p:nvSpPr>
                <p:spPr bwMode="auto">
                  <a:xfrm>
                    <a:off x="1304" y="1574"/>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999999"/>
                  </a:solidFill>
                  <a:ln w="9525">
                    <a:noFill/>
                    <a:round/>
                    <a:headEnd/>
                    <a:tailEnd/>
                  </a:ln>
                </p:spPr>
                <p:txBody>
                  <a:bodyPr/>
                  <a:lstStyle/>
                  <a:p>
                    <a:endParaRPr lang="en-US"/>
                  </a:p>
                </p:txBody>
              </p:sp>
              <p:sp>
                <p:nvSpPr>
                  <p:cNvPr id="38060" name="Freeform 412"/>
                  <p:cNvSpPr>
                    <a:spLocks/>
                  </p:cNvSpPr>
                  <p:nvPr/>
                </p:nvSpPr>
                <p:spPr bwMode="auto">
                  <a:xfrm>
                    <a:off x="1304" y="1574"/>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A7A7A7"/>
                  </a:solidFill>
                  <a:ln w="9525">
                    <a:noFill/>
                    <a:round/>
                    <a:headEnd/>
                    <a:tailEnd/>
                  </a:ln>
                </p:spPr>
                <p:txBody>
                  <a:bodyPr/>
                  <a:lstStyle/>
                  <a:p>
                    <a:endParaRPr lang="en-US"/>
                  </a:p>
                </p:txBody>
              </p:sp>
              <p:sp>
                <p:nvSpPr>
                  <p:cNvPr id="38061" name="Freeform 413"/>
                  <p:cNvSpPr>
                    <a:spLocks/>
                  </p:cNvSpPr>
                  <p:nvPr/>
                </p:nvSpPr>
                <p:spPr bwMode="auto">
                  <a:xfrm>
                    <a:off x="1304" y="1574"/>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B5B5B5"/>
                  </a:solidFill>
                  <a:ln w="9525">
                    <a:noFill/>
                    <a:round/>
                    <a:headEnd/>
                    <a:tailEnd/>
                  </a:ln>
                </p:spPr>
                <p:txBody>
                  <a:bodyPr/>
                  <a:lstStyle/>
                  <a:p>
                    <a:endParaRPr lang="en-US"/>
                  </a:p>
                </p:txBody>
              </p:sp>
              <p:sp>
                <p:nvSpPr>
                  <p:cNvPr id="38062" name="Freeform 414"/>
                  <p:cNvSpPr>
                    <a:spLocks/>
                  </p:cNvSpPr>
                  <p:nvPr/>
                </p:nvSpPr>
                <p:spPr bwMode="auto">
                  <a:xfrm>
                    <a:off x="1304" y="1574"/>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C3C3C3"/>
                  </a:solidFill>
                  <a:ln w="9525">
                    <a:noFill/>
                    <a:round/>
                    <a:headEnd/>
                    <a:tailEnd/>
                  </a:ln>
                </p:spPr>
                <p:txBody>
                  <a:bodyPr/>
                  <a:lstStyle/>
                  <a:p>
                    <a:endParaRPr lang="en-US"/>
                  </a:p>
                </p:txBody>
              </p:sp>
              <p:sp>
                <p:nvSpPr>
                  <p:cNvPr id="38063" name="Rectangle 415"/>
                  <p:cNvSpPr>
                    <a:spLocks noChangeArrowheads="1"/>
                  </p:cNvSpPr>
                  <p:nvPr/>
                </p:nvSpPr>
                <p:spPr bwMode="auto">
                  <a:xfrm>
                    <a:off x="1304" y="1571"/>
                    <a:ext cx="88" cy="3"/>
                  </a:xfrm>
                  <a:prstGeom prst="rect">
                    <a:avLst/>
                  </a:prstGeom>
                  <a:solidFill>
                    <a:srgbClr val="D1D1D1"/>
                  </a:solidFill>
                  <a:ln w="9525">
                    <a:noFill/>
                    <a:miter lim="800000"/>
                    <a:headEnd/>
                    <a:tailEnd/>
                  </a:ln>
                </p:spPr>
                <p:txBody>
                  <a:bodyPr/>
                  <a:lstStyle/>
                  <a:p>
                    <a:endParaRPr lang="en-US"/>
                  </a:p>
                </p:txBody>
              </p:sp>
              <p:sp>
                <p:nvSpPr>
                  <p:cNvPr id="38064" name="Freeform 416"/>
                  <p:cNvSpPr>
                    <a:spLocks/>
                  </p:cNvSpPr>
                  <p:nvPr/>
                </p:nvSpPr>
                <p:spPr bwMode="auto">
                  <a:xfrm>
                    <a:off x="1304" y="1571"/>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D3D3D3"/>
                  </a:solidFill>
                  <a:ln w="9525">
                    <a:noFill/>
                    <a:round/>
                    <a:headEnd/>
                    <a:tailEnd/>
                  </a:ln>
                </p:spPr>
                <p:txBody>
                  <a:bodyPr/>
                  <a:lstStyle/>
                  <a:p>
                    <a:endParaRPr lang="en-US"/>
                  </a:p>
                </p:txBody>
              </p:sp>
              <p:sp>
                <p:nvSpPr>
                  <p:cNvPr id="38065" name="Freeform 417"/>
                  <p:cNvSpPr>
                    <a:spLocks/>
                  </p:cNvSpPr>
                  <p:nvPr/>
                </p:nvSpPr>
                <p:spPr bwMode="auto">
                  <a:xfrm>
                    <a:off x="1304" y="1571"/>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C7C7C7"/>
                  </a:solidFill>
                  <a:ln w="9525">
                    <a:noFill/>
                    <a:round/>
                    <a:headEnd/>
                    <a:tailEnd/>
                  </a:ln>
                </p:spPr>
                <p:txBody>
                  <a:bodyPr/>
                  <a:lstStyle/>
                  <a:p>
                    <a:endParaRPr lang="en-US"/>
                  </a:p>
                </p:txBody>
              </p:sp>
              <p:sp>
                <p:nvSpPr>
                  <p:cNvPr id="38066" name="Freeform 418"/>
                  <p:cNvSpPr>
                    <a:spLocks/>
                  </p:cNvSpPr>
                  <p:nvPr/>
                </p:nvSpPr>
                <p:spPr bwMode="auto">
                  <a:xfrm>
                    <a:off x="1304" y="1571"/>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BBBBBB"/>
                  </a:solidFill>
                  <a:ln w="9525">
                    <a:noFill/>
                    <a:round/>
                    <a:headEnd/>
                    <a:tailEnd/>
                  </a:ln>
                </p:spPr>
                <p:txBody>
                  <a:bodyPr/>
                  <a:lstStyle/>
                  <a:p>
                    <a:endParaRPr lang="en-US"/>
                  </a:p>
                </p:txBody>
              </p:sp>
              <p:sp>
                <p:nvSpPr>
                  <p:cNvPr id="38067" name="Freeform 419"/>
                  <p:cNvSpPr>
                    <a:spLocks/>
                  </p:cNvSpPr>
                  <p:nvPr/>
                </p:nvSpPr>
                <p:spPr bwMode="auto">
                  <a:xfrm>
                    <a:off x="1304" y="1571"/>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AFAFAF"/>
                  </a:solidFill>
                  <a:ln w="9525">
                    <a:noFill/>
                    <a:round/>
                    <a:headEnd/>
                    <a:tailEnd/>
                  </a:ln>
                </p:spPr>
                <p:txBody>
                  <a:bodyPr/>
                  <a:lstStyle/>
                  <a:p>
                    <a:endParaRPr lang="en-US"/>
                  </a:p>
                </p:txBody>
              </p:sp>
              <p:sp>
                <p:nvSpPr>
                  <p:cNvPr id="38068" name="Rectangle 420"/>
                  <p:cNvSpPr>
                    <a:spLocks noChangeArrowheads="1"/>
                  </p:cNvSpPr>
                  <p:nvPr/>
                </p:nvSpPr>
                <p:spPr bwMode="auto">
                  <a:xfrm>
                    <a:off x="1304" y="1568"/>
                    <a:ext cx="88" cy="3"/>
                  </a:xfrm>
                  <a:prstGeom prst="rect">
                    <a:avLst/>
                  </a:prstGeom>
                  <a:solidFill>
                    <a:srgbClr val="A3A3A3"/>
                  </a:solidFill>
                  <a:ln w="9525">
                    <a:noFill/>
                    <a:miter lim="800000"/>
                    <a:headEnd/>
                    <a:tailEnd/>
                  </a:ln>
                </p:spPr>
                <p:txBody>
                  <a:bodyPr/>
                  <a:lstStyle/>
                  <a:p>
                    <a:endParaRPr lang="en-US"/>
                  </a:p>
                </p:txBody>
              </p:sp>
              <p:sp>
                <p:nvSpPr>
                  <p:cNvPr id="38069" name="Freeform 421"/>
                  <p:cNvSpPr>
                    <a:spLocks/>
                  </p:cNvSpPr>
                  <p:nvPr/>
                </p:nvSpPr>
                <p:spPr bwMode="auto">
                  <a:xfrm>
                    <a:off x="1304" y="1568"/>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989898"/>
                  </a:solidFill>
                  <a:ln w="9525">
                    <a:noFill/>
                    <a:round/>
                    <a:headEnd/>
                    <a:tailEnd/>
                  </a:ln>
                </p:spPr>
                <p:txBody>
                  <a:bodyPr/>
                  <a:lstStyle/>
                  <a:p>
                    <a:endParaRPr lang="en-US"/>
                  </a:p>
                </p:txBody>
              </p:sp>
              <p:sp>
                <p:nvSpPr>
                  <p:cNvPr id="38070" name="Freeform 422"/>
                  <p:cNvSpPr>
                    <a:spLocks/>
                  </p:cNvSpPr>
                  <p:nvPr/>
                </p:nvSpPr>
                <p:spPr bwMode="auto">
                  <a:xfrm>
                    <a:off x="1304" y="1568"/>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8C8C8C"/>
                  </a:solidFill>
                  <a:ln w="9525">
                    <a:noFill/>
                    <a:round/>
                    <a:headEnd/>
                    <a:tailEnd/>
                  </a:ln>
                </p:spPr>
                <p:txBody>
                  <a:bodyPr/>
                  <a:lstStyle/>
                  <a:p>
                    <a:endParaRPr lang="en-US"/>
                  </a:p>
                </p:txBody>
              </p:sp>
              <p:sp>
                <p:nvSpPr>
                  <p:cNvPr id="38071" name="Freeform 423"/>
                  <p:cNvSpPr>
                    <a:spLocks/>
                  </p:cNvSpPr>
                  <p:nvPr/>
                </p:nvSpPr>
                <p:spPr bwMode="auto">
                  <a:xfrm>
                    <a:off x="1304" y="1568"/>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808080"/>
                  </a:solidFill>
                  <a:ln w="9525">
                    <a:noFill/>
                    <a:round/>
                    <a:headEnd/>
                    <a:tailEnd/>
                  </a:ln>
                </p:spPr>
                <p:txBody>
                  <a:bodyPr/>
                  <a:lstStyle/>
                  <a:p>
                    <a:endParaRPr lang="en-US"/>
                  </a:p>
                </p:txBody>
              </p:sp>
              <p:sp>
                <p:nvSpPr>
                  <p:cNvPr id="38072" name="Freeform 424"/>
                  <p:cNvSpPr>
                    <a:spLocks/>
                  </p:cNvSpPr>
                  <p:nvPr/>
                </p:nvSpPr>
                <p:spPr bwMode="auto">
                  <a:xfrm>
                    <a:off x="1304" y="1568"/>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747474"/>
                  </a:solidFill>
                  <a:ln w="9525">
                    <a:noFill/>
                    <a:round/>
                    <a:headEnd/>
                    <a:tailEnd/>
                  </a:ln>
                </p:spPr>
                <p:txBody>
                  <a:bodyPr/>
                  <a:lstStyle/>
                  <a:p>
                    <a:endParaRPr lang="en-US"/>
                  </a:p>
                </p:txBody>
              </p:sp>
              <p:sp>
                <p:nvSpPr>
                  <p:cNvPr id="38073" name="Rectangle 425"/>
                  <p:cNvSpPr>
                    <a:spLocks noChangeArrowheads="1"/>
                  </p:cNvSpPr>
                  <p:nvPr/>
                </p:nvSpPr>
                <p:spPr bwMode="auto">
                  <a:xfrm>
                    <a:off x="1304" y="1566"/>
                    <a:ext cx="88" cy="2"/>
                  </a:xfrm>
                  <a:prstGeom prst="rect">
                    <a:avLst/>
                  </a:prstGeom>
                  <a:solidFill>
                    <a:srgbClr val="696969"/>
                  </a:solidFill>
                  <a:ln w="9525">
                    <a:noFill/>
                    <a:miter lim="800000"/>
                    <a:headEnd/>
                    <a:tailEnd/>
                  </a:ln>
                </p:spPr>
                <p:txBody>
                  <a:bodyPr/>
                  <a:lstStyle/>
                  <a:p>
                    <a:endParaRPr lang="en-US"/>
                  </a:p>
                </p:txBody>
              </p:sp>
              <p:sp>
                <p:nvSpPr>
                  <p:cNvPr id="38074" name="Freeform 426"/>
                  <p:cNvSpPr>
                    <a:spLocks/>
                  </p:cNvSpPr>
                  <p:nvPr/>
                </p:nvSpPr>
                <p:spPr bwMode="auto">
                  <a:xfrm>
                    <a:off x="1304" y="156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5D5D5D"/>
                  </a:solidFill>
                  <a:ln w="9525">
                    <a:noFill/>
                    <a:round/>
                    <a:headEnd/>
                    <a:tailEnd/>
                  </a:ln>
                </p:spPr>
                <p:txBody>
                  <a:bodyPr/>
                  <a:lstStyle/>
                  <a:p>
                    <a:endParaRPr lang="en-US"/>
                  </a:p>
                </p:txBody>
              </p:sp>
              <p:sp>
                <p:nvSpPr>
                  <p:cNvPr id="38075" name="Freeform 427"/>
                  <p:cNvSpPr>
                    <a:spLocks/>
                  </p:cNvSpPr>
                  <p:nvPr/>
                </p:nvSpPr>
                <p:spPr bwMode="auto">
                  <a:xfrm>
                    <a:off x="1304" y="156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515151"/>
                  </a:solidFill>
                  <a:ln w="9525">
                    <a:noFill/>
                    <a:round/>
                    <a:headEnd/>
                    <a:tailEnd/>
                  </a:ln>
                </p:spPr>
                <p:txBody>
                  <a:bodyPr/>
                  <a:lstStyle/>
                  <a:p>
                    <a:endParaRPr lang="en-US"/>
                  </a:p>
                </p:txBody>
              </p:sp>
              <p:sp>
                <p:nvSpPr>
                  <p:cNvPr id="38076" name="Freeform 428"/>
                  <p:cNvSpPr>
                    <a:spLocks/>
                  </p:cNvSpPr>
                  <p:nvPr/>
                </p:nvSpPr>
                <p:spPr bwMode="auto">
                  <a:xfrm>
                    <a:off x="1304" y="156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454545"/>
                  </a:solidFill>
                  <a:ln w="9525">
                    <a:noFill/>
                    <a:round/>
                    <a:headEnd/>
                    <a:tailEnd/>
                  </a:ln>
                </p:spPr>
                <p:txBody>
                  <a:bodyPr/>
                  <a:lstStyle/>
                  <a:p>
                    <a:endParaRPr lang="en-US"/>
                  </a:p>
                </p:txBody>
              </p:sp>
              <p:sp>
                <p:nvSpPr>
                  <p:cNvPr id="38077" name="Freeform 429"/>
                  <p:cNvSpPr>
                    <a:spLocks/>
                  </p:cNvSpPr>
                  <p:nvPr/>
                </p:nvSpPr>
                <p:spPr bwMode="auto">
                  <a:xfrm>
                    <a:off x="1304" y="1566"/>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393939"/>
                  </a:solidFill>
                  <a:ln w="9525">
                    <a:noFill/>
                    <a:round/>
                    <a:headEnd/>
                    <a:tailEnd/>
                  </a:ln>
                </p:spPr>
                <p:txBody>
                  <a:bodyPr/>
                  <a:lstStyle/>
                  <a:p>
                    <a:endParaRPr lang="en-US"/>
                  </a:p>
                </p:txBody>
              </p:sp>
              <p:sp>
                <p:nvSpPr>
                  <p:cNvPr id="38078" name="Rectangle 430"/>
                  <p:cNvSpPr>
                    <a:spLocks noChangeArrowheads="1"/>
                  </p:cNvSpPr>
                  <p:nvPr/>
                </p:nvSpPr>
                <p:spPr bwMode="auto">
                  <a:xfrm>
                    <a:off x="1304" y="1563"/>
                    <a:ext cx="88" cy="3"/>
                  </a:xfrm>
                  <a:prstGeom prst="rect">
                    <a:avLst/>
                  </a:prstGeom>
                  <a:solidFill>
                    <a:srgbClr val="333333"/>
                  </a:solidFill>
                  <a:ln w="9525">
                    <a:noFill/>
                    <a:miter lim="800000"/>
                    <a:headEnd/>
                    <a:tailEnd/>
                  </a:ln>
                </p:spPr>
                <p:txBody>
                  <a:bodyPr/>
                  <a:lstStyle/>
                  <a:p>
                    <a:endParaRPr lang="en-US"/>
                  </a:p>
                </p:txBody>
              </p:sp>
              <p:sp>
                <p:nvSpPr>
                  <p:cNvPr id="38079" name="Freeform 431"/>
                  <p:cNvSpPr>
                    <a:spLocks/>
                  </p:cNvSpPr>
                  <p:nvPr/>
                </p:nvSpPr>
                <p:spPr bwMode="auto">
                  <a:xfrm>
                    <a:off x="1304" y="1563"/>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333333"/>
                  </a:solidFill>
                  <a:ln w="9525">
                    <a:noFill/>
                    <a:round/>
                    <a:headEnd/>
                    <a:tailEnd/>
                  </a:ln>
                </p:spPr>
                <p:txBody>
                  <a:bodyPr/>
                  <a:lstStyle/>
                  <a:p>
                    <a:endParaRPr lang="en-US"/>
                  </a:p>
                </p:txBody>
              </p:sp>
              <p:sp>
                <p:nvSpPr>
                  <p:cNvPr id="38080" name="Freeform 432"/>
                  <p:cNvSpPr>
                    <a:spLocks/>
                  </p:cNvSpPr>
                  <p:nvPr/>
                </p:nvSpPr>
                <p:spPr bwMode="auto">
                  <a:xfrm>
                    <a:off x="1304" y="1563"/>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333333"/>
                  </a:solidFill>
                  <a:ln w="9525">
                    <a:noFill/>
                    <a:round/>
                    <a:headEnd/>
                    <a:tailEnd/>
                  </a:ln>
                </p:spPr>
                <p:txBody>
                  <a:bodyPr/>
                  <a:lstStyle/>
                  <a:p>
                    <a:endParaRPr lang="en-US"/>
                  </a:p>
                </p:txBody>
              </p:sp>
              <p:sp>
                <p:nvSpPr>
                  <p:cNvPr id="38081" name="Freeform 433"/>
                  <p:cNvSpPr>
                    <a:spLocks/>
                  </p:cNvSpPr>
                  <p:nvPr/>
                </p:nvSpPr>
                <p:spPr bwMode="auto">
                  <a:xfrm>
                    <a:off x="1304" y="1563"/>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333333"/>
                  </a:solidFill>
                  <a:ln w="9525">
                    <a:noFill/>
                    <a:round/>
                    <a:headEnd/>
                    <a:tailEnd/>
                  </a:ln>
                </p:spPr>
                <p:txBody>
                  <a:bodyPr/>
                  <a:lstStyle/>
                  <a:p>
                    <a:endParaRPr lang="en-US"/>
                  </a:p>
                </p:txBody>
              </p:sp>
              <p:sp>
                <p:nvSpPr>
                  <p:cNvPr id="38082" name="Freeform 434"/>
                  <p:cNvSpPr>
                    <a:spLocks/>
                  </p:cNvSpPr>
                  <p:nvPr/>
                </p:nvSpPr>
                <p:spPr bwMode="auto">
                  <a:xfrm>
                    <a:off x="1304" y="1563"/>
                    <a:ext cx="88" cy="1"/>
                  </a:xfrm>
                  <a:custGeom>
                    <a:avLst/>
                    <a:gdLst>
                      <a:gd name="T0" fmla="*/ 88 w 88"/>
                      <a:gd name="T1" fmla="*/ 0 h 1"/>
                      <a:gd name="T2" fmla="*/ 0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88" y="0"/>
                        </a:moveTo>
                        <a:lnTo>
                          <a:pt x="0" y="0"/>
                        </a:lnTo>
                        <a:lnTo>
                          <a:pt x="88" y="0"/>
                        </a:lnTo>
                        <a:close/>
                      </a:path>
                    </a:pathLst>
                  </a:custGeom>
                  <a:solidFill>
                    <a:srgbClr val="333333"/>
                  </a:solidFill>
                  <a:ln w="9525">
                    <a:noFill/>
                    <a:round/>
                    <a:headEnd/>
                    <a:tailEnd/>
                  </a:ln>
                </p:spPr>
                <p:txBody>
                  <a:bodyPr/>
                  <a:lstStyle/>
                  <a:p>
                    <a:endParaRPr lang="en-US"/>
                  </a:p>
                </p:txBody>
              </p:sp>
              <p:sp>
                <p:nvSpPr>
                  <p:cNvPr id="38083" name="Freeform 435"/>
                  <p:cNvSpPr>
                    <a:spLocks/>
                  </p:cNvSpPr>
                  <p:nvPr/>
                </p:nvSpPr>
                <p:spPr bwMode="auto">
                  <a:xfrm>
                    <a:off x="1304" y="1563"/>
                    <a:ext cx="89" cy="23"/>
                  </a:xfrm>
                  <a:custGeom>
                    <a:avLst/>
                    <a:gdLst>
                      <a:gd name="T0" fmla="*/ 89 w 89"/>
                      <a:gd name="T1" fmla="*/ 23 h 23"/>
                      <a:gd name="T2" fmla="*/ 88 w 89"/>
                      <a:gd name="T3" fmla="*/ 0 h 23"/>
                      <a:gd name="T4" fmla="*/ 0 w 89"/>
                      <a:gd name="T5" fmla="*/ 0 h 23"/>
                      <a:gd name="T6" fmla="*/ 0 w 89"/>
                      <a:gd name="T7" fmla="*/ 23 h 23"/>
                      <a:gd name="T8" fmla="*/ 89 w 89"/>
                      <a:gd name="T9" fmla="*/ 23 h 23"/>
                      <a:gd name="T10" fmla="*/ 0 60000 65536"/>
                      <a:gd name="T11" fmla="*/ 0 60000 65536"/>
                      <a:gd name="T12" fmla="*/ 0 60000 65536"/>
                      <a:gd name="T13" fmla="*/ 0 60000 65536"/>
                      <a:gd name="T14" fmla="*/ 0 60000 65536"/>
                      <a:gd name="T15" fmla="*/ 0 w 89"/>
                      <a:gd name="T16" fmla="*/ 0 h 23"/>
                      <a:gd name="T17" fmla="*/ 89 w 89"/>
                      <a:gd name="T18" fmla="*/ 23 h 23"/>
                    </a:gdLst>
                    <a:ahLst/>
                    <a:cxnLst>
                      <a:cxn ang="T10">
                        <a:pos x="T0" y="T1"/>
                      </a:cxn>
                      <a:cxn ang="T11">
                        <a:pos x="T2" y="T3"/>
                      </a:cxn>
                      <a:cxn ang="T12">
                        <a:pos x="T4" y="T5"/>
                      </a:cxn>
                      <a:cxn ang="T13">
                        <a:pos x="T6" y="T7"/>
                      </a:cxn>
                      <a:cxn ang="T14">
                        <a:pos x="T8" y="T9"/>
                      </a:cxn>
                    </a:cxnLst>
                    <a:rect l="T15" t="T16" r="T17" b="T18"/>
                    <a:pathLst>
                      <a:path w="89" h="23">
                        <a:moveTo>
                          <a:pt x="89" y="23"/>
                        </a:moveTo>
                        <a:lnTo>
                          <a:pt x="88" y="0"/>
                        </a:lnTo>
                        <a:lnTo>
                          <a:pt x="0" y="0"/>
                        </a:lnTo>
                        <a:lnTo>
                          <a:pt x="0" y="23"/>
                        </a:lnTo>
                        <a:lnTo>
                          <a:pt x="89" y="23"/>
                        </a:lnTo>
                      </a:path>
                    </a:pathLst>
                  </a:custGeom>
                  <a:noFill/>
                  <a:ln w="0">
                    <a:solidFill>
                      <a:srgbClr val="000000"/>
                    </a:solidFill>
                    <a:round/>
                    <a:headEnd/>
                    <a:tailEnd/>
                  </a:ln>
                </p:spPr>
                <p:txBody>
                  <a:bodyPr/>
                  <a:lstStyle/>
                  <a:p>
                    <a:endParaRPr lang="en-US"/>
                  </a:p>
                </p:txBody>
              </p:sp>
              <p:sp>
                <p:nvSpPr>
                  <p:cNvPr id="38084" name="Freeform 436"/>
                  <p:cNvSpPr>
                    <a:spLocks/>
                  </p:cNvSpPr>
                  <p:nvPr/>
                </p:nvSpPr>
                <p:spPr bwMode="auto">
                  <a:xfrm>
                    <a:off x="1276" y="1579"/>
                    <a:ext cx="8" cy="7"/>
                  </a:xfrm>
                  <a:custGeom>
                    <a:avLst/>
                    <a:gdLst>
                      <a:gd name="T0" fmla="*/ 5 w 8"/>
                      <a:gd name="T1" fmla="*/ 7 h 7"/>
                      <a:gd name="T2" fmla="*/ 5 w 8"/>
                      <a:gd name="T3" fmla="*/ 5 h 7"/>
                      <a:gd name="T4" fmla="*/ 8 w 8"/>
                      <a:gd name="T5" fmla="*/ 5 h 7"/>
                      <a:gd name="T6" fmla="*/ 8 w 8"/>
                      <a:gd name="T7" fmla="*/ 2 h 7"/>
                      <a:gd name="T8" fmla="*/ 5 w 8"/>
                      <a:gd name="T9" fmla="*/ 2 h 7"/>
                      <a:gd name="T10" fmla="*/ 5 w 8"/>
                      <a:gd name="T11" fmla="*/ 0 h 7"/>
                      <a:gd name="T12" fmla="*/ 3 w 8"/>
                      <a:gd name="T13" fmla="*/ 2 h 7"/>
                      <a:gd name="T14" fmla="*/ 0 w 8"/>
                      <a:gd name="T15" fmla="*/ 5 h 7"/>
                      <a:gd name="T16" fmla="*/ 3 w 8"/>
                      <a:gd name="T17" fmla="*/ 5 h 7"/>
                      <a:gd name="T18" fmla="*/ 3 w 8"/>
                      <a:gd name="T19" fmla="*/ 7 h 7"/>
                      <a:gd name="T20" fmla="*/ 5 w 8"/>
                      <a:gd name="T21" fmla="*/ 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5" y="7"/>
                        </a:moveTo>
                        <a:lnTo>
                          <a:pt x="5" y="5"/>
                        </a:lnTo>
                        <a:lnTo>
                          <a:pt x="8" y="5"/>
                        </a:lnTo>
                        <a:lnTo>
                          <a:pt x="8" y="2"/>
                        </a:lnTo>
                        <a:lnTo>
                          <a:pt x="5" y="2"/>
                        </a:lnTo>
                        <a:lnTo>
                          <a:pt x="5" y="0"/>
                        </a:lnTo>
                        <a:lnTo>
                          <a:pt x="3" y="2"/>
                        </a:lnTo>
                        <a:lnTo>
                          <a:pt x="0" y="5"/>
                        </a:lnTo>
                        <a:lnTo>
                          <a:pt x="3" y="5"/>
                        </a:lnTo>
                        <a:lnTo>
                          <a:pt x="3" y="7"/>
                        </a:lnTo>
                        <a:lnTo>
                          <a:pt x="5" y="7"/>
                        </a:lnTo>
                        <a:close/>
                      </a:path>
                    </a:pathLst>
                  </a:custGeom>
                  <a:solidFill>
                    <a:srgbClr val="000000"/>
                  </a:solidFill>
                  <a:ln w="9525">
                    <a:noFill/>
                    <a:round/>
                    <a:headEnd/>
                    <a:tailEnd/>
                  </a:ln>
                </p:spPr>
                <p:txBody>
                  <a:bodyPr/>
                  <a:lstStyle/>
                  <a:p>
                    <a:endParaRPr lang="en-US"/>
                  </a:p>
                </p:txBody>
              </p:sp>
              <p:sp>
                <p:nvSpPr>
                  <p:cNvPr id="38085" name="Freeform 437"/>
                  <p:cNvSpPr>
                    <a:spLocks/>
                  </p:cNvSpPr>
                  <p:nvPr/>
                </p:nvSpPr>
                <p:spPr bwMode="auto">
                  <a:xfrm>
                    <a:off x="1276" y="1579"/>
                    <a:ext cx="8" cy="7"/>
                  </a:xfrm>
                  <a:custGeom>
                    <a:avLst/>
                    <a:gdLst>
                      <a:gd name="T0" fmla="*/ 5 w 8"/>
                      <a:gd name="T1" fmla="*/ 7 h 7"/>
                      <a:gd name="T2" fmla="*/ 5 w 8"/>
                      <a:gd name="T3" fmla="*/ 5 h 7"/>
                      <a:gd name="T4" fmla="*/ 8 w 8"/>
                      <a:gd name="T5" fmla="*/ 5 h 7"/>
                      <a:gd name="T6" fmla="*/ 8 w 8"/>
                      <a:gd name="T7" fmla="*/ 2 h 7"/>
                      <a:gd name="T8" fmla="*/ 5 w 8"/>
                      <a:gd name="T9" fmla="*/ 2 h 7"/>
                      <a:gd name="T10" fmla="*/ 5 w 8"/>
                      <a:gd name="T11" fmla="*/ 0 h 7"/>
                      <a:gd name="T12" fmla="*/ 3 w 8"/>
                      <a:gd name="T13" fmla="*/ 2 h 7"/>
                      <a:gd name="T14" fmla="*/ 0 w 8"/>
                      <a:gd name="T15" fmla="*/ 5 h 7"/>
                      <a:gd name="T16" fmla="*/ 3 w 8"/>
                      <a:gd name="T17" fmla="*/ 5 h 7"/>
                      <a:gd name="T18" fmla="*/ 3 w 8"/>
                      <a:gd name="T19" fmla="*/ 7 h 7"/>
                      <a:gd name="T20" fmla="*/ 5 w 8"/>
                      <a:gd name="T21" fmla="*/ 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5" y="7"/>
                        </a:moveTo>
                        <a:lnTo>
                          <a:pt x="5" y="5"/>
                        </a:lnTo>
                        <a:lnTo>
                          <a:pt x="8" y="5"/>
                        </a:lnTo>
                        <a:lnTo>
                          <a:pt x="8" y="2"/>
                        </a:lnTo>
                        <a:lnTo>
                          <a:pt x="5" y="2"/>
                        </a:lnTo>
                        <a:lnTo>
                          <a:pt x="5" y="0"/>
                        </a:lnTo>
                        <a:lnTo>
                          <a:pt x="3" y="2"/>
                        </a:lnTo>
                        <a:lnTo>
                          <a:pt x="0" y="5"/>
                        </a:lnTo>
                        <a:lnTo>
                          <a:pt x="3" y="5"/>
                        </a:lnTo>
                        <a:lnTo>
                          <a:pt x="3" y="7"/>
                        </a:lnTo>
                        <a:lnTo>
                          <a:pt x="5" y="7"/>
                        </a:lnTo>
                      </a:path>
                    </a:pathLst>
                  </a:custGeom>
                  <a:noFill/>
                  <a:ln w="0">
                    <a:solidFill>
                      <a:srgbClr val="000000"/>
                    </a:solidFill>
                    <a:round/>
                    <a:headEnd/>
                    <a:tailEnd/>
                  </a:ln>
                </p:spPr>
                <p:txBody>
                  <a:bodyPr/>
                  <a:lstStyle/>
                  <a:p>
                    <a:endParaRPr lang="en-US"/>
                  </a:p>
                </p:txBody>
              </p:sp>
              <p:sp>
                <p:nvSpPr>
                  <p:cNvPr id="38086" name="Freeform 438"/>
                  <p:cNvSpPr>
                    <a:spLocks/>
                  </p:cNvSpPr>
                  <p:nvPr/>
                </p:nvSpPr>
                <p:spPr bwMode="auto">
                  <a:xfrm>
                    <a:off x="1126" y="1689"/>
                    <a:ext cx="178" cy="21"/>
                  </a:xfrm>
                  <a:custGeom>
                    <a:avLst/>
                    <a:gdLst>
                      <a:gd name="T0" fmla="*/ 178 w 178"/>
                      <a:gd name="T1" fmla="*/ 21 h 21"/>
                      <a:gd name="T2" fmla="*/ 123 w 178"/>
                      <a:gd name="T3" fmla="*/ 21 h 21"/>
                      <a:gd name="T4" fmla="*/ 105 w 178"/>
                      <a:gd name="T5" fmla="*/ 21 h 21"/>
                      <a:gd name="T6" fmla="*/ 100 w 178"/>
                      <a:gd name="T7" fmla="*/ 21 h 21"/>
                      <a:gd name="T8" fmla="*/ 10 w 178"/>
                      <a:gd name="T9" fmla="*/ 21 h 21"/>
                      <a:gd name="T10" fmla="*/ 7 w 178"/>
                      <a:gd name="T11" fmla="*/ 21 h 21"/>
                      <a:gd name="T12" fmla="*/ 5 w 178"/>
                      <a:gd name="T13" fmla="*/ 21 h 21"/>
                      <a:gd name="T14" fmla="*/ 4 w 178"/>
                      <a:gd name="T15" fmla="*/ 20 h 21"/>
                      <a:gd name="T16" fmla="*/ 0 w 178"/>
                      <a:gd name="T17" fmla="*/ 16 h 21"/>
                      <a:gd name="T18" fmla="*/ 0 w 178"/>
                      <a:gd name="T19" fmla="*/ 11 h 21"/>
                      <a:gd name="T20" fmla="*/ 0 w 178"/>
                      <a:gd name="T21" fmla="*/ 10 h 21"/>
                      <a:gd name="T22" fmla="*/ 4 w 178"/>
                      <a:gd name="T23" fmla="*/ 5 h 21"/>
                      <a:gd name="T24" fmla="*/ 7 w 178"/>
                      <a:gd name="T25" fmla="*/ 0 h 21"/>
                      <a:gd name="T26" fmla="*/ 100 w 178"/>
                      <a:gd name="T27" fmla="*/ 0 h 21"/>
                      <a:gd name="T28" fmla="*/ 105 w 178"/>
                      <a:gd name="T29" fmla="*/ 0 h 21"/>
                      <a:gd name="T30" fmla="*/ 125 w 178"/>
                      <a:gd name="T31" fmla="*/ 0 h 21"/>
                      <a:gd name="T32" fmla="*/ 178 w 178"/>
                      <a:gd name="T33" fmla="*/ 0 h 21"/>
                      <a:gd name="T34" fmla="*/ 178 w 178"/>
                      <a:gd name="T35" fmla="*/ 21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21"/>
                      <a:gd name="T56" fmla="*/ 178 w 17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21">
                        <a:moveTo>
                          <a:pt x="178" y="21"/>
                        </a:moveTo>
                        <a:lnTo>
                          <a:pt x="123" y="21"/>
                        </a:lnTo>
                        <a:lnTo>
                          <a:pt x="105" y="21"/>
                        </a:lnTo>
                        <a:lnTo>
                          <a:pt x="100" y="21"/>
                        </a:lnTo>
                        <a:lnTo>
                          <a:pt x="10" y="21"/>
                        </a:lnTo>
                        <a:lnTo>
                          <a:pt x="7" y="21"/>
                        </a:lnTo>
                        <a:lnTo>
                          <a:pt x="5" y="21"/>
                        </a:lnTo>
                        <a:lnTo>
                          <a:pt x="4" y="20"/>
                        </a:lnTo>
                        <a:lnTo>
                          <a:pt x="0" y="16"/>
                        </a:lnTo>
                        <a:lnTo>
                          <a:pt x="0" y="11"/>
                        </a:lnTo>
                        <a:lnTo>
                          <a:pt x="0" y="10"/>
                        </a:lnTo>
                        <a:lnTo>
                          <a:pt x="4" y="5"/>
                        </a:lnTo>
                        <a:lnTo>
                          <a:pt x="7" y="0"/>
                        </a:lnTo>
                        <a:lnTo>
                          <a:pt x="100" y="0"/>
                        </a:lnTo>
                        <a:lnTo>
                          <a:pt x="105" y="0"/>
                        </a:lnTo>
                        <a:lnTo>
                          <a:pt x="125" y="0"/>
                        </a:lnTo>
                        <a:lnTo>
                          <a:pt x="178" y="0"/>
                        </a:lnTo>
                        <a:lnTo>
                          <a:pt x="178" y="21"/>
                        </a:lnTo>
                        <a:close/>
                      </a:path>
                    </a:pathLst>
                  </a:custGeom>
                  <a:solidFill>
                    <a:srgbClr val="F2F2F2"/>
                  </a:solidFill>
                  <a:ln w="9525">
                    <a:noFill/>
                    <a:round/>
                    <a:headEnd/>
                    <a:tailEnd/>
                  </a:ln>
                </p:spPr>
                <p:txBody>
                  <a:bodyPr/>
                  <a:lstStyle/>
                  <a:p>
                    <a:endParaRPr lang="en-US"/>
                  </a:p>
                </p:txBody>
              </p:sp>
              <p:sp>
                <p:nvSpPr>
                  <p:cNvPr id="38087" name="Freeform 439"/>
                  <p:cNvSpPr>
                    <a:spLocks/>
                  </p:cNvSpPr>
                  <p:nvPr/>
                </p:nvSpPr>
                <p:spPr bwMode="auto">
                  <a:xfrm>
                    <a:off x="1126" y="1689"/>
                    <a:ext cx="178" cy="21"/>
                  </a:xfrm>
                  <a:custGeom>
                    <a:avLst/>
                    <a:gdLst>
                      <a:gd name="T0" fmla="*/ 178 w 178"/>
                      <a:gd name="T1" fmla="*/ 21 h 21"/>
                      <a:gd name="T2" fmla="*/ 123 w 178"/>
                      <a:gd name="T3" fmla="*/ 21 h 21"/>
                      <a:gd name="T4" fmla="*/ 105 w 178"/>
                      <a:gd name="T5" fmla="*/ 21 h 21"/>
                      <a:gd name="T6" fmla="*/ 100 w 178"/>
                      <a:gd name="T7" fmla="*/ 21 h 21"/>
                      <a:gd name="T8" fmla="*/ 10 w 178"/>
                      <a:gd name="T9" fmla="*/ 21 h 21"/>
                      <a:gd name="T10" fmla="*/ 7 w 178"/>
                      <a:gd name="T11" fmla="*/ 21 h 21"/>
                      <a:gd name="T12" fmla="*/ 5 w 178"/>
                      <a:gd name="T13" fmla="*/ 21 h 21"/>
                      <a:gd name="T14" fmla="*/ 4 w 178"/>
                      <a:gd name="T15" fmla="*/ 20 h 21"/>
                      <a:gd name="T16" fmla="*/ 0 w 178"/>
                      <a:gd name="T17" fmla="*/ 16 h 21"/>
                      <a:gd name="T18" fmla="*/ 0 w 178"/>
                      <a:gd name="T19" fmla="*/ 11 h 21"/>
                      <a:gd name="T20" fmla="*/ 0 w 178"/>
                      <a:gd name="T21" fmla="*/ 10 h 21"/>
                      <a:gd name="T22" fmla="*/ 4 w 178"/>
                      <a:gd name="T23" fmla="*/ 5 h 21"/>
                      <a:gd name="T24" fmla="*/ 7 w 178"/>
                      <a:gd name="T25" fmla="*/ 0 h 21"/>
                      <a:gd name="T26" fmla="*/ 100 w 178"/>
                      <a:gd name="T27" fmla="*/ 0 h 21"/>
                      <a:gd name="T28" fmla="*/ 105 w 178"/>
                      <a:gd name="T29" fmla="*/ 0 h 21"/>
                      <a:gd name="T30" fmla="*/ 125 w 178"/>
                      <a:gd name="T31" fmla="*/ 0 h 21"/>
                      <a:gd name="T32" fmla="*/ 178 w 178"/>
                      <a:gd name="T33" fmla="*/ 0 h 21"/>
                      <a:gd name="T34" fmla="*/ 178 w 178"/>
                      <a:gd name="T35" fmla="*/ 21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21"/>
                      <a:gd name="T56" fmla="*/ 178 w 17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21">
                        <a:moveTo>
                          <a:pt x="178" y="21"/>
                        </a:moveTo>
                        <a:lnTo>
                          <a:pt x="123" y="21"/>
                        </a:lnTo>
                        <a:lnTo>
                          <a:pt x="105" y="21"/>
                        </a:lnTo>
                        <a:lnTo>
                          <a:pt x="100" y="21"/>
                        </a:lnTo>
                        <a:lnTo>
                          <a:pt x="10" y="21"/>
                        </a:lnTo>
                        <a:lnTo>
                          <a:pt x="7" y="21"/>
                        </a:lnTo>
                        <a:lnTo>
                          <a:pt x="5" y="21"/>
                        </a:lnTo>
                        <a:lnTo>
                          <a:pt x="4" y="20"/>
                        </a:lnTo>
                        <a:lnTo>
                          <a:pt x="0" y="16"/>
                        </a:lnTo>
                        <a:lnTo>
                          <a:pt x="0" y="11"/>
                        </a:lnTo>
                        <a:lnTo>
                          <a:pt x="0" y="10"/>
                        </a:lnTo>
                        <a:lnTo>
                          <a:pt x="4" y="5"/>
                        </a:lnTo>
                        <a:lnTo>
                          <a:pt x="7" y="0"/>
                        </a:lnTo>
                        <a:lnTo>
                          <a:pt x="100" y="0"/>
                        </a:lnTo>
                        <a:lnTo>
                          <a:pt x="105" y="0"/>
                        </a:lnTo>
                        <a:lnTo>
                          <a:pt x="125" y="0"/>
                        </a:lnTo>
                        <a:lnTo>
                          <a:pt x="178" y="0"/>
                        </a:lnTo>
                        <a:lnTo>
                          <a:pt x="178" y="21"/>
                        </a:lnTo>
                      </a:path>
                    </a:pathLst>
                  </a:custGeom>
                  <a:noFill/>
                  <a:ln w="0">
                    <a:solidFill>
                      <a:srgbClr val="000000"/>
                    </a:solidFill>
                    <a:round/>
                    <a:headEnd/>
                    <a:tailEnd/>
                  </a:ln>
                </p:spPr>
                <p:txBody>
                  <a:bodyPr/>
                  <a:lstStyle/>
                  <a:p>
                    <a:endParaRPr lang="en-US"/>
                  </a:p>
                </p:txBody>
              </p:sp>
              <p:sp>
                <p:nvSpPr>
                  <p:cNvPr id="38088" name="Freeform 440"/>
                  <p:cNvSpPr>
                    <a:spLocks/>
                  </p:cNvSpPr>
                  <p:nvPr/>
                </p:nvSpPr>
                <p:spPr bwMode="auto">
                  <a:xfrm>
                    <a:off x="1126" y="1705"/>
                    <a:ext cx="175" cy="1"/>
                  </a:xfrm>
                  <a:custGeom>
                    <a:avLst/>
                    <a:gdLst>
                      <a:gd name="T0" fmla="*/ 0 w 175"/>
                      <a:gd name="T1" fmla="*/ 0 h 1"/>
                      <a:gd name="T2" fmla="*/ 175 w 175"/>
                      <a:gd name="T3" fmla="*/ 0 h 1"/>
                      <a:gd name="T4" fmla="*/ 0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0" y="0"/>
                        </a:moveTo>
                        <a:lnTo>
                          <a:pt x="175" y="0"/>
                        </a:lnTo>
                        <a:lnTo>
                          <a:pt x="0" y="0"/>
                        </a:lnTo>
                        <a:close/>
                      </a:path>
                    </a:pathLst>
                  </a:custGeom>
                  <a:solidFill>
                    <a:srgbClr val="F2F2F2"/>
                  </a:solidFill>
                  <a:ln w="9525">
                    <a:noFill/>
                    <a:round/>
                    <a:headEnd/>
                    <a:tailEnd/>
                  </a:ln>
                </p:spPr>
                <p:txBody>
                  <a:bodyPr/>
                  <a:lstStyle/>
                  <a:p>
                    <a:endParaRPr lang="en-US"/>
                  </a:p>
                </p:txBody>
              </p:sp>
              <p:sp>
                <p:nvSpPr>
                  <p:cNvPr id="38089" name="Freeform 441"/>
                  <p:cNvSpPr>
                    <a:spLocks/>
                  </p:cNvSpPr>
                  <p:nvPr/>
                </p:nvSpPr>
                <p:spPr bwMode="auto">
                  <a:xfrm>
                    <a:off x="1126" y="1705"/>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EAEAEA"/>
                  </a:solidFill>
                  <a:ln w="9525">
                    <a:noFill/>
                    <a:round/>
                    <a:headEnd/>
                    <a:tailEnd/>
                  </a:ln>
                </p:spPr>
                <p:txBody>
                  <a:bodyPr/>
                  <a:lstStyle/>
                  <a:p>
                    <a:endParaRPr lang="en-US"/>
                  </a:p>
                </p:txBody>
              </p:sp>
              <p:sp>
                <p:nvSpPr>
                  <p:cNvPr id="38090" name="Rectangle 442"/>
                  <p:cNvSpPr>
                    <a:spLocks noChangeArrowheads="1"/>
                  </p:cNvSpPr>
                  <p:nvPr/>
                </p:nvSpPr>
                <p:spPr bwMode="auto">
                  <a:xfrm>
                    <a:off x="1126" y="1704"/>
                    <a:ext cx="175" cy="1"/>
                  </a:xfrm>
                  <a:prstGeom prst="rect">
                    <a:avLst/>
                  </a:prstGeom>
                  <a:solidFill>
                    <a:srgbClr val="E2E2E2"/>
                  </a:solidFill>
                  <a:ln w="9525">
                    <a:noFill/>
                    <a:miter lim="800000"/>
                    <a:headEnd/>
                    <a:tailEnd/>
                  </a:ln>
                </p:spPr>
                <p:txBody>
                  <a:bodyPr/>
                  <a:lstStyle/>
                  <a:p>
                    <a:endParaRPr lang="en-US"/>
                  </a:p>
                </p:txBody>
              </p:sp>
              <p:sp>
                <p:nvSpPr>
                  <p:cNvPr id="38091" name="Freeform 443"/>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DADADA"/>
                  </a:solidFill>
                  <a:ln w="9525">
                    <a:noFill/>
                    <a:round/>
                    <a:headEnd/>
                    <a:tailEnd/>
                  </a:ln>
                </p:spPr>
                <p:txBody>
                  <a:bodyPr/>
                  <a:lstStyle/>
                  <a:p>
                    <a:endParaRPr lang="en-US"/>
                  </a:p>
                </p:txBody>
              </p:sp>
              <p:sp>
                <p:nvSpPr>
                  <p:cNvPr id="38092" name="Freeform 444"/>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D2D2D2"/>
                  </a:solidFill>
                  <a:ln w="9525">
                    <a:noFill/>
                    <a:round/>
                    <a:headEnd/>
                    <a:tailEnd/>
                  </a:ln>
                </p:spPr>
                <p:txBody>
                  <a:bodyPr/>
                  <a:lstStyle/>
                  <a:p>
                    <a:endParaRPr lang="en-US"/>
                  </a:p>
                </p:txBody>
              </p:sp>
              <p:sp>
                <p:nvSpPr>
                  <p:cNvPr id="38093" name="Freeform 445"/>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CACACA"/>
                  </a:solidFill>
                  <a:ln w="9525">
                    <a:noFill/>
                    <a:round/>
                    <a:headEnd/>
                    <a:tailEnd/>
                  </a:ln>
                </p:spPr>
                <p:txBody>
                  <a:bodyPr/>
                  <a:lstStyle/>
                  <a:p>
                    <a:endParaRPr lang="en-US"/>
                  </a:p>
                </p:txBody>
              </p:sp>
              <p:sp>
                <p:nvSpPr>
                  <p:cNvPr id="38094" name="Freeform 446"/>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C2C2C2"/>
                  </a:solidFill>
                  <a:ln w="9525">
                    <a:noFill/>
                    <a:round/>
                    <a:headEnd/>
                    <a:tailEnd/>
                  </a:ln>
                </p:spPr>
                <p:txBody>
                  <a:bodyPr/>
                  <a:lstStyle/>
                  <a:p>
                    <a:endParaRPr lang="en-US"/>
                  </a:p>
                </p:txBody>
              </p:sp>
              <p:sp>
                <p:nvSpPr>
                  <p:cNvPr id="38095" name="Freeform 447"/>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BABABA"/>
                  </a:solidFill>
                  <a:ln w="9525">
                    <a:noFill/>
                    <a:round/>
                    <a:headEnd/>
                    <a:tailEnd/>
                  </a:ln>
                </p:spPr>
                <p:txBody>
                  <a:bodyPr/>
                  <a:lstStyle/>
                  <a:p>
                    <a:endParaRPr lang="en-US"/>
                  </a:p>
                </p:txBody>
              </p:sp>
              <p:sp>
                <p:nvSpPr>
                  <p:cNvPr id="38096" name="Freeform 448"/>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B2B2B2"/>
                  </a:solidFill>
                  <a:ln w="9525">
                    <a:noFill/>
                    <a:round/>
                    <a:headEnd/>
                    <a:tailEnd/>
                  </a:ln>
                </p:spPr>
                <p:txBody>
                  <a:bodyPr/>
                  <a:lstStyle/>
                  <a:p>
                    <a:endParaRPr lang="en-US"/>
                  </a:p>
                </p:txBody>
              </p:sp>
              <p:sp>
                <p:nvSpPr>
                  <p:cNvPr id="38097" name="Freeform 449"/>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AAAAAA"/>
                  </a:solidFill>
                  <a:ln w="9525">
                    <a:noFill/>
                    <a:round/>
                    <a:headEnd/>
                    <a:tailEnd/>
                  </a:ln>
                </p:spPr>
                <p:txBody>
                  <a:bodyPr/>
                  <a:lstStyle/>
                  <a:p>
                    <a:endParaRPr lang="en-US"/>
                  </a:p>
                </p:txBody>
              </p:sp>
              <p:sp>
                <p:nvSpPr>
                  <p:cNvPr id="38098" name="Freeform 450"/>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A2A2A2"/>
                  </a:solidFill>
                  <a:ln w="9525">
                    <a:noFill/>
                    <a:round/>
                    <a:headEnd/>
                    <a:tailEnd/>
                  </a:ln>
                </p:spPr>
                <p:txBody>
                  <a:bodyPr/>
                  <a:lstStyle/>
                  <a:p>
                    <a:endParaRPr lang="en-US"/>
                  </a:p>
                </p:txBody>
              </p:sp>
              <p:sp>
                <p:nvSpPr>
                  <p:cNvPr id="38099" name="Freeform 451"/>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9A9A9A"/>
                  </a:solidFill>
                  <a:ln w="9525">
                    <a:noFill/>
                    <a:round/>
                    <a:headEnd/>
                    <a:tailEnd/>
                  </a:ln>
                </p:spPr>
                <p:txBody>
                  <a:bodyPr/>
                  <a:lstStyle/>
                  <a:p>
                    <a:endParaRPr lang="en-US"/>
                  </a:p>
                </p:txBody>
              </p:sp>
              <p:sp>
                <p:nvSpPr>
                  <p:cNvPr id="38100" name="Freeform 452"/>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929292"/>
                  </a:solidFill>
                  <a:ln w="9525">
                    <a:noFill/>
                    <a:round/>
                    <a:headEnd/>
                    <a:tailEnd/>
                  </a:ln>
                </p:spPr>
                <p:txBody>
                  <a:bodyPr/>
                  <a:lstStyle/>
                  <a:p>
                    <a:endParaRPr lang="en-US"/>
                  </a:p>
                </p:txBody>
              </p:sp>
              <p:sp>
                <p:nvSpPr>
                  <p:cNvPr id="38101" name="Freeform 453"/>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8A8A8A"/>
                  </a:solidFill>
                  <a:ln w="9525">
                    <a:noFill/>
                    <a:round/>
                    <a:headEnd/>
                    <a:tailEnd/>
                  </a:ln>
                </p:spPr>
                <p:txBody>
                  <a:bodyPr/>
                  <a:lstStyle/>
                  <a:p>
                    <a:endParaRPr lang="en-US"/>
                  </a:p>
                </p:txBody>
              </p:sp>
              <p:sp>
                <p:nvSpPr>
                  <p:cNvPr id="38102" name="Freeform 454"/>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828282"/>
                  </a:solidFill>
                  <a:ln w="9525">
                    <a:noFill/>
                    <a:round/>
                    <a:headEnd/>
                    <a:tailEnd/>
                  </a:ln>
                </p:spPr>
                <p:txBody>
                  <a:bodyPr/>
                  <a:lstStyle/>
                  <a:p>
                    <a:endParaRPr lang="en-US"/>
                  </a:p>
                </p:txBody>
              </p:sp>
              <p:sp>
                <p:nvSpPr>
                  <p:cNvPr id="38103" name="Freeform 455"/>
                  <p:cNvSpPr>
                    <a:spLocks/>
                  </p:cNvSpPr>
                  <p:nvPr/>
                </p:nvSpPr>
                <p:spPr bwMode="auto">
                  <a:xfrm>
                    <a:off x="1126" y="1704"/>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7A7A7A"/>
                  </a:solidFill>
                  <a:ln w="9525">
                    <a:noFill/>
                    <a:round/>
                    <a:headEnd/>
                    <a:tailEnd/>
                  </a:ln>
                </p:spPr>
                <p:txBody>
                  <a:bodyPr/>
                  <a:lstStyle/>
                  <a:p>
                    <a:endParaRPr lang="en-US"/>
                  </a:p>
                </p:txBody>
              </p:sp>
              <p:sp>
                <p:nvSpPr>
                  <p:cNvPr id="38104" name="Rectangle 456"/>
                  <p:cNvSpPr>
                    <a:spLocks noChangeArrowheads="1"/>
                  </p:cNvSpPr>
                  <p:nvPr/>
                </p:nvSpPr>
                <p:spPr bwMode="auto">
                  <a:xfrm>
                    <a:off x="1126" y="1700"/>
                    <a:ext cx="175" cy="4"/>
                  </a:xfrm>
                  <a:prstGeom prst="rect">
                    <a:avLst/>
                  </a:prstGeom>
                  <a:solidFill>
                    <a:srgbClr val="727272"/>
                  </a:solidFill>
                  <a:ln w="9525">
                    <a:noFill/>
                    <a:miter lim="800000"/>
                    <a:headEnd/>
                    <a:tailEnd/>
                  </a:ln>
                </p:spPr>
                <p:txBody>
                  <a:bodyPr/>
                  <a:lstStyle/>
                  <a:p>
                    <a:endParaRPr lang="en-US"/>
                  </a:p>
                </p:txBody>
              </p:sp>
              <p:sp>
                <p:nvSpPr>
                  <p:cNvPr id="38105" name="Freeform 457"/>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6A6A6A"/>
                  </a:solidFill>
                  <a:ln w="9525">
                    <a:noFill/>
                    <a:round/>
                    <a:headEnd/>
                    <a:tailEnd/>
                  </a:ln>
                </p:spPr>
                <p:txBody>
                  <a:bodyPr/>
                  <a:lstStyle/>
                  <a:p>
                    <a:endParaRPr lang="en-US"/>
                  </a:p>
                </p:txBody>
              </p:sp>
              <p:sp>
                <p:nvSpPr>
                  <p:cNvPr id="38106" name="Freeform 458"/>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686868"/>
                  </a:solidFill>
                  <a:ln w="9525">
                    <a:noFill/>
                    <a:round/>
                    <a:headEnd/>
                    <a:tailEnd/>
                  </a:ln>
                </p:spPr>
                <p:txBody>
                  <a:bodyPr/>
                  <a:lstStyle/>
                  <a:p>
                    <a:endParaRPr lang="en-US"/>
                  </a:p>
                </p:txBody>
              </p:sp>
              <p:sp>
                <p:nvSpPr>
                  <p:cNvPr id="38107" name="Freeform 459"/>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6C6C6C"/>
                  </a:solidFill>
                  <a:ln w="9525">
                    <a:noFill/>
                    <a:round/>
                    <a:headEnd/>
                    <a:tailEnd/>
                  </a:ln>
                </p:spPr>
                <p:txBody>
                  <a:bodyPr/>
                  <a:lstStyle/>
                  <a:p>
                    <a:endParaRPr lang="en-US"/>
                  </a:p>
                </p:txBody>
              </p:sp>
              <p:sp>
                <p:nvSpPr>
                  <p:cNvPr id="38108" name="Freeform 460"/>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707070"/>
                  </a:solidFill>
                  <a:ln w="9525">
                    <a:noFill/>
                    <a:round/>
                    <a:headEnd/>
                    <a:tailEnd/>
                  </a:ln>
                </p:spPr>
                <p:txBody>
                  <a:bodyPr/>
                  <a:lstStyle/>
                  <a:p>
                    <a:endParaRPr lang="en-US"/>
                  </a:p>
                </p:txBody>
              </p:sp>
              <p:sp>
                <p:nvSpPr>
                  <p:cNvPr id="38109" name="Freeform 461"/>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757575"/>
                  </a:solidFill>
                  <a:ln w="9525">
                    <a:noFill/>
                    <a:round/>
                    <a:headEnd/>
                    <a:tailEnd/>
                  </a:ln>
                </p:spPr>
                <p:txBody>
                  <a:bodyPr/>
                  <a:lstStyle/>
                  <a:p>
                    <a:endParaRPr lang="en-US"/>
                  </a:p>
                </p:txBody>
              </p:sp>
              <p:sp>
                <p:nvSpPr>
                  <p:cNvPr id="38110" name="Freeform 462"/>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797979"/>
                  </a:solidFill>
                  <a:ln w="9525">
                    <a:noFill/>
                    <a:round/>
                    <a:headEnd/>
                    <a:tailEnd/>
                  </a:ln>
                </p:spPr>
                <p:txBody>
                  <a:bodyPr/>
                  <a:lstStyle/>
                  <a:p>
                    <a:endParaRPr lang="en-US"/>
                  </a:p>
                </p:txBody>
              </p:sp>
              <p:sp>
                <p:nvSpPr>
                  <p:cNvPr id="38111" name="Freeform 463"/>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7D7D7D"/>
                  </a:solidFill>
                  <a:ln w="9525">
                    <a:noFill/>
                    <a:round/>
                    <a:headEnd/>
                    <a:tailEnd/>
                  </a:ln>
                </p:spPr>
                <p:txBody>
                  <a:bodyPr/>
                  <a:lstStyle/>
                  <a:p>
                    <a:endParaRPr lang="en-US"/>
                  </a:p>
                </p:txBody>
              </p:sp>
              <p:sp>
                <p:nvSpPr>
                  <p:cNvPr id="38112" name="Freeform 464"/>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828282"/>
                  </a:solidFill>
                  <a:ln w="9525">
                    <a:noFill/>
                    <a:round/>
                    <a:headEnd/>
                    <a:tailEnd/>
                  </a:ln>
                </p:spPr>
                <p:txBody>
                  <a:bodyPr/>
                  <a:lstStyle/>
                  <a:p>
                    <a:endParaRPr lang="en-US"/>
                  </a:p>
                </p:txBody>
              </p:sp>
              <p:sp>
                <p:nvSpPr>
                  <p:cNvPr id="38113" name="Freeform 465"/>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868686"/>
                  </a:solidFill>
                  <a:ln w="9525">
                    <a:noFill/>
                    <a:round/>
                    <a:headEnd/>
                    <a:tailEnd/>
                  </a:ln>
                </p:spPr>
                <p:txBody>
                  <a:bodyPr/>
                  <a:lstStyle/>
                  <a:p>
                    <a:endParaRPr lang="en-US"/>
                  </a:p>
                </p:txBody>
              </p:sp>
              <p:sp>
                <p:nvSpPr>
                  <p:cNvPr id="38114" name="Freeform 466"/>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8A8A8A"/>
                  </a:solidFill>
                  <a:ln w="9525">
                    <a:noFill/>
                    <a:round/>
                    <a:headEnd/>
                    <a:tailEnd/>
                  </a:ln>
                </p:spPr>
                <p:txBody>
                  <a:bodyPr/>
                  <a:lstStyle/>
                  <a:p>
                    <a:endParaRPr lang="en-US"/>
                  </a:p>
                </p:txBody>
              </p:sp>
              <p:sp>
                <p:nvSpPr>
                  <p:cNvPr id="38115" name="Freeform 467"/>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8E8E8E"/>
                  </a:solidFill>
                  <a:ln w="9525">
                    <a:noFill/>
                    <a:round/>
                    <a:headEnd/>
                    <a:tailEnd/>
                  </a:ln>
                </p:spPr>
                <p:txBody>
                  <a:bodyPr/>
                  <a:lstStyle/>
                  <a:p>
                    <a:endParaRPr lang="en-US"/>
                  </a:p>
                </p:txBody>
              </p:sp>
              <p:sp>
                <p:nvSpPr>
                  <p:cNvPr id="38116" name="Freeform 468"/>
                  <p:cNvSpPr>
                    <a:spLocks/>
                  </p:cNvSpPr>
                  <p:nvPr/>
                </p:nvSpPr>
                <p:spPr bwMode="auto">
                  <a:xfrm>
                    <a:off x="1126" y="1700"/>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939393"/>
                  </a:solidFill>
                  <a:ln w="9525">
                    <a:noFill/>
                    <a:round/>
                    <a:headEnd/>
                    <a:tailEnd/>
                  </a:ln>
                </p:spPr>
                <p:txBody>
                  <a:bodyPr/>
                  <a:lstStyle/>
                  <a:p>
                    <a:endParaRPr lang="en-US"/>
                  </a:p>
                </p:txBody>
              </p:sp>
              <p:sp>
                <p:nvSpPr>
                  <p:cNvPr id="38117" name="Rectangle 469"/>
                  <p:cNvSpPr>
                    <a:spLocks noChangeArrowheads="1"/>
                  </p:cNvSpPr>
                  <p:nvPr/>
                </p:nvSpPr>
                <p:spPr bwMode="auto">
                  <a:xfrm>
                    <a:off x="1126" y="1699"/>
                    <a:ext cx="175" cy="1"/>
                  </a:xfrm>
                  <a:prstGeom prst="rect">
                    <a:avLst/>
                  </a:prstGeom>
                  <a:solidFill>
                    <a:srgbClr val="979797"/>
                  </a:solidFill>
                  <a:ln w="9525">
                    <a:noFill/>
                    <a:miter lim="800000"/>
                    <a:headEnd/>
                    <a:tailEnd/>
                  </a:ln>
                </p:spPr>
                <p:txBody>
                  <a:bodyPr/>
                  <a:lstStyle/>
                  <a:p>
                    <a:endParaRPr lang="en-US"/>
                  </a:p>
                </p:txBody>
              </p:sp>
              <p:sp>
                <p:nvSpPr>
                  <p:cNvPr id="38118" name="Freeform 470"/>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9B9B9B"/>
                  </a:solidFill>
                  <a:ln w="9525">
                    <a:noFill/>
                    <a:round/>
                    <a:headEnd/>
                    <a:tailEnd/>
                  </a:ln>
                </p:spPr>
                <p:txBody>
                  <a:bodyPr/>
                  <a:lstStyle/>
                  <a:p>
                    <a:endParaRPr lang="en-US"/>
                  </a:p>
                </p:txBody>
              </p:sp>
              <p:sp>
                <p:nvSpPr>
                  <p:cNvPr id="38119" name="Freeform 471"/>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A0A0A0"/>
                  </a:solidFill>
                  <a:ln w="9525">
                    <a:noFill/>
                    <a:round/>
                    <a:headEnd/>
                    <a:tailEnd/>
                  </a:ln>
                </p:spPr>
                <p:txBody>
                  <a:bodyPr/>
                  <a:lstStyle/>
                  <a:p>
                    <a:endParaRPr lang="en-US"/>
                  </a:p>
                </p:txBody>
              </p:sp>
              <p:sp>
                <p:nvSpPr>
                  <p:cNvPr id="38120" name="Freeform 472"/>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A4A4A4"/>
                  </a:solidFill>
                  <a:ln w="9525">
                    <a:noFill/>
                    <a:round/>
                    <a:headEnd/>
                    <a:tailEnd/>
                  </a:ln>
                </p:spPr>
                <p:txBody>
                  <a:bodyPr/>
                  <a:lstStyle/>
                  <a:p>
                    <a:endParaRPr lang="en-US"/>
                  </a:p>
                </p:txBody>
              </p:sp>
              <p:sp>
                <p:nvSpPr>
                  <p:cNvPr id="38121" name="Freeform 473"/>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A8A8A8"/>
                  </a:solidFill>
                  <a:ln w="9525">
                    <a:noFill/>
                    <a:round/>
                    <a:headEnd/>
                    <a:tailEnd/>
                  </a:ln>
                </p:spPr>
                <p:txBody>
                  <a:bodyPr/>
                  <a:lstStyle/>
                  <a:p>
                    <a:endParaRPr lang="en-US"/>
                  </a:p>
                </p:txBody>
              </p:sp>
              <p:sp>
                <p:nvSpPr>
                  <p:cNvPr id="38122" name="Freeform 474"/>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ADADAD"/>
                  </a:solidFill>
                  <a:ln w="9525">
                    <a:noFill/>
                    <a:round/>
                    <a:headEnd/>
                    <a:tailEnd/>
                  </a:ln>
                </p:spPr>
                <p:txBody>
                  <a:bodyPr/>
                  <a:lstStyle/>
                  <a:p>
                    <a:endParaRPr lang="en-US"/>
                  </a:p>
                </p:txBody>
              </p:sp>
              <p:sp>
                <p:nvSpPr>
                  <p:cNvPr id="38123" name="Freeform 475"/>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B1B1B1"/>
                  </a:solidFill>
                  <a:ln w="9525">
                    <a:noFill/>
                    <a:round/>
                    <a:headEnd/>
                    <a:tailEnd/>
                  </a:ln>
                </p:spPr>
                <p:txBody>
                  <a:bodyPr/>
                  <a:lstStyle/>
                  <a:p>
                    <a:endParaRPr lang="en-US"/>
                  </a:p>
                </p:txBody>
              </p:sp>
              <p:sp>
                <p:nvSpPr>
                  <p:cNvPr id="38124" name="Freeform 476"/>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B5B5B5"/>
                  </a:solidFill>
                  <a:ln w="9525">
                    <a:noFill/>
                    <a:round/>
                    <a:headEnd/>
                    <a:tailEnd/>
                  </a:ln>
                </p:spPr>
                <p:txBody>
                  <a:bodyPr/>
                  <a:lstStyle/>
                  <a:p>
                    <a:endParaRPr lang="en-US"/>
                  </a:p>
                </p:txBody>
              </p:sp>
              <p:sp>
                <p:nvSpPr>
                  <p:cNvPr id="38125" name="Freeform 477"/>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BABABA"/>
                  </a:solidFill>
                  <a:ln w="9525">
                    <a:noFill/>
                    <a:round/>
                    <a:headEnd/>
                    <a:tailEnd/>
                  </a:ln>
                </p:spPr>
                <p:txBody>
                  <a:bodyPr/>
                  <a:lstStyle/>
                  <a:p>
                    <a:endParaRPr lang="en-US"/>
                  </a:p>
                </p:txBody>
              </p:sp>
              <p:sp>
                <p:nvSpPr>
                  <p:cNvPr id="38126" name="Freeform 478"/>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BEBEBE"/>
                  </a:solidFill>
                  <a:ln w="9525">
                    <a:noFill/>
                    <a:round/>
                    <a:headEnd/>
                    <a:tailEnd/>
                  </a:ln>
                </p:spPr>
                <p:txBody>
                  <a:bodyPr/>
                  <a:lstStyle/>
                  <a:p>
                    <a:endParaRPr lang="en-US"/>
                  </a:p>
                </p:txBody>
              </p:sp>
              <p:sp>
                <p:nvSpPr>
                  <p:cNvPr id="38127" name="Freeform 479"/>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C2C2C2"/>
                  </a:solidFill>
                  <a:ln w="9525">
                    <a:noFill/>
                    <a:round/>
                    <a:headEnd/>
                    <a:tailEnd/>
                  </a:ln>
                </p:spPr>
                <p:txBody>
                  <a:bodyPr/>
                  <a:lstStyle/>
                  <a:p>
                    <a:endParaRPr lang="en-US"/>
                  </a:p>
                </p:txBody>
              </p:sp>
              <p:sp>
                <p:nvSpPr>
                  <p:cNvPr id="38128" name="Freeform 480"/>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C6C6C6"/>
                  </a:solidFill>
                  <a:ln w="9525">
                    <a:noFill/>
                    <a:round/>
                    <a:headEnd/>
                    <a:tailEnd/>
                  </a:ln>
                </p:spPr>
                <p:txBody>
                  <a:bodyPr/>
                  <a:lstStyle/>
                  <a:p>
                    <a:endParaRPr lang="en-US"/>
                  </a:p>
                </p:txBody>
              </p:sp>
              <p:sp>
                <p:nvSpPr>
                  <p:cNvPr id="38129" name="Freeform 481"/>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CBCBCB"/>
                  </a:solidFill>
                  <a:ln w="9525">
                    <a:noFill/>
                    <a:round/>
                    <a:headEnd/>
                    <a:tailEnd/>
                  </a:ln>
                </p:spPr>
                <p:txBody>
                  <a:bodyPr/>
                  <a:lstStyle/>
                  <a:p>
                    <a:endParaRPr lang="en-US"/>
                  </a:p>
                </p:txBody>
              </p:sp>
              <p:sp>
                <p:nvSpPr>
                  <p:cNvPr id="38130" name="Freeform 482"/>
                  <p:cNvSpPr>
                    <a:spLocks/>
                  </p:cNvSpPr>
                  <p:nvPr/>
                </p:nvSpPr>
                <p:spPr bwMode="auto">
                  <a:xfrm>
                    <a:off x="1126" y="1699"/>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CFCFCF"/>
                  </a:solidFill>
                  <a:ln w="9525">
                    <a:noFill/>
                    <a:round/>
                    <a:headEnd/>
                    <a:tailEnd/>
                  </a:ln>
                </p:spPr>
                <p:txBody>
                  <a:bodyPr/>
                  <a:lstStyle/>
                  <a:p>
                    <a:endParaRPr lang="en-US"/>
                  </a:p>
                </p:txBody>
              </p:sp>
              <p:sp>
                <p:nvSpPr>
                  <p:cNvPr id="38131" name="Rectangle 483"/>
                  <p:cNvSpPr>
                    <a:spLocks noChangeArrowheads="1"/>
                  </p:cNvSpPr>
                  <p:nvPr/>
                </p:nvSpPr>
                <p:spPr bwMode="auto">
                  <a:xfrm>
                    <a:off x="1126" y="1695"/>
                    <a:ext cx="175" cy="4"/>
                  </a:xfrm>
                  <a:prstGeom prst="rect">
                    <a:avLst/>
                  </a:prstGeom>
                  <a:solidFill>
                    <a:srgbClr val="D3D3D3"/>
                  </a:solidFill>
                  <a:ln w="9525">
                    <a:noFill/>
                    <a:miter lim="800000"/>
                    <a:headEnd/>
                    <a:tailEnd/>
                  </a:ln>
                </p:spPr>
                <p:txBody>
                  <a:bodyPr/>
                  <a:lstStyle/>
                  <a:p>
                    <a:endParaRPr lang="en-US"/>
                  </a:p>
                </p:txBody>
              </p:sp>
              <p:sp>
                <p:nvSpPr>
                  <p:cNvPr id="38132" name="Freeform 484"/>
                  <p:cNvSpPr>
                    <a:spLocks/>
                  </p:cNvSpPr>
                  <p:nvPr/>
                </p:nvSpPr>
                <p:spPr bwMode="auto">
                  <a:xfrm>
                    <a:off x="1126" y="1695"/>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D8D8D8"/>
                  </a:solidFill>
                  <a:ln w="9525">
                    <a:noFill/>
                    <a:round/>
                    <a:headEnd/>
                    <a:tailEnd/>
                  </a:ln>
                </p:spPr>
                <p:txBody>
                  <a:bodyPr/>
                  <a:lstStyle/>
                  <a:p>
                    <a:endParaRPr lang="en-US"/>
                  </a:p>
                </p:txBody>
              </p:sp>
              <p:sp>
                <p:nvSpPr>
                  <p:cNvPr id="38133" name="Freeform 485"/>
                  <p:cNvSpPr>
                    <a:spLocks/>
                  </p:cNvSpPr>
                  <p:nvPr/>
                </p:nvSpPr>
                <p:spPr bwMode="auto">
                  <a:xfrm>
                    <a:off x="1126" y="1695"/>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DCDCDC"/>
                  </a:solidFill>
                  <a:ln w="9525">
                    <a:noFill/>
                    <a:round/>
                    <a:headEnd/>
                    <a:tailEnd/>
                  </a:ln>
                </p:spPr>
                <p:txBody>
                  <a:bodyPr/>
                  <a:lstStyle/>
                  <a:p>
                    <a:endParaRPr lang="en-US"/>
                  </a:p>
                </p:txBody>
              </p:sp>
              <p:sp>
                <p:nvSpPr>
                  <p:cNvPr id="38134" name="Freeform 486"/>
                  <p:cNvSpPr>
                    <a:spLocks/>
                  </p:cNvSpPr>
                  <p:nvPr/>
                </p:nvSpPr>
                <p:spPr bwMode="auto">
                  <a:xfrm>
                    <a:off x="1126" y="1695"/>
                    <a:ext cx="175" cy="1"/>
                  </a:xfrm>
                  <a:custGeom>
                    <a:avLst/>
                    <a:gdLst>
                      <a:gd name="T0" fmla="*/ 175 w 175"/>
                      <a:gd name="T1" fmla="*/ 0 h 1"/>
                      <a:gd name="T2" fmla="*/ 0 w 175"/>
                      <a:gd name="T3" fmla="*/ 0 h 1"/>
                      <a:gd name="T4" fmla="*/ 175 w 175"/>
                      <a:gd name="T5" fmla="*/ 0 h 1"/>
                      <a:gd name="T6" fmla="*/ 0 60000 65536"/>
                      <a:gd name="T7" fmla="*/ 0 60000 65536"/>
                      <a:gd name="T8" fmla="*/ 0 60000 65536"/>
                      <a:gd name="T9" fmla="*/ 0 w 175"/>
                      <a:gd name="T10" fmla="*/ 0 h 1"/>
                      <a:gd name="T11" fmla="*/ 175 w 175"/>
                      <a:gd name="T12" fmla="*/ 1 h 1"/>
                    </a:gdLst>
                    <a:ahLst/>
                    <a:cxnLst>
                      <a:cxn ang="T6">
                        <a:pos x="T0" y="T1"/>
                      </a:cxn>
                      <a:cxn ang="T7">
                        <a:pos x="T2" y="T3"/>
                      </a:cxn>
                      <a:cxn ang="T8">
                        <a:pos x="T4" y="T5"/>
                      </a:cxn>
                    </a:cxnLst>
                    <a:rect l="T9" t="T10" r="T11" b="T12"/>
                    <a:pathLst>
                      <a:path w="175" h="1">
                        <a:moveTo>
                          <a:pt x="175" y="0"/>
                        </a:moveTo>
                        <a:lnTo>
                          <a:pt x="0" y="0"/>
                        </a:lnTo>
                        <a:lnTo>
                          <a:pt x="175" y="0"/>
                        </a:lnTo>
                        <a:close/>
                      </a:path>
                    </a:pathLst>
                  </a:custGeom>
                  <a:solidFill>
                    <a:srgbClr val="E0E0E0"/>
                  </a:solidFill>
                  <a:ln w="9525">
                    <a:noFill/>
                    <a:round/>
                    <a:headEnd/>
                    <a:tailEnd/>
                  </a:ln>
                </p:spPr>
                <p:txBody>
                  <a:bodyPr/>
                  <a:lstStyle/>
                  <a:p>
                    <a:endParaRPr lang="en-US"/>
                  </a:p>
                </p:txBody>
              </p:sp>
              <p:sp>
                <p:nvSpPr>
                  <p:cNvPr id="38135" name="Freeform 487"/>
                  <p:cNvSpPr>
                    <a:spLocks/>
                  </p:cNvSpPr>
                  <p:nvPr/>
                </p:nvSpPr>
                <p:spPr bwMode="auto">
                  <a:xfrm>
                    <a:off x="1126" y="1695"/>
                    <a:ext cx="175" cy="1"/>
                  </a:xfrm>
                  <a:custGeom>
                    <a:avLst/>
                    <a:gdLst>
                      <a:gd name="T0" fmla="*/ 175 w 175"/>
                      <a:gd name="T1" fmla="*/ 0 h 1"/>
                      <a:gd name="T2" fmla="*/ 0 w 175"/>
                      <a:gd name="T3" fmla="*/ 0 h 1"/>
                      <a:gd name="T4" fmla="*/ 143 w 175"/>
                      <a:gd name="T5" fmla="*/ 0 h 1"/>
                      <a:gd name="T6" fmla="*/ 175 w 175"/>
                      <a:gd name="T7" fmla="*/ 0 h 1"/>
                      <a:gd name="T8" fmla="*/ 0 60000 65536"/>
                      <a:gd name="T9" fmla="*/ 0 60000 65536"/>
                      <a:gd name="T10" fmla="*/ 0 60000 65536"/>
                      <a:gd name="T11" fmla="*/ 0 60000 65536"/>
                      <a:gd name="T12" fmla="*/ 0 w 175"/>
                      <a:gd name="T13" fmla="*/ 0 h 1"/>
                      <a:gd name="T14" fmla="*/ 175 w 175"/>
                      <a:gd name="T15" fmla="*/ 1 h 1"/>
                    </a:gdLst>
                    <a:ahLst/>
                    <a:cxnLst>
                      <a:cxn ang="T8">
                        <a:pos x="T0" y="T1"/>
                      </a:cxn>
                      <a:cxn ang="T9">
                        <a:pos x="T2" y="T3"/>
                      </a:cxn>
                      <a:cxn ang="T10">
                        <a:pos x="T4" y="T5"/>
                      </a:cxn>
                      <a:cxn ang="T11">
                        <a:pos x="T6" y="T7"/>
                      </a:cxn>
                    </a:cxnLst>
                    <a:rect l="T12" t="T13" r="T14" b="T15"/>
                    <a:pathLst>
                      <a:path w="175" h="1">
                        <a:moveTo>
                          <a:pt x="175" y="0"/>
                        </a:moveTo>
                        <a:lnTo>
                          <a:pt x="0" y="0"/>
                        </a:lnTo>
                        <a:lnTo>
                          <a:pt x="143" y="0"/>
                        </a:lnTo>
                        <a:lnTo>
                          <a:pt x="175" y="0"/>
                        </a:lnTo>
                        <a:close/>
                      </a:path>
                    </a:pathLst>
                  </a:custGeom>
                  <a:solidFill>
                    <a:srgbClr val="E5E5E5"/>
                  </a:solidFill>
                  <a:ln w="9525">
                    <a:noFill/>
                    <a:round/>
                    <a:headEnd/>
                    <a:tailEnd/>
                  </a:ln>
                </p:spPr>
                <p:txBody>
                  <a:bodyPr/>
                  <a:lstStyle/>
                  <a:p>
                    <a:endParaRPr lang="en-US"/>
                  </a:p>
                </p:txBody>
              </p:sp>
              <p:sp>
                <p:nvSpPr>
                  <p:cNvPr id="38136" name="Freeform 488"/>
                  <p:cNvSpPr>
                    <a:spLocks/>
                  </p:cNvSpPr>
                  <p:nvPr/>
                </p:nvSpPr>
                <p:spPr bwMode="auto">
                  <a:xfrm>
                    <a:off x="1126" y="1695"/>
                    <a:ext cx="143" cy="1"/>
                  </a:xfrm>
                  <a:custGeom>
                    <a:avLst/>
                    <a:gdLst>
                      <a:gd name="T0" fmla="*/ 143 w 143"/>
                      <a:gd name="T1" fmla="*/ 0 h 1"/>
                      <a:gd name="T2" fmla="*/ 0 w 143"/>
                      <a:gd name="T3" fmla="*/ 0 h 1"/>
                      <a:gd name="T4" fmla="*/ 72 w 143"/>
                      <a:gd name="T5" fmla="*/ 0 h 1"/>
                      <a:gd name="T6" fmla="*/ 143 w 143"/>
                      <a:gd name="T7" fmla="*/ 0 h 1"/>
                      <a:gd name="T8" fmla="*/ 0 60000 65536"/>
                      <a:gd name="T9" fmla="*/ 0 60000 65536"/>
                      <a:gd name="T10" fmla="*/ 0 60000 65536"/>
                      <a:gd name="T11" fmla="*/ 0 60000 65536"/>
                      <a:gd name="T12" fmla="*/ 0 w 143"/>
                      <a:gd name="T13" fmla="*/ 0 h 1"/>
                      <a:gd name="T14" fmla="*/ 143 w 143"/>
                      <a:gd name="T15" fmla="*/ 1 h 1"/>
                    </a:gdLst>
                    <a:ahLst/>
                    <a:cxnLst>
                      <a:cxn ang="T8">
                        <a:pos x="T0" y="T1"/>
                      </a:cxn>
                      <a:cxn ang="T9">
                        <a:pos x="T2" y="T3"/>
                      </a:cxn>
                      <a:cxn ang="T10">
                        <a:pos x="T4" y="T5"/>
                      </a:cxn>
                      <a:cxn ang="T11">
                        <a:pos x="T6" y="T7"/>
                      </a:cxn>
                    </a:cxnLst>
                    <a:rect l="T12" t="T13" r="T14" b="T15"/>
                    <a:pathLst>
                      <a:path w="143" h="1">
                        <a:moveTo>
                          <a:pt x="143" y="0"/>
                        </a:moveTo>
                        <a:lnTo>
                          <a:pt x="0" y="0"/>
                        </a:lnTo>
                        <a:lnTo>
                          <a:pt x="72" y="0"/>
                        </a:lnTo>
                        <a:lnTo>
                          <a:pt x="143" y="0"/>
                        </a:lnTo>
                        <a:close/>
                      </a:path>
                    </a:pathLst>
                  </a:custGeom>
                  <a:solidFill>
                    <a:srgbClr val="E9E9E9"/>
                  </a:solidFill>
                  <a:ln w="9525">
                    <a:noFill/>
                    <a:round/>
                    <a:headEnd/>
                    <a:tailEnd/>
                  </a:ln>
                </p:spPr>
                <p:txBody>
                  <a:bodyPr/>
                  <a:lstStyle/>
                  <a:p>
                    <a:endParaRPr lang="en-US"/>
                  </a:p>
                </p:txBody>
              </p:sp>
              <p:sp>
                <p:nvSpPr>
                  <p:cNvPr id="38137" name="Freeform 489"/>
                  <p:cNvSpPr>
                    <a:spLocks/>
                  </p:cNvSpPr>
                  <p:nvPr/>
                </p:nvSpPr>
                <p:spPr bwMode="auto">
                  <a:xfrm>
                    <a:off x="1126" y="1695"/>
                    <a:ext cx="72" cy="1"/>
                  </a:xfrm>
                  <a:custGeom>
                    <a:avLst/>
                    <a:gdLst>
                      <a:gd name="T0" fmla="*/ 72 w 72"/>
                      <a:gd name="T1" fmla="*/ 0 h 1"/>
                      <a:gd name="T2" fmla="*/ 0 w 72"/>
                      <a:gd name="T3" fmla="*/ 0 h 1"/>
                      <a:gd name="T4" fmla="*/ 72 w 72"/>
                      <a:gd name="T5" fmla="*/ 0 h 1"/>
                      <a:gd name="T6" fmla="*/ 0 60000 65536"/>
                      <a:gd name="T7" fmla="*/ 0 60000 65536"/>
                      <a:gd name="T8" fmla="*/ 0 60000 65536"/>
                      <a:gd name="T9" fmla="*/ 0 w 72"/>
                      <a:gd name="T10" fmla="*/ 0 h 1"/>
                      <a:gd name="T11" fmla="*/ 72 w 72"/>
                      <a:gd name="T12" fmla="*/ 1 h 1"/>
                    </a:gdLst>
                    <a:ahLst/>
                    <a:cxnLst>
                      <a:cxn ang="T6">
                        <a:pos x="T0" y="T1"/>
                      </a:cxn>
                      <a:cxn ang="T7">
                        <a:pos x="T2" y="T3"/>
                      </a:cxn>
                      <a:cxn ang="T8">
                        <a:pos x="T4" y="T5"/>
                      </a:cxn>
                    </a:cxnLst>
                    <a:rect l="T9" t="T10" r="T11" b="T12"/>
                    <a:pathLst>
                      <a:path w="72" h="1">
                        <a:moveTo>
                          <a:pt x="72" y="0"/>
                        </a:moveTo>
                        <a:lnTo>
                          <a:pt x="0" y="0"/>
                        </a:lnTo>
                        <a:lnTo>
                          <a:pt x="72" y="0"/>
                        </a:lnTo>
                        <a:close/>
                      </a:path>
                    </a:pathLst>
                  </a:custGeom>
                  <a:solidFill>
                    <a:srgbClr val="F2F2F2"/>
                  </a:solidFill>
                  <a:ln w="9525">
                    <a:noFill/>
                    <a:round/>
                    <a:headEnd/>
                    <a:tailEnd/>
                  </a:ln>
                </p:spPr>
                <p:txBody>
                  <a:bodyPr/>
                  <a:lstStyle/>
                  <a:p>
                    <a:endParaRPr lang="en-US"/>
                  </a:p>
                </p:txBody>
              </p:sp>
              <p:sp>
                <p:nvSpPr>
                  <p:cNvPr id="38138" name="Rectangle 490"/>
                  <p:cNvSpPr>
                    <a:spLocks noChangeArrowheads="1"/>
                  </p:cNvSpPr>
                  <p:nvPr/>
                </p:nvSpPr>
                <p:spPr bwMode="auto">
                  <a:xfrm>
                    <a:off x="1126" y="1695"/>
                    <a:ext cx="175" cy="10"/>
                  </a:xfrm>
                  <a:prstGeom prst="rect">
                    <a:avLst/>
                  </a:prstGeom>
                  <a:noFill/>
                  <a:ln w="0">
                    <a:solidFill>
                      <a:srgbClr val="000000"/>
                    </a:solidFill>
                    <a:miter lim="800000"/>
                    <a:headEnd/>
                    <a:tailEnd/>
                  </a:ln>
                </p:spPr>
                <p:txBody>
                  <a:bodyPr/>
                  <a:lstStyle/>
                  <a:p>
                    <a:endParaRPr lang="en-US"/>
                  </a:p>
                </p:txBody>
              </p:sp>
              <p:sp>
                <p:nvSpPr>
                  <p:cNvPr id="38139" name="Freeform 491"/>
                  <p:cNvSpPr>
                    <a:spLocks/>
                  </p:cNvSpPr>
                  <p:nvPr/>
                </p:nvSpPr>
                <p:spPr bwMode="auto">
                  <a:xfrm>
                    <a:off x="979" y="1705"/>
                    <a:ext cx="147" cy="1"/>
                  </a:xfrm>
                  <a:custGeom>
                    <a:avLst/>
                    <a:gdLst>
                      <a:gd name="T0" fmla="*/ 0 w 147"/>
                      <a:gd name="T1" fmla="*/ 0 h 1"/>
                      <a:gd name="T2" fmla="*/ 147 w 147"/>
                      <a:gd name="T3" fmla="*/ 0 h 1"/>
                      <a:gd name="T4" fmla="*/ 0 w 147"/>
                      <a:gd name="T5" fmla="*/ 0 h 1"/>
                      <a:gd name="T6" fmla="*/ 0 60000 65536"/>
                      <a:gd name="T7" fmla="*/ 0 60000 65536"/>
                      <a:gd name="T8" fmla="*/ 0 60000 65536"/>
                      <a:gd name="T9" fmla="*/ 0 w 147"/>
                      <a:gd name="T10" fmla="*/ 0 h 1"/>
                      <a:gd name="T11" fmla="*/ 147 w 147"/>
                      <a:gd name="T12" fmla="*/ 1 h 1"/>
                    </a:gdLst>
                    <a:ahLst/>
                    <a:cxnLst>
                      <a:cxn ang="T6">
                        <a:pos x="T0" y="T1"/>
                      </a:cxn>
                      <a:cxn ang="T7">
                        <a:pos x="T2" y="T3"/>
                      </a:cxn>
                      <a:cxn ang="T8">
                        <a:pos x="T4" y="T5"/>
                      </a:cxn>
                    </a:cxnLst>
                    <a:rect l="T9" t="T10" r="T11" b="T12"/>
                    <a:pathLst>
                      <a:path w="147" h="1">
                        <a:moveTo>
                          <a:pt x="0" y="0"/>
                        </a:moveTo>
                        <a:lnTo>
                          <a:pt x="147" y="0"/>
                        </a:lnTo>
                        <a:lnTo>
                          <a:pt x="0" y="0"/>
                        </a:lnTo>
                        <a:close/>
                      </a:path>
                    </a:pathLst>
                  </a:custGeom>
                  <a:solidFill>
                    <a:srgbClr val="E5E5E5"/>
                  </a:solidFill>
                  <a:ln w="9525">
                    <a:noFill/>
                    <a:round/>
                    <a:headEnd/>
                    <a:tailEnd/>
                  </a:ln>
                </p:spPr>
                <p:txBody>
                  <a:bodyPr/>
                  <a:lstStyle/>
                  <a:p>
                    <a:endParaRPr lang="en-US"/>
                  </a:p>
                </p:txBody>
              </p:sp>
              <p:sp>
                <p:nvSpPr>
                  <p:cNvPr id="38140" name="Freeform 492"/>
                  <p:cNvSpPr>
                    <a:spLocks/>
                  </p:cNvSpPr>
                  <p:nvPr/>
                </p:nvSpPr>
                <p:spPr bwMode="auto">
                  <a:xfrm>
                    <a:off x="977" y="1705"/>
                    <a:ext cx="149" cy="1"/>
                  </a:xfrm>
                  <a:custGeom>
                    <a:avLst/>
                    <a:gdLst>
                      <a:gd name="T0" fmla="*/ 149 w 149"/>
                      <a:gd name="T1" fmla="*/ 0 h 1"/>
                      <a:gd name="T2" fmla="*/ 2 w 149"/>
                      <a:gd name="T3" fmla="*/ 0 h 1"/>
                      <a:gd name="T4" fmla="*/ 0 w 149"/>
                      <a:gd name="T5" fmla="*/ 0 h 1"/>
                      <a:gd name="T6" fmla="*/ 149 w 149"/>
                      <a:gd name="T7" fmla="*/ 0 h 1"/>
                      <a:gd name="T8" fmla="*/ 0 60000 65536"/>
                      <a:gd name="T9" fmla="*/ 0 60000 65536"/>
                      <a:gd name="T10" fmla="*/ 0 60000 65536"/>
                      <a:gd name="T11" fmla="*/ 0 60000 65536"/>
                      <a:gd name="T12" fmla="*/ 0 w 149"/>
                      <a:gd name="T13" fmla="*/ 0 h 1"/>
                      <a:gd name="T14" fmla="*/ 149 w 149"/>
                      <a:gd name="T15" fmla="*/ 1 h 1"/>
                    </a:gdLst>
                    <a:ahLst/>
                    <a:cxnLst>
                      <a:cxn ang="T8">
                        <a:pos x="T0" y="T1"/>
                      </a:cxn>
                      <a:cxn ang="T9">
                        <a:pos x="T2" y="T3"/>
                      </a:cxn>
                      <a:cxn ang="T10">
                        <a:pos x="T4" y="T5"/>
                      </a:cxn>
                      <a:cxn ang="T11">
                        <a:pos x="T6" y="T7"/>
                      </a:cxn>
                    </a:cxnLst>
                    <a:rect l="T12" t="T13" r="T14" b="T15"/>
                    <a:pathLst>
                      <a:path w="149" h="1">
                        <a:moveTo>
                          <a:pt x="149" y="0"/>
                        </a:moveTo>
                        <a:lnTo>
                          <a:pt x="2" y="0"/>
                        </a:lnTo>
                        <a:lnTo>
                          <a:pt x="0" y="0"/>
                        </a:lnTo>
                        <a:lnTo>
                          <a:pt x="149" y="0"/>
                        </a:lnTo>
                        <a:close/>
                      </a:path>
                    </a:pathLst>
                  </a:custGeom>
                  <a:solidFill>
                    <a:srgbClr val="D8D8D8"/>
                  </a:solidFill>
                  <a:ln w="9525">
                    <a:noFill/>
                    <a:round/>
                    <a:headEnd/>
                    <a:tailEnd/>
                  </a:ln>
                </p:spPr>
                <p:txBody>
                  <a:bodyPr/>
                  <a:lstStyle/>
                  <a:p>
                    <a:endParaRPr lang="en-US"/>
                  </a:p>
                </p:txBody>
              </p:sp>
              <p:sp>
                <p:nvSpPr>
                  <p:cNvPr id="38141" name="Rectangle 493"/>
                  <p:cNvSpPr>
                    <a:spLocks noChangeArrowheads="1"/>
                  </p:cNvSpPr>
                  <p:nvPr/>
                </p:nvSpPr>
                <p:spPr bwMode="auto">
                  <a:xfrm>
                    <a:off x="977" y="1704"/>
                    <a:ext cx="149" cy="1"/>
                  </a:xfrm>
                  <a:prstGeom prst="rect">
                    <a:avLst/>
                  </a:prstGeom>
                  <a:solidFill>
                    <a:srgbClr val="CBCBCB"/>
                  </a:solidFill>
                  <a:ln w="9525">
                    <a:noFill/>
                    <a:miter lim="800000"/>
                    <a:headEnd/>
                    <a:tailEnd/>
                  </a:ln>
                </p:spPr>
                <p:txBody>
                  <a:bodyPr/>
                  <a:lstStyle/>
                  <a:p>
                    <a:endParaRPr lang="en-US"/>
                  </a:p>
                </p:txBody>
              </p:sp>
              <p:sp>
                <p:nvSpPr>
                  <p:cNvPr id="38142" name="Freeform 494"/>
                  <p:cNvSpPr>
                    <a:spLocks/>
                  </p:cNvSpPr>
                  <p:nvPr/>
                </p:nvSpPr>
                <p:spPr bwMode="auto">
                  <a:xfrm>
                    <a:off x="977" y="1704"/>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BEBEBE"/>
                  </a:solidFill>
                  <a:ln w="9525">
                    <a:noFill/>
                    <a:round/>
                    <a:headEnd/>
                    <a:tailEnd/>
                  </a:ln>
                </p:spPr>
                <p:txBody>
                  <a:bodyPr/>
                  <a:lstStyle/>
                  <a:p>
                    <a:endParaRPr lang="en-US"/>
                  </a:p>
                </p:txBody>
              </p:sp>
              <p:sp>
                <p:nvSpPr>
                  <p:cNvPr id="38143" name="Freeform 495"/>
                  <p:cNvSpPr>
                    <a:spLocks/>
                  </p:cNvSpPr>
                  <p:nvPr/>
                </p:nvSpPr>
                <p:spPr bwMode="auto">
                  <a:xfrm>
                    <a:off x="977" y="1704"/>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B1B1B1"/>
                  </a:solidFill>
                  <a:ln w="9525">
                    <a:noFill/>
                    <a:round/>
                    <a:headEnd/>
                    <a:tailEnd/>
                  </a:ln>
                </p:spPr>
                <p:txBody>
                  <a:bodyPr/>
                  <a:lstStyle/>
                  <a:p>
                    <a:endParaRPr lang="en-US"/>
                  </a:p>
                </p:txBody>
              </p:sp>
              <p:sp>
                <p:nvSpPr>
                  <p:cNvPr id="38144" name="Freeform 496"/>
                  <p:cNvSpPr>
                    <a:spLocks/>
                  </p:cNvSpPr>
                  <p:nvPr/>
                </p:nvSpPr>
                <p:spPr bwMode="auto">
                  <a:xfrm>
                    <a:off x="974" y="1704"/>
                    <a:ext cx="152" cy="1"/>
                  </a:xfrm>
                  <a:custGeom>
                    <a:avLst/>
                    <a:gdLst>
                      <a:gd name="T0" fmla="*/ 152 w 152"/>
                      <a:gd name="T1" fmla="*/ 0 h 1"/>
                      <a:gd name="T2" fmla="*/ 3 w 152"/>
                      <a:gd name="T3" fmla="*/ 0 h 1"/>
                      <a:gd name="T4" fmla="*/ 0 w 152"/>
                      <a:gd name="T5" fmla="*/ 0 h 1"/>
                      <a:gd name="T6" fmla="*/ 152 w 152"/>
                      <a:gd name="T7" fmla="*/ 0 h 1"/>
                      <a:gd name="T8" fmla="*/ 0 60000 65536"/>
                      <a:gd name="T9" fmla="*/ 0 60000 65536"/>
                      <a:gd name="T10" fmla="*/ 0 60000 65536"/>
                      <a:gd name="T11" fmla="*/ 0 60000 65536"/>
                      <a:gd name="T12" fmla="*/ 0 w 152"/>
                      <a:gd name="T13" fmla="*/ 0 h 1"/>
                      <a:gd name="T14" fmla="*/ 152 w 152"/>
                      <a:gd name="T15" fmla="*/ 1 h 1"/>
                    </a:gdLst>
                    <a:ahLst/>
                    <a:cxnLst>
                      <a:cxn ang="T8">
                        <a:pos x="T0" y="T1"/>
                      </a:cxn>
                      <a:cxn ang="T9">
                        <a:pos x="T2" y="T3"/>
                      </a:cxn>
                      <a:cxn ang="T10">
                        <a:pos x="T4" y="T5"/>
                      </a:cxn>
                      <a:cxn ang="T11">
                        <a:pos x="T6" y="T7"/>
                      </a:cxn>
                    </a:cxnLst>
                    <a:rect l="T12" t="T13" r="T14" b="T15"/>
                    <a:pathLst>
                      <a:path w="152" h="1">
                        <a:moveTo>
                          <a:pt x="152" y="0"/>
                        </a:moveTo>
                        <a:lnTo>
                          <a:pt x="3" y="0"/>
                        </a:lnTo>
                        <a:lnTo>
                          <a:pt x="0" y="0"/>
                        </a:lnTo>
                        <a:lnTo>
                          <a:pt x="152" y="0"/>
                        </a:lnTo>
                        <a:close/>
                      </a:path>
                    </a:pathLst>
                  </a:custGeom>
                  <a:solidFill>
                    <a:srgbClr val="A4A4A4"/>
                  </a:solidFill>
                  <a:ln w="9525">
                    <a:noFill/>
                    <a:round/>
                    <a:headEnd/>
                    <a:tailEnd/>
                  </a:ln>
                </p:spPr>
                <p:txBody>
                  <a:bodyPr/>
                  <a:lstStyle/>
                  <a:p>
                    <a:endParaRPr lang="en-US"/>
                  </a:p>
                </p:txBody>
              </p:sp>
              <p:sp>
                <p:nvSpPr>
                  <p:cNvPr id="38145" name="Freeform 497"/>
                  <p:cNvSpPr>
                    <a:spLocks/>
                  </p:cNvSpPr>
                  <p:nvPr/>
                </p:nvSpPr>
                <p:spPr bwMode="auto">
                  <a:xfrm>
                    <a:off x="974" y="1704"/>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979797"/>
                  </a:solidFill>
                  <a:ln w="9525">
                    <a:noFill/>
                    <a:round/>
                    <a:headEnd/>
                    <a:tailEnd/>
                  </a:ln>
                </p:spPr>
                <p:txBody>
                  <a:bodyPr/>
                  <a:lstStyle/>
                  <a:p>
                    <a:endParaRPr lang="en-US"/>
                  </a:p>
                </p:txBody>
              </p:sp>
              <p:sp>
                <p:nvSpPr>
                  <p:cNvPr id="38146" name="Freeform 498"/>
                  <p:cNvSpPr>
                    <a:spLocks/>
                  </p:cNvSpPr>
                  <p:nvPr/>
                </p:nvSpPr>
                <p:spPr bwMode="auto">
                  <a:xfrm>
                    <a:off x="974" y="1704"/>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8A8A8A"/>
                  </a:solidFill>
                  <a:ln w="9525">
                    <a:noFill/>
                    <a:round/>
                    <a:headEnd/>
                    <a:tailEnd/>
                  </a:ln>
                </p:spPr>
                <p:txBody>
                  <a:bodyPr/>
                  <a:lstStyle/>
                  <a:p>
                    <a:endParaRPr lang="en-US"/>
                  </a:p>
                </p:txBody>
              </p:sp>
              <p:sp>
                <p:nvSpPr>
                  <p:cNvPr id="38147" name="Freeform 499"/>
                  <p:cNvSpPr>
                    <a:spLocks/>
                  </p:cNvSpPr>
                  <p:nvPr/>
                </p:nvSpPr>
                <p:spPr bwMode="auto">
                  <a:xfrm>
                    <a:off x="974" y="1704"/>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7D7D7D"/>
                  </a:solidFill>
                  <a:ln w="9525">
                    <a:noFill/>
                    <a:round/>
                    <a:headEnd/>
                    <a:tailEnd/>
                  </a:ln>
                </p:spPr>
                <p:txBody>
                  <a:bodyPr/>
                  <a:lstStyle/>
                  <a:p>
                    <a:endParaRPr lang="en-US"/>
                  </a:p>
                </p:txBody>
              </p:sp>
              <p:sp>
                <p:nvSpPr>
                  <p:cNvPr id="38148" name="Freeform 500"/>
                  <p:cNvSpPr>
                    <a:spLocks/>
                  </p:cNvSpPr>
                  <p:nvPr/>
                </p:nvSpPr>
                <p:spPr bwMode="auto">
                  <a:xfrm>
                    <a:off x="974" y="1704"/>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707070"/>
                  </a:solidFill>
                  <a:ln w="9525">
                    <a:noFill/>
                    <a:round/>
                    <a:headEnd/>
                    <a:tailEnd/>
                  </a:ln>
                </p:spPr>
                <p:txBody>
                  <a:bodyPr/>
                  <a:lstStyle/>
                  <a:p>
                    <a:endParaRPr lang="en-US"/>
                  </a:p>
                </p:txBody>
              </p:sp>
              <p:sp>
                <p:nvSpPr>
                  <p:cNvPr id="38149" name="Freeform 501"/>
                  <p:cNvSpPr>
                    <a:spLocks/>
                  </p:cNvSpPr>
                  <p:nvPr/>
                </p:nvSpPr>
                <p:spPr bwMode="auto">
                  <a:xfrm>
                    <a:off x="972" y="1704"/>
                    <a:ext cx="154" cy="1"/>
                  </a:xfrm>
                  <a:custGeom>
                    <a:avLst/>
                    <a:gdLst>
                      <a:gd name="T0" fmla="*/ 154 w 154"/>
                      <a:gd name="T1" fmla="*/ 0 h 1"/>
                      <a:gd name="T2" fmla="*/ 2 w 154"/>
                      <a:gd name="T3" fmla="*/ 0 h 1"/>
                      <a:gd name="T4" fmla="*/ 0 w 154"/>
                      <a:gd name="T5" fmla="*/ 0 h 1"/>
                      <a:gd name="T6" fmla="*/ 154 w 154"/>
                      <a:gd name="T7" fmla="*/ 0 h 1"/>
                      <a:gd name="T8" fmla="*/ 0 60000 65536"/>
                      <a:gd name="T9" fmla="*/ 0 60000 65536"/>
                      <a:gd name="T10" fmla="*/ 0 60000 65536"/>
                      <a:gd name="T11" fmla="*/ 0 60000 65536"/>
                      <a:gd name="T12" fmla="*/ 0 w 154"/>
                      <a:gd name="T13" fmla="*/ 0 h 1"/>
                      <a:gd name="T14" fmla="*/ 154 w 154"/>
                      <a:gd name="T15" fmla="*/ 1 h 1"/>
                    </a:gdLst>
                    <a:ahLst/>
                    <a:cxnLst>
                      <a:cxn ang="T8">
                        <a:pos x="T0" y="T1"/>
                      </a:cxn>
                      <a:cxn ang="T9">
                        <a:pos x="T2" y="T3"/>
                      </a:cxn>
                      <a:cxn ang="T10">
                        <a:pos x="T4" y="T5"/>
                      </a:cxn>
                      <a:cxn ang="T11">
                        <a:pos x="T6" y="T7"/>
                      </a:cxn>
                    </a:cxnLst>
                    <a:rect l="T12" t="T13" r="T14" b="T15"/>
                    <a:pathLst>
                      <a:path w="154" h="1">
                        <a:moveTo>
                          <a:pt x="154" y="0"/>
                        </a:moveTo>
                        <a:lnTo>
                          <a:pt x="2" y="0"/>
                        </a:lnTo>
                        <a:lnTo>
                          <a:pt x="0" y="0"/>
                        </a:lnTo>
                        <a:lnTo>
                          <a:pt x="154" y="0"/>
                        </a:lnTo>
                        <a:close/>
                      </a:path>
                    </a:pathLst>
                  </a:custGeom>
                  <a:solidFill>
                    <a:srgbClr val="636363"/>
                  </a:solidFill>
                  <a:ln w="9525">
                    <a:noFill/>
                    <a:round/>
                    <a:headEnd/>
                    <a:tailEnd/>
                  </a:ln>
                </p:spPr>
                <p:txBody>
                  <a:bodyPr/>
                  <a:lstStyle/>
                  <a:p>
                    <a:endParaRPr lang="en-US"/>
                  </a:p>
                </p:txBody>
              </p:sp>
              <p:sp>
                <p:nvSpPr>
                  <p:cNvPr id="38150" name="Freeform 502"/>
                  <p:cNvSpPr>
                    <a:spLocks/>
                  </p:cNvSpPr>
                  <p:nvPr/>
                </p:nvSpPr>
                <p:spPr bwMode="auto">
                  <a:xfrm>
                    <a:off x="972" y="1704"/>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565656"/>
                  </a:solidFill>
                  <a:ln w="9525">
                    <a:noFill/>
                    <a:round/>
                    <a:headEnd/>
                    <a:tailEnd/>
                  </a:ln>
                </p:spPr>
                <p:txBody>
                  <a:bodyPr/>
                  <a:lstStyle/>
                  <a:p>
                    <a:endParaRPr lang="en-US"/>
                  </a:p>
                </p:txBody>
              </p:sp>
              <p:sp>
                <p:nvSpPr>
                  <p:cNvPr id="38151" name="Freeform 503"/>
                  <p:cNvSpPr>
                    <a:spLocks/>
                  </p:cNvSpPr>
                  <p:nvPr/>
                </p:nvSpPr>
                <p:spPr bwMode="auto">
                  <a:xfrm>
                    <a:off x="972" y="1704"/>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484848"/>
                  </a:solidFill>
                  <a:ln w="9525">
                    <a:noFill/>
                    <a:round/>
                    <a:headEnd/>
                    <a:tailEnd/>
                  </a:ln>
                </p:spPr>
                <p:txBody>
                  <a:bodyPr/>
                  <a:lstStyle/>
                  <a:p>
                    <a:endParaRPr lang="en-US"/>
                  </a:p>
                </p:txBody>
              </p:sp>
              <p:sp>
                <p:nvSpPr>
                  <p:cNvPr id="38152" name="Freeform 504"/>
                  <p:cNvSpPr>
                    <a:spLocks/>
                  </p:cNvSpPr>
                  <p:nvPr/>
                </p:nvSpPr>
                <p:spPr bwMode="auto">
                  <a:xfrm>
                    <a:off x="972" y="1704"/>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3B3B3B"/>
                  </a:solidFill>
                  <a:ln w="9525">
                    <a:noFill/>
                    <a:round/>
                    <a:headEnd/>
                    <a:tailEnd/>
                  </a:ln>
                </p:spPr>
                <p:txBody>
                  <a:bodyPr/>
                  <a:lstStyle/>
                  <a:p>
                    <a:endParaRPr lang="en-US"/>
                  </a:p>
                </p:txBody>
              </p:sp>
              <p:sp>
                <p:nvSpPr>
                  <p:cNvPr id="38153" name="Freeform 505"/>
                  <p:cNvSpPr>
                    <a:spLocks/>
                  </p:cNvSpPr>
                  <p:nvPr/>
                </p:nvSpPr>
                <p:spPr bwMode="auto">
                  <a:xfrm>
                    <a:off x="972" y="1704"/>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2E2E2E"/>
                  </a:solidFill>
                  <a:ln w="9525">
                    <a:noFill/>
                    <a:round/>
                    <a:headEnd/>
                    <a:tailEnd/>
                  </a:ln>
                </p:spPr>
                <p:txBody>
                  <a:bodyPr/>
                  <a:lstStyle/>
                  <a:p>
                    <a:endParaRPr lang="en-US"/>
                  </a:p>
                </p:txBody>
              </p:sp>
              <p:sp>
                <p:nvSpPr>
                  <p:cNvPr id="38154" name="Rectangle 506"/>
                  <p:cNvSpPr>
                    <a:spLocks noChangeArrowheads="1"/>
                  </p:cNvSpPr>
                  <p:nvPr/>
                </p:nvSpPr>
                <p:spPr bwMode="auto">
                  <a:xfrm>
                    <a:off x="972" y="1700"/>
                    <a:ext cx="154" cy="4"/>
                  </a:xfrm>
                  <a:prstGeom prst="rect">
                    <a:avLst/>
                  </a:prstGeom>
                  <a:solidFill>
                    <a:srgbClr val="212121"/>
                  </a:solidFill>
                  <a:ln w="9525">
                    <a:noFill/>
                    <a:miter lim="800000"/>
                    <a:headEnd/>
                    <a:tailEnd/>
                  </a:ln>
                </p:spPr>
                <p:txBody>
                  <a:bodyPr/>
                  <a:lstStyle/>
                  <a:p>
                    <a:endParaRPr lang="en-US"/>
                  </a:p>
                </p:txBody>
              </p:sp>
              <p:sp>
                <p:nvSpPr>
                  <p:cNvPr id="38155" name="Freeform 507"/>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141414"/>
                  </a:solidFill>
                  <a:ln w="9525">
                    <a:noFill/>
                    <a:round/>
                    <a:headEnd/>
                    <a:tailEnd/>
                  </a:ln>
                </p:spPr>
                <p:txBody>
                  <a:bodyPr/>
                  <a:lstStyle/>
                  <a:p>
                    <a:endParaRPr lang="en-US"/>
                  </a:p>
                </p:txBody>
              </p:sp>
              <p:sp>
                <p:nvSpPr>
                  <p:cNvPr id="38156" name="Freeform 508"/>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070707"/>
                  </a:solidFill>
                  <a:ln w="9525">
                    <a:noFill/>
                    <a:round/>
                    <a:headEnd/>
                    <a:tailEnd/>
                  </a:ln>
                </p:spPr>
                <p:txBody>
                  <a:bodyPr/>
                  <a:lstStyle/>
                  <a:p>
                    <a:endParaRPr lang="en-US"/>
                  </a:p>
                </p:txBody>
              </p:sp>
              <p:sp>
                <p:nvSpPr>
                  <p:cNvPr id="38157" name="Freeform 509"/>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030303"/>
                  </a:solidFill>
                  <a:ln w="9525">
                    <a:noFill/>
                    <a:round/>
                    <a:headEnd/>
                    <a:tailEnd/>
                  </a:ln>
                </p:spPr>
                <p:txBody>
                  <a:bodyPr/>
                  <a:lstStyle/>
                  <a:p>
                    <a:endParaRPr lang="en-US"/>
                  </a:p>
                </p:txBody>
              </p:sp>
              <p:sp>
                <p:nvSpPr>
                  <p:cNvPr id="38158" name="Freeform 510"/>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0B0B0B"/>
                  </a:solidFill>
                  <a:ln w="9525">
                    <a:noFill/>
                    <a:round/>
                    <a:headEnd/>
                    <a:tailEnd/>
                  </a:ln>
                </p:spPr>
                <p:txBody>
                  <a:bodyPr/>
                  <a:lstStyle/>
                  <a:p>
                    <a:endParaRPr lang="en-US"/>
                  </a:p>
                </p:txBody>
              </p:sp>
              <p:sp>
                <p:nvSpPr>
                  <p:cNvPr id="38159" name="Freeform 511"/>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131313"/>
                  </a:solidFill>
                  <a:ln w="9525">
                    <a:noFill/>
                    <a:round/>
                    <a:headEnd/>
                    <a:tailEnd/>
                  </a:ln>
                </p:spPr>
                <p:txBody>
                  <a:bodyPr/>
                  <a:lstStyle/>
                  <a:p>
                    <a:endParaRPr lang="en-US"/>
                  </a:p>
                </p:txBody>
              </p:sp>
              <p:sp>
                <p:nvSpPr>
                  <p:cNvPr id="38160" name="Freeform 512"/>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1B1B1B"/>
                  </a:solidFill>
                  <a:ln w="9525">
                    <a:noFill/>
                    <a:round/>
                    <a:headEnd/>
                    <a:tailEnd/>
                  </a:ln>
                </p:spPr>
                <p:txBody>
                  <a:bodyPr/>
                  <a:lstStyle/>
                  <a:p>
                    <a:endParaRPr lang="en-US"/>
                  </a:p>
                </p:txBody>
              </p:sp>
              <p:sp>
                <p:nvSpPr>
                  <p:cNvPr id="38161" name="Freeform 513"/>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232323"/>
                  </a:solidFill>
                  <a:ln w="9525">
                    <a:noFill/>
                    <a:round/>
                    <a:headEnd/>
                    <a:tailEnd/>
                  </a:ln>
                </p:spPr>
                <p:txBody>
                  <a:bodyPr/>
                  <a:lstStyle/>
                  <a:p>
                    <a:endParaRPr lang="en-US"/>
                  </a:p>
                </p:txBody>
              </p:sp>
              <p:sp>
                <p:nvSpPr>
                  <p:cNvPr id="38162" name="Freeform 514"/>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2B2B2B"/>
                  </a:solidFill>
                  <a:ln w="9525">
                    <a:noFill/>
                    <a:round/>
                    <a:headEnd/>
                    <a:tailEnd/>
                  </a:ln>
                </p:spPr>
                <p:txBody>
                  <a:bodyPr/>
                  <a:lstStyle/>
                  <a:p>
                    <a:endParaRPr lang="en-US"/>
                  </a:p>
                </p:txBody>
              </p:sp>
              <p:sp>
                <p:nvSpPr>
                  <p:cNvPr id="38163" name="Freeform 515"/>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333333"/>
                  </a:solidFill>
                  <a:ln w="9525">
                    <a:noFill/>
                    <a:round/>
                    <a:headEnd/>
                    <a:tailEnd/>
                  </a:ln>
                </p:spPr>
                <p:txBody>
                  <a:bodyPr/>
                  <a:lstStyle/>
                  <a:p>
                    <a:endParaRPr lang="en-US"/>
                  </a:p>
                </p:txBody>
              </p:sp>
              <p:sp>
                <p:nvSpPr>
                  <p:cNvPr id="38164" name="Freeform 516"/>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3A3A3A"/>
                  </a:solidFill>
                  <a:ln w="9525">
                    <a:noFill/>
                    <a:round/>
                    <a:headEnd/>
                    <a:tailEnd/>
                  </a:ln>
                </p:spPr>
                <p:txBody>
                  <a:bodyPr/>
                  <a:lstStyle/>
                  <a:p>
                    <a:endParaRPr lang="en-US"/>
                  </a:p>
                </p:txBody>
              </p:sp>
              <p:sp>
                <p:nvSpPr>
                  <p:cNvPr id="38165" name="Freeform 517"/>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424242"/>
                  </a:solidFill>
                  <a:ln w="9525">
                    <a:noFill/>
                    <a:round/>
                    <a:headEnd/>
                    <a:tailEnd/>
                  </a:ln>
                </p:spPr>
                <p:txBody>
                  <a:bodyPr/>
                  <a:lstStyle/>
                  <a:p>
                    <a:endParaRPr lang="en-US"/>
                  </a:p>
                </p:txBody>
              </p:sp>
              <p:sp>
                <p:nvSpPr>
                  <p:cNvPr id="38166" name="Freeform 518"/>
                  <p:cNvSpPr>
                    <a:spLocks/>
                  </p:cNvSpPr>
                  <p:nvPr/>
                </p:nvSpPr>
                <p:spPr bwMode="auto">
                  <a:xfrm>
                    <a:off x="972" y="1700"/>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4A4A4A"/>
                  </a:solidFill>
                  <a:ln w="9525">
                    <a:noFill/>
                    <a:round/>
                    <a:headEnd/>
                    <a:tailEnd/>
                  </a:ln>
                </p:spPr>
                <p:txBody>
                  <a:bodyPr/>
                  <a:lstStyle/>
                  <a:p>
                    <a:endParaRPr lang="en-US"/>
                  </a:p>
                </p:txBody>
              </p:sp>
              <p:sp>
                <p:nvSpPr>
                  <p:cNvPr id="38167" name="Rectangle 519"/>
                  <p:cNvSpPr>
                    <a:spLocks noChangeArrowheads="1"/>
                  </p:cNvSpPr>
                  <p:nvPr/>
                </p:nvSpPr>
                <p:spPr bwMode="auto">
                  <a:xfrm>
                    <a:off x="972" y="1699"/>
                    <a:ext cx="154" cy="1"/>
                  </a:xfrm>
                  <a:prstGeom prst="rect">
                    <a:avLst/>
                  </a:prstGeom>
                  <a:solidFill>
                    <a:srgbClr val="525252"/>
                  </a:solidFill>
                  <a:ln w="9525">
                    <a:noFill/>
                    <a:miter lim="800000"/>
                    <a:headEnd/>
                    <a:tailEnd/>
                  </a:ln>
                </p:spPr>
                <p:txBody>
                  <a:bodyPr/>
                  <a:lstStyle/>
                  <a:p>
                    <a:endParaRPr lang="en-US"/>
                  </a:p>
                </p:txBody>
              </p:sp>
              <p:sp>
                <p:nvSpPr>
                  <p:cNvPr id="38168" name="Freeform 520"/>
                  <p:cNvSpPr>
                    <a:spLocks/>
                  </p:cNvSpPr>
                  <p:nvPr/>
                </p:nvSpPr>
                <p:spPr bwMode="auto">
                  <a:xfrm>
                    <a:off x="972" y="1699"/>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5A5A5A"/>
                  </a:solidFill>
                  <a:ln w="9525">
                    <a:noFill/>
                    <a:round/>
                    <a:headEnd/>
                    <a:tailEnd/>
                  </a:ln>
                </p:spPr>
                <p:txBody>
                  <a:bodyPr/>
                  <a:lstStyle/>
                  <a:p>
                    <a:endParaRPr lang="en-US"/>
                  </a:p>
                </p:txBody>
              </p:sp>
              <p:sp>
                <p:nvSpPr>
                  <p:cNvPr id="38169" name="Freeform 521"/>
                  <p:cNvSpPr>
                    <a:spLocks/>
                  </p:cNvSpPr>
                  <p:nvPr/>
                </p:nvSpPr>
                <p:spPr bwMode="auto">
                  <a:xfrm>
                    <a:off x="972" y="1699"/>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626262"/>
                  </a:solidFill>
                  <a:ln w="9525">
                    <a:noFill/>
                    <a:round/>
                    <a:headEnd/>
                    <a:tailEnd/>
                  </a:ln>
                </p:spPr>
                <p:txBody>
                  <a:bodyPr/>
                  <a:lstStyle/>
                  <a:p>
                    <a:endParaRPr lang="en-US"/>
                  </a:p>
                </p:txBody>
              </p:sp>
              <p:sp>
                <p:nvSpPr>
                  <p:cNvPr id="38170" name="Freeform 522"/>
                  <p:cNvSpPr>
                    <a:spLocks/>
                  </p:cNvSpPr>
                  <p:nvPr/>
                </p:nvSpPr>
                <p:spPr bwMode="auto">
                  <a:xfrm>
                    <a:off x="972" y="1699"/>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696969"/>
                  </a:solidFill>
                  <a:ln w="9525">
                    <a:noFill/>
                    <a:round/>
                    <a:headEnd/>
                    <a:tailEnd/>
                  </a:ln>
                </p:spPr>
                <p:txBody>
                  <a:bodyPr/>
                  <a:lstStyle/>
                  <a:p>
                    <a:endParaRPr lang="en-US"/>
                  </a:p>
                </p:txBody>
              </p:sp>
              <p:sp>
                <p:nvSpPr>
                  <p:cNvPr id="38171" name="Freeform 523"/>
                  <p:cNvSpPr>
                    <a:spLocks/>
                  </p:cNvSpPr>
                  <p:nvPr/>
                </p:nvSpPr>
                <p:spPr bwMode="auto">
                  <a:xfrm>
                    <a:off x="972" y="1699"/>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717171"/>
                  </a:solidFill>
                  <a:ln w="9525">
                    <a:noFill/>
                    <a:round/>
                    <a:headEnd/>
                    <a:tailEnd/>
                  </a:ln>
                </p:spPr>
                <p:txBody>
                  <a:bodyPr/>
                  <a:lstStyle/>
                  <a:p>
                    <a:endParaRPr lang="en-US"/>
                  </a:p>
                </p:txBody>
              </p:sp>
              <p:sp>
                <p:nvSpPr>
                  <p:cNvPr id="38172" name="Freeform 524"/>
                  <p:cNvSpPr>
                    <a:spLocks/>
                  </p:cNvSpPr>
                  <p:nvPr/>
                </p:nvSpPr>
                <p:spPr bwMode="auto">
                  <a:xfrm>
                    <a:off x="972" y="1699"/>
                    <a:ext cx="154" cy="1"/>
                  </a:xfrm>
                  <a:custGeom>
                    <a:avLst/>
                    <a:gdLst>
                      <a:gd name="T0" fmla="*/ 154 w 154"/>
                      <a:gd name="T1" fmla="*/ 0 h 1"/>
                      <a:gd name="T2" fmla="*/ 0 w 154"/>
                      <a:gd name="T3" fmla="*/ 0 h 1"/>
                      <a:gd name="T4" fmla="*/ 154 w 154"/>
                      <a:gd name="T5" fmla="*/ 0 h 1"/>
                      <a:gd name="T6" fmla="*/ 0 60000 65536"/>
                      <a:gd name="T7" fmla="*/ 0 60000 65536"/>
                      <a:gd name="T8" fmla="*/ 0 60000 65536"/>
                      <a:gd name="T9" fmla="*/ 0 w 154"/>
                      <a:gd name="T10" fmla="*/ 0 h 1"/>
                      <a:gd name="T11" fmla="*/ 154 w 154"/>
                      <a:gd name="T12" fmla="*/ 1 h 1"/>
                    </a:gdLst>
                    <a:ahLst/>
                    <a:cxnLst>
                      <a:cxn ang="T6">
                        <a:pos x="T0" y="T1"/>
                      </a:cxn>
                      <a:cxn ang="T7">
                        <a:pos x="T2" y="T3"/>
                      </a:cxn>
                      <a:cxn ang="T8">
                        <a:pos x="T4" y="T5"/>
                      </a:cxn>
                    </a:cxnLst>
                    <a:rect l="T9" t="T10" r="T11" b="T12"/>
                    <a:pathLst>
                      <a:path w="154" h="1">
                        <a:moveTo>
                          <a:pt x="154" y="0"/>
                        </a:moveTo>
                        <a:lnTo>
                          <a:pt x="0" y="0"/>
                        </a:lnTo>
                        <a:lnTo>
                          <a:pt x="154" y="0"/>
                        </a:lnTo>
                        <a:close/>
                      </a:path>
                    </a:pathLst>
                  </a:custGeom>
                  <a:solidFill>
                    <a:srgbClr val="797979"/>
                  </a:solidFill>
                  <a:ln w="9525">
                    <a:noFill/>
                    <a:round/>
                    <a:headEnd/>
                    <a:tailEnd/>
                  </a:ln>
                </p:spPr>
                <p:txBody>
                  <a:bodyPr/>
                  <a:lstStyle/>
                  <a:p>
                    <a:endParaRPr lang="en-US"/>
                  </a:p>
                </p:txBody>
              </p:sp>
              <p:sp>
                <p:nvSpPr>
                  <p:cNvPr id="38173" name="Freeform 525"/>
                  <p:cNvSpPr>
                    <a:spLocks/>
                  </p:cNvSpPr>
                  <p:nvPr/>
                </p:nvSpPr>
                <p:spPr bwMode="auto">
                  <a:xfrm>
                    <a:off x="972" y="1699"/>
                    <a:ext cx="154" cy="1"/>
                  </a:xfrm>
                  <a:custGeom>
                    <a:avLst/>
                    <a:gdLst>
                      <a:gd name="T0" fmla="*/ 154 w 154"/>
                      <a:gd name="T1" fmla="*/ 0 h 1"/>
                      <a:gd name="T2" fmla="*/ 0 w 154"/>
                      <a:gd name="T3" fmla="*/ 0 h 1"/>
                      <a:gd name="T4" fmla="*/ 2 w 154"/>
                      <a:gd name="T5" fmla="*/ 0 h 1"/>
                      <a:gd name="T6" fmla="*/ 154 w 154"/>
                      <a:gd name="T7" fmla="*/ 0 h 1"/>
                      <a:gd name="T8" fmla="*/ 0 60000 65536"/>
                      <a:gd name="T9" fmla="*/ 0 60000 65536"/>
                      <a:gd name="T10" fmla="*/ 0 60000 65536"/>
                      <a:gd name="T11" fmla="*/ 0 60000 65536"/>
                      <a:gd name="T12" fmla="*/ 0 w 154"/>
                      <a:gd name="T13" fmla="*/ 0 h 1"/>
                      <a:gd name="T14" fmla="*/ 154 w 154"/>
                      <a:gd name="T15" fmla="*/ 1 h 1"/>
                    </a:gdLst>
                    <a:ahLst/>
                    <a:cxnLst>
                      <a:cxn ang="T8">
                        <a:pos x="T0" y="T1"/>
                      </a:cxn>
                      <a:cxn ang="T9">
                        <a:pos x="T2" y="T3"/>
                      </a:cxn>
                      <a:cxn ang="T10">
                        <a:pos x="T4" y="T5"/>
                      </a:cxn>
                      <a:cxn ang="T11">
                        <a:pos x="T6" y="T7"/>
                      </a:cxn>
                    </a:cxnLst>
                    <a:rect l="T12" t="T13" r="T14" b="T15"/>
                    <a:pathLst>
                      <a:path w="154" h="1">
                        <a:moveTo>
                          <a:pt x="154" y="0"/>
                        </a:moveTo>
                        <a:lnTo>
                          <a:pt x="0" y="0"/>
                        </a:lnTo>
                        <a:lnTo>
                          <a:pt x="2" y="0"/>
                        </a:lnTo>
                        <a:lnTo>
                          <a:pt x="154" y="0"/>
                        </a:lnTo>
                        <a:close/>
                      </a:path>
                    </a:pathLst>
                  </a:custGeom>
                  <a:solidFill>
                    <a:srgbClr val="818181"/>
                  </a:solidFill>
                  <a:ln w="9525">
                    <a:noFill/>
                    <a:round/>
                    <a:headEnd/>
                    <a:tailEnd/>
                  </a:ln>
                </p:spPr>
                <p:txBody>
                  <a:bodyPr/>
                  <a:lstStyle/>
                  <a:p>
                    <a:endParaRPr lang="en-US"/>
                  </a:p>
                </p:txBody>
              </p:sp>
              <p:sp>
                <p:nvSpPr>
                  <p:cNvPr id="38174" name="Freeform 526"/>
                  <p:cNvSpPr>
                    <a:spLocks/>
                  </p:cNvSpPr>
                  <p:nvPr/>
                </p:nvSpPr>
                <p:spPr bwMode="auto">
                  <a:xfrm>
                    <a:off x="974" y="1699"/>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898989"/>
                  </a:solidFill>
                  <a:ln w="9525">
                    <a:noFill/>
                    <a:round/>
                    <a:headEnd/>
                    <a:tailEnd/>
                  </a:ln>
                </p:spPr>
                <p:txBody>
                  <a:bodyPr/>
                  <a:lstStyle/>
                  <a:p>
                    <a:endParaRPr lang="en-US"/>
                  </a:p>
                </p:txBody>
              </p:sp>
              <p:sp>
                <p:nvSpPr>
                  <p:cNvPr id="38175" name="Freeform 527"/>
                  <p:cNvSpPr>
                    <a:spLocks/>
                  </p:cNvSpPr>
                  <p:nvPr/>
                </p:nvSpPr>
                <p:spPr bwMode="auto">
                  <a:xfrm>
                    <a:off x="974" y="1699"/>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919191"/>
                  </a:solidFill>
                  <a:ln w="9525">
                    <a:noFill/>
                    <a:round/>
                    <a:headEnd/>
                    <a:tailEnd/>
                  </a:ln>
                </p:spPr>
                <p:txBody>
                  <a:bodyPr/>
                  <a:lstStyle/>
                  <a:p>
                    <a:endParaRPr lang="en-US"/>
                  </a:p>
                </p:txBody>
              </p:sp>
              <p:sp>
                <p:nvSpPr>
                  <p:cNvPr id="38176" name="Freeform 528"/>
                  <p:cNvSpPr>
                    <a:spLocks/>
                  </p:cNvSpPr>
                  <p:nvPr/>
                </p:nvSpPr>
                <p:spPr bwMode="auto">
                  <a:xfrm>
                    <a:off x="974" y="1699"/>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999999"/>
                  </a:solidFill>
                  <a:ln w="9525">
                    <a:noFill/>
                    <a:round/>
                    <a:headEnd/>
                    <a:tailEnd/>
                  </a:ln>
                </p:spPr>
                <p:txBody>
                  <a:bodyPr/>
                  <a:lstStyle/>
                  <a:p>
                    <a:endParaRPr lang="en-US"/>
                  </a:p>
                </p:txBody>
              </p:sp>
              <p:sp>
                <p:nvSpPr>
                  <p:cNvPr id="38177" name="Freeform 529"/>
                  <p:cNvSpPr>
                    <a:spLocks/>
                  </p:cNvSpPr>
                  <p:nvPr/>
                </p:nvSpPr>
                <p:spPr bwMode="auto">
                  <a:xfrm>
                    <a:off x="974" y="1699"/>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A0A0A0"/>
                  </a:solidFill>
                  <a:ln w="9525">
                    <a:noFill/>
                    <a:round/>
                    <a:headEnd/>
                    <a:tailEnd/>
                  </a:ln>
                </p:spPr>
                <p:txBody>
                  <a:bodyPr/>
                  <a:lstStyle/>
                  <a:p>
                    <a:endParaRPr lang="en-US"/>
                  </a:p>
                </p:txBody>
              </p:sp>
              <p:sp>
                <p:nvSpPr>
                  <p:cNvPr id="38178" name="Freeform 530"/>
                  <p:cNvSpPr>
                    <a:spLocks/>
                  </p:cNvSpPr>
                  <p:nvPr/>
                </p:nvSpPr>
                <p:spPr bwMode="auto">
                  <a:xfrm>
                    <a:off x="974" y="1699"/>
                    <a:ext cx="152" cy="1"/>
                  </a:xfrm>
                  <a:custGeom>
                    <a:avLst/>
                    <a:gdLst>
                      <a:gd name="T0" fmla="*/ 152 w 152"/>
                      <a:gd name="T1" fmla="*/ 0 h 1"/>
                      <a:gd name="T2" fmla="*/ 0 w 152"/>
                      <a:gd name="T3" fmla="*/ 0 h 1"/>
                      <a:gd name="T4" fmla="*/ 152 w 152"/>
                      <a:gd name="T5" fmla="*/ 0 h 1"/>
                      <a:gd name="T6" fmla="*/ 0 w 152"/>
                      <a:gd name="T7" fmla="*/ 0 h 1"/>
                      <a:gd name="T8" fmla="*/ 152 w 152"/>
                      <a:gd name="T9" fmla="*/ 0 h 1"/>
                      <a:gd name="T10" fmla="*/ 0 w 152"/>
                      <a:gd name="T11" fmla="*/ 0 h 1"/>
                      <a:gd name="T12" fmla="*/ 152 w 152"/>
                      <a:gd name="T13" fmla="*/ 0 h 1"/>
                      <a:gd name="T14" fmla="*/ 0 60000 65536"/>
                      <a:gd name="T15" fmla="*/ 0 60000 65536"/>
                      <a:gd name="T16" fmla="*/ 0 60000 65536"/>
                      <a:gd name="T17" fmla="*/ 0 60000 65536"/>
                      <a:gd name="T18" fmla="*/ 0 60000 65536"/>
                      <a:gd name="T19" fmla="*/ 0 60000 65536"/>
                      <a:gd name="T20" fmla="*/ 0 60000 65536"/>
                      <a:gd name="T21" fmla="*/ 0 w 152"/>
                      <a:gd name="T22" fmla="*/ 0 h 1"/>
                      <a:gd name="T23" fmla="*/ 152 w 15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
                        <a:moveTo>
                          <a:pt x="152" y="0"/>
                        </a:moveTo>
                        <a:lnTo>
                          <a:pt x="0" y="0"/>
                        </a:lnTo>
                        <a:lnTo>
                          <a:pt x="152" y="0"/>
                        </a:lnTo>
                        <a:lnTo>
                          <a:pt x="0" y="0"/>
                        </a:lnTo>
                        <a:lnTo>
                          <a:pt x="152" y="0"/>
                        </a:lnTo>
                        <a:lnTo>
                          <a:pt x="0" y="0"/>
                        </a:lnTo>
                        <a:lnTo>
                          <a:pt x="152" y="0"/>
                        </a:lnTo>
                        <a:close/>
                      </a:path>
                    </a:pathLst>
                  </a:custGeom>
                  <a:solidFill>
                    <a:srgbClr val="A8A8A8"/>
                  </a:solidFill>
                  <a:ln w="9525">
                    <a:noFill/>
                    <a:round/>
                    <a:headEnd/>
                    <a:tailEnd/>
                  </a:ln>
                </p:spPr>
                <p:txBody>
                  <a:bodyPr/>
                  <a:lstStyle/>
                  <a:p>
                    <a:endParaRPr lang="en-US"/>
                  </a:p>
                </p:txBody>
              </p:sp>
              <p:sp>
                <p:nvSpPr>
                  <p:cNvPr id="38179" name="Freeform 531"/>
                  <p:cNvSpPr>
                    <a:spLocks/>
                  </p:cNvSpPr>
                  <p:nvPr/>
                </p:nvSpPr>
                <p:spPr bwMode="auto">
                  <a:xfrm>
                    <a:off x="974" y="1699"/>
                    <a:ext cx="152" cy="1"/>
                  </a:xfrm>
                  <a:custGeom>
                    <a:avLst/>
                    <a:gdLst>
                      <a:gd name="T0" fmla="*/ 152 w 152"/>
                      <a:gd name="T1" fmla="*/ 0 h 1"/>
                      <a:gd name="T2" fmla="*/ 0 w 152"/>
                      <a:gd name="T3" fmla="*/ 0 h 1"/>
                      <a:gd name="T4" fmla="*/ 152 w 152"/>
                      <a:gd name="T5" fmla="*/ 0 h 1"/>
                      <a:gd name="T6" fmla="*/ 0 60000 65536"/>
                      <a:gd name="T7" fmla="*/ 0 60000 65536"/>
                      <a:gd name="T8" fmla="*/ 0 60000 65536"/>
                      <a:gd name="T9" fmla="*/ 0 w 152"/>
                      <a:gd name="T10" fmla="*/ 0 h 1"/>
                      <a:gd name="T11" fmla="*/ 152 w 152"/>
                      <a:gd name="T12" fmla="*/ 1 h 1"/>
                    </a:gdLst>
                    <a:ahLst/>
                    <a:cxnLst>
                      <a:cxn ang="T6">
                        <a:pos x="T0" y="T1"/>
                      </a:cxn>
                      <a:cxn ang="T7">
                        <a:pos x="T2" y="T3"/>
                      </a:cxn>
                      <a:cxn ang="T8">
                        <a:pos x="T4" y="T5"/>
                      </a:cxn>
                    </a:cxnLst>
                    <a:rect l="T9" t="T10" r="T11" b="T12"/>
                    <a:pathLst>
                      <a:path w="152" h="1">
                        <a:moveTo>
                          <a:pt x="152" y="0"/>
                        </a:moveTo>
                        <a:lnTo>
                          <a:pt x="0" y="0"/>
                        </a:lnTo>
                        <a:lnTo>
                          <a:pt x="152" y="0"/>
                        </a:lnTo>
                        <a:close/>
                      </a:path>
                    </a:pathLst>
                  </a:custGeom>
                  <a:solidFill>
                    <a:srgbClr val="B0B0B0"/>
                  </a:solidFill>
                  <a:ln w="9525">
                    <a:noFill/>
                    <a:round/>
                    <a:headEnd/>
                    <a:tailEnd/>
                  </a:ln>
                </p:spPr>
                <p:txBody>
                  <a:bodyPr/>
                  <a:lstStyle/>
                  <a:p>
                    <a:endParaRPr lang="en-US"/>
                  </a:p>
                </p:txBody>
              </p:sp>
              <p:sp>
                <p:nvSpPr>
                  <p:cNvPr id="38180" name="Rectangle 532"/>
                  <p:cNvSpPr>
                    <a:spLocks noChangeArrowheads="1"/>
                  </p:cNvSpPr>
                  <p:nvPr/>
                </p:nvSpPr>
                <p:spPr bwMode="auto">
                  <a:xfrm>
                    <a:off x="974" y="1695"/>
                    <a:ext cx="152" cy="4"/>
                  </a:xfrm>
                  <a:prstGeom prst="rect">
                    <a:avLst/>
                  </a:prstGeom>
                  <a:solidFill>
                    <a:srgbClr val="B8B8B8"/>
                  </a:solidFill>
                  <a:ln w="9525">
                    <a:noFill/>
                    <a:miter lim="800000"/>
                    <a:headEnd/>
                    <a:tailEnd/>
                  </a:ln>
                </p:spPr>
                <p:txBody>
                  <a:bodyPr/>
                  <a:lstStyle/>
                  <a:p>
                    <a:endParaRPr lang="en-US"/>
                  </a:p>
                </p:txBody>
              </p:sp>
              <p:sp>
                <p:nvSpPr>
                  <p:cNvPr id="38181" name="Freeform 533"/>
                  <p:cNvSpPr>
                    <a:spLocks/>
                  </p:cNvSpPr>
                  <p:nvPr/>
                </p:nvSpPr>
                <p:spPr bwMode="auto">
                  <a:xfrm>
                    <a:off x="974" y="1695"/>
                    <a:ext cx="152" cy="1"/>
                  </a:xfrm>
                  <a:custGeom>
                    <a:avLst/>
                    <a:gdLst>
                      <a:gd name="T0" fmla="*/ 152 w 152"/>
                      <a:gd name="T1" fmla="*/ 0 h 1"/>
                      <a:gd name="T2" fmla="*/ 0 w 152"/>
                      <a:gd name="T3" fmla="*/ 0 h 1"/>
                      <a:gd name="T4" fmla="*/ 3 w 152"/>
                      <a:gd name="T5" fmla="*/ 0 h 1"/>
                      <a:gd name="T6" fmla="*/ 152 w 152"/>
                      <a:gd name="T7" fmla="*/ 0 h 1"/>
                      <a:gd name="T8" fmla="*/ 0 60000 65536"/>
                      <a:gd name="T9" fmla="*/ 0 60000 65536"/>
                      <a:gd name="T10" fmla="*/ 0 60000 65536"/>
                      <a:gd name="T11" fmla="*/ 0 60000 65536"/>
                      <a:gd name="T12" fmla="*/ 0 w 152"/>
                      <a:gd name="T13" fmla="*/ 0 h 1"/>
                      <a:gd name="T14" fmla="*/ 152 w 152"/>
                      <a:gd name="T15" fmla="*/ 1 h 1"/>
                    </a:gdLst>
                    <a:ahLst/>
                    <a:cxnLst>
                      <a:cxn ang="T8">
                        <a:pos x="T0" y="T1"/>
                      </a:cxn>
                      <a:cxn ang="T9">
                        <a:pos x="T2" y="T3"/>
                      </a:cxn>
                      <a:cxn ang="T10">
                        <a:pos x="T4" y="T5"/>
                      </a:cxn>
                      <a:cxn ang="T11">
                        <a:pos x="T6" y="T7"/>
                      </a:cxn>
                    </a:cxnLst>
                    <a:rect l="T12" t="T13" r="T14" b="T15"/>
                    <a:pathLst>
                      <a:path w="152" h="1">
                        <a:moveTo>
                          <a:pt x="152" y="0"/>
                        </a:moveTo>
                        <a:lnTo>
                          <a:pt x="0" y="0"/>
                        </a:lnTo>
                        <a:lnTo>
                          <a:pt x="3" y="0"/>
                        </a:lnTo>
                        <a:lnTo>
                          <a:pt x="152" y="0"/>
                        </a:lnTo>
                        <a:close/>
                      </a:path>
                    </a:pathLst>
                  </a:custGeom>
                  <a:solidFill>
                    <a:srgbClr val="C0C0C0"/>
                  </a:solidFill>
                  <a:ln w="9525">
                    <a:noFill/>
                    <a:round/>
                    <a:headEnd/>
                    <a:tailEnd/>
                  </a:ln>
                </p:spPr>
                <p:txBody>
                  <a:bodyPr/>
                  <a:lstStyle/>
                  <a:p>
                    <a:endParaRPr lang="en-US"/>
                  </a:p>
                </p:txBody>
              </p:sp>
              <p:sp>
                <p:nvSpPr>
                  <p:cNvPr id="38182" name="Freeform 534"/>
                  <p:cNvSpPr>
                    <a:spLocks/>
                  </p:cNvSpPr>
                  <p:nvPr/>
                </p:nvSpPr>
                <p:spPr bwMode="auto">
                  <a:xfrm>
                    <a:off x="977" y="1695"/>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C8C8C8"/>
                  </a:solidFill>
                  <a:ln w="9525">
                    <a:noFill/>
                    <a:round/>
                    <a:headEnd/>
                    <a:tailEnd/>
                  </a:ln>
                </p:spPr>
                <p:txBody>
                  <a:bodyPr/>
                  <a:lstStyle/>
                  <a:p>
                    <a:endParaRPr lang="en-US"/>
                  </a:p>
                </p:txBody>
              </p:sp>
              <p:sp>
                <p:nvSpPr>
                  <p:cNvPr id="38183" name="Freeform 535"/>
                  <p:cNvSpPr>
                    <a:spLocks/>
                  </p:cNvSpPr>
                  <p:nvPr/>
                </p:nvSpPr>
                <p:spPr bwMode="auto">
                  <a:xfrm>
                    <a:off x="977" y="1695"/>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CFCFCF"/>
                  </a:solidFill>
                  <a:ln w="9525">
                    <a:noFill/>
                    <a:round/>
                    <a:headEnd/>
                    <a:tailEnd/>
                  </a:ln>
                </p:spPr>
                <p:txBody>
                  <a:bodyPr/>
                  <a:lstStyle/>
                  <a:p>
                    <a:endParaRPr lang="en-US"/>
                  </a:p>
                </p:txBody>
              </p:sp>
              <p:sp>
                <p:nvSpPr>
                  <p:cNvPr id="38184" name="Freeform 536"/>
                  <p:cNvSpPr>
                    <a:spLocks/>
                  </p:cNvSpPr>
                  <p:nvPr/>
                </p:nvSpPr>
                <p:spPr bwMode="auto">
                  <a:xfrm>
                    <a:off x="977" y="1695"/>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D7D7D7"/>
                  </a:solidFill>
                  <a:ln w="9525">
                    <a:noFill/>
                    <a:round/>
                    <a:headEnd/>
                    <a:tailEnd/>
                  </a:ln>
                </p:spPr>
                <p:txBody>
                  <a:bodyPr/>
                  <a:lstStyle/>
                  <a:p>
                    <a:endParaRPr lang="en-US"/>
                  </a:p>
                </p:txBody>
              </p:sp>
              <p:sp>
                <p:nvSpPr>
                  <p:cNvPr id="38185" name="Freeform 537"/>
                  <p:cNvSpPr>
                    <a:spLocks/>
                  </p:cNvSpPr>
                  <p:nvPr/>
                </p:nvSpPr>
                <p:spPr bwMode="auto">
                  <a:xfrm>
                    <a:off x="977" y="1695"/>
                    <a:ext cx="149" cy="1"/>
                  </a:xfrm>
                  <a:custGeom>
                    <a:avLst/>
                    <a:gdLst>
                      <a:gd name="T0" fmla="*/ 149 w 149"/>
                      <a:gd name="T1" fmla="*/ 0 h 1"/>
                      <a:gd name="T2" fmla="*/ 0 w 149"/>
                      <a:gd name="T3" fmla="*/ 0 h 1"/>
                      <a:gd name="T4" fmla="*/ 149 w 149"/>
                      <a:gd name="T5" fmla="*/ 0 h 1"/>
                      <a:gd name="T6" fmla="*/ 0 60000 65536"/>
                      <a:gd name="T7" fmla="*/ 0 60000 65536"/>
                      <a:gd name="T8" fmla="*/ 0 60000 65536"/>
                      <a:gd name="T9" fmla="*/ 0 w 149"/>
                      <a:gd name="T10" fmla="*/ 0 h 1"/>
                      <a:gd name="T11" fmla="*/ 149 w 149"/>
                      <a:gd name="T12" fmla="*/ 1 h 1"/>
                    </a:gdLst>
                    <a:ahLst/>
                    <a:cxnLst>
                      <a:cxn ang="T6">
                        <a:pos x="T0" y="T1"/>
                      </a:cxn>
                      <a:cxn ang="T7">
                        <a:pos x="T2" y="T3"/>
                      </a:cxn>
                      <a:cxn ang="T8">
                        <a:pos x="T4" y="T5"/>
                      </a:cxn>
                    </a:cxnLst>
                    <a:rect l="T9" t="T10" r="T11" b="T12"/>
                    <a:pathLst>
                      <a:path w="149" h="1">
                        <a:moveTo>
                          <a:pt x="149" y="0"/>
                        </a:moveTo>
                        <a:lnTo>
                          <a:pt x="0" y="0"/>
                        </a:lnTo>
                        <a:lnTo>
                          <a:pt x="149" y="0"/>
                        </a:lnTo>
                        <a:close/>
                      </a:path>
                    </a:pathLst>
                  </a:custGeom>
                  <a:solidFill>
                    <a:srgbClr val="DFDFDF"/>
                  </a:solidFill>
                  <a:ln w="9525">
                    <a:noFill/>
                    <a:round/>
                    <a:headEnd/>
                    <a:tailEnd/>
                  </a:ln>
                </p:spPr>
                <p:txBody>
                  <a:bodyPr/>
                  <a:lstStyle/>
                  <a:p>
                    <a:endParaRPr lang="en-US"/>
                  </a:p>
                </p:txBody>
              </p:sp>
              <p:sp>
                <p:nvSpPr>
                  <p:cNvPr id="38186" name="Freeform 538"/>
                  <p:cNvSpPr>
                    <a:spLocks/>
                  </p:cNvSpPr>
                  <p:nvPr/>
                </p:nvSpPr>
                <p:spPr bwMode="auto">
                  <a:xfrm>
                    <a:off x="977" y="1695"/>
                    <a:ext cx="149" cy="1"/>
                  </a:xfrm>
                  <a:custGeom>
                    <a:avLst/>
                    <a:gdLst>
                      <a:gd name="T0" fmla="*/ 149 w 149"/>
                      <a:gd name="T1" fmla="*/ 0 h 1"/>
                      <a:gd name="T2" fmla="*/ 0 w 149"/>
                      <a:gd name="T3" fmla="*/ 0 h 1"/>
                      <a:gd name="T4" fmla="*/ 2 w 149"/>
                      <a:gd name="T5" fmla="*/ 0 h 1"/>
                      <a:gd name="T6" fmla="*/ 149 w 149"/>
                      <a:gd name="T7" fmla="*/ 0 h 1"/>
                      <a:gd name="T8" fmla="*/ 0 60000 65536"/>
                      <a:gd name="T9" fmla="*/ 0 60000 65536"/>
                      <a:gd name="T10" fmla="*/ 0 60000 65536"/>
                      <a:gd name="T11" fmla="*/ 0 60000 65536"/>
                      <a:gd name="T12" fmla="*/ 0 w 149"/>
                      <a:gd name="T13" fmla="*/ 0 h 1"/>
                      <a:gd name="T14" fmla="*/ 149 w 149"/>
                      <a:gd name="T15" fmla="*/ 1 h 1"/>
                    </a:gdLst>
                    <a:ahLst/>
                    <a:cxnLst>
                      <a:cxn ang="T8">
                        <a:pos x="T0" y="T1"/>
                      </a:cxn>
                      <a:cxn ang="T9">
                        <a:pos x="T2" y="T3"/>
                      </a:cxn>
                      <a:cxn ang="T10">
                        <a:pos x="T4" y="T5"/>
                      </a:cxn>
                      <a:cxn ang="T11">
                        <a:pos x="T6" y="T7"/>
                      </a:cxn>
                    </a:cxnLst>
                    <a:rect l="T12" t="T13" r="T14" b="T15"/>
                    <a:pathLst>
                      <a:path w="149" h="1">
                        <a:moveTo>
                          <a:pt x="149" y="0"/>
                        </a:moveTo>
                        <a:lnTo>
                          <a:pt x="0" y="0"/>
                        </a:lnTo>
                        <a:lnTo>
                          <a:pt x="2" y="0"/>
                        </a:lnTo>
                        <a:lnTo>
                          <a:pt x="149" y="0"/>
                        </a:lnTo>
                        <a:close/>
                      </a:path>
                    </a:pathLst>
                  </a:custGeom>
                  <a:solidFill>
                    <a:srgbClr val="E7E7E7"/>
                  </a:solidFill>
                  <a:ln w="9525">
                    <a:noFill/>
                    <a:round/>
                    <a:headEnd/>
                    <a:tailEnd/>
                  </a:ln>
                </p:spPr>
                <p:txBody>
                  <a:bodyPr/>
                  <a:lstStyle/>
                  <a:p>
                    <a:endParaRPr lang="en-US"/>
                  </a:p>
                </p:txBody>
              </p:sp>
              <p:sp>
                <p:nvSpPr>
                  <p:cNvPr id="38187" name="Freeform 539"/>
                  <p:cNvSpPr>
                    <a:spLocks/>
                  </p:cNvSpPr>
                  <p:nvPr/>
                </p:nvSpPr>
                <p:spPr bwMode="auto">
                  <a:xfrm>
                    <a:off x="979" y="1695"/>
                    <a:ext cx="147" cy="1"/>
                  </a:xfrm>
                  <a:custGeom>
                    <a:avLst/>
                    <a:gdLst>
                      <a:gd name="T0" fmla="*/ 147 w 147"/>
                      <a:gd name="T1" fmla="*/ 0 h 1"/>
                      <a:gd name="T2" fmla="*/ 0 w 147"/>
                      <a:gd name="T3" fmla="*/ 0 h 1"/>
                      <a:gd name="T4" fmla="*/ 74 w 147"/>
                      <a:gd name="T5" fmla="*/ 0 h 1"/>
                      <a:gd name="T6" fmla="*/ 147 w 147"/>
                      <a:gd name="T7" fmla="*/ 0 h 1"/>
                      <a:gd name="T8" fmla="*/ 0 60000 65536"/>
                      <a:gd name="T9" fmla="*/ 0 60000 65536"/>
                      <a:gd name="T10" fmla="*/ 0 60000 65536"/>
                      <a:gd name="T11" fmla="*/ 0 60000 65536"/>
                      <a:gd name="T12" fmla="*/ 0 w 147"/>
                      <a:gd name="T13" fmla="*/ 0 h 1"/>
                      <a:gd name="T14" fmla="*/ 147 w 147"/>
                      <a:gd name="T15" fmla="*/ 1 h 1"/>
                    </a:gdLst>
                    <a:ahLst/>
                    <a:cxnLst>
                      <a:cxn ang="T8">
                        <a:pos x="T0" y="T1"/>
                      </a:cxn>
                      <a:cxn ang="T9">
                        <a:pos x="T2" y="T3"/>
                      </a:cxn>
                      <a:cxn ang="T10">
                        <a:pos x="T4" y="T5"/>
                      </a:cxn>
                      <a:cxn ang="T11">
                        <a:pos x="T6" y="T7"/>
                      </a:cxn>
                    </a:cxnLst>
                    <a:rect l="T12" t="T13" r="T14" b="T15"/>
                    <a:pathLst>
                      <a:path w="147" h="1">
                        <a:moveTo>
                          <a:pt x="147" y="0"/>
                        </a:moveTo>
                        <a:lnTo>
                          <a:pt x="0" y="0"/>
                        </a:lnTo>
                        <a:lnTo>
                          <a:pt x="74" y="0"/>
                        </a:lnTo>
                        <a:lnTo>
                          <a:pt x="147" y="0"/>
                        </a:lnTo>
                        <a:close/>
                      </a:path>
                    </a:pathLst>
                  </a:custGeom>
                  <a:solidFill>
                    <a:srgbClr val="EFEFEF"/>
                  </a:solidFill>
                  <a:ln w="9525">
                    <a:noFill/>
                    <a:round/>
                    <a:headEnd/>
                    <a:tailEnd/>
                  </a:ln>
                </p:spPr>
                <p:txBody>
                  <a:bodyPr/>
                  <a:lstStyle/>
                  <a:p>
                    <a:endParaRPr lang="en-US"/>
                  </a:p>
                </p:txBody>
              </p:sp>
              <p:sp>
                <p:nvSpPr>
                  <p:cNvPr id="38188" name="Freeform 540"/>
                  <p:cNvSpPr>
                    <a:spLocks/>
                  </p:cNvSpPr>
                  <p:nvPr/>
                </p:nvSpPr>
                <p:spPr bwMode="auto">
                  <a:xfrm>
                    <a:off x="979" y="1695"/>
                    <a:ext cx="74" cy="1"/>
                  </a:xfrm>
                  <a:custGeom>
                    <a:avLst/>
                    <a:gdLst>
                      <a:gd name="T0" fmla="*/ 74 w 74"/>
                      <a:gd name="T1" fmla="*/ 0 h 1"/>
                      <a:gd name="T2" fmla="*/ 0 w 74"/>
                      <a:gd name="T3" fmla="*/ 0 h 1"/>
                      <a:gd name="T4" fmla="*/ 74 w 74"/>
                      <a:gd name="T5" fmla="*/ 0 h 1"/>
                      <a:gd name="T6" fmla="*/ 0 60000 65536"/>
                      <a:gd name="T7" fmla="*/ 0 60000 65536"/>
                      <a:gd name="T8" fmla="*/ 0 60000 65536"/>
                      <a:gd name="T9" fmla="*/ 0 w 74"/>
                      <a:gd name="T10" fmla="*/ 0 h 1"/>
                      <a:gd name="T11" fmla="*/ 74 w 74"/>
                      <a:gd name="T12" fmla="*/ 1 h 1"/>
                    </a:gdLst>
                    <a:ahLst/>
                    <a:cxnLst>
                      <a:cxn ang="T6">
                        <a:pos x="T0" y="T1"/>
                      </a:cxn>
                      <a:cxn ang="T7">
                        <a:pos x="T2" y="T3"/>
                      </a:cxn>
                      <a:cxn ang="T8">
                        <a:pos x="T4" y="T5"/>
                      </a:cxn>
                    </a:cxnLst>
                    <a:rect l="T9" t="T10" r="T11" b="T12"/>
                    <a:pathLst>
                      <a:path w="74" h="1">
                        <a:moveTo>
                          <a:pt x="74" y="0"/>
                        </a:moveTo>
                        <a:lnTo>
                          <a:pt x="0" y="0"/>
                        </a:lnTo>
                        <a:lnTo>
                          <a:pt x="74" y="0"/>
                        </a:lnTo>
                        <a:close/>
                      </a:path>
                    </a:pathLst>
                  </a:custGeom>
                  <a:solidFill>
                    <a:srgbClr val="FFFFFF"/>
                  </a:solidFill>
                  <a:ln w="9525">
                    <a:noFill/>
                    <a:round/>
                    <a:headEnd/>
                    <a:tailEnd/>
                  </a:ln>
                </p:spPr>
                <p:txBody>
                  <a:bodyPr/>
                  <a:lstStyle/>
                  <a:p>
                    <a:endParaRPr lang="en-US"/>
                  </a:p>
                </p:txBody>
              </p:sp>
              <p:sp>
                <p:nvSpPr>
                  <p:cNvPr id="38189" name="Freeform 541"/>
                  <p:cNvSpPr>
                    <a:spLocks/>
                  </p:cNvSpPr>
                  <p:nvPr/>
                </p:nvSpPr>
                <p:spPr bwMode="auto">
                  <a:xfrm>
                    <a:off x="972" y="1695"/>
                    <a:ext cx="154" cy="10"/>
                  </a:xfrm>
                  <a:custGeom>
                    <a:avLst/>
                    <a:gdLst>
                      <a:gd name="T0" fmla="*/ 154 w 154"/>
                      <a:gd name="T1" fmla="*/ 10 h 10"/>
                      <a:gd name="T2" fmla="*/ 7 w 154"/>
                      <a:gd name="T3" fmla="*/ 10 h 10"/>
                      <a:gd name="T4" fmla="*/ 5 w 154"/>
                      <a:gd name="T5" fmla="*/ 9 h 10"/>
                      <a:gd name="T6" fmla="*/ 2 w 154"/>
                      <a:gd name="T7" fmla="*/ 9 h 10"/>
                      <a:gd name="T8" fmla="*/ 0 w 154"/>
                      <a:gd name="T9" fmla="*/ 9 h 10"/>
                      <a:gd name="T10" fmla="*/ 0 w 154"/>
                      <a:gd name="T11" fmla="*/ 5 h 10"/>
                      <a:gd name="T12" fmla="*/ 2 w 154"/>
                      <a:gd name="T13" fmla="*/ 4 h 10"/>
                      <a:gd name="T14" fmla="*/ 7 w 154"/>
                      <a:gd name="T15" fmla="*/ 0 h 10"/>
                      <a:gd name="T16" fmla="*/ 154 w 154"/>
                      <a:gd name="T17" fmla="*/ 0 h 10"/>
                      <a:gd name="T18" fmla="*/ 154 w 154"/>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0"/>
                      <a:gd name="T32" fmla="*/ 154 w 15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0">
                        <a:moveTo>
                          <a:pt x="154" y="10"/>
                        </a:moveTo>
                        <a:lnTo>
                          <a:pt x="7" y="10"/>
                        </a:lnTo>
                        <a:lnTo>
                          <a:pt x="5" y="9"/>
                        </a:lnTo>
                        <a:lnTo>
                          <a:pt x="2" y="9"/>
                        </a:lnTo>
                        <a:lnTo>
                          <a:pt x="0" y="9"/>
                        </a:lnTo>
                        <a:lnTo>
                          <a:pt x="0" y="5"/>
                        </a:lnTo>
                        <a:lnTo>
                          <a:pt x="2" y="4"/>
                        </a:lnTo>
                        <a:lnTo>
                          <a:pt x="7" y="0"/>
                        </a:lnTo>
                        <a:lnTo>
                          <a:pt x="154" y="0"/>
                        </a:lnTo>
                        <a:lnTo>
                          <a:pt x="154" y="10"/>
                        </a:lnTo>
                      </a:path>
                    </a:pathLst>
                  </a:custGeom>
                  <a:noFill/>
                  <a:ln w="0">
                    <a:solidFill>
                      <a:srgbClr val="000000"/>
                    </a:solidFill>
                    <a:round/>
                    <a:headEnd/>
                    <a:tailEnd/>
                  </a:ln>
                </p:spPr>
                <p:txBody>
                  <a:bodyPr/>
                  <a:lstStyle/>
                  <a:p>
                    <a:endParaRPr lang="en-US"/>
                  </a:p>
                </p:txBody>
              </p:sp>
              <p:sp>
                <p:nvSpPr>
                  <p:cNvPr id="38190" name="Freeform 542"/>
                  <p:cNvSpPr>
                    <a:spLocks/>
                  </p:cNvSpPr>
                  <p:nvPr/>
                </p:nvSpPr>
                <p:spPr bwMode="auto">
                  <a:xfrm>
                    <a:off x="1141" y="171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F2F2F2"/>
                  </a:solidFill>
                  <a:ln w="9525">
                    <a:noFill/>
                    <a:round/>
                    <a:headEnd/>
                    <a:tailEnd/>
                  </a:ln>
                </p:spPr>
                <p:txBody>
                  <a:bodyPr/>
                  <a:lstStyle/>
                  <a:p>
                    <a:endParaRPr lang="en-US"/>
                  </a:p>
                </p:txBody>
              </p:sp>
              <p:sp>
                <p:nvSpPr>
                  <p:cNvPr id="38191" name="Freeform 543"/>
                  <p:cNvSpPr>
                    <a:spLocks/>
                  </p:cNvSpPr>
                  <p:nvPr/>
                </p:nvSpPr>
                <p:spPr bwMode="auto">
                  <a:xfrm>
                    <a:off x="1141" y="171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AEAEA"/>
                  </a:solidFill>
                  <a:ln w="9525">
                    <a:noFill/>
                    <a:round/>
                    <a:headEnd/>
                    <a:tailEnd/>
                  </a:ln>
                </p:spPr>
                <p:txBody>
                  <a:bodyPr/>
                  <a:lstStyle/>
                  <a:p>
                    <a:endParaRPr lang="en-US"/>
                  </a:p>
                </p:txBody>
              </p:sp>
              <p:sp>
                <p:nvSpPr>
                  <p:cNvPr id="38192" name="Freeform 544"/>
                  <p:cNvSpPr>
                    <a:spLocks/>
                  </p:cNvSpPr>
                  <p:nvPr/>
                </p:nvSpPr>
                <p:spPr bwMode="auto">
                  <a:xfrm>
                    <a:off x="1141" y="171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2E2E2"/>
                  </a:solidFill>
                  <a:ln w="9525">
                    <a:noFill/>
                    <a:round/>
                    <a:headEnd/>
                    <a:tailEnd/>
                  </a:ln>
                </p:spPr>
                <p:txBody>
                  <a:bodyPr/>
                  <a:lstStyle/>
                  <a:p>
                    <a:endParaRPr lang="en-US"/>
                  </a:p>
                </p:txBody>
              </p:sp>
              <p:sp>
                <p:nvSpPr>
                  <p:cNvPr id="38193" name="Freeform 545"/>
                  <p:cNvSpPr>
                    <a:spLocks/>
                  </p:cNvSpPr>
                  <p:nvPr/>
                </p:nvSpPr>
                <p:spPr bwMode="auto">
                  <a:xfrm>
                    <a:off x="1141" y="171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ADADA"/>
                  </a:solidFill>
                  <a:ln w="9525">
                    <a:noFill/>
                    <a:round/>
                    <a:headEnd/>
                    <a:tailEnd/>
                  </a:ln>
                </p:spPr>
                <p:txBody>
                  <a:bodyPr/>
                  <a:lstStyle/>
                  <a:p>
                    <a:endParaRPr lang="en-US"/>
                  </a:p>
                </p:txBody>
              </p:sp>
              <p:sp>
                <p:nvSpPr>
                  <p:cNvPr id="38194" name="Rectangle 546"/>
                  <p:cNvSpPr>
                    <a:spLocks noChangeArrowheads="1"/>
                  </p:cNvSpPr>
                  <p:nvPr/>
                </p:nvSpPr>
                <p:spPr bwMode="auto">
                  <a:xfrm>
                    <a:off x="1141" y="1709"/>
                    <a:ext cx="60" cy="1"/>
                  </a:xfrm>
                  <a:prstGeom prst="rect">
                    <a:avLst/>
                  </a:prstGeom>
                  <a:solidFill>
                    <a:srgbClr val="D2D2D2"/>
                  </a:solidFill>
                  <a:ln w="9525">
                    <a:noFill/>
                    <a:miter lim="800000"/>
                    <a:headEnd/>
                    <a:tailEnd/>
                  </a:ln>
                </p:spPr>
                <p:txBody>
                  <a:bodyPr/>
                  <a:lstStyle/>
                  <a:p>
                    <a:endParaRPr lang="en-US"/>
                  </a:p>
                </p:txBody>
              </p:sp>
              <p:sp>
                <p:nvSpPr>
                  <p:cNvPr id="38195" name="Freeform 547"/>
                  <p:cNvSpPr>
                    <a:spLocks/>
                  </p:cNvSpPr>
                  <p:nvPr/>
                </p:nvSpPr>
                <p:spPr bwMode="auto">
                  <a:xfrm>
                    <a:off x="1141" y="170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ACACA"/>
                  </a:solidFill>
                  <a:ln w="9525">
                    <a:noFill/>
                    <a:round/>
                    <a:headEnd/>
                    <a:tailEnd/>
                  </a:ln>
                </p:spPr>
                <p:txBody>
                  <a:bodyPr/>
                  <a:lstStyle/>
                  <a:p>
                    <a:endParaRPr lang="en-US"/>
                  </a:p>
                </p:txBody>
              </p:sp>
              <p:sp>
                <p:nvSpPr>
                  <p:cNvPr id="38196" name="Freeform 548"/>
                  <p:cNvSpPr>
                    <a:spLocks/>
                  </p:cNvSpPr>
                  <p:nvPr/>
                </p:nvSpPr>
                <p:spPr bwMode="auto">
                  <a:xfrm>
                    <a:off x="1141" y="170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2C2C2"/>
                  </a:solidFill>
                  <a:ln w="9525">
                    <a:noFill/>
                    <a:round/>
                    <a:headEnd/>
                    <a:tailEnd/>
                  </a:ln>
                </p:spPr>
                <p:txBody>
                  <a:bodyPr/>
                  <a:lstStyle/>
                  <a:p>
                    <a:endParaRPr lang="en-US"/>
                  </a:p>
                </p:txBody>
              </p:sp>
              <p:sp>
                <p:nvSpPr>
                  <p:cNvPr id="38197" name="Freeform 549"/>
                  <p:cNvSpPr>
                    <a:spLocks/>
                  </p:cNvSpPr>
                  <p:nvPr/>
                </p:nvSpPr>
                <p:spPr bwMode="auto">
                  <a:xfrm>
                    <a:off x="1141" y="170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ABABA"/>
                  </a:solidFill>
                  <a:ln w="9525">
                    <a:noFill/>
                    <a:round/>
                    <a:headEnd/>
                    <a:tailEnd/>
                  </a:ln>
                </p:spPr>
                <p:txBody>
                  <a:bodyPr/>
                  <a:lstStyle/>
                  <a:p>
                    <a:endParaRPr lang="en-US"/>
                  </a:p>
                </p:txBody>
              </p:sp>
              <p:sp>
                <p:nvSpPr>
                  <p:cNvPr id="38198" name="Freeform 550"/>
                  <p:cNvSpPr>
                    <a:spLocks/>
                  </p:cNvSpPr>
                  <p:nvPr/>
                </p:nvSpPr>
                <p:spPr bwMode="auto">
                  <a:xfrm>
                    <a:off x="1141" y="170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2B2B2"/>
                  </a:solidFill>
                  <a:ln w="9525">
                    <a:noFill/>
                    <a:round/>
                    <a:headEnd/>
                    <a:tailEnd/>
                  </a:ln>
                </p:spPr>
                <p:txBody>
                  <a:bodyPr/>
                  <a:lstStyle/>
                  <a:p>
                    <a:endParaRPr lang="en-US"/>
                  </a:p>
                </p:txBody>
              </p:sp>
              <p:sp>
                <p:nvSpPr>
                  <p:cNvPr id="38199" name="Freeform 551"/>
                  <p:cNvSpPr>
                    <a:spLocks/>
                  </p:cNvSpPr>
                  <p:nvPr/>
                </p:nvSpPr>
                <p:spPr bwMode="auto">
                  <a:xfrm>
                    <a:off x="1141" y="170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AAAAA"/>
                  </a:solidFill>
                  <a:ln w="9525">
                    <a:noFill/>
                    <a:round/>
                    <a:headEnd/>
                    <a:tailEnd/>
                  </a:ln>
                </p:spPr>
                <p:txBody>
                  <a:bodyPr/>
                  <a:lstStyle/>
                  <a:p>
                    <a:endParaRPr lang="en-US"/>
                  </a:p>
                </p:txBody>
              </p:sp>
              <p:sp>
                <p:nvSpPr>
                  <p:cNvPr id="38200" name="Rectangle 552"/>
                  <p:cNvSpPr>
                    <a:spLocks noChangeArrowheads="1"/>
                  </p:cNvSpPr>
                  <p:nvPr/>
                </p:nvSpPr>
                <p:spPr bwMode="auto">
                  <a:xfrm>
                    <a:off x="1141" y="1705"/>
                    <a:ext cx="60" cy="4"/>
                  </a:xfrm>
                  <a:prstGeom prst="rect">
                    <a:avLst/>
                  </a:prstGeom>
                  <a:solidFill>
                    <a:srgbClr val="A2A2A2"/>
                  </a:solidFill>
                  <a:ln w="9525">
                    <a:noFill/>
                    <a:miter lim="800000"/>
                    <a:headEnd/>
                    <a:tailEnd/>
                  </a:ln>
                </p:spPr>
                <p:txBody>
                  <a:bodyPr/>
                  <a:lstStyle/>
                  <a:p>
                    <a:endParaRPr lang="en-US"/>
                  </a:p>
                </p:txBody>
              </p:sp>
              <p:sp>
                <p:nvSpPr>
                  <p:cNvPr id="38201" name="Freeform 553"/>
                  <p:cNvSpPr>
                    <a:spLocks/>
                  </p:cNvSpPr>
                  <p:nvPr/>
                </p:nvSpPr>
                <p:spPr bwMode="auto">
                  <a:xfrm>
                    <a:off x="1141" y="170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A9A9A"/>
                  </a:solidFill>
                  <a:ln w="9525">
                    <a:noFill/>
                    <a:round/>
                    <a:headEnd/>
                    <a:tailEnd/>
                  </a:ln>
                </p:spPr>
                <p:txBody>
                  <a:bodyPr/>
                  <a:lstStyle/>
                  <a:p>
                    <a:endParaRPr lang="en-US"/>
                  </a:p>
                </p:txBody>
              </p:sp>
              <p:sp>
                <p:nvSpPr>
                  <p:cNvPr id="38202" name="Freeform 554"/>
                  <p:cNvSpPr>
                    <a:spLocks/>
                  </p:cNvSpPr>
                  <p:nvPr/>
                </p:nvSpPr>
                <p:spPr bwMode="auto">
                  <a:xfrm>
                    <a:off x="1141" y="170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29292"/>
                  </a:solidFill>
                  <a:ln w="9525">
                    <a:noFill/>
                    <a:round/>
                    <a:headEnd/>
                    <a:tailEnd/>
                  </a:ln>
                </p:spPr>
                <p:txBody>
                  <a:bodyPr/>
                  <a:lstStyle/>
                  <a:p>
                    <a:endParaRPr lang="en-US"/>
                  </a:p>
                </p:txBody>
              </p:sp>
              <p:sp>
                <p:nvSpPr>
                  <p:cNvPr id="38203" name="Freeform 555"/>
                  <p:cNvSpPr>
                    <a:spLocks/>
                  </p:cNvSpPr>
                  <p:nvPr/>
                </p:nvSpPr>
                <p:spPr bwMode="auto">
                  <a:xfrm>
                    <a:off x="1141" y="170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A8A8A"/>
                  </a:solidFill>
                  <a:ln w="9525">
                    <a:noFill/>
                    <a:round/>
                    <a:headEnd/>
                    <a:tailEnd/>
                  </a:ln>
                </p:spPr>
                <p:txBody>
                  <a:bodyPr/>
                  <a:lstStyle/>
                  <a:p>
                    <a:endParaRPr lang="en-US"/>
                  </a:p>
                </p:txBody>
              </p:sp>
              <p:sp>
                <p:nvSpPr>
                  <p:cNvPr id="38204" name="Freeform 556"/>
                  <p:cNvSpPr>
                    <a:spLocks/>
                  </p:cNvSpPr>
                  <p:nvPr/>
                </p:nvSpPr>
                <p:spPr bwMode="auto">
                  <a:xfrm>
                    <a:off x="1141" y="170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28282"/>
                  </a:solidFill>
                  <a:ln w="9525">
                    <a:noFill/>
                    <a:round/>
                    <a:headEnd/>
                    <a:tailEnd/>
                  </a:ln>
                </p:spPr>
                <p:txBody>
                  <a:bodyPr/>
                  <a:lstStyle/>
                  <a:p>
                    <a:endParaRPr lang="en-US"/>
                  </a:p>
                </p:txBody>
              </p:sp>
              <p:sp>
                <p:nvSpPr>
                  <p:cNvPr id="38205" name="Rectangle 557"/>
                  <p:cNvSpPr>
                    <a:spLocks noChangeArrowheads="1"/>
                  </p:cNvSpPr>
                  <p:nvPr/>
                </p:nvSpPr>
                <p:spPr bwMode="auto">
                  <a:xfrm>
                    <a:off x="1141" y="1704"/>
                    <a:ext cx="60" cy="1"/>
                  </a:xfrm>
                  <a:prstGeom prst="rect">
                    <a:avLst/>
                  </a:prstGeom>
                  <a:solidFill>
                    <a:srgbClr val="7A7A7A"/>
                  </a:solidFill>
                  <a:ln w="9525">
                    <a:noFill/>
                    <a:miter lim="800000"/>
                    <a:headEnd/>
                    <a:tailEnd/>
                  </a:ln>
                </p:spPr>
                <p:txBody>
                  <a:bodyPr/>
                  <a:lstStyle/>
                  <a:p>
                    <a:endParaRPr lang="en-US"/>
                  </a:p>
                </p:txBody>
              </p:sp>
              <p:sp>
                <p:nvSpPr>
                  <p:cNvPr id="38206" name="Freeform 558"/>
                  <p:cNvSpPr>
                    <a:spLocks/>
                  </p:cNvSpPr>
                  <p:nvPr/>
                </p:nvSpPr>
                <p:spPr bwMode="auto">
                  <a:xfrm>
                    <a:off x="1141" y="170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27272"/>
                  </a:solidFill>
                  <a:ln w="9525">
                    <a:noFill/>
                    <a:round/>
                    <a:headEnd/>
                    <a:tailEnd/>
                  </a:ln>
                </p:spPr>
                <p:txBody>
                  <a:bodyPr/>
                  <a:lstStyle/>
                  <a:p>
                    <a:endParaRPr lang="en-US"/>
                  </a:p>
                </p:txBody>
              </p:sp>
              <p:sp>
                <p:nvSpPr>
                  <p:cNvPr id="38207" name="Freeform 559"/>
                  <p:cNvSpPr>
                    <a:spLocks/>
                  </p:cNvSpPr>
                  <p:nvPr/>
                </p:nvSpPr>
                <p:spPr bwMode="auto">
                  <a:xfrm>
                    <a:off x="1141" y="170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6A6A6A"/>
                  </a:solidFill>
                  <a:ln w="9525">
                    <a:noFill/>
                    <a:round/>
                    <a:headEnd/>
                    <a:tailEnd/>
                  </a:ln>
                </p:spPr>
                <p:txBody>
                  <a:bodyPr/>
                  <a:lstStyle/>
                  <a:p>
                    <a:endParaRPr lang="en-US"/>
                  </a:p>
                </p:txBody>
              </p:sp>
              <p:sp>
                <p:nvSpPr>
                  <p:cNvPr id="38208" name="Freeform 560"/>
                  <p:cNvSpPr>
                    <a:spLocks/>
                  </p:cNvSpPr>
                  <p:nvPr/>
                </p:nvSpPr>
                <p:spPr bwMode="auto">
                  <a:xfrm>
                    <a:off x="1141" y="170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686868"/>
                  </a:solidFill>
                  <a:ln w="9525">
                    <a:noFill/>
                    <a:round/>
                    <a:headEnd/>
                    <a:tailEnd/>
                  </a:ln>
                </p:spPr>
                <p:txBody>
                  <a:bodyPr/>
                  <a:lstStyle/>
                  <a:p>
                    <a:endParaRPr lang="en-US"/>
                  </a:p>
                </p:txBody>
              </p:sp>
              <p:sp>
                <p:nvSpPr>
                  <p:cNvPr id="38209" name="Freeform 561"/>
                  <p:cNvSpPr>
                    <a:spLocks/>
                  </p:cNvSpPr>
                  <p:nvPr/>
                </p:nvSpPr>
                <p:spPr bwMode="auto">
                  <a:xfrm>
                    <a:off x="1141" y="170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6C6C6C"/>
                  </a:solidFill>
                  <a:ln w="9525">
                    <a:noFill/>
                    <a:round/>
                    <a:headEnd/>
                    <a:tailEnd/>
                  </a:ln>
                </p:spPr>
                <p:txBody>
                  <a:bodyPr/>
                  <a:lstStyle/>
                  <a:p>
                    <a:endParaRPr lang="en-US"/>
                  </a:p>
                </p:txBody>
              </p:sp>
              <p:sp>
                <p:nvSpPr>
                  <p:cNvPr id="38210" name="Rectangle 562"/>
                  <p:cNvSpPr>
                    <a:spLocks noChangeArrowheads="1"/>
                  </p:cNvSpPr>
                  <p:nvPr/>
                </p:nvSpPr>
                <p:spPr bwMode="auto">
                  <a:xfrm>
                    <a:off x="1141" y="1700"/>
                    <a:ext cx="60" cy="4"/>
                  </a:xfrm>
                  <a:prstGeom prst="rect">
                    <a:avLst/>
                  </a:prstGeom>
                  <a:solidFill>
                    <a:srgbClr val="707070"/>
                  </a:solidFill>
                  <a:ln w="9525">
                    <a:noFill/>
                    <a:miter lim="800000"/>
                    <a:headEnd/>
                    <a:tailEnd/>
                  </a:ln>
                </p:spPr>
                <p:txBody>
                  <a:bodyPr/>
                  <a:lstStyle/>
                  <a:p>
                    <a:endParaRPr lang="en-US"/>
                  </a:p>
                </p:txBody>
              </p:sp>
              <p:sp>
                <p:nvSpPr>
                  <p:cNvPr id="38211" name="Freeform 563"/>
                  <p:cNvSpPr>
                    <a:spLocks/>
                  </p:cNvSpPr>
                  <p:nvPr/>
                </p:nvSpPr>
                <p:spPr bwMode="auto">
                  <a:xfrm>
                    <a:off x="1141" y="170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57575"/>
                  </a:solidFill>
                  <a:ln w="9525">
                    <a:noFill/>
                    <a:round/>
                    <a:headEnd/>
                    <a:tailEnd/>
                  </a:ln>
                </p:spPr>
                <p:txBody>
                  <a:bodyPr/>
                  <a:lstStyle/>
                  <a:p>
                    <a:endParaRPr lang="en-US"/>
                  </a:p>
                </p:txBody>
              </p:sp>
              <p:sp>
                <p:nvSpPr>
                  <p:cNvPr id="38212" name="Freeform 564"/>
                  <p:cNvSpPr>
                    <a:spLocks/>
                  </p:cNvSpPr>
                  <p:nvPr/>
                </p:nvSpPr>
                <p:spPr bwMode="auto">
                  <a:xfrm>
                    <a:off x="1141" y="170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97979"/>
                  </a:solidFill>
                  <a:ln w="9525">
                    <a:noFill/>
                    <a:round/>
                    <a:headEnd/>
                    <a:tailEnd/>
                  </a:ln>
                </p:spPr>
                <p:txBody>
                  <a:bodyPr/>
                  <a:lstStyle/>
                  <a:p>
                    <a:endParaRPr lang="en-US"/>
                  </a:p>
                </p:txBody>
              </p:sp>
              <p:sp>
                <p:nvSpPr>
                  <p:cNvPr id="38213" name="Freeform 565"/>
                  <p:cNvSpPr>
                    <a:spLocks/>
                  </p:cNvSpPr>
                  <p:nvPr/>
                </p:nvSpPr>
                <p:spPr bwMode="auto">
                  <a:xfrm>
                    <a:off x="1141" y="170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7D7D7D"/>
                  </a:solidFill>
                  <a:ln w="9525">
                    <a:noFill/>
                    <a:round/>
                    <a:headEnd/>
                    <a:tailEnd/>
                  </a:ln>
                </p:spPr>
                <p:txBody>
                  <a:bodyPr/>
                  <a:lstStyle/>
                  <a:p>
                    <a:endParaRPr lang="en-US"/>
                  </a:p>
                </p:txBody>
              </p:sp>
              <p:sp>
                <p:nvSpPr>
                  <p:cNvPr id="38214" name="Freeform 566"/>
                  <p:cNvSpPr>
                    <a:spLocks/>
                  </p:cNvSpPr>
                  <p:nvPr/>
                </p:nvSpPr>
                <p:spPr bwMode="auto">
                  <a:xfrm>
                    <a:off x="1141" y="170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28282"/>
                  </a:solidFill>
                  <a:ln w="9525">
                    <a:noFill/>
                    <a:round/>
                    <a:headEnd/>
                    <a:tailEnd/>
                  </a:ln>
                </p:spPr>
                <p:txBody>
                  <a:bodyPr/>
                  <a:lstStyle/>
                  <a:p>
                    <a:endParaRPr lang="en-US"/>
                  </a:p>
                </p:txBody>
              </p:sp>
              <p:sp>
                <p:nvSpPr>
                  <p:cNvPr id="38215" name="Freeform 567"/>
                  <p:cNvSpPr>
                    <a:spLocks/>
                  </p:cNvSpPr>
                  <p:nvPr/>
                </p:nvSpPr>
                <p:spPr bwMode="auto">
                  <a:xfrm>
                    <a:off x="1141" y="170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68686"/>
                  </a:solidFill>
                  <a:ln w="9525">
                    <a:noFill/>
                    <a:round/>
                    <a:headEnd/>
                    <a:tailEnd/>
                  </a:ln>
                </p:spPr>
                <p:txBody>
                  <a:bodyPr/>
                  <a:lstStyle/>
                  <a:p>
                    <a:endParaRPr lang="en-US"/>
                  </a:p>
                </p:txBody>
              </p:sp>
              <p:sp>
                <p:nvSpPr>
                  <p:cNvPr id="38216" name="Rectangle 568"/>
                  <p:cNvSpPr>
                    <a:spLocks noChangeArrowheads="1"/>
                  </p:cNvSpPr>
                  <p:nvPr/>
                </p:nvSpPr>
                <p:spPr bwMode="auto">
                  <a:xfrm>
                    <a:off x="1141" y="1699"/>
                    <a:ext cx="60" cy="1"/>
                  </a:xfrm>
                  <a:prstGeom prst="rect">
                    <a:avLst/>
                  </a:prstGeom>
                  <a:solidFill>
                    <a:srgbClr val="8A8A8A"/>
                  </a:solidFill>
                  <a:ln w="9525">
                    <a:noFill/>
                    <a:miter lim="800000"/>
                    <a:headEnd/>
                    <a:tailEnd/>
                  </a:ln>
                </p:spPr>
                <p:txBody>
                  <a:bodyPr/>
                  <a:lstStyle/>
                  <a:p>
                    <a:endParaRPr lang="en-US"/>
                  </a:p>
                </p:txBody>
              </p:sp>
              <p:sp>
                <p:nvSpPr>
                  <p:cNvPr id="38217" name="Freeform 569"/>
                  <p:cNvSpPr>
                    <a:spLocks/>
                  </p:cNvSpPr>
                  <p:nvPr/>
                </p:nvSpPr>
                <p:spPr bwMode="auto">
                  <a:xfrm>
                    <a:off x="1141" y="169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8E8E8E"/>
                  </a:solidFill>
                  <a:ln w="9525">
                    <a:noFill/>
                    <a:round/>
                    <a:headEnd/>
                    <a:tailEnd/>
                  </a:ln>
                </p:spPr>
                <p:txBody>
                  <a:bodyPr/>
                  <a:lstStyle/>
                  <a:p>
                    <a:endParaRPr lang="en-US"/>
                  </a:p>
                </p:txBody>
              </p:sp>
              <p:sp>
                <p:nvSpPr>
                  <p:cNvPr id="38218" name="Freeform 570"/>
                  <p:cNvSpPr>
                    <a:spLocks/>
                  </p:cNvSpPr>
                  <p:nvPr/>
                </p:nvSpPr>
                <p:spPr bwMode="auto">
                  <a:xfrm>
                    <a:off x="1141" y="169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39393"/>
                  </a:solidFill>
                  <a:ln w="9525">
                    <a:noFill/>
                    <a:round/>
                    <a:headEnd/>
                    <a:tailEnd/>
                  </a:ln>
                </p:spPr>
                <p:txBody>
                  <a:bodyPr/>
                  <a:lstStyle/>
                  <a:p>
                    <a:endParaRPr lang="en-US"/>
                  </a:p>
                </p:txBody>
              </p:sp>
              <p:sp>
                <p:nvSpPr>
                  <p:cNvPr id="38219" name="Freeform 571"/>
                  <p:cNvSpPr>
                    <a:spLocks/>
                  </p:cNvSpPr>
                  <p:nvPr/>
                </p:nvSpPr>
                <p:spPr bwMode="auto">
                  <a:xfrm>
                    <a:off x="1141" y="169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79797"/>
                  </a:solidFill>
                  <a:ln w="9525">
                    <a:noFill/>
                    <a:round/>
                    <a:headEnd/>
                    <a:tailEnd/>
                  </a:ln>
                </p:spPr>
                <p:txBody>
                  <a:bodyPr/>
                  <a:lstStyle/>
                  <a:p>
                    <a:endParaRPr lang="en-US"/>
                  </a:p>
                </p:txBody>
              </p:sp>
              <p:sp>
                <p:nvSpPr>
                  <p:cNvPr id="38220" name="Freeform 572"/>
                  <p:cNvSpPr>
                    <a:spLocks/>
                  </p:cNvSpPr>
                  <p:nvPr/>
                </p:nvSpPr>
                <p:spPr bwMode="auto">
                  <a:xfrm>
                    <a:off x="1141" y="169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9B9B9B"/>
                  </a:solidFill>
                  <a:ln w="9525">
                    <a:noFill/>
                    <a:round/>
                    <a:headEnd/>
                    <a:tailEnd/>
                  </a:ln>
                </p:spPr>
                <p:txBody>
                  <a:bodyPr/>
                  <a:lstStyle/>
                  <a:p>
                    <a:endParaRPr lang="en-US"/>
                  </a:p>
                </p:txBody>
              </p:sp>
              <p:sp>
                <p:nvSpPr>
                  <p:cNvPr id="38221" name="Rectangle 573"/>
                  <p:cNvSpPr>
                    <a:spLocks noChangeArrowheads="1"/>
                  </p:cNvSpPr>
                  <p:nvPr/>
                </p:nvSpPr>
                <p:spPr bwMode="auto">
                  <a:xfrm>
                    <a:off x="1141" y="1695"/>
                    <a:ext cx="60" cy="4"/>
                  </a:xfrm>
                  <a:prstGeom prst="rect">
                    <a:avLst/>
                  </a:prstGeom>
                  <a:solidFill>
                    <a:srgbClr val="A0A0A0"/>
                  </a:solidFill>
                  <a:ln w="9525">
                    <a:noFill/>
                    <a:miter lim="800000"/>
                    <a:headEnd/>
                    <a:tailEnd/>
                  </a:ln>
                </p:spPr>
                <p:txBody>
                  <a:bodyPr/>
                  <a:lstStyle/>
                  <a:p>
                    <a:endParaRPr lang="en-US"/>
                  </a:p>
                </p:txBody>
              </p:sp>
              <p:sp>
                <p:nvSpPr>
                  <p:cNvPr id="38222" name="Freeform 574"/>
                  <p:cNvSpPr>
                    <a:spLocks/>
                  </p:cNvSpPr>
                  <p:nvPr/>
                </p:nvSpPr>
                <p:spPr bwMode="auto">
                  <a:xfrm>
                    <a:off x="1141" y="169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4A4A4"/>
                  </a:solidFill>
                  <a:ln w="9525">
                    <a:noFill/>
                    <a:round/>
                    <a:headEnd/>
                    <a:tailEnd/>
                  </a:ln>
                </p:spPr>
                <p:txBody>
                  <a:bodyPr/>
                  <a:lstStyle/>
                  <a:p>
                    <a:endParaRPr lang="en-US"/>
                  </a:p>
                </p:txBody>
              </p:sp>
              <p:sp>
                <p:nvSpPr>
                  <p:cNvPr id="38223" name="Freeform 575"/>
                  <p:cNvSpPr>
                    <a:spLocks/>
                  </p:cNvSpPr>
                  <p:nvPr/>
                </p:nvSpPr>
                <p:spPr bwMode="auto">
                  <a:xfrm>
                    <a:off x="1141" y="169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8A8A8"/>
                  </a:solidFill>
                  <a:ln w="9525">
                    <a:noFill/>
                    <a:round/>
                    <a:headEnd/>
                    <a:tailEnd/>
                  </a:ln>
                </p:spPr>
                <p:txBody>
                  <a:bodyPr/>
                  <a:lstStyle/>
                  <a:p>
                    <a:endParaRPr lang="en-US"/>
                  </a:p>
                </p:txBody>
              </p:sp>
              <p:sp>
                <p:nvSpPr>
                  <p:cNvPr id="38224" name="Freeform 576"/>
                  <p:cNvSpPr>
                    <a:spLocks/>
                  </p:cNvSpPr>
                  <p:nvPr/>
                </p:nvSpPr>
                <p:spPr bwMode="auto">
                  <a:xfrm>
                    <a:off x="1141" y="169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ADADAD"/>
                  </a:solidFill>
                  <a:ln w="9525">
                    <a:noFill/>
                    <a:round/>
                    <a:headEnd/>
                    <a:tailEnd/>
                  </a:ln>
                </p:spPr>
                <p:txBody>
                  <a:bodyPr/>
                  <a:lstStyle/>
                  <a:p>
                    <a:endParaRPr lang="en-US"/>
                  </a:p>
                </p:txBody>
              </p:sp>
              <p:sp>
                <p:nvSpPr>
                  <p:cNvPr id="38225" name="Freeform 577"/>
                  <p:cNvSpPr>
                    <a:spLocks/>
                  </p:cNvSpPr>
                  <p:nvPr/>
                </p:nvSpPr>
                <p:spPr bwMode="auto">
                  <a:xfrm>
                    <a:off x="1141" y="1695"/>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1B1B1"/>
                  </a:solidFill>
                  <a:ln w="9525">
                    <a:noFill/>
                    <a:round/>
                    <a:headEnd/>
                    <a:tailEnd/>
                  </a:ln>
                </p:spPr>
                <p:txBody>
                  <a:bodyPr/>
                  <a:lstStyle/>
                  <a:p>
                    <a:endParaRPr lang="en-US"/>
                  </a:p>
                </p:txBody>
              </p:sp>
              <p:sp>
                <p:nvSpPr>
                  <p:cNvPr id="38226" name="Rectangle 578"/>
                  <p:cNvSpPr>
                    <a:spLocks noChangeArrowheads="1"/>
                  </p:cNvSpPr>
                  <p:nvPr/>
                </p:nvSpPr>
                <p:spPr bwMode="auto">
                  <a:xfrm>
                    <a:off x="1141" y="1694"/>
                    <a:ext cx="60" cy="1"/>
                  </a:xfrm>
                  <a:prstGeom prst="rect">
                    <a:avLst/>
                  </a:prstGeom>
                  <a:solidFill>
                    <a:srgbClr val="B5B5B5"/>
                  </a:solidFill>
                  <a:ln w="9525">
                    <a:noFill/>
                    <a:miter lim="800000"/>
                    <a:headEnd/>
                    <a:tailEnd/>
                  </a:ln>
                </p:spPr>
                <p:txBody>
                  <a:bodyPr/>
                  <a:lstStyle/>
                  <a:p>
                    <a:endParaRPr lang="en-US"/>
                  </a:p>
                </p:txBody>
              </p:sp>
              <p:sp>
                <p:nvSpPr>
                  <p:cNvPr id="38227" name="Freeform 579"/>
                  <p:cNvSpPr>
                    <a:spLocks/>
                  </p:cNvSpPr>
                  <p:nvPr/>
                </p:nvSpPr>
                <p:spPr bwMode="auto">
                  <a:xfrm>
                    <a:off x="1141" y="169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ABABA"/>
                  </a:solidFill>
                  <a:ln w="9525">
                    <a:noFill/>
                    <a:round/>
                    <a:headEnd/>
                    <a:tailEnd/>
                  </a:ln>
                </p:spPr>
                <p:txBody>
                  <a:bodyPr/>
                  <a:lstStyle/>
                  <a:p>
                    <a:endParaRPr lang="en-US"/>
                  </a:p>
                </p:txBody>
              </p:sp>
              <p:sp>
                <p:nvSpPr>
                  <p:cNvPr id="38228" name="Freeform 580"/>
                  <p:cNvSpPr>
                    <a:spLocks/>
                  </p:cNvSpPr>
                  <p:nvPr/>
                </p:nvSpPr>
                <p:spPr bwMode="auto">
                  <a:xfrm>
                    <a:off x="1141" y="169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BEBEBE"/>
                  </a:solidFill>
                  <a:ln w="9525">
                    <a:noFill/>
                    <a:round/>
                    <a:headEnd/>
                    <a:tailEnd/>
                  </a:ln>
                </p:spPr>
                <p:txBody>
                  <a:bodyPr/>
                  <a:lstStyle/>
                  <a:p>
                    <a:endParaRPr lang="en-US"/>
                  </a:p>
                </p:txBody>
              </p:sp>
              <p:sp>
                <p:nvSpPr>
                  <p:cNvPr id="38229" name="Freeform 581"/>
                  <p:cNvSpPr>
                    <a:spLocks/>
                  </p:cNvSpPr>
                  <p:nvPr/>
                </p:nvSpPr>
                <p:spPr bwMode="auto">
                  <a:xfrm>
                    <a:off x="1141" y="169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2C2C2"/>
                  </a:solidFill>
                  <a:ln w="9525">
                    <a:noFill/>
                    <a:round/>
                    <a:headEnd/>
                    <a:tailEnd/>
                  </a:ln>
                </p:spPr>
                <p:txBody>
                  <a:bodyPr/>
                  <a:lstStyle/>
                  <a:p>
                    <a:endParaRPr lang="en-US"/>
                  </a:p>
                </p:txBody>
              </p:sp>
              <p:sp>
                <p:nvSpPr>
                  <p:cNvPr id="38230" name="Freeform 582"/>
                  <p:cNvSpPr>
                    <a:spLocks/>
                  </p:cNvSpPr>
                  <p:nvPr/>
                </p:nvSpPr>
                <p:spPr bwMode="auto">
                  <a:xfrm>
                    <a:off x="1141" y="169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6C6C6"/>
                  </a:solidFill>
                  <a:ln w="9525">
                    <a:noFill/>
                    <a:round/>
                    <a:headEnd/>
                    <a:tailEnd/>
                  </a:ln>
                </p:spPr>
                <p:txBody>
                  <a:bodyPr/>
                  <a:lstStyle/>
                  <a:p>
                    <a:endParaRPr lang="en-US"/>
                  </a:p>
                </p:txBody>
              </p:sp>
              <p:sp>
                <p:nvSpPr>
                  <p:cNvPr id="38231" name="Freeform 583"/>
                  <p:cNvSpPr>
                    <a:spLocks/>
                  </p:cNvSpPr>
                  <p:nvPr/>
                </p:nvSpPr>
                <p:spPr bwMode="auto">
                  <a:xfrm>
                    <a:off x="1141" y="1694"/>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CBCBCB"/>
                  </a:solidFill>
                  <a:ln w="9525">
                    <a:noFill/>
                    <a:round/>
                    <a:headEnd/>
                    <a:tailEnd/>
                  </a:ln>
                </p:spPr>
                <p:txBody>
                  <a:bodyPr/>
                  <a:lstStyle/>
                  <a:p>
                    <a:endParaRPr lang="en-US"/>
                  </a:p>
                </p:txBody>
              </p:sp>
              <p:sp>
                <p:nvSpPr>
                  <p:cNvPr id="38232" name="Rectangle 584"/>
                  <p:cNvSpPr>
                    <a:spLocks noChangeArrowheads="1"/>
                  </p:cNvSpPr>
                  <p:nvPr/>
                </p:nvSpPr>
                <p:spPr bwMode="auto">
                  <a:xfrm>
                    <a:off x="1141" y="1690"/>
                    <a:ext cx="60" cy="4"/>
                  </a:xfrm>
                  <a:prstGeom prst="rect">
                    <a:avLst/>
                  </a:prstGeom>
                  <a:solidFill>
                    <a:srgbClr val="CFCFCF"/>
                  </a:solidFill>
                  <a:ln w="9525">
                    <a:noFill/>
                    <a:miter lim="800000"/>
                    <a:headEnd/>
                    <a:tailEnd/>
                  </a:ln>
                </p:spPr>
                <p:txBody>
                  <a:bodyPr/>
                  <a:lstStyle/>
                  <a:p>
                    <a:endParaRPr lang="en-US"/>
                  </a:p>
                </p:txBody>
              </p:sp>
              <p:sp>
                <p:nvSpPr>
                  <p:cNvPr id="38233" name="Freeform 585"/>
                  <p:cNvSpPr>
                    <a:spLocks/>
                  </p:cNvSpPr>
                  <p:nvPr/>
                </p:nvSpPr>
                <p:spPr bwMode="auto">
                  <a:xfrm>
                    <a:off x="1141" y="169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3D3D3"/>
                  </a:solidFill>
                  <a:ln w="9525">
                    <a:noFill/>
                    <a:round/>
                    <a:headEnd/>
                    <a:tailEnd/>
                  </a:ln>
                </p:spPr>
                <p:txBody>
                  <a:bodyPr/>
                  <a:lstStyle/>
                  <a:p>
                    <a:endParaRPr lang="en-US"/>
                  </a:p>
                </p:txBody>
              </p:sp>
              <p:sp>
                <p:nvSpPr>
                  <p:cNvPr id="38234" name="Freeform 586"/>
                  <p:cNvSpPr>
                    <a:spLocks/>
                  </p:cNvSpPr>
                  <p:nvPr/>
                </p:nvSpPr>
                <p:spPr bwMode="auto">
                  <a:xfrm>
                    <a:off x="1141" y="169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8D8D8"/>
                  </a:solidFill>
                  <a:ln w="9525">
                    <a:noFill/>
                    <a:round/>
                    <a:headEnd/>
                    <a:tailEnd/>
                  </a:ln>
                </p:spPr>
                <p:txBody>
                  <a:bodyPr/>
                  <a:lstStyle/>
                  <a:p>
                    <a:endParaRPr lang="en-US"/>
                  </a:p>
                </p:txBody>
              </p:sp>
              <p:sp>
                <p:nvSpPr>
                  <p:cNvPr id="38235" name="Freeform 587"/>
                  <p:cNvSpPr>
                    <a:spLocks/>
                  </p:cNvSpPr>
                  <p:nvPr/>
                </p:nvSpPr>
                <p:spPr bwMode="auto">
                  <a:xfrm>
                    <a:off x="1141" y="169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DCDCDC"/>
                  </a:solidFill>
                  <a:ln w="9525">
                    <a:noFill/>
                    <a:round/>
                    <a:headEnd/>
                    <a:tailEnd/>
                  </a:ln>
                </p:spPr>
                <p:txBody>
                  <a:bodyPr/>
                  <a:lstStyle/>
                  <a:p>
                    <a:endParaRPr lang="en-US"/>
                  </a:p>
                </p:txBody>
              </p:sp>
              <p:sp>
                <p:nvSpPr>
                  <p:cNvPr id="38236" name="Freeform 588"/>
                  <p:cNvSpPr>
                    <a:spLocks/>
                  </p:cNvSpPr>
                  <p:nvPr/>
                </p:nvSpPr>
                <p:spPr bwMode="auto">
                  <a:xfrm>
                    <a:off x="1141" y="1690"/>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0E0E0"/>
                  </a:solidFill>
                  <a:ln w="9525">
                    <a:noFill/>
                    <a:round/>
                    <a:headEnd/>
                    <a:tailEnd/>
                  </a:ln>
                </p:spPr>
                <p:txBody>
                  <a:bodyPr/>
                  <a:lstStyle/>
                  <a:p>
                    <a:endParaRPr lang="en-US"/>
                  </a:p>
                </p:txBody>
              </p:sp>
              <p:sp>
                <p:nvSpPr>
                  <p:cNvPr id="38237" name="Rectangle 589"/>
                  <p:cNvSpPr>
                    <a:spLocks noChangeArrowheads="1"/>
                  </p:cNvSpPr>
                  <p:nvPr/>
                </p:nvSpPr>
                <p:spPr bwMode="auto">
                  <a:xfrm>
                    <a:off x="1141" y="1689"/>
                    <a:ext cx="60" cy="1"/>
                  </a:xfrm>
                  <a:prstGeom prst="rect">
                    <a:avLst/>
                  </a:prstGeom>
                  <a:solidFill>
                    <a:srgbClr val="E5E5E5"/>
                  </a:solidFill>
                  <a:ln w="9525">
                    <a:noFill/>
                    <a:miter lim="800000"/>
                    <a:headEnd/>
                    <a:tailEnd/>
                  </a:ln>
                </p:spPr>
                <p:txBody>
                  <a:bodyPr/>
                  <a:lstStyle/>
                  <a:p>
                    <a:endParaRPr lang="en-US"/>
                  </a:p>
                </p:txBody>
              </p:sp>
              <p:sp>
                <p:nvSpPr>
                  <p:cNvPr id="38238" name="Freeform 590"/>
                  <p:cNvSpPr>
                    <a:spLocks/>
                  </p:cNvSpPr>
                  <p:nvPr/>
                </p:nvSpPr>
                <p:spPr bwMode="auto">
                  <a:xfrm>
                    <a:off x="1141" y="168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E9E9E9"/>
                  </a:solidFill>
                  <a:ln w="9525">
                    <a:noFill/>
                    <a:round/>
                    <a:headEnd/>
                    <a:tailEnd/>
                  </a:ln>
                </p:spPr>
                <p:txBody>
                  <a:bodyPr/>
                  <a:lstStyle/>
                  <a:p>
                    <a:endParaRPr lang="en-US"/>
                  </a:p>
                </p:txBody>
              </p:sp>
              <p:sp>
                <p:nvSpPr>
                  <p:cNvPr id="38239" name="Freeform 591"/>
                  <p:cNvSpPr>
                    <a:spLocks/>
                  </p:cNvSpPr>
                  <p:nvPr/>
                </p:nvSpPr>
                <p:spPr bwMode="auto">
                  <a:xfrm>
                    <a:off x="1141" y="1689"/>
                    <a:ext cx="60" cy="1"/>
                  </a:xfrm>
                  <a:custGeom>
                    <a:avLst/>
                    <a:gdLst>
                      <a:gd name="T0" fmla="*/ 60 w 60"/>
                      <a:gd name="T1" fmla="*/ 0 h 1"/>
                      <a:gd name="T2" fmla="*/ 0 w 60"/>
                      <a:gd name="T3" fmla="*/ 0 h 1"/>
                      <a:gd name="T4" fmla="*/ 60 w 60"/>
                      <a:gd name="T5" fmla="*/ 0 h 1"/>
                      <a:gd name="T6" fmla="*/ 0 60000 65536"/>
                      <a:gd name="T7" fmla="*/ 0 60000 65536"/>
                      <a:gd name="T8" fmla="*/ 0 60000 65536"/>
                      <a:gd name="T9" fmla="*/ 0 w 60"/>
                      <a:gd name="T10" fmla="*/ 0 h 1"/>
                      <a:gd name="T11" fmla="*/ 60 w 60"/>
                      <a:gd name="T12" fmla="*/ 1 h 1"/>
                    </a:gdLst>
                    <a:ahLst/>
                    <a:cxnLst>
                      <a:cxn ang="T6">
                        <a:pos x="T0" y="T1"/>
                      </a:cxn>
                      <a:cxn ang="T7">
                        <a:pos x="T2" y="T3"/>
                      </a:cxn>
                      <a:cxn ang="T8">
                        <a:pos x="T4" y="T5"/>
                      </a:cxn>
                    </a:cxnLst>
                    <a:rect l="T9" t="T10" r="T11" b="T12"/>
                    <a:pathLst>
                      <a:path w="60" h="1">
                        <a:moveTo>
                          <a:pt x="60" y="0"/>
                        </a:moveTo>
                        <a:lnTo>
                          <a:pt x="0" y="0"/>
                        </a:lnTo>
                        <a:lnTo>
                          <a:pt x="60" y="0"/>
                        </a:lnTo>
                        <a:close/>
                      </a:path>
                    </a:pathLst>
                  </a:custGeom>
                  <a:solidFill>
                    <a:srgbClr val="F2F2F2"/>
                  </a:solidFill>
                  <a:ln w="9525">
                    <a:noFill/>
                    <a:round/>
                    <a:headEnd/>
                    <a:tailEnd/>
                  </a:ln>
                </p:spPr>
                <p:txBody>
                  <a:bodyPr/>
                  <a:lstStyle/>
                  <a:p>
                    <a:endParaRPr lang="en-US"/>
                  </a:p>
                </p:txBody>
              </p:sp>
              <p:sp>
                <p:nvSpPr>
                  <p:cNvPr id="38240" name="Rectangle 592"/>
                  <p:cNvSpPr>
                    <a:spLocks noChangeArrowheads="1"/>
                  </p:cNvSpPr>
                  <p:nvPr/>
                </p:nvSpPr>
                <p:spPr bwMode="auto">
                  <a:xfrm>
                    <a:off x="1141" y="1689"/>
                    <a:ext cx="60" cy="21"/>
                  </a:xfrm>
                  <a:prstGeom prst="rect">
                    <a:avLst/>
                  </a:prstGeom>
                  <a:noFill/>
                  <a:ln w="0">
                    <a:solidFill>
                      <a:srgbClr val="000000"/>
                    </a:solidFill>
                    <a:miter lim="800000"/>
                    <a:headEnd/>
                    <a:tailEnd/>
                  </a:ln>
                </p:spPr>
                <p:txBody>
                  <a:bodyPr/>
                  <a:lstStyle/>
                  <a:p>
                    <a:endParaRPr lang="en-US"/>
                  </a:p>
                </p:txBody>
              </p:sp>
              <p:sp>
                <p:nvSpPr>
                  <p:cNvPr id="38241" name="Freeform 593"/>
                  <p:cNvSpPr>
                    <a:spLocks/>
                  </p:cNvSpPr>
                  <p:nvPr/>
                </p:nvSpPr>
                <p:spPr bwMode="auto">
                  <a:xfrm>
                    <a:off x="1214" y="171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FFFFFF"/>
                  </a:solidFill>
                  <a:ln w="9525">
                    <a:noFill/>
                    <a:round/>
                    <a:headEnd/>
                    <a:tailEnd/>
                  </a:ln>
                </p:spPr>
                <p:txBody>
                  <a:bodyPr/>
                  <a:lstStyle/>
                  <a:p>
                    <a:endParaRPr lang="en-US"/>
                  </a:p>
                </p:txBody>
              </p:sp>
              <p:sp>
                <p:nvSpPr>
                  <p:cNvPr id="38242" name="Freeform 594"/>
                  <p:cNvSpPr>
                    <a:spLocks/>
                  </p:cNvSpPr>
                  <p:nvPr/>
                </p:nvSpPr>
                <p:spPr bwMode="auto">
                  <a:xfrm>
                    <a:off x="1214" y="171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F7F7F7"/>
                  </a:solidFill>
                  <a:ln w="9525">
                    <a:noFill/>
                    <a:round/>
                    <a:headEnd/>
                    <a:tailEnd/>
                  </a:ln>
                </p:spPr>
                <p:txBody>
                  <a:bodyPr/>
                  <a:lstStyle/>
                  <a:p>
                    <a:endParaRPr lang="en-US"/>
                  </a:p>
                </p:txBody>
              </p:sp>
              <p:sp>
                <p:nvSpPr>
                  <p:cNvPr id="38243" name="Freeform 595"/>
                  <p:cNvSpPr>
                    <a:spLocks/>
                  </p:cNvSpPr>
                  <p:nvPr/>
                </p:nvSpPr>
                <p:spPr bwMode="auto">
                  <a:xfrm>
                    <a:off x="1214" y="171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EEEEEE"/>
                  </a:solidFill>
                  <a:ln w="9525">
                    <a:noFill/>
                    <a:round/>
                    <a:headEnd/>
                    <a:tailEnd/>
                  </a:ln>
                </p:spPr>
                <p:txBody>
                  <a:bodyPr/>
                  <a:lstStyle/>
                  <a:p>
                    <a:endParaRPr lang="en-US"/>
                  </a:p>
                </p:txBody>
              </p:sp>
              <p:sp>
                <p:nvSpPr>
                  <p:cNvPr id="38244" name="Freeform 596"/>
                  <p:cNvSpPr>
                    <a:spLocks/>
                  </p:cNvSpPr>
                  <p:nvPr/>
                </p:nvSpPr>
                <p:spPr bwMode="auto">
                  <a:xfrm>
                    <a:off x="1214" y="171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E5E5E5"/>
                  </a:solidFill>
                  <a:ln w="9525">
                    <a:noFill/>
                    <a:round/>
                    <a:headEnd/>
                    <a:tailEnd/>
                  </a:ln>
                </p:spPr>
                <p:txBody>
                  <a:bodyPr/>
                  <a:lstStyle/>
                  <a:p>
                    <a:endParaRPr lang="en-US"/>
                  </a:p>
                </p:txBody>
              </p:sp>
              <p:sp>
                <p:nvSpPr>
                  <p:cNvPr id="38245" name="Rectangle 597"/>
                  <p:cNvSpPr>
                    <a:spLocks noChangeArrowheads="1"/>
                  </p:cNvSpPr>
                  <p:nvPr/>
                </p:nvSpPr>
                <p:spPr bwMode="auto">
                  <a:xfrm>
                    <a:off x="1214" y="1709"/>
                    <a:ext cx="90" cy="1"/>
                  </a:xfrm>
                  <a:prstGeom prst="rect">
                    <a:avLst/>
                  </a:prstGeom>
                  <a:solidFill>
                    <a:srgbClr val="DDDDDD"/>
                  </a:solidFill>
                  <a:ln w="9525">
                    <a:noFill/>
                    <a:miter lim="800000"/>
                    <a:headEnd/>
                    <a:tailEnd/>
                  </a:ln>
                </p:spPr>
                <p:txBody>
                  <a:bodyPr/>
                  <a:lstStyle/>
                  <a:p>
                    <a:endParaRPr lang="en-US"/>
                  </a:p>
                </p:txBody>
              </p:sp>
              <p:sp>
                <p:nvSpPr>
                  <p:cNvPr id="38246" name="Freeform 598"/>
                  <p:cNvSpPr>
                    <a:spLocks/>
                  </p:cNvSpPr>
                  <p:nvPr/>
                </p:nvSpPr>
                <p:spPr bwMode="auto">
                  <a:xfrm>
                    <a:off x="1214" y="170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D4D4D4"/>
                  </a:solidFill>
                  <a:ln w="9525">
                    <a:noFill/>
                    <a:round/>
                    <a:headEnd/>
                    <a:tailEnd/>
                  </a:ln>
                </p:spPr>
                <p:txBody>
                  <a:bodyPr/>
                  <a:lstStyle/>
                  <a:p>
                    <a:endParaRPr lang="en-US"/>
                  </a:p>
                </p:txBody>
              </p:sp>
              <p:sp>
                <p:nvSpPr>
                  <p:cNvPr id="38247" name="Freeform 599"/>
                  <p:cNvSpPr>
                    <a:spLocks/>
                  </p:cNvSpPr>
                  <p:nvPr/>
                </p:nvSpPr>
                <p:spPr bwMode="auto">
                  <a:xfrm>
                    <a:off x="1214" y="170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CBCBCB"/>
                  </a:solidFill>
                  <a:ln w="9525">
                    <a:noFill/>
                    <a:round/>
                    <a:headEnd/>
                    <a:tailEnd/>
                  </a:ln>
                </p:spPr>
                <p:txBody>
                  <a:bodyPr/>
                  <a:lstStyle/>
                  <a:p>
                    <a:endParaRPr lang="en-US"/>
                  </a:p>
                </p:txBody>
              </p:sp>
              <p:sp>
                <p:nvSpPr>
                  <p:cNvPr id="38248" name="Freeform 600"/>
                  <p:cNvSpPr>
                    <a:spLocks/>
                  </p:cNvSpPr>
                  <p:nvPr/>
                </p:nvSpPr>
                <p:spPr bwMode="auto">
                  <a:xfrm>
                    <a:off x="1214" y="170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C2C2C2"/>
                  </a:solidFill>
                  <a:ln w="9525">
                    <a:noFill/>
                    <a:round/>
                    <a:headEnd/>
                    <a:tailEnd/>
                  </a:ln>
                </p:spPr>
                <p:txBody>
                  <a:bodyPr/>
                  <a:lstStyle/>
                  <a:p>
                    <a:endParaRPr lang="en-US"/>
                  </a:p>
                </p:txBody>
              </p:sp>
              <p:sp>
                <p:nvSpPr>
                  <p:cNvPr id="38249" name="Freeform 601"/>
                  <p:cNvSpPr>
                    <a:spLocks/>
                  </p:cNvSpPr>
                  <p:nvPr/>
                </p:nvSpPr>
                <p:spPr bwMode="auto">
                  <a:xfrm>
                    <a:off x="1214" y="170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BABABA"/>
                  </a:solidFill>
                  <a:ln w="9525">
                    <a:noFill/>
                    <a:round/>
                    <a:headEnd/>
                    <a:tailEnd/>
                  </a:ln>
                </p:spPr>
                <p:txBody>
                  <a:bodyPr/>
                  <a:lstStyle/>
                  <a:p>
                    <a:endParaRPr lang="en-US"/>
                  </a:p>
                </p:txBody>
              </p:sp>
              <p:sp>
                <p:nvSpPr>
                  <p:cNvPr id="38250" name="Rectangle 602"/>
                  <p:cNvSpPr>
                    <a:spLocks noChangeArrowheads="1"/>
                  </p:cNvSpPr>
                  <p:nvPr/>
                </p:nvSpPr>
                <p:spPr bwMode="auto">
                  <a:xfrm>
                    <a:off x="1214" y="1705"/>
                    <a:ext cx="90" cy="4"/>
                  </a:xfrm>
                  <a:prstGeom prst="rect">
                    <a:avLst/>
                  </a:prstGeom>
                  <a:solidFill>
                    <a:srgbClr val="B1B1B1"/>
                  </a:solidFill>
                  <a:ln w="9525">
                    <a:noFill/>
                    <a:miter lim="800000"/>
                    <a:headEnd/>
                    <a:tailEnd/>
                  </a:ln>
                </p:spPr>
                <p:txBody>
                  <a:bodyPr/>
                  <a:lstStyle/>
                  <a:p>
                    <a:endParaRPr lang="en-US"/>
                  </a:p>
                </p:txBody>
              </p:sp>
            </p:grpSp>
            <p:grpSp>
              <p:nvGrpSpPr>
                <p:cNvPr id="7" name="Group 603"/>
                <p:cNvGrpSpPr>
                  <a:grpSpLocks/>
                </p:cNvGrpSpPr>
                <p:nvPr/>
              </p:nvGrpSpPr>
              <p:grpSpPr bwMode="auto">
                <a:xfrm>
                  <a:off x="1186" y="1516"/>
                  <a:ext cx="736" cy="382"/>
                  <a:chOff x="1186" y="1516"/>
                  <a:chExt cx="736" cy="382"/>
                </a:xfrm>
              </p:grpSpPr>
              <p:sp>
                <p:nvSpPr>
                  <p:cNvPr id="37851" name="Freeform 604"/>
                  <p:cNvSpPr>
                    <a:spLocks/>
                  </p:cNvSpPr>
                  <p:nvPr/>
                </p:nvSpPr>
                <p:spPr bwMode="auto">
                  <a:xfrm>
                    <a:off x="1214" y="170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A8A8A8"/>
                  </a:solidFill>
                  <a:ln w="9525">
                    <a:noFill/>
                    <a:round/>
                    <a:headEnd/>
                    <a:tailEnd/>
                  </a:ln>
                </p:spPr>
                <p:txBody>
                  <a:bodyPr/>
                  <a:lstStyle/>
                  <a:p>
                    <a:endParaRPr lang="en-US"/>
                  </a:p>
                </p:txBody>
              </p:sp>
              <p:sp>
                <p:nvSpPr>
                  <p:cNvPr id="37852" name="Freeform 605"/>
                  <p:cNvSpPr>
                    <a:spLocks/>
                  </p:cNvSpPr>
                  <p:nvPr/>
                </p:nvSpPr>
                <p:spPr bwMode="auto">
                  <a:xfrm>
                    <a:off x="1214" y="170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9F9F9F"/>
                  </a:solidFill>
                  <a:ln w="9525">
                    <a:noFill/>
                    <a:round/>
                    <a:headEnd/>
                    <a:tailEnd/>
                  </a:ln>
                </p:spPr>
                <p:txBody>
                  <a:bodyPr/>
                  <a:lstStyle/>
                  <a:p>
                    <a:endParaRPr lang="en-US"/>
                  </a:p>
                </p:txBody>
              </p:sp>
              <p:sp>
                <p:nvSpPr>
                  <p:cNvPr id="37853" name="Freeform 606"/>
                  <p:cNvSpPr>
                    <a:spLocks/>
                  </p:cNvSpPr>
                  <p:nvPr/>
                </p:nvSpPr>
                <p:spPr bwMode="auto">
                  <a:xfrm>
                    <a:off x="1214" y="170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979797"/>
                  </a:solidFill>
                  <a:ln w="9525">
                    <a:noFill/>
                    <a:round/>
                    <a:headEnd/>
                    <a:tailEnd/>
                  </a:ln>
                </p:spPr>
                <p:txBody>
                  <a:bodyPr/>
                  <a:lstStyle/>
                  <a:p>
                    <a:endParaRPr lang="en-US"/>
                  </a:p>
                </p:txBody>
              </p:sp>
              <p:sp>
                <p:nvSpPr>
                  <p:cNvPr id="37854" name="Freeform 607"/>
                  <p:cNvSpPr>
                    <a:spLocks/>
                  </p:cNvSpPr>
                  <p:nvPr/>
                </p:nvSpPr>
                <p:spPr bwMode="auto">
                  <a:xfrm>
                    <a:off x="1214" y="170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8E8E8E"/>
                  </a:solidFill>
                  <a:ln w="9525">
                    <a:noFill/>
                    <a:round/>
                    <a:headEnd/>
                    <a:tailEnd/>
                  </a:ln>
                </p:spPr>
                <p:txBody>
                  <a:bodyPr/>
                  <a:lstStyle/>
                  <a:p>
                    <a:endParaRPr lang="en-US"/>
                  </a:p>
                </p:txBody>
              </p:sp>
              <p:sp>
                <p:nvSpPr>
                  <p:cNvPr id="37855" name="Rectangle 608"/>
                  <p:cNvSpPr>
                    <a:spLocks noChangeArrowheads="1"/>
                  </p:cNvSpPr>
                  <p:nvPr/>
                </p:nvSpPr>
                <p:spPr bwMode="auto">
                  <a:xfrm>
                    <a:off x="1214" y="1704"/>
                    <a:ext cx="90" cy="1"/>
                  </a:xfrm>
                  <a:prstGeom prst="rect">
                    <a:avLst/>
                  </a:prstGeom>
                  <a:solidFill>
                    <a:srgbClr val="858585"/>
                  </a:solidFill>
                  <a:ln w="9525">
                    <a:noFill/>
                    <a:miter lim="800000"/>
                    <a:headEnd/>
                    <a:tailEnd/>
                  </a:ln>
                </p:spPr>
                <p:txBody>
                  <a:bodyPr/>
                  <a:lstStyle/>
                  <a:p>
                    <a:endParaRPr lang="en-US"/>
                  </a:p>
                </p:txBody>
              </p:sp>
              <p:sp>
                <p:nvSpPr>
                  <p:cNvPr id="37856" name="Freeform 609"/>
                  <p:cNvSpPr>
                    <a:spLocks/>
                  </p:cNvSpPr>
                  <p:nvPr/>
                </p:nvSpPr>
                <p:spPr bwMode="auto">
                  <a:xfrm>
                    <a:off x="1214" y="170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7D7D7D"/>
                  </a:solidFill>
                  <a:ln w="9525">
                    <a:noFill/>
                    <a:round/>
                    <a:headEnd/>
                    <a:tailEnd/>
                  </a:ln>
                </p:spPr>
                <p:txBody>
                  <a:bodyPr/>
                  <a:lstStyle/>
                  <a:p>
                    <a:endParaRPr lang="en-US"/>
                  </a:p>
                </p:txBody>
              </p:sp>
              <p:sp>
                <p:nvSpPr>
                  <p:cNvPr id="37857" name="Freeform 610"/>
                  <p:cNvSpPr>
                    <a:spLocks/>
                  </p:cNvSpPr>
                  <p:nvPr/>
                </p:nvSpPr>
                <p:spPr bwMode="auto">
                  <a:xfrm>
                    <a:off x="1214" y="170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747474"/>
                  </a:solidFill>
                  <a:ln w="9525">
                    <a:noFill/>
                    <a:round/>
                    <a:headEnd/>
                    <a:tailEnd/>
                  </a:ln>
                </p:spPr>
                <p:txBody>
                  <a:bodyPr/>
                  <a:lstStyle/>
                  <a:p>
                    <a:endParaRPr lang="en-US"/>
                  </a:p>
                </p:txBody>
              </p:sp>
              <p:sp>
                <p:nvSpPr>
                  <p:cNvPr id="37858" name="Freeform 611"/>
                  <p:cNvSpPr>
                    <a:spLocks/>
                  </p:cNvSpPr>
                  <p:nvPr/>
                </p:nvSpPr>
                <p:spPr bwMode="auto">
                  <a:xfrm>
                    <a:off x="1214" y="170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6B6B6B"/>
                  </a:solidFill>
                  <a:ln w="9525">
                    <a:noFill/>
                    <a:round/>
                    <a:headEnd/>
                    <a:tailEnd/>
                  </a:ln>
                </p:spPr>
                <p:txBody>
                  <a:bodyPr/>
                  <a:lstStyle/>
                  <a:p>
                    <a:endParaRPr lang="en-US"/>
                  </a:p>
                </p:txBody>
              </p:sp>
              <p:sp>
                <p:nvSpPr>
                  <p:cNvPr id="37859" name="Freeform 612"/>
                  <p:cNvSpPr>
                    <a:spLocks/>
                  </p:cNvSpPr>
                  <p:nvPr/>
                </p:nvSpPr>
                <p:spPr bwMode="auto">
                  <a:xfrm>
                    <a:off x="1214" y="170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626262"/>
                  </a:solidFill>
                  <a:ln w="9525">
                    <a:noFill/>
                    <a:round/>
                    <a:headEnd/>
                    <a:tailEnd/>
                  </a:ln>
                </p:spPr>
                <p:txBody>
                  <a:bodyPr/>
                  <a:lstStyle/>
                  <a:p>
                    <a:endParaRPr lang="en-US"/>
                  </a:p>
                </p:txBody>
              </p:sp>
              <p:sp>
                <p:nvSpPr>
                  <p:cNvPr id="37860" name="Rectangle 613"/>
                  <p:cNvSpPr>
                    <a:spLocks noChangeArrowheads="1"/>
                  </p:cNvSpPr>
                  <p:nvPr/>
                </p:nvSpPr>
                <p:spPr bwMode="auto">
                  <a:xfrm>
                    <a:off x="1214" y="1700"/>
                    <a:ext cx="90" cy="4"/>
                  </a:xfrm>
                  <a:prstGeom prst="rect">
                    <a:avLst/>
                  </a:prstGeom>
                  <a:solidFill>
                    <a:srgbClr val="5A5A5A"/>
                  </a:solidFill>
                  <a:ln w="9525">
                    <a:noFill/>
                    <a:miter lim="800000"/>
                    <a:headEnd/>
                    <a:tailEnd/>
                  </a:ln>
                </p:spPr>
                <p:txBody>
                  <a:bodyPr/>
                  <a:lstStyle/>
                  <a:p>
                    <a:endParaRPr lang="en-US"/>
                  </a:p>
                </p:txBody>
              </p:sp>
              <p:sp>
                <p:nvSpPr>
                  <p:cNvPr id="37861" name="Freeform 614"/>
                  <p:cNvSpPr>
                    <a:spLocks/>
                  </p:cNvSpPr>
                  <p:nvPr/>
                </p:nvSpPr>
                <p:spPr bwMode="auto">
                  <a:xfrm>
                    <a:off x="1214" y="170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515151"/>
                  </a:solidFill>
                  <a:ln w="9525">
                    <a:noFill/>
                    <a:round/>
                    <a:headEnd/>
                    <a:tailEnd/>
                  </a:ln>
                </p:spPr>
                <p:txBody>
                  <a:bodyPr/>
                  <a:lstStyle/>
                  <a:p>
                    <a:endParaRPr lang="en-US"/>
                  </a:p>
                </p:txBody>
              </p:sp>
              <p:sp>
                <p:nvSpPr>
                  <p:cNvPr id="37862" name="Freeform 615"/>
                  <p:cNvSpPr>
                    <a:spLocks/>
                  </p:cNvSpPr>
                  <p:nvPr/>
                </p:nvSpPr>
                <p:spPr bwMode="auto">
                  <a:xfrm>
                    <a:off x="1214" y="170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535353"/>
                  </a:solidFill>
                  <a:ln w="9525">
                    <a:noFill/>
                    <a:round/>
                    <a:headEnd/>
                    <a:tailEnd/>
                  </a:ln>
                </p:spPr>
                <p:txBody>
                  <a:bodyPr/>
                  <a:lstStyle/>
                  <a:p>
                    <a:endParaRPr lang="en-US"/>
                  </a:p>
                </p:txBody>
              </p:sp>
              <p:sp>
                <p:nvSpPr>
                  <p:cNvPr id="37863" name="Freeform 616"/>
                  <p:cNvSpPr>
                    <a:spLocks/>
                  </p:cNvSpPr>
                  <p:nvPr/>
                </p:nvSpPr>
                <p:spPr bwMode="auto">
                  <a:xfrm>
                    <a:off x="1214" y="170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616161"/>
                  </a:solidFill>
                  <a:ln w="9525">
                    <a:noFill/>
                    <a:round/>
                    <a:headEnd/>
                    <a:tailEnd/>
                  </a:ln>
                </p:spPr>
                <p:txBody>
                  <a:bodyPr/>
                  <a:lstStyle/>
                  <a:p>
                    <a:endParaRPr lang="en-US"/>
                  </a:p>
                </p:txBody>
              </p:sp>
              <p:sp>
                <p:nvSpPr>
                  <p:cNvPr id="37864" name="Freeform 617"/>
                  <p:cNvSpPr>
                    <a:spLocks/>
                  </p:cNvSpPr>
                  <p:nvPr/>
                </p:nvSpPr>
                <p:spPr bwMode="auto">
                  <a:xfrm>
                    <a:off x="1214" y="170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6F6F6F"/>
                  </a:solidFill>
                  <a:ln w="9525">
                    <a:noFill/>
                    <a:round/>
                    <a:headEnd/>
                    <a:tailEnd/>
                  </a:ln>
                </p:spPr>
                <p:txBody>
                  <a:bodyPr/>
                  <a:lstStyle/>
                  <a:p>
                    <a:endParaRPr lang="en-US"/>
                  </a:p>
                </p:txBody>
              </p:sp>
              <p:sp>
                <p:nvSpPr>
                  <p:cNvPr id="37865" name="Freeform 618"/>
                  <p:cNvSpPr>
                    <a:spLocks/>
                  </p:cNvSpPr>
                  <p:nvPr/>
                </p:nvSpPr>
                <p:spPr bwMode="auto">
                  <a:xfrm>
                    <a:off x="1214" y="170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7D7D7D"/>
                  </a:solidFill>
                  <a:ln w="9525">
                    <a:noFill/>
                    <a:round/>
                    <a:headEnd/>
                    <a:tailEnd/>
                  </a:ln>
                </p:spPr>
                <p:txBody>
                  <a:bodyPr/>
                  <a:lstStyle/>
                  <a:p>
                    <a:endParaRPr lang="en-US"/>
                  </a:p>
                </p:txBody>
              </p:sp>
              <p:sp>
                <p:nvSpPr>
                  <p:cNvPr id="37866" name="Rectangle 619"/>
                  <p:cNvSpPr>
                    <a:spLocks noChangeArrowheads="1"/>
                  </p:cNvSpPr>
                  <p:nvPr/>
                </p:nvSpPr>
                <p:spPr bwMode="auto">
                  <a:xfrm>
                    <a:off x="1214" y="1699"/>
                    <a:ext cx="90" cy="1"/>
                  </a:xfrm>
                  <a:prstGeom prst="rect">
                    <a:avLst/>
                  </a:prstGeom>
                  <a:solidFill>
                    <a:srgbClr val="8B8B8B"/>
                  </a:solidFill>
                  <a:ln w="9525">
                    <a:noFill/>
                    <a:miter lim="800000"/>
                    <a:headEnd/>
                    <a:tailEnd/>
                  </a:ln>
                </p:spPr>
                <p:txBody>
                  <a:bodyPr/>
                  <a:lstStyle/>
                  <a:p>
                    <a:endParaRPr lang="en-US"/>
                  </a:p>
                </p:txBody>
              </p:sp>
              <p:sp>
                <p:nvSpPr>
                  <p:cNvPr id="37867" name="Freeform 620"/>
                  <p:cNvSpPr>
                    <a:spLocks/>
                  </p:cNvSpPr>
                  <p:nvPr/>
                </p:nvSpPr>
                <p:spPr bwMode="auto">
                  <a:xfrm>
                    <a:off x="1214" y="169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999999"/>
                  </a:solidFill>
                  <a:ln w="9525">
                    <a:noFill/>
                    <a:round/>
                    <a:headEnd/>
                    <a:tailEnd/>
                  </a:ln>
                </p:spPr>
                <p:txBody>
                  <a:bodyPr/>
                  <a:lstStyle/>
                  <a:p>
                    <a:endParaRPr lang="en-US"/>
                  </a:p>
                </p:txBody>
              </p:sp>
              <p:sp>
                <p:nvSpPr>
                  <p:cNvPr id="37868" name="Freeform 621"/>
                  <p:cNvSpPr>
                    <a:spLocks/>
                  </p:cNvSpPr>
                  <p:nvPr/>
                </p:nvSpPr>
                <p:spPr bwMode="auto">
                  <a:xfrm>
                    <a:off x="1214" y="169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A7A7A7"/>
                  </a:solidFill>
                  <a:ln w="9525">
                    <a:noFill/>
                    <a:round/>
                    <a:headEnd/>
                    <a:tailEnd/>
                  </a:ln>
                </p:spPr>
                <p:txBody>
                  <a:bodyPr/>
                  <a:lstStyle/>
                  <a:p>
                    <a:endParaRPr lang="en-US"/>
                  </a:p>
                </p:txBody>
              </p:sp>
              <p:sp>
                <p:nvSpPr>
                  <p:cNvPr id="37869" name="Freeform 622"/>
                  <p:cNvSpPr>
                    <a:spLocks/>
                  </p:cNvSpPr>
                  <p:nvPr/>
                </p:nvSpPr>
                <p:spPr bwMode="auto">
                  <a:xfrm>
                    <a:off x="1214" y="169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B5B5B5"/>
                  </a:solidFill>
                  <a:ln w="9525">
                    <a:noFill/>
                    <a:round/>
                    <a:headEnd/>
                    <a:tailEnd/>
                  </a:ln>
                </p:spPr>
                <p:txBody>
                  <a:bodyPr/>
                  <a:lstStyle/>
                  <a:p>
                    <a:endParaRPr lang="en-US"/>
                  </a:p>
                </p:txBody>
              </p:sp>
              <p:sp>
                <p:nvSpPr>
                  <p:cNvPr id="37870" name="Freeform 623"/>
                  <p:cNvSpPr>
                    <a:spLocks/>
                  </p:cNvSpPr>
                  <p:nvPr/>
                </p:nvSpPr>
                <p:spPr bwMode="auto">
                  <a:xfrm>
                    <a:off x="1214" y="169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C3C3C3"/>
                  </a:solidFill>
                  <a:ln w="9525">
                    <a:noFill/>
                    <a:round/>
                    <a:headEnd/>
                    <a:tailEnd/>
                  </a:ln>
                </p:spPr>
                <p:txBody>
                  <a:bodyPr/>
                  <a:lstStyle/>
                  <a:p>
                    <a:endParaRPr lang="en-US"/>
                  </a:p>
                </p:txBody>
              </p:sp>
              <p:sp>
                <p:nvSpPr>
                  <p:cNvPr id="37871" name="Rectangle 624"/>
                  <p:cNvSpPr>
                    <a:spLocks noChangeArrowheads="1"/>
                  </p:cNvSpPr>
                  <p:nvPr/>
                </p:nvSpPr>
                <p:spPr bwMode="auto">
                  <a:xfrm>
                    <a:off x="1214" y="1695"/>
                    <a:ext cx="90" cy="4"/>
                  </a:xfrm>
                  <a:prstGeom prst="rect">
                    <a:avLst/>
                  </a:prstGeom>
                  <a:solidFill>
                    <a:srgbClr val="D1D1D1"/>
                  </a:solidFill>
                  <a:ln w="9525">
                    <a:noFill/>
                    <a:miter lim="800000"/>
                    <a:headEnd/>
                    <a:tailEnd/>
                  </a:ln>
                </p:spPr>
                <p:txBody>
                  <a:bodyPr/>
                  <a:lstStyle/>
                  <a:p>
                    <a:endParaRPr lang="en-US"/>
                  </a:p>
                </p:txBody>
              </p:sp>
              <p:sp>
                <p:nvSpPr>
                  <p:cNvPr id="37872" name="Freeform 625"/>
                  <p:cNvSpPr>
                    <a:spLocks/>
                  </p:cNvSpPr>
                  <p:nvPr/>
                </p:nvSpPr>
                <p:spPr bwMode="auto">
                  <a:xfrm>
                    <a:off x="1214" y="169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D3D3D3"/>
                  </a:solidFill>
                  <a:ln w="9525">
                    <a:noFill/>
                    <a:round/>
                    <a:headEnd/>
                    <a:tailEnd/>
                  </a:ln>
                </p:spPr>
                <p:txBody>
                  <a:bodyPr/>
                  <a:lstStyle/>
                  <a:p>
                    <a:endParaRPr lang="en-US"/>
                  </a:p>
                </p:txBody>
              </p:sp>
              <p:sp>
                <p:nvSpPr>
                  <p:cNvPr id="37873" name="Freeform 626"/>
                  <p:cNvSpPr>
                    <a:spLocks/>
                  </p:cNvSpPr>
                  <p:nvPr/>
                </p:nvSpPr>
                <p:spPr bwMode="auto">
                  <a:xfrm>
                    <a:off x="1214" y="169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C7C7C7"/>
                  </a:solidFill>
                  <a:ln w="9525">
                    <a:noFill/>
                    <a:round/>
                    <a:headEnd/>
                    <a:tailEnd/>
                  </a:ln>
                </p:spPr>
                <p:txBody>
                  <a:bodyPr/>
                  <a:lstStyle/>
                  <a:p>
                    <a:endParaRPr lang="en-US"/>
                  </a:p>
                </p:txBody>
              </p:sp>
              <p:sp>
                <p:nvSpPr>
                  <p:cNvPr id="37874" name="Freeform 627"/>
                  <p:cNvSpPr>
                    <a:spLocks/>
                  </p:cNvSpPr>
                  <p:nvPr/>
                </p:nvSpPr>
                <p:spPr bwMode="auto">
                  <a:xfrm>
                    <a:off x="1214" y="169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BBBBBB"/>
                  </a:solidFill>
                  <a:ln w="9525">
                    <a:noFill/>
                    <a:round/>
                    <a:headEnd/>
                    <a:tailEnd/>
                  </a:ln>
                </p:spPr>
                <p:txBody>
                  <a:bodyPr/>
                  <a:lstStyle/>
                  <a:p>
                    <a:endParaRPr lang="en-US"/>
                  </a:p>
                </p:txBody>
              </p:sp>
              <p:sp>
                <p:nvSpPr>
                  <p:cNvPr id="37875" name="Freeform 628"/>
                  <p:cNvSpPr>
                    <a:spLocks/>
                  </p:cNvSpPr>
                  <p:nvPr/>
                </p:nvSpPr>
                <p:spPr bwMode="auto">
                  <a:xfrm>
                    <a:off x="1214" y="1695"/>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AFAFAF"/>
                  </a:solidFill>
                  <a:ln w="9525">
                    <a:noFill/>
                    <a:round/>
                    <a:headEnd/>
                    <a:tailEnd/>
                  </a:ln>
                </p:spPr>
                <p:txBody>
                  <a:bodyPr/>
                  <a:lstStyle/>
                  <a:p>
                    <a:endParaRPr lang="en-US"/>
                  </a:p>
                </p:txBody>
              </p:sp>
              <p:sp>
                <p:nvSpPr>
                  <p:cNvPr id="37876" name="Rectangle 629"/>
                  <p:cNvSpPr>
                    <a:spLocks noChangeArrowheads="1"/>
                  </p:cNvSpPr>
                  <p:nvPr/>
                </p:nvSpPr>
                <p:spPr bwMode="auto">
                  <a:xfrm>
                    <a:off x="1214" y="1694"/>
                    <a:ext cx="90" cy="1"/>
                  </a:xfrm>
                  <a:prstGeom prst="rect">
                    <a:avLst/>
                  </a:prstGeom>
                  <a:solidFill>
                    <a:srgbClr val="A3A3A3"/>
                  </a:solidFill>
                  <a:ln w="9525">
                    <a:noFill/>
                    <a:miter lim="800000"/>
                    <a:headEnd/>
                    <a:tailEnd/>
                  </a:ln>
                </p:spPr>
                <p:txBody>
                  <a:bodyPr/>
                  <a:lstStyle/>
                  <a:p>
                    <a:endParaRPr lang="en-US"/>
                  </a:p>
                </p:txBody>
              </p:sp>
              <p:sp>
                <p:nvSpPr>
                  <p:cNvPr id="37877" name="Freeform 630"/>
                  <p:cNvSpPr>
                    <a:spLocks/>
                  </p:cNvSpPr>
                  <p:nvPr/>
                </p:nvSpPr>
                <p:spPr bwMode="auto">
                  <a:xfrm>
                    <a:off x="1214" y="169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989898"/>
                  </a:solidFill>
                  <a:ln w="9525">
                    <a:noFill/>
                    <a:round/>
                    <a:headEnd/>
                    <a:tailEnd/>
                  </a:ln>
                </p:spPr>
                <p:txBody>
                  <a:bodyPr/>
                  <a:lstStyle/>
                  <a:p>
                    <a:endParaRPr lang="en-US"/>
                  </a:p>
                </p:txBody>
              </p:sp>
              <p:sp>
                <p:nvSpPr>
                  <p:cNvPr id="37878" name="Freeform 631"/>
                  <p:cNvSpPr>
                    <a:spLocks/>
                  </p:cNvSpPr>
                  <p:nvPr/>
                </p:nvSpPr>
                <p:spPr bwMode="auto">
                  <a:xfrm>
                    <a:off x="1214" y="169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8C8C8C"/>
                  </a:solidFill>
                  <a:ln w="9525">
                    <a:noFill/>
                    <a:round/>
                    <a:headEnd/>
                    <a:tailEnd/>
                  </a:ln>
                </p:spPr>
                <p:txBody>
                  <a:bodyPr/>
                  <a:lstStyle/>
                  <a:p>
                    <a:endParaRPr lang="en-US"/>
                  </a:p>
                </p:txBody>
              </p:sp>
              <p:sp>
                <p:nvSpPr>
                  <p:cNvPr id="37879" name="Freeform 632"/>
                  <p:cNvSpPr>
                    <a:spLocks/>
                  </p:cNvSpPr>
                  <p:nvPr/>
                </p:nvSpPr>
                <p:spPr bwMode="auto">
                  <a:xfrm>
                    <a:off x="1214" y="169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808080"/>
                  </a:solidFill>
                  <a:ln w="9525">
                    <a:noFill/>
                    <a:round/>
                    <a:headEnd/>
                    <a:tailEnd/>
                  </a:ln>
                </p:spPr>
                <p:txBody>
                  <a:bodyPr/>
                  <a:lstStyle/>
                  <a:p>
                    <a:endParaRPr lang="en-US"/>
                  </a:p>
                </p:txBody>
              </p:sp>
              <p:sp>
                <p:nvSpPr>
                  <p:cNvPr id="37880" name="Freeform 633"/>
                  <p:cNvSpPr>
                    <a:spLocks/>
                  </p:cNvSpPr>
                  <p:nvPr/>
                </p:nvSpPr>
                <p:spPr bwMode="auto">
                  <a:xfrm>
                    <a:off x="1214" y="1694"/>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747474"/>
                  </a:solidFill>
                  <a:ln w="9525">
                    <a:noFill/>
                    <a:round/>
                    <a:headEnd/>
                    <a:tailEnd/>
                  </a:ln>
                </p:spPr>
                <p:txBody>
                  <a:bodyPr/>
                  <a:lstStyle/>
                  <a:p>
                    <a:endParaRPr lang="en-US"/>
                  </a:p>
                </p:txBody>
              </p:sp>
              <p:sp>
                <p:nvSpPr>
                  <p:cNvPr id="37881" name="Rectangle 634"/>
                  <p:cNvSpPr>
                    <a:spLocks noChangeArrowheads="1"/>
                  </p:cNvSpPr>
                  <p:nvPr/>
                </p:nvSpPr>
                <p:spPr bwMode="auto">
                  <a:xfrm>
                    <a:off x="1214" y="1690"/>
                    <a:ext cx="90" cy="4"/>
                  </a:xfrm>
                  <a:prstGeom prst="rect">
                    <a:avLst/>
                  </a:prstGeom>
                  <a:solidFill>
                    <a:srgbClr val="696969"/>
                  </a:solidFill>
                  <a:ln w="9525">
                    <a:noFill/>
                    <a:miter lim="800000"/>
                    <a:headEnd/>
                    <a:tailEnd/>
                  </a:ln>
                </p:spPr>
                <p:txBody>
                  <a:bodyPr/>
                  <a:lstStyle/>
                  <a:p>
                    <a:endParaRPr lang="en-US"/>
                  </a:p>
                </p:txBody>
              </p:sp>
              <p:sp>
                <p:nvSpPr>
                  <p:cNvPr id="37882" name="Freeform 635"/>
                  <p:cNvSpPr>
                    <a:spLocks/>
                  </p:cNvSpPr>
                  <p:nvPr/>
                </p:nvSpPr>
                <p:spPr bwMode="auto">
                  <a:xfrm>
                    <a:off x="1214" y="169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5D5D5D"/>
                  </a:solidFill>
                  <a:ln w="9525">
                    <a:noFill/>
                    <a:round/>
                    <a:headEnd/>
                    <a:tailEnd/>
                  </a:ln>
                </p:spPr>
                <p:txBody>
                  <a:bodyPr/>
                  <a:lstStyle/>
                  <a:p>
                    <a:endParaRPr lang="en-US"/>
                  </a:p>
                </p:txBody>
              </p:sp>
              <p:sp>
                <p:nvSpPr>
                  <p:cNvPr id="37883" name="Freeform 636"/>
                  <p:cNvSpPr>
                    <a:spLocks/>
                  </p:cNvSpPr>
                  <p:nvPr/>
                </p:nvSpPr>
                <p:spPr bwMode="auto">
                  <a:xfrm>
                    <a:off x="1214" y="169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515151"/>
                  </a:solidFill>
                  <a:ln w="9525">
                    <a:noFill/>
                    <a:round/>
                    <a:headEnd/>
                    <a:tailEnd/>
                  </a:ln>
                </p:spPr>
                <p:txBody>
                  <a:bodyPr/>
                  <a:lstStyle/>
                  <a:p>
                    <a:endParaRPr lang="en-US"/>
                  </a:p>
                </p:txBody>
              </p:sp>
              <p:sp>
                <p:nvSpPr>
                  <p:cNvPr id="37884" name="Freeform 637"/>
                  <p:cNvSpPr>
                    <a:spLocks/>
                  </p:cNvSpPr>
                  <p:nvPr/>
                </p:nvSpPr>
                <p:spPr bwMode="auto">
                  <a:xfrm>
                    <a:off x="1214" y="169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454545"/>
                  </a:solidFill>
                  <a:ln w="9525">
                    <a:noFill/>
                    <a:round/>
                    <a:headEnd/>
                    <a:tailEnd/>
                  </a:ln>
                </p:spPr>
                <p:txBody>
                  <a:bodyPr/>
                  <a:lstStyle/>
                  <a:p>
                    <a:endParaRPr lang="en-US"/>
                  </a:p>
                </p:txBody>
              </p:sp>
              <p:sp>
                <p:nvSpPr>
                  <p:cNvPr id="37885" name="Freeform 638"/>
                  <p:cNvSpPr>
                    <a:spLocks/>
                  </p:cNvSpPr>
                  <p:nvPr/>
                </p:nvSpPr>
                <p:spPr bwMode="auto">
                  <a:xfrm>
                    <a:off x="1214" y="1690"/>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393939"/>
                  </a:solidFill>
                  <a:ln w="9525">
                    <a:noFill/>
                    <a:round/>
                    <a:headEnd/>
                    <a:tailEnd/>
                  </a:ln>
                </p:spPr>
                <p:txBody>
                  <a:bodyPr/>
                  <a:lstStyle/>
                  <a:p>
                    <a:endParaRPr lang="en-US"/>
                  </a:p>
                </p:txBody>
              </p:sp>
              <p:sp>
                <p:nvSpPr>
                  <p:cNvPr id="37886" name="Rectangle 639"/>
                  <p:cNvSpPr>
                    <a:spLocks noChangeArrowheads="1"/>
                  </p:cNvSpPr>
                  <p:nvPr/>
                </p:nvSpPr>
                <p:spPr bwMode="auto">
                  <a:xfrm>
                    <a:off x="1214" y="1689"/>
                    <a:ext cx="90" cy="1"/>
                  </a:xfrm>
                  <a:prstGeom prst="rect">
                    <a:avLst/>
                  </a:prstGeom>
                  <a:solidFill>
                    <a:srgbClr val="333333"/>
                  </a:solidFill>
                  <a:ln w="9525">
                    <a:noFill/>
                    <a:miter lim="800000"/>
                    <a:headEnd/>
                    <a:tailEnd/>
                  </a:ln>
                </p:spPr>
                <p:txBody>
                  <a:bodyPr/>
                  <a:lstStyle/>
                  <a:p>
                    <a:endParaRPr lang="en-US"/>
                  </a:p>
                </p:txBody>
              </p:sp>
              <p:sp>
                <p:nvSpPr>
                  <p:cNvPr id="37887" name="Freeform 640"/>
                  <p:cNvSpPr>
                    <a:spLocks/>
                  </p:cNvSpPr>
                  <p:nvPr/>
                </p:nvSpPr>
                <p:spPr bwMode="auto">
                  <a:xfrm>
                    <a:off x="1214" y="168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333333"/>
                  </a:solidFill>
                  <a:ln w="9525">
                    <a:noFill/>
                    <a:round/>
                    <a:headEnd/>
                    <a:tailEnd/>
                  </a:ln>
                </p:spPr>
                <p:txBody>
                  <a:bodyPr/>
                  <a:lstStyle/>
                  <a:p>
                    <a:endParaRPr lang="en-US"/>
                  </a:p>
                </p:txBody>
              </p:sp>
              <p:sp>
                <p:nvSpPr>
                  <p:cNvPr id="37888" name="Freeform 641"/>
                  <p:cNvSpPr>
                    <a:spLocks/>
                  </p:cNvSpPr>
                  <p:nvPr/>
                </p:nvSpPr>
                <p:spPr bwMode="auto">
                  <a:xfrm>
                    <a:off x="1214" y="168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333333"/>
                  </a:solidFill>
                  <a:ln w="9525">
                    <a:noFill/>
                    <a:round/>
                    <a:headEnd/>
                    <a:tailEnd/>
                  </a:ln>
                </p:spPr>
                <p:txBody>
                  <a:bodyPr/>
                  <a:lstStyle/>
                  <a:p>
                    <a:endParaRPr lang="en-US"/>
                  </a:p>
                </p:txBody>
              </p:sp>
              <p:sp>
                <p:nvSpPr>
                  <p:cNvPr id="37889" name="Freeform 642"/>
                  <p:cNvSpPr>
                    <a:spLocks/>
                  </p:cNvSpPr>
                  <p:nvPr/>
                </p:nvSpPr>
                <p:spPr bwMode="auto">
                  <a:xfrm>
                    <a:off x="1214" y="168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333333"/>
                  </a:solidFill>
                  <a:ln w="9525">
                    <a:noFill/>
                    <a:round/>
                    <a:headEnd/>
                    <a:tailEnd/>
                  </a:ln>
                </p:spPr>
                <p:txBody>
                  <a:bodyPr/>
                  <a:lstStyle/>
                  <a:p>
                    <a:endParaRPr lang="en-US"/>
                  </a:p>
                </p:txBody>
              </p:sp>
              <p:sp>
                <p:nvSpPr>
                  <p:cNvPr id="37890" name="Freeform 643"/>
                  <p:cNvSpPr>
                    <a:spLocks/>
                  </p:cNvSpPr>
                  <p:nvPr/>
                </p:nvSpPr>
                <p:spPr bwMode="auto">
                  <a:xfrm>
                    <a:off x="1214" y="168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333333"/>
                  </a:solidFill>
                  <a:ln w="9525">
                    <a:noFill/>
                    <a:round/>
                    <a:headEnd/>
                    <a:tailEnd/>
                  </a:ln>
                </p:spPr>
                <p:txBody>
                  <a:bodyPr/>
                  <a:lstStyle/>
                  <a:p>
                    <a:endParaRPr lang="en-US"/>
                  </a:p>
                </p:txBody>
              </p:sp>
              <p:sp>
                <p:nvSpPr>
                  <p:cNvPr id="37891" name="Freeform 644"/>
                  <p:cNvSpPr>
                    <a:spLocks/>
                  </p:cNvSpPr>
                  <p:nvPr/>
                </p:nvSpPr>
                <p:spPr bwMode="auto">
                  <a:xfrm>
                    <a:off x="1214" y="1689"/>
                    <a:ext cx="90" cy="1"/>
                  </a:xfrm>
                  <a:custGeom>
                    <a:avLst/>
                    <a:gdLst>
                      <a:gd name="T0" fmla="*/ 90 w 90"/>
                      <a:gd name="T1" fmla="*/ 0 h 1"/>
                      <a:gd name="T2" fmla="*/ 0 w 90"/>
                      <a:gd name="T3" fmla="*/ 0 h 1"/>
                      <a:gd name="T4" fmla="*/ 9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90" y="0"/>
                        </a:moveTo>
                        <a:lnTo>
                          <a:pt x="0" y="0"/>
                        </a:lnTo>
                        <a:lnTo>
                          <a:pt x="90" y="0"/>
                        </a:lnTo>
                        <a:close/>
                      </a:path>
                    </a:pathLst>
                  </a:custGeom>
                  <a:solidFill>
                    <a:srgbClr val="333333"/>
                  </a:solidFill>
                  <a:ln w="9525">
                    <a:noFill/>
                    <a:round/>
                    <a:headEnd/>
                    <a:tailEnd/>
                  </a:ln>
                </p:spPr>
                <p:txBody>
                  <a:bodyPr/>
                  <a:lstStyle/>
                  <a:p>
                    <a:endParaRPr lang="en-US"/>
                  </a:p>
                </p:txBody>
              </p:sp>
              <p:sp>
                <p:nvSpPr>
                  <p:cNvPr id="37892" name="Rectangle 645"/>
                  <p:cNvSpPr>
                    <a:spLocks noChangeArrowheads="1"/>
                  </p:cNvSpPr>
                  <p:nvPr/>
                </p:nvSpPr>
                <p:spPr bwMode="auto">
                  <a:xfrm>
                    <a:off x="1214" y="1689"/>
                    <a:ext cx="90" cy="21"/>
                  </a:xfrm>
                  <a:prstGeom prst="rect">
                    <a:avLst/>
                  </a:prstGeom>
                  <a:noFill/>
                  <a:ln w="0">
                    <a:solidFill>
                      <a:srgbClr val="000000"/>
                    </a:solidFill>
                    <a:miter lim="800000"/>
                    <a:headEnd/>
                    <a:tailEnd/>
                  </a:ln>
                </p:spPr>
                <p:txBody>
                  <a:bodyPr/>
                  <a:lstStyle/>
                  <a:p>
                    <a:endParaRPr lang="en-US"/>
                  </a:p>
                </p:txBody>
              </p:sp>
              <p:sp>
                <p:nvSpPr>
                  <p:cNvPr id="37893" name="Freeform 646"/>
                  <p:cNvSpPr>
                    <a:spLocks/>
                  </p:cNvSpPr>
                  <p:nvPr/>
                </p:nvSpPr>
                <p:spPr bwMode="auto">
                  <a:xfrm>
                    <a:off x="1186" y="1699"/>
                    <a:ext cx="5" cy="6"/>
                  </a:xfrm>
                  <a:custGeom>
                    <a:avLst/>
                    <a:gdLst>
                      <a:gd name="T0" fmla="*/ 3 w 5"/>
                      <a:gd name="T1" fmla="*/ 6 h 6"/>
                      <a:gd name="T2" fmla="*/ 5 w 5"/>
                      <a:gd name="T3" fmla="*/ 5 h 6"/>
                      <a:gd name="T4" fmla="*/ 5 w 5"/>
                      <a:gd name="T5" fmla="*/ 1 h 6"/>
                      <a:gd name="T6" fmla="*/ 5 w 5"/>
                      <a:gd name="T7" fmla="*/ 0 h 6"/>
                      <a:gd name="T8" fmla="*/ 3 w 5"/>
                      <a:gd name="T9" fmla="*/ 0 h 6"/>
                      <a:gd name="T10" fmla="*/ 3 w 5"/>
                      <a:gd name="T11" fmla="*/ 1 h 6"/>
                      <a:gd name="T12" fmla="*/ 0 w 5"/>
                      <a:gd name="T13" fmla="*/ 1 h 6"/>
                      <a:gd name="T14" fmla="*/ 0 w 5"/>
                      <a:gd name="T15" fmla="*/ 5 h 6"/>
                      <a:gd name="T16" fmla="*/ 3 w 5"/>
                      <a:gd name="T17" fmla="*/ 5 h 6"/>
                      <a:gd name="T18" fmla="*/ 3 w 5"/>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3" y="6"/>
                        </a:moveTo>
                        <a:lnTo>
                          <a:pt x="5" y="5"/>
                        </a:lnTo>
                        <a:lnTo>
                          <a:pt x="5" y="1"/>
                        </a:lnTo>
                        <a:lnTo>
                          <a:pt x="5" y="0"/>
                        </a:lnTo>
                        <a:lnTo>
                          <a:pt x="3" y="0"/>
                        </a:lnTo>
                        <a:lnTo>
                          <a:pt x="3" y="1"/>
                        </a:lnTo>
                        <a:lnTo>
                          <a:pt x="0" y="1"/>
                        </a:lnTo>
                        <a:lnTo>
                          <a:pt x="0" y="5"/>
                        </a:lnTo>
                        <a:lnTo>
                          <a:pt x="3" y="5"/>
                        </a:lnTo>
                        <a:lnTo>
                          <a:pt x="3" y="6"/>
                        </a:lnTo>
                        <a:close/>
                      </a:path>
                    </a:pathLst>
                  </a:custGeom>
                  <a:solidFill>
                    <a:srgbClr val="000000"/>
                  </a:solidFill>
                  <a:ln w="9525">
                    <a:noFill/>
                    <a:round/>
                    <a:headEnd/>
                    <a:tailEnd/>
                  </a:ln>
                </p:spPr>
                <p:txBody>
                  <a:bodyPr/>
                  <a:lstStyle/>
                  <a:p>
                    <a:endParaRPr lang="en-US"/>
                  </a:p>
                </p:txBody>
              </p:sp>
              <p:sp>
                <p:nvSpPr>
                  <p:cNvPr id="37894" name="Freeform 647"/>
                  <p:cNvSpPr>
                    <a:spLocks/>
                  </p:cNvSpPr>
                  <p:nvPr/>
                </p:nvSpPr>
                <p:spPr bwMode="auto">
                  <a:xfrm>
                    <a:off x="1186" y="1699"/>
                    <a:ext cx="5" cy="6"/>
                  </a:xfrm>
                  <a:custGeom>
                    <a:avLst/>
                    <a:gdLst>
                      <a:gd name="T0" fmla="*/ 3 w 5"/>
                      <a:gd name="T1" fmla="*/ 6 h 6"/>
                      <a:gd name="T2" fmla="*/ 5 w 5"/>
                      <a:gd name="T3" fmla="*/ 5 h 6"/>
                      <a:gd name="T4" fmla="*/ 5 w 5"/>
                      <a:gd name="T5" fmla="*/ 1 h 6"/>
                      <a:gd name="T6" fmla="*/ 5 w 5"/>
                      <a:gd name="T7" fmla="*/ 0 h 6"/>
                      <a:gd name="T8" fmla="*/ 3 w 5"/>
                      <a:gd name="T9" fmla="*/ 0 h 6"/>
                      <a:gd name="T10" fmla="*/ 3 w 5"/>
                      <a:gd name="T11" fmla="*/ 1 h 6"/>
                      <a:gd name="T12" fmla="*/ 0 w 5"/>
                      <a:gd name="T13" fmla="*/ 1 h 6"/>
                      <a:gd name="T14" fmla="*/ 0 w 5"/>
                      <a:gd name="T15" fmla="*/ 5 h 6"/>
                      <a:gd name="T16" fmla="*/ 3 w 5"/>
                      <a:gd name="T17" fmla="*/ 5 h 6"/>
                      <a:gd name="T18" fmla="*/ 3 w 5"/>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3" y="6"/>
                        </a:moveTo>
                        <a:lnTo>
                          <a:pt x="5" y="5"/>
                        </a:lnTo>
                        <a:lnTo>
                          <a:pt x="5" y="1"/>
                        </a:lnTo>
                        <a:lnTo>
                          <a:pt x="5" y="0"/>
                        </a:lnTo>
                        <a:lnTo>
                          <a:pt x="3" y="0"/>
                        </a:lnTo>
                        <a:lnTo>
                          <a:pt x="3" y="1"/>
                        </a:lnTo>
                        <a:lnTo>
                          <a:pt x="0" y="1"/>
                        </a:lnTo>
                        <a:lnTo>
                          <a:pt x="0" y="5"/>
                        </a:lnTo>
                        <a:lnTo>
                          <a:pt x="3" y="5"/>
                        </a:lnTo>
                        <a:lnTo>
                          <a:pt x="3" y="6"/>
                        </a:lnTo>
                      </a:path>
                    </a:pathLst>
                  </a:custGeom>
                  <a:noFill/>
                  <a:ln w="0">
                    <a:solidFill>
                      <a:srgbClr val="000000"/>
                    </a:solidFill>
                    <a:round/>
                    <a:headEnd/>
                    <a:tailEnd/>
                  </a:ln>
                </p:spPr>
                <p:txBody>
                  <a:bodyPr/>
                  <a:lstStyle/>
                  <a:p>
                    <a:endParaRPr lang="en-US"/>
                  </a:p>
                </p:txBody>
              </p:sp>
              <p:sp>
                <p:nvSpPr>
                  <p:cNvPr id="37895" name="Freeform 648"/>
                  <p:cNvSpPr>
                    <a:spLocks/>
                  </p:cNvSpPr>
                  <p:nvPr/>
                </p:nvSpPr>
                <p:spPr bwMode="auto">
                  <a:xfrm>
                    <a:off x="1398" y="1566"/>
                    <a:ext cx="5" cy="5"/>
                  </a:xfrm>
                  <a:custGeom>
                    <a:avLst/>
                    <a:gdLst>
                      <a:gd name="T0" fmla="*/ 2 w 5"/>
                      <a:gd name="T1" fmla="*/ 5 h 5"/>
                      <a:gd name="T2" fmla="*/ 5 w 5"/>
                      <a:gd name="T3" fmla="*/ 5 h 5"/>
                      <a:gd name="T4" fmla="*/ 5 w 5"/>
                      <a:gd name="T5" fmla="*/ 2 h 5"/>
                      <a:gd name="T6" fmla="*/ 5 w 5"/>
                      <a:gd name="T7" fmla="*/ 0 h 5"/>
                      <a:gd name="T8" fmla="*/ 2 w 5"/>
                      <a:gd name="T9" fmla="*/ 0 h 5"/>
                      <a:gd name="T10" fmla="*/ 0 w 5"/>
                      <a:gd name="T11" fmla="*/ 0 h 5"/>
                      <a:gd name="T12" fmla="*/ 0 w 5"/>
                      <a:gd name="T13" fmla="*/ 2 h 5"/>
                      <a:gd name="T14" fmla="*/ 0 w 5"/>
                      <a:gd name="T15" fmla="*/ 5 h 5"/>
                      <a:gd name="T16" fmla="*/ 2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5"/>
                        </a:moveTo>
                        <a:lnTo>
                          <a:pt x="5" y="5"/>
                        </a:lnTo>
                        <a:lnTo>
                          <a:pt x="5" y="2"/>
                        </a:lnTo>
                        <a:lnTo>
                          <a:pt x="5" y="0"/>
                        </a:lnTo>
                        <a:lnTo>
                          <a:pt x="2" y="0"/>
                        </a:lnTo>
                        <a:lnTo>
                          <a:pt x="0" y="0"/>
                        </a:lnTo>
                        <a:lnTo>
                          <a:pt x="0" y="2"/>
                        </a:lnTo>
                        <a:lnTo>
                          <a:pt x="0" y="5"/>
                        </a:lnTo>
                        <a:lnTo>
                          <a:pt x="2" y="5"/>
                        </a:lnTo>
                        <a:close/>
                      </a:path>
                    </a:pathLst>
                  </a:custGeom>
                  <a:solidFill>
                    <a:srgbClr val="000000"/>
                  </a:solidFill>
                  <a:ln w="9525">
                    <a:noFill/>
                    <a:round/>
                    <a:headEnd/>
                    <a:tailEnd/>
                  </a:ln>
                </p:spPr>
                <p:txBody>
                  <a:bodyPr/>
                  <a:lstStyle/>
                  <a:p>
                    <a:endParaRPr lang="en-US"/>
                  </a:p>
                </p:txBody>
              </p:sp>
              <p:sp>
                <p:nvSpPr>
                  <p:cNvPr id="37896" name="Freeform 649"/>
                  <p:cNvSpPr>
                    <a:spLocks/>
                  </p:cNvSpPr>
                  <p:nvPr/>
                </p:nvSpPr>
                <p:spPr bwMode="auto">
                  <a:xfrm>
                    <a:off x="1398" y="1566"/>
                    <a:ext cx="5" cy="5"/>
                  </a:xfrm>
                  <a:custGeom>
                    <a:avLst/>
                    <a:gdLst>
                      <a:gd name="T0" fmla="*/ 2 w 5"/>
                      <a:gd name="T1" fmla="*/ 5 h 5"/>
                      <a:gd name="T2" fmla="*/ 5 w 5"/>
                      <a:gd name="T3" fmla="*/ 5 h 5"/>
                      <a:gd name="T4" fmla="*/ 5 w 5"/>
                      <a:gd name="T5" fmla="*/ 2 h 5"/>
                      <a:gd name="T6" fmla="*/ 5 w 5"/>
                      <a:gd name="T7" fmla="*/ 0 h 5"/>
                      <a:gd name="T8" fmla="*/ 2 w 5"/>
                      <a:gd name="T9" fmla="*/ 0 h 5"/>
                      <a:gd name="T10" fmla="*/ 0 w 5"/>
                      <a:gd name="T11" fmla="*/ 0 h 5"/>
                      <a:gd name="T12" fmla="*/ 0 w 5"/>
                      <a:gd name="T13" fmla="*/ 2 h 5"/>
                      <a:gd name="T14" fmla="*/ 0 w 5"/>
                      <a:gd name="T15" fmla="*/ 5 h 5"/>
                      <a:gd name="T16" fmla="*/ 2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5"/>
                        </a:moveTo>
                        <a:lnTo>
                          <a:pt x="5" y="5"/>
                        </a:lnTo>
                        <a:lnTo>
                          <a:pt x="5" y="2"/>
                        </a:lnTo>
                        <a:lnTo>
                          <a:pt x="5" y="0"/>
                        </a:lnTo>
                        <a:lnTo>
                          <a:pt x="2" y="0"/>
                        </a:lnTo>
                        <a:lnTo>
                          <a:pt x="0" y="0"/>
                        </a:lnTo>
                        <a:lnTo>
                          <a:pt x="0" y="2"/>
                        </a:lnTo>
                        <a:lnTo>
                          <a:pt x="0" y="5"/>
                        </a:lnTo>
                        <a:lnTo>
                          <a:pt x="2" y="5"/>
                        </a:lnTo>
                      </a:path>
                    </a:pathLst>
                  </a:custGeom>
                  <a:noFill/>
                  <a:ln w="0">
                    <a:solidFill>
                      <a:srgbClr val="000000"/>
                    </a:solidFill>
                    <a:round/>
                    <a:headEnd/>
                    <a:tailEnd/>
                  </a:ln>
                </p:spPr>
                <p:txBody>
                  <a:bodyPr/>
                  <a:lstStyle/>
                  <a:p>
                    <a:endParaRPr lang="en-US"/>
                  </a:p>
                </p:txBody>
              </p:sp>
              <p:sp>
                <p:nvSpPr>
                  <p:cNvPr id="37897" name="Freeform 650"/>
                  <p:cNvSpPr>
                    <a:spLocks/>
                  </p:cNvSpPr>
                  <p:nvPr/>
                </p:nvSpPr>
                <p:spPr bwMode="auto">
                  <a:xfrm>
                    <a:off x="1307" y="1700"/>
                    <a:ext cx="3" cy="5"/>
                  </a:xfrm>
                  <a:custGeom>
                    <a:avLst/>
                    <a:gdLst>
                      <a:gd name="T0" fmla="*/ 2 w 3"/>
                      <a:gd name="T1" fmla="*/ 5 h 5"/>
                      <a:gd name="T2" fmla="*/ 3 w 3"/>
                      <a:gd name="T3" fmla="*/ 5 h 5"/>
                      <a:gd name="T4" fmla="*/ 3 w 3"/>
                      <a:gd name="T5" fmla="*/ 4 h 5"/>
                      <a:gd name="T6" fmla="*/ 2 w 3"/>
                      <a:gd name="T7" fmla="*/ 0 h 5"/>
                      <a:gd name="T8" fmla="*/ 0 w 3"/>
                      <a:gd name="T9" fmla="*/ 0 h 5"/>
                      <a:gd name="T10" fmla="*/ 0 w 3"/>
                      <a:gd name="T11" fmla="*/ 4 h 5"/>
                      <a:gd name="T12" fmla="*/ 0 w 3"/>
                      <a:gd name="T13" fmla="*/ 5 h 5"/>
                      <a:gd name="T14" fmla="*/ 2 w 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5"/>
                        </a:moveTo>
                        <a:lnTo>
                          <a:pt x="3" y="5"/>
                        </a:lnTo>
                        <a:lnTo>
                          <a:pt x="3" y="4"/>
                        </a:lnTo>
                        <a:lnTo>
                          <a:pt x="2" y="0"/>
                        </a:lnTo>
                        <a:lnTo>
                          <a:pt x="0" y="0"/>
                        </a:lnTo>
                        <a:lnTo>
                          <a:pt x="0" y="4"/>
                        </a:lnTo>
                        <a:lnTo>
                          <a:pt x="0" y="5"/>
                        </a:lnTo>
                        <a:lnTo>
                          <a:pt x="2" y="5"/>
                        </a:lnTo>
                        <a:close/>
                      </a:path>
                    </a:pathLst>
                  </a:custGeom>
                  <a:solidFill>
                    <a:srgbClr val="000000"/>
                  </a:solidFill>
                  <a:ln w="9525">
                    <a:noFill/>
                    <a:round/>
                    <a:headEnd/>
                    <a:tailEnd/>
                  </a:ln>
                </p:spPr>
                <p:txBody>
                  <a:bodyPr/>
                  <a:lstStyle/>
                  <a:p>
                    <a:endParaRPr lang="en-US"/>
                  </a:p>
                </p:txBody>
              </p:sp>
              <p:sp>
                <p:nvSpPr>
                  <p:cNvPr id="37898" name="Freeform 651"/>
                  <p:cNvSpPr>
                    <a:spLocks/>
                  </p:cNvSpPr>
                  <p:nvPr/>
                </p:nvSpPr>
                <p:spPr bwMode="auto">
                  <a:xfrm>
                    <a:off x="1307" y="1700"/>
                    <a:ext cx="3" cy="5"/>
                  </a:xfrm>
                  <a:custGeom>
                    <a:avLst/>
                    <a:gdLst>
                      <a:gd name="T0" fmla="*/ 2 w 3"/>
                      <a:gd name="T1" fmla="*/ 5 h 5"/>
                      <a:gd name="T2" fmla="*/ 3 w 3"/>
                      <a:gd name="T3" fmla="*/ 5 h 5"/>
                      <a:gd name="T4" fmla="*/ 3 w 3"/>
                      <a:gd name="T5" fmla="*/ 4 h 5"/>
                      <a:gd name="T6" fmla="*/ 2 w 3"/>
                      <a:gd name="T7" fmla="*/ 0 h 5"/>
                      <a:gd name="T8" fmla="*/ 0 w 3"/>
                      <a:gd name="T9" fmla="*/ 0 h 5"/>
                      <a:gd name="T10" fmla="*/ 0 w 3"/>
                      <a:gd name="T11" fmla="*/ 4 h 5"/>
                      <a:gd name="T12" fmla="*/ 0 w 3"/>
                      <a:gd name="T13" fmla="*/ 5 h 5"/>
                      <a:gd name="T14" fmla="*/ 2 w 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5"/>
                        </a:moveTo>
                        <a:lnTo>
                          <a:pt x="3" y="5"/>
                        </a:lnTo>
                        <a:lnTo>
                          <a:pt x="3" y="4"/>
                        </a:lnTo>
                        <a:lnTo>
                          <a:pt x="2" y="0"/>
                        </a:lnTo>
                        <a:lnTo>
                          <a:pt x="0" y="0"/>
                        </a:lnTo>
                        <a:lnTo>
                          <a:pt x="0" y="4"/>
                        </a:lnTo>
                        <a:lnTo>
                          <a:pt x="0" y="5"/>
                        </a:lnTo>
                        <a:lnTo>
                          <a:pt x="2" y="5"/>
                        </a:lnTo>
                      </a:path>
                    </a:pathLst>
                  </a:custGeom>
                  <a:noFill/>
                  <a:ln w="0">
                    <a:solidFill>
                      <a:srgbClr val="000000"/>
                    </a:solidFill>
                    <a:round/>
                    <a:headEnd/>
                    <a:tailEnd/>
                  </a:ln>
                </p:spPr>
                <p:txBody>
                  <a:bodyPr/>
                  <a:lstStyle/>
                  <a:p>
                    <a:endParaRPr lang="en-US"/>
                  </a:p>
                </p:txBody>
              </p:sp>
              <p:sp>
                <p:nvSpPr>
                  <p:cNvPr id="37899" name="Freeform 652"/>
                  <p:cNvSpPr>
                    <a:spLocks/>
                  </p:cNvSpPr>
                  <p:nvPr/>
                </p:nvSpPr>
                <p:spPr bwMode="auto">
                  <a:xfrm>
                    <a:off x="1543" y="1516"/>
                    <a:ext cx="379" cy="382"/>
                  </a:xfrm>
                  <a:custGeom>
                    <a:avLst/>
                    <a:gdLst>
                      <a:gd name="T0" fmla="*/ 0 w 379"/>
                      <a:gd name="T1" fmla="*/ 209 h 382"/>
                      <a:gd name="T2" fmla="*/ 3 w 379"/>
                      <a:gd name="T3" fmla="*/ 219 h 382"/>
                      <a:gd name="T4" fmla="*/ 8 w 379"/>
                      <a:gd name="T5" fmla="*/ 232 h 382"/>
                      <a:gd name="T6" fmla="*/ 23 w 379"/>
                      <a:gd name="T7" fmla="*/ 239 h 382"/>
                      <a:gd name="T8" fmla="*/ 39 w 379"/>
                      <a:gd name="T9" fmla="*/ 239 h 382"/>
                      <a:gd name="T10" fmla="*/ 68 w 379"/>
                      <a:gd name="T11" fmla="*/ 239 h 382"/>
                      <a:gd name="T12" fmla="*/ 104 w 379"/>
                      <a:gd name="T13" fmla="*/ 239 h 382"/>
                      <a:gd name="T14" fmla="*/ 132 w 379"/>
                      <a:gd name="T15" fmla="*/ 239 h 382"/>
                      <a:gd name="T16" fmla="*/ 141 w 379"/>
                      <a:gd name="T17" fmla="*/ 239 h 382"/>
                      <a:gd name="T18" fmla="*/ 157 w 379"/>
                      <a:gd name="T19" fmla="*/ 244 h 382"/>
                      <a:gd name="T20" fmla="*/ 182 w 379"/>
                      <a:gd name="T21" fmla="*/ 252 h 382"/>
                      <a:gd name="T22" fmla="*/ 207 w 379"/>
                      <a:gd name="T23" fmla="*/ 266 h 382"/>
                      <a:gd name="T24" fmla="*/ 232 w 379"/>
                      <a:gd name="T25" fmla="*/ 286 h 382"/>
                      <a:gd name="T26" fmla="*/ 260 w 379"/>
                      <a:gd name="T27" fmla="*/ 314 h 382"/>
                      <a:gd name="T28" fmla="*/ 282 w 379"/>
                      <a:gd name="T29" fmla="*/ 345 h 382"/>
                      <a:gd name="T30" fmla="*/ 298 w 379"/>
                      <a:gd name="T31" fmla="*/ 362 h 382"/>
                      <a:gd name="T32" fmla="*/ 300 w 379"/>
                      <a:gd name="T33" fmla="*/ 364 h 382"/>
                      <a:gd name="T34" fmla="*/ 303 w 379"/>
                      <a:gd name="T35" fmla="*/ 372 h 382"/>
                      <a:gd name="T36" fmla="*/ 306 w 379"/>
                      <a:gd name="T37" fmla="*/ 377 h 382"/>
                      <a:gd name="T38" fmla="*/ 318 w 379"/>
                      <a:gd name="T39" fmla="*/ 382 h 382"/>
                      <a:gd name="T40" fmla="*/ 325 w 379"/>
                      <a:gd name="T41" fmla="*/ 378 h 382"/>
                      <a:gd name="T42" fmla="*/ 336 w 379"/>
                      <a:gd name="T43" fmla="*/ 377 h 382"/>
                      <a:gd name="T44" fmla="*/ 354 w 379"/>
                      <a:gd name="T45" fmla="*/ 372 h 382"/>
                      <a:gd name="T46" fmla="*/ 364 w 379"/>
                      <a:gd name="T47" fmla="*/ 370 h 382"/>
                      <a:gd name="T48" fmla="*/ 369 w 379"/>
                      <a:gd name="T49" fmla="*/ 370 h 382"/>
                      <a:gd name="T50" fmla="*/ 374 w 379"/>
                      <a:gd name="T51" fmla="*/ 370 h 382"/>
                      <a:gd name="T52" fmla="*/ 379 w 379"/>
                      <a:gd name="T53" fmla="*/ 362 h 382"/>
                      <a:gd name="T54" fmla="*/ 379 w 379"/>
                      <a:gd name="T55" fmla="*/ 347 h 382"/>
                      <a:gd name="T56" fmla="*/ 371 w 379"/>
                      <a:gd name="T57" fmla="*/ 312 h 382"/>
                      <a:gd name="T58" fmla="*/ 356 w 379"/>
                      <a:gd name="T59" fmla="*/ 242 h 382"/>
                      <a:gd name="T60" fmla="*/ 343 w 379"/>
                      <a:gd name="T61" fmla="*/ 169 h 382"/>
                      <a:gd name="T62" fmla="*/ 336 w 379"/>
                      <a:gd name="T63" fmla="*/ 136 h 382"/>
                      <a:gd name="T64" fmla="*/ 331 w 379"/>
                      <a:gd name="T65" fmla="*/ 123 h 382"/>
                      <a:gd name="T66" fmla="*/ 311 w 379"/>
                      <a:gd name="T67" fmla="*/ 88 h 382"/>
                      <a:gd name="T68" fmla="*/ 270 w 379"/>
                      <a:gd name="T69" fmla="*/ 43 h 382"/>
                      <a:gd name="T70" fmla="*/ 240 w 379"/>
                      <a:gd name="T71" fmla="*/ 23 h 382"/>
                      <a:gd name="T72" fmla="*/ 200 w 379"/>
                      <a:gd name="T73" fmla="*/ 5 h 382"/>
                      <a:gd name="T74" fmla="*/ 175 w 379"/>
                      <a:gd name="T75" fmla="*/ 5 h 382"/>
                      <a:gd name="T76" fmla="*/ 117 w 379"/>
                      <a:gd name="T77" fmla="*/ 4 h 382"/>
                      <a:gd name="T78" fmla="*/ 63 w 379"/>
                      <a:gd name="T79" fmla="*/ 0 h 382"/>
                      <a:gd name="T80" fmla="*/ 34 w 379"/>
                      <a:gd name="T81" fmla="*/ 0 h 382"/>
                      <a:gd name="T82" fmla="*/ 11 w 379"/>
                      <a:gd name="T83" fmla="*/ 5 h 382"/>
                      <a:gd name="T84" fmla="*/ 0 w 379"/>
                      <a:gd name="T85" fmla="*/ 20 h 382"/>
                      <a:gd name="T86" fmla="*/ 0 w 379"/>
                      <a:gd name="T87" fmla="*/ 32 h 382"/>
                      <a:gd name="T88" fmla="*/ 0 w 379"/>
                      <a:gd name="T89" fmla="*/ 38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9"/>
                      <a:gd name="T136" fmla="*/ 0 h 382"/>
                      <a:gd name="T137" fmla="*/ 379 w 379"/>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9" h="382">
                        <a:moveTo>
                          <a:pt x="0" y="208"/>
                        </a:moveTo>
                        <a:lnTo>
                          <a:pt x="0" y="209"/>
                        </a:lnTo>
                        <a:lnTo>
                          <a:pt x="0" y="214"/>
                        </a:lnTo>
                        <a:lnTo>
                          <a:pt x="3" y="219"/>
                        </a:lnTo>
                        <a:lnTo>
                          <a:pt x="3" y="224"/>
                        </a:lnTo>
                        <a:lnTo>
                          <a:pt x="8" y="232"/>
                        </a:lnTo>
                        <a:lnTo>
                          <a:pt x="13" y="237"/>
                        </a:lnTo>
                        <a:lnTo>
                          <a:pt x="23" y="239"/>
                        </a:lnTo>
                        <a:lnTo>
                          <a:pt x="34" y="239"/>
                        </a:lnTo>
                        <a:lnTo>
                          <a:pt x="39" y="239"/>
                        </a:lnTo>
                        <a:lnTo>
                          <a:pt x="53" y="239"/>
                        </a:lnTo>
                        <a:lnTo>
                          <a:pt x="68" y="239"/>
                        </a:lnTo>
                        <a:lnTo>
                          <a:pt x="87" y="239"/>
                        </a:lnTo>
                        <a:lnTo>
                          <a:pt x="104" y="239"/>
                        </a:lnTo>
                        <a:lnTo>
                          <a:pt x="122" y="239"/>
                        </a:lnTo>
                        <a:lnTo>
                          <a:pt x="132" y="239"/>
                        </a:lnTo>
                        <a:lnTo>
                          <a:pt x="137" y="239"/>
                        </a:lnTo>
                        <a:lnTo>
                          <a:pt x="141" y="239"/>
                        </a:lnTo>
                        <a:lnTo>
                          <a:pt x="147" y="242"/>
                        </a:lnTo>
                        <a:lnTo>
                          <a:pt x="157" y="244"/>
                        </a:lnTo>
                        <a:lnTo>
                          <a:pt x="167" y="247"/>
                        </a:lnTo>
                        <a:lnTo>
                          <a:pt x="182" y="252"/>
                        </a:lnTo>
                        <a:lnTo>
                          <a:pt x="195" y="257"/>
                        </a:lnTo>
                        <a:lnTo>
                          <a:pt x="207" y="266"/>
                        </a:lnTo>
                        <a:lnTo>
                          <a:pt x="217" y="272"/>
                        </a:lnTo>
                        <a:lnTo>
                          <a:pt x="232" y="286"/>
                        </a:lnTo>
                        <a:lnTo>
                          <a:pt x="245" y="299"/>
                        </a:lnTo>
                        <a:lnTo>
                          <a:pt x="260" y="314"/>
                        </a:lnTo>
                        <a:lnTo>
                          <a:pt x="272" y="330"/>
                        </a:lnTo>
                        <a:lnTo>
                          <a:pt x="282" y="345"/>
                        </a:lnTo>
                        <a:lnTo>
                          <a:pt x="291" y="354"/>
                        </a:lnTo>
                        <a:lnTo>
                          <a:pt x="298" y="362"/>
                        </a:lnTo>
                        <a:lnTo>
                          <a:pt x="298" y="364"/>
                        </a:lnTo>
                        <a:lnTo>
                          <a:pt x="300" y="364"/>
                        </a:lnTo>
                        <a:lnTo>
                          <a:pt x="300" y="367"/>
                        </a:lnTo>
                        <a:lnTo>
                          <a:pt x="303" y="372"/>
                        </a:lnTo>
                        <a:lnTo>
                          <a:pt x="305" y="375"/>
                        </a:lnTo>
                        <a:lnTo>
                          <a:pt x="306" y="377"/>
                        </a:lnTo>
                        <a:lnTo>
                          <a:pt x="311" y="378"/>
                        </a:lnTo>
                        <a:lnTo>
                          <a:pt x="318" y="382"/>
                        </a:lnTo>
                        <a:lnTo>
                          <a:pt x="323" y="382"/>
                        </a:lnTo>
                        <a:lnTo>
                          <a:pt x="325" y="378"/>
                        </a:lnTo>
                        <a:lnTo>
                          <a:pt x="331" y="378"/>
                        </a:lnTo>
                        <a:lnTo>
                          <a:pt x="336" y="377"/>
                        </a:lnTo>
                        <a:lnTo>
                          <a:pt x="348" y="375"/>
                        </a:lnTo>
                        <a:lnTo>
                          <a:pt x="354" y="372"/>
                        </a:lnTo>
                        <a:lnTo>
                          <a:pt x="359" y="370"/>
                        </a:lnTo>
                        <a:lnTo>
                          <a:pt x="364" y="370"/>
                        </a:lnTo>
                        <a:lnTo>
                          <a:pt x="368" y="370"/>
                        </a:lnTo>
                        <a:lnTo>
                          <a:pt x="369" y="370"/>
                        </a:lnTo>
                        <a:lnTo>
                          <a:pt x="371" y="370"/>
                        </a:lnTo>
                        <a:lnTo>
                          <a:pt x="374" y="370"/>
                        </a:lnTo>
                        <a:lnTo>
                          <a:pt x="376" y="367"/>
                        </a:lnTo>
                        <a:lnTo>
                          <a:pt x="379" y="362"/>
                        </a:lnTo>
                        <a:lnTo>
                          <a:pt x="379" y="357"/>
                        </a:lnTo>
                        <a:lnTo>
                          <a:pt x="379" y="347"/>
                        </a:lnTo>
                        <a:lnTo>
                          <a:pt x="376" y="337"/>
                        </a:lnTo>
                        <a:lnTo>
                          <a:pt x="371" y="312"/>
                        </a:lnTo>
                        <a:lnTo>
                          <a:pt x="364" y="279"/>
                        </a:lnTo>
                        <a:lnTo>
                          <a:pt x="356" y="242"/>
                        </a:lnTo>
                        <a:lnTo>
                          <a:pt x="349" y="203"/>
                        </a:lnTo>
                        <a:lnTo>
                          <a:pt x="343" y="169"/>
                        </a:lnTo>
                        <a:lnTo>
                          <a:pt x="340" y="148"/>
                        </a:lnTo>
                        <a:lnTo>
                          <a:pt x="336" y="136"/>
                        </a:lnTo>
                        <a:lnTo>
                          <a:pt x="336" y="135"/>
                        </a:lnTo>
                        <a:lnTo>
                          <a:pt x="331" y="123"/>
                        </a:lnTo>
                        <a:lnTo>
                          <a:pt x="325" y="108"/>
                        </a:lnTo>
                        <a:lnTo>
                          <a:pt x="311" y="88"/>
                        </a:lnTo>
                        <a:lnTo>
                          <a:pt x="295" y="65"/>
                        </a:lnTo>
                        <a:lnTo>
                          <a:pt x="270" y="43"/>
                        </a:lnTo>
                        <a:lnTo>
                          <a:pt x="255" y="32"/>
                        </a:lnTo>
                        <a:lnTo>
                          <a:pt x="240" y="23"/>
                        </a:lnTo>
                        <a:lnTo>
                          <a:pt x="220" y="12"/>
                        </a:lnTo>
                        <a:lnTo>
                          <a:pt x="200" y="5"/>
                        </a:lnTo>
                        <a:lnTo>
                          <a:pt x="192" y="5"/>
                        </a:lnTo>
                        <a:lnTo>
                          <a:pt x="175" y="5"/>
                        </a:lnTo>
                        <a:lnTo>
                          <a:pt x="147" y="4"/>
                        </a:lnTo>
                        <a:lnTo>
                          <a:pt x="117" y="4"/>
                        </a:lnTo>
                        <a:lnTo>
                          <a:pt x="87" y="0"/>
                        </a:lnTo>
                        <a:lnTo>
                          <a:pt x="63" y="0"/>
                        </a:lnTo>
                        <a:lnTo>
                          <a:pt x="43" y="0"/>
                        </a:lnTo>
                        <a:lnTo>
                          <a:pt x="34" y="0"/>
                        </a:lnTo>
                        <a:lnTo>
                          <a:pt x="20" y="4"/>
                        </a:lnTo>
                        <a:lnTo>
                          <a:pt x="11" y="5"/>
                        </a:lnTo>
                        <a:lnTo>
                          <a:pt x="5" y="12"/>
                        </a:lnTo>
                        <a:lnTo>
                          <a:pt x="0" y="20"/>
                        </a:lnTo>
                        <a:lnTo>
                          <a:pt x="0" y="25"/>
                        </a:lnTo>
                        <a:lnTo>
                          <a:pt x="0" y="32"/>
                        </a:lnTo>
                        <a:lnTo>
                          <a:pt x="0" y="35"/>
                        </a:lnTo>
                        <a:lnTo>
                          <a:pt x="0" y="38"/>
                        </a:lnTo>
                      </a:path>
                    </a:pathLst>
                  </a:custGeom>
                  <a:noFill/>
                  <a:ln w="0">
                    <a:solidFill>
                      <a:srgbClr val="000000"/>
                    </a:solidFill>
                    <a:round/>
                    <a:headEnd/>
                    <a:tailEnd/>
                  </a:ln>
                </p:spPr>
                <p:txBody>
                  <a:bodyPr/>
                  <a:lstStyle/>
                  <a:p>
                    <a:endParaRPr lang="en-US"/>
                  </a:p>
                </p:txBody>
              </p:sp>
              <p:sp>
                <p:nvSpPr>
                  <p:cNvPr id="37900" name="Line 653"/>
                  <p:cNvSpPr>
                    <a:spLocks noChangeShapeType="1"/>
                  </p:cNvSpPr>
                  <p:nvPr/>
                </p:nvSpPr>
                <p:spPr bwMode="auto">
                  <a:xfrm>
                    <a:off x="1543" y="1554"/>
                    <a:ext cx="1" cy="47"/>
                  </a:xfrm>
                  <a:prstGeom prst="line">
                    <a:avLst/>
                  </a:prstGeom>
                  <a:noFill/>
                  <a:ln w="0">
                    <a:solidFill>
                      <a:srgbClr val="000000"/>
                    </a:solidFill>
                    <a:round/>
                    <a:headEnd/>
                    <a:tailEnd/>
                  </a:ln>
                </p:spPr>
                <p:txBody>
                  <a:bodyPr/>
                  <a:lstStyle/>
                  <a:p>
                    <a:endParaRPr lang="en-US"/>
                  </a:p>
                </p:txBody>
              </p:sp>
              <p:sp>
                <p:nvSpPr>
                  <p:cNvPr id="37901" name="Freeform 654"/>
                  <p:cNvSpPr>
                    <a:spLocks/>
                  </p:cNvSpPr>
                  <p:nvPr/>
                </p:nvSpPr>
                <p:spPr bwMode="auto">
                  <a:xfrm>
                    <a:off x="1543" y="1601"/>
                    <a:ext cx="1" cy="71"/>
                  </a:xfrm>
                  <a:custGeom>
                    <a:avLst/>
                    <a:gdLst>
                      <a:gd name="T0" fmla="*/ 0 w 1"/>
                      <a:gd name="T1" fmla="*/ 0 h 71"/>
                      <a:gd name="T2" fmla="*/ 0 w 1"/>
                      <a:gd name="T3" fmla="*/ 3 h 71"/>
                      <a:gd name="T4" fmla="*/ 0 w 1"/>
                      <a:gd name="T5" fmla="*/ 10 h 71"/>
                      <a:gd name="T6" fmla="*/ 0 w 1"/>
                      <a:gd name="T7" fmla="*/ 23 h 71"/>
                      <a:gd name="T8" fmla="*/ 0 w 1"/>
                      <a:gd name="T9" fmla="*/ 35 h 71"/>
                      <a:gd name="T10" fmla="*/ 0 w 1"/>
                      <a:gd name="T11" fmla="*/ 50 h 71"/>
                      <a:gd name="T12" fmla="*/ 0 w 1"/>
                      <a:gd name="T13" fmla="*/ 60 h 71"/>
                      <a:gd name="T14" fmla="*/ 0 w 1"/>
                      <a:gd name="T15" fmla="*/ 68 h 71"/>
                      <a:gd name="T16" fmla="*/ 0 w 1"/>
                      <a:gd name="T17" fmla="*/ 7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71"/>
                      <a:gd name="T29" fmla="*/ 1 w 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71">
                        <a:moveTo>
                          <a:pt x="0" y="0"/>
                        </a:moveTo>
                        <a:lnTo>
                          <a:pt x="0" y="3"/>
                        </a:lnTo>
                        <a:lnTo>
                          <a:pt x="0" y="10"/>
                        </a:lnTo>
                        <a:lnTo>
                          <a:pt x="0" y="23"/>
                        </a:lnTo>
                        <a:lnTo>
                          <a:pt x="0" y="35"/>
                        </a:lnTo>
                        <a:lnTo>
                          <a:pt x="0" y="50"/>
                        </a:lnTo>
                        <a:lnTo>
                          <a:pt x="0" y="60"/>
                        </a:lnTo>
                        <a:lnTo>
                          <a:pt x="0" y="68"/>
                        </a:lnTo>
                        <a:lnTo>
                          <a:pt x="0" y="71"/>
                        </a:lnTo>
                      </a:path>
                    </a:pathLst>
                  </a:custGeom>
                  <a:noFill/>
                  <a:ln w="0">
                    <a:solidFill>
                      <a:srgbClr val="000000"/>
                    </a:solidFill>
                    <a:round/>
                    <a:headEnd/>
                    <a:tailEnd/>
                  </a:ln>
                </p:spPr>
                <p:txBody>
                  <a:bodyPr/>
                  <a:lstStyle/>
                  <a:p>
                    <a:endParaRPr lang="en-US"/>
                  </a:p>
                </p:txBody>
              </p:sp>
              <p:sp>
                <p:nvSpPr>
                  <p:cNvPr id="37902" name="Line 655"/>
                  <p:cNvSpPr>
                    <a:spLocks noChangeShapeType="1"/>
                  </p:cNvSpPr>
                  <p:nvPr/>
                </p:nvSpPr>
                <p:spPr bwMode="auto">
                  <a:xfrm>
                    <a:off x="1543" y="1672"/>
                    <a:ext cx="1" cy="52"/>
                  </a:xfrm>
                  <a:prstGeom prst="line">
                    <a:avLst/>
                  </a:prstGeom>
                  <a:noFill/>
                  <a:ln w="0">
                    <a:solidFill>
                      <a:srgbClr val="000000"/>
                    </a:solidFill>
                    <a:round/>
                    <a:headEnd/>
                    <a:tailEnd/>
                  </a:ln>
                </p:spPr>
                <p:txBody>
                  <a:bodyPr/>
                  <a:lstStyle/>
                  <a:p>
                    <a:endParaRPr lang="en-US"/>
                  </a:p>
                </p:txBody>
              </p:sp>
              <p:sp>
                <p:nvSpPr>
                  <p:cNvPr id="37903" name="Freeform 656"/>
                  <p:cNvSpPr>
                    <a:spLocks/>
                  </p:cNvSpPr>
                  <p:nvPr/>
                </p:nvSpPr>
                <p:spPr bwMode="auto">
                  <a:xfrm>
                    <a:off x="1468"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04" name="Freeform 657"/>
                  <p:cNvSpPr>
                    <a:spLocks/>
                  </p:cNvSpPr>
                  <p:nvPr/>
                </p:nvSpPr>
                <p:spPr bwMode="auto">
                  <a:xfrm>
                    <a:off x="1471"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05" name="Freeform 658"/>
                  <p:cNvSpPr>
                    <a:spLocks/>
                  </p:cNvSpPr>
                  <p:nvPr/>
                </p:nvSpPr>
                <p:spPr bwMode="auto">
                  <a:xfrm>
                    <a:off x="1473"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06" name="Freeform 659"/>
                  <p:cNvSpPr>
                    <a:spLocks/>
                  </p:cNvSpPr>
                  <p:nvPr/>
                </p:nvSpPr>
                <p:spPr bwMode="auto">
                  <a:xfrm>
                    <a:off x="1473" y="1561"/>
                    <a:ext cx="3" cy="27"/>
                  </a:xfrm>
                  <a:custGeom>
                    <a:avLst/>
                    <a:gdLst>
                      <a:gd name="T0" fmla="*/ 3 w 3"/>
                      <a:gd name="T1" fmla="*/ 0 h 27"/>
                      <a:gd name="T2" fmla="*/ 3 w 3"/>
                      <a:gd name="T3" fmla="*/ 2 h 27"/>
                      <a:gd name="T4" fmla="*/ 3 w 3"/>
                      <a:gd name="T5" fmla="*/ 5 h 27"/>
                      <a:gd name="T6" fmla="*/ 0 w 3"/>
                      <a:gd name="T7" fmla="*/ 7 h 27"/>
                      <a:gd name="T8" fmla="*/ 0 w 3"/>
                      <a:gd name="T9" fmla="*/ 13 h 27"/>
                      <a:gd name="T10" fmla="*/ 0 w 3"/>
                      <a:gd name="T11" fmla="*/ 18 h 27"/>
                      <a:gd name="T12" fmla="*/ 3 w 3"/>
                      <a:gd name="T13" fmla="*/ 23 h 27"/>
                      <a:gd name="T14" fmla="*/ 3 w 3"/>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7"/>
                      <a:gd name="T26" fmla="*/ 3 w 3"/>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7">
                        <a:moveTo>
                          <a:pt x="3" y="0"/>
                        </a:moveTo>
                        <a:lnTo>
                          <a:pt x="3" y="2"/>
                        </a:lnTo>
                        <a:lnTo>
                          <a:pt x="3" y="5"/>
                        </a:lnTo>
                        <a:lnTo>
                          <a:pt x="0" y="7"/>
                        </a:lnTo>
                        <a:lnTo>
                          <a:pt x="0" y="13"/>
                        </a:lnTo>
                        <a:lnTo>
                          <a:pt x="0" y="18"/>
                        </a:lnTo>
                        <a:lnTo>
                          <a:pt x="3" y="23"/>
                        </a:lnTo>
                        <a:lnTo>
                          <a:pt x="3" y="27"/>
                        </a:lnTo>
                      </a:path>
                    </a:pathLst>
                  </a:custGeom>
                  <a:noFill/>
                  <a:ln w="0">
                    <a:solidFill>
                      <a:srgbClr val="4C4C4C"/>
                    </a:solidFill>
                    <a:round/>
                    <a:headEnd/>
                    <a:tailEnd/>
                  </a:ln>
                </p:spPr>
                <p:txBody>
                  <a:bodyPr/>
                  <a:lstStyle/>
                  <a:p>
                    <a:endParaRPr lang="en-US"/>
                  </a:p>
                </p:txBody>
              </p:sp>
              <p:sp>
                <p:nvSpPr>
                  <p:cNvPr id="37907" name="Freeform 660"/>
                  <p:cNvSpPr>
                    <a:spLocks/>
                  </p:cNvSpPr>
                  <p:nvPr/>
                </p:nvSpPr>
                <p:spPr bwMode="auto">
                  <a:xfrm>
                    <a:off x="1476" y="1561"/>
                    <a:ext cx="2" cy="27"/>
                  </a:xfrm>
                  <a:custGeom>
                    <a:avLst/>
                    <a:gdLst>
                      <a:gd name="T0" fmla="*/ 2 w 2"/>
                      <a:gd name="T1" fmla="*/ 0 h 27"/>
                      <a:gd name="T2" fmla="*/ 2 w 2"/>
                      <a:gd name="T3" fmla="*/ 2 h 27"/>
                      <a:gd name="T4" fmla="*/ 0 w 2"/>
                      <a:gd name="T5" fmla="*/ 5 h 27"/>
                      <a:gd name="T6" fmla="*/ 0 w 2"/>
                      <a:gd name="T7" fmla="*/ 7 h 27"/>
                      <a:gd name="T8" fmla="*/ 0 w 2"/>
                      <a:gd name="T9" fmla="*/ 13 h 27"/>
                      <a:gd name="T10" fmla="*/ 0 w 2"/>
                      <a:gd name="T11" fmla="*/ 18 h 27"/>
                      <a:gd name="T12" fmla="*/ 0 w 2"/>
                      <a:gd name="T13" fmla="*/ 23 h 27"/>
                      <a:gd name="T14" fmla="*/ 2 w 2"/>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7"/>
                      <a:gd name="T26" fmla="*/ 2 w 2"/>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7">
                        <a:moveTo>
                          <a:pt x="2" y="0"/>
                        </a:moveTo>
                        <a:lnTo>
                          <a:pt x="2" y="2"/>
                        </a:lnTo>
                        <a:lnTo>
                          <a:pt x="0" y="5"/>
                        </a:lnTo>
                        <a:lnTo>
                          <a:pt x="0" y="7"/>
                        </a:lnTo>
                        <a:lnTo>
                          <a:pt x="0" y="13"/>
                        </a:lnTo>
                        <a:lnTo>
                          <a:pt x="0" y="18"/>
                        </a:lnTo>
                        <a:lnTo>
                          <a:pt x="0" y="23"/>
                        </a:lnTo>
                        <a:lnTo>
                          <a:pt x="2" y="27"/>
                        </a:lnTo>
                      </a:path>
                    </a:pathLst>
                  </a:custGeom>
                  <a:noFill/>
                  <a:ln w="0">
                    <a:solidFill>
                      <a:srgbClr val="4C4C4C"/>
                    </a:solidFill>
                    <a:round/>
                    <a:headEnd/>
                    <a:tailEnd/>
                  </a:ln>
                </p:spPr>
                <p:txBody>
                  <a:bodyPr/>
                  <a:lstStyle/>
                  <a:p>
                    <a:endParaRPr lang="en-US"/>
                  </a:p>
                </p:txBody>
              </p:sp>
              <p:sp>
                <p:nvSpPr>
                  <p:cNvPr id="37908" name="Freeform 661"/>
                  <p:cNvSpPr>
                    <a:spLocks/>
                  </p:cNvSpPr>
                  <p:nvPr/>
                </p:nvSpPr>
                <p:spPr bwMode="auto">
                  <a:xfrm>
                    <a:off x="1478" y="1561"/>
                    <a:ext cx="3" cy="27"/>
                  </a:xfrm>
                  <a:custGeom>
                    <a:avLst/>
                    <a:gdLst>
                      <a:gd name="T0" fmla="*/ 3 w 3"/>
                      <a:gd name="T1" fmla="*/ 0 h 27"/>
                      <a:gd name="T2" fmla="*/ 0 w 3"/>
                      <a:gd name="T3" fmla="*/ 0 h 27"/>
                      <a:gd name="T4" fmla="*/ 0 w 3"/>
                      <a:gd name="T5" fmla="*/ 2 h 27"/>
                      <a:gd name="T6" fmla="*/ 0 w 3"/>
                      <a:gd name="T7" fmla="*/ 5 h 27"/>
                      <a:gd name="T8" fmla="*/ 0 w 3"/>
                      <a:gd name="T9" fmla="*/ 7 h 27"/>
                      <a:gd name="T10" fmla="*/ 0 w 3"/>
                      <a:gd name="T11" fmla="*/ 13 h 27"/>
                      <a:gd name="T12" fmla="*/ 0 w 3"/>
                      <a:gd name="T13" fmla="*/ 18 h 27"/>
                      <a:gd name="T14" fmla="*/ 0 w 3"/>
                      <a:gd name="T15" fmla="*/ 23 h 27"/>
                      <a:gd name="T16" fmla="*/ 3 w 3"/>
                      <a:gd name="T17" fmla="*/ 2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7"/>
                      <a:gd name="T29" fmla="*/ 3 w 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7">
                        <a:moveTo>
                          <a:pt x="3" y="0"/>
                        </a:moveTo>
                        <a:lnTo>
                          <a:pt x="0" y="0"/>
                        </a:lnTo>
                        <a:lnTo>
                          <a:pt x="0" y="2"/>
                        </a:lnTo>
                        <a:lnTo>
                          <a:pt x="0" y="5"/>
                        </a:lnTo>
                        <a:lnTo>
                          <a:pt x="0" y="7"/>
                        </a:lnTo>
                        <a:lnTo>
                          <a:pt x="0" y="13"/>
                        </a:lnTo>
                        <a:lnTo>
                          <a:pt x="0" y="18"/>
                        </a:lnTo>
                        <a:lnTo>
                          <a:pt x="0" y="23"/>
                        </a:lnTo>
                        <a:lnTo>
                          <a:pt x="3" y="27"/>
                        </a:lnTo>
                      </a:path>
                    </a:pathLst>
                  </a:custGeom>
                  <a:noFill/>
                  <a:ln w="0">
                    <a:solidFill>
                      <a:srgbClr val="4C4C4C"/>
                    </a:solidFill>
                    <a:round/>
                    <a:headEnd/>
                    <a:tailEnd/>
                  </a:ln>
                </p:spPr>
                <p:txBody>
                  <a:bodyPr/>
                  <a:lstStyle/>
                  <a:p>
                    <a:endParaRPr lang="en-US"/>
                  </a:p>
                </p:txBody>
              </p:sp>
              <p:sp>
                <p:nvSpPr>
                  <p:cNvPr id="37909" name="Freeform 662"/>
                  <p:cNvSpPr>
                    <a:spLocks/>
                  </p:cNvSpPr>
                  <p:nvPr/>
                </p:nvSpPr>
                <p:spPr bwMode="auto">
                  <a:xfrm>
                    <a:off x="1481"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0" name="Freeform 663"/>
                  <p:cNvSpPr>
                    <a:spLocks/>
                  </p:cNvSpPr>
                  <p:nvPr/>
                </p:nvSpPr>
                <p:spPr bwMode="auto">
                  <a:xfrm>
                    <a:off x="1483"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1" name="Freeform 664"/>
                  <p:cNvSpPr>
                    <a:spLocks/>
                  </p:cNvSpPr>
                  <p:nvPr/>
                </p:nvSpPr>
                <p:spPr bwMode="auto">
                  <a:xfrm>
                    <a:off x="1486"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2" name="Freeform 665"/>
                  <p:cNvSpPr>
                    <a:spLocks/>
                  </p:cNvSpPr>
                  <p:nvPr/>
                </p:nvSpPr>
                <p:spPr bwMode="auto">
                  <a:xfrm>
                    <a:off x="1488"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3" name="Freeform 666"/>
                  <p:cNvSpPr>
                    <a:spLocks/>
                  </p:cNvSpPr>
                  <p:nvPr/>
                </p:nvSpPr>
                <p:spPr bwMode="auto">
                  <a:xfrm>
                    <a:off x="1491"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4" name="Freeform 667"/>
                  <p:cNvSpPr>
                    <a:spLocks/>
                  </p:cNvSpPr>
                  <p:nvPr/>
                </p:nvSpPr>
                <p:spPr bwMode="auto">
                  <a:xfrm>
                    <a:off x="1493"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5" name="Freeform 668"/>
                  <p:cNvSpPr>
                    <a:spLocks/>
                  </p:cNvSpPr>
                  <p:nvPr/>
                </p:nvSpPr>
                <p:spPr bwMode="auto">
                  <a:xfrm>
                    <a:off x="1496"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6" name="Freeform 669"/>
                  <p:cNvSpPr>
                    <a:spLocks/>
                  </p:cNvSpPr>
                  <p:nvPr/>
                </p:nvSpPr>
                <p:spPr bwMode="auto">
                  <a:xfrm>
                    <a:off x="1498"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7" name="Freeform 670"/>
                  <p:cNvSpPr>
                    <a:spLocks/>
                  </p:cNvSpPr>
                  <p:nvPr/>
                </p:nvSpPr>
                <p:spPr bwMode="auto">
                  <a:xfrm>
                    <a:off x="1501"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8" name="Freeform 671"/>
                  <p:cNvSpPr>
                    <a:spLocks/>
                  </p:cNvSpPr>
                  <p:nvPr/>
                </p:nvSpPr>
                <p:spPr bwMode="auto">
                  <a:xfrm>
                    <a:off x="1503"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19" name="Freeform 672"/>
                  <p:cNvSpPr>
                    <a:spLocks/>
                  </p:cNvSpPr>
                  <p:nvPr/>
                </p:nvSpPr>
                <p:spPr bwMode="auto">
                  <a:xfrm>
                    <a:off x="1506"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20" name="Freeform 673"/>
                  <p:cNvSpPr>
                    <a:spLocks/>
                  </p:cNvSpPr>
                  <p:nvPr/>
                </p:nvSpPr>
                <p:spPr bwMode="auto">
                  <a:xfrm>
                    <a:off x="1508"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21" name="Freeform 674"/>
                  <p:cNvSpPr>
                    <a:spLocks/>
                  </p:cNvSpPr>
                  <p:nvPr/>
                </p:nvSpPr>
                <p:spPr bwMode="auto">
                  <a:xfrm>
                    <a:off x="1509"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22" name="Freeform 675"/>
                  <p:cNvSpPr>
                    <a:spLocks/>
                  </p:cNvSpPr>
                  <p:nvPr/>
                </p:nvSpPr>
                <p:spPr bwMode="auto">
                  <a:xfrm>
                    <a:off x="1509" y="1561"/>
                    <a:ext cx="4" cy="27"/>
                  </a:xfrm>
                  <a:custGeom>
                    <a:avLst/>
                    <a:gdLst>
                      <a:gd name="T0" fmla="*/ 4 w 4"/>
                      <a:gd name="T1" fmla="*/ 0 h 27"/>
                      <a:gd name="T2" fmla="*/ 4 w 4"/>
                      <a:gd name="T3" fmla="*/ 2 h 27"/>
                      <a:gd name="T4" fmla="*/ 4 w 4"/>
                      <a:gd name="T5" fmla="*/ 5 h 27"/>
                      <a:gd name="T6" fmla="*/ 0 w 4"/>
                      <a:gd name="T7" fmla="*/ 7 h 27"/>
                      <a:gd name="T8" fmla="*/ 0 w 4"/>
                      <a:gd name="T9" fmla="*/ 13 h 27"/>
                      <a:gd name="T10" fmla="*/ 0 w 4"/>
                      <a:gd name="T11" fmla="*/ 18 h 27"/>
                      <a:gd name="T12" fmla="*/ 4 w 4"/>
                      <a:gd name="T13" fmla="*/ 23 h 27"/>
                      <a:gd name="T14" fmla="*/ 4 w 4"/>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7"/>
                      <a:gd name="T26" fmla="*/ 4 w 4"/>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7">
                        <a:moveTo>
                          <a:pt x="4" y="0"/>
                        </a:moveTo>
                        <a:lnTo>
                          <a:pt x="4" y="2"/>
                        </a:lnTo>
                        <a:lnTo>
                          <a:pt x="4" y="5"/>
                        </a:lnTo>
                        <a:lnTo>
                          <a:pt x="0" y="7"/>
                        </a:lnTo>
                        <a:lnTo>
                          <a:pt x="0" y="13"/>
                        </a:lnTo>
                        <a:lnTo>
                          <a:pt x="0" y="18"/>
                        </a:lnTo>
                        <a:lnTo>
                          <a:pt x="4" y="23"/>
                        </a:lnTo>
                        <a:lnTo>
                          <a:pt x="4" y="27"/>
                        </a:lnTo>
                      </a:path>
                    </a:pathLst>
                  </a:custGeom>
                  <a:noFill/>
                  <a:ln w="0">
                    <a:solidFill>
                      <a:srgbClr val="4C4C4C"/>
                    </a:solidFill>
                    <a:round/>
                    <a:headEnd/>
                    <a:tailEnd/>
                  </a:ln>
                </p:spPr>
                <p:txBody>
                  <a:bodyPr/>
                  <a:lstStyle/>
                  <a:p>
                    <a:endParaRPr lang="en-US"/>
                  </a:p>
                </p:txBody>
              </p:sp>
              <p:sp>
                <p:nvSpPr>
                  <p:cNvPr id="37923" name="Freeform 676"/>
                  <p:cNvSpPr>
                    <a:spLocks/>
                  </p:cNvSpPr>
                  <p:nvPr/>
                </p:nvSpPr>
                <p:spPr bwMode="auto">
                  <a:xfrm>
                    <a:off x="1513" y="1561"/>
                    <a:ext cx="3" cy="27"/>
                  </a:xfrm>
                  <a:custGeom>
                    <a:avLst/>
                    <a:gdLst>
                      <a:gd name="T0" fmla="*/ 3 w 3"/>
                      <a:gd name="T1" fmla="*/ 0 h 27"/>
                      <a:gd name="T2" fmla="*/ 3 w 3"/>
                      <a:gd name="T3" fmla="*/ 2 h 27"/>
                      <a:gd name="T4" fmla="*/ 0 w 3"/>
                      <a:gd name="T5" fmla="*/ 5 h 27"/>
                      <a:gd name="T6" fmla="*/ 0 w 3"/>
                      <a:gd name="T7" fmla="*/ 7 h 27"/>
                      <a:gd name="T8" fmla="*/ 0 w 3"/>
                      <a:gd name="T9" fmla="*/ 13 h 27"/>
                      <a:gd name="T10" fmla="*/ 0 w 3"/>
                      <a:gd name="T11" fmla="*/ 18 h 27"/>
                      <a:gd name="T12" fmla="*/ 0 w 3"/>
                      <a:gd name="T13" fmla="*/ 23 h 27"/>
                      <a:gd name="T14" fmla="*/ 3 w 3"/>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7"/>
                      <a:gd name="T26" fmla="*/ 3 w 3"/>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7">
                        <a:moveTo>
                          <a:pt x="3" y="0"/>
                        </a:moveTo>
                        <a:lnTo>
                          <a:pt x="3" y="2"/>
                        </a:lnTo>
                        <a:lnTo>
                          <a:pt x="0" y="5"/>
                        </a:lnTo>
                        <a:lnTo>
                          <a:pt x="0" y="7"/>
                        </a:lnTo>
                        <a:lnTo>
                          <a:pt x="0" y="13"/>
                        </a:lnTo>
                        <a:lnTo>
                          <a:pt x="0" y="18"/>
                        </a:lnTo>
                        <a:lnTo>
                          <a:pt x="0" y="23"/>
                        </a:lnTo>
                        <a:lnTo>
                          <a:pt x="3" y="27"/>
                        </a:lnTo>
                      </a:path>
                    </a:pathLst>
                  </a:custGeom>
                  <a:noFill/>
                  <a:ln w="0">
                    <a:solidFill>
                      <a:srgbClr val="4C4C4C"/>
                    </a:solidFill>
                    <a:round/>
                    <a:headEnd/>
                    <a:tailEnd/>
                  </a:ln>
                </p:spPr>
                <p:txBody>
                  <a:bodyPr/>
                  <a:lstStyle/>
                  <a:p>
                    <a:endParaRPr lang="en-US"/>
                  </a:p>
                </p:txBody>
              </p:sp>
              <p:sp>
                <p:nvSpPr>
                  <p:cNvPr id="37924" name="Freeform 677"/>
                  <p:cNvSpPr>
                    <a:spLocks/>
                  </p:cNvSpPr>
                  <p:nvPr/>
                </p:nvSpPr>
                <p:spPr bwMode="auto">
                  <a:xfrm>
                    <a:off x="1516" y="1561"/>
                    <a:ext cx="2" cy="27"/>
                  </a:xfrm>
                  <a:custGeom>
                    <a:avLst/>
                    <a:gdLst>
                      <a:gd name="T0" fmla="*/ 2 w 2"/>
                      <a:gd name="T1" fmla="*/ 0 h 27"/>
                      <a:gd name="T2" fmla="*/ 0 w 2"/>
                      <a:gd name="T3" fmla="*/ 0 h 27"/>
                      <a:gd name="T4" fmla="*/ 0 w 2"/>
                      <a:gd name="T5" fmla="*/ 2 h 27"/>
                      <a:gd name="T6" fmla="*/ 0 w 2"/>
                      <a:gd name="T7" fmla="*/ 5 h 27"/>
                      <a:gd name="T8" fmla="*/ 0 w 2"/>
                      <a:gd name="T9" fmla="*/ 7 h 27"/>
                      <a:gd name="T10" fmla="*/ 0 w 2"/>
                      <a:gd name="T11" fmla="*/ 13 h 27"/>
                      <a:gd name="T12" fmla="*/ 0 w 2"/>
                      <a:gd name="T13" fmla="*/ 18 h 27"/>
                      <a:gd name="T14" fmla="*/ 0 w 2"/>
                      <a:gd name="T15" fmla="*/ 23 h 27"/>
                      <a:gd name="T16" fmla="*/ 2 w 2"/>
                      <a:gd name="T17" fmla="*/ 2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7"/>
                      <a:gd name="T29" fmla="*/ 2 w 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7">
                        <a:moveTo>
                          <a:pt x="2" y="0"/>
                        </a:moveTo>
                        <a:lnTo>
                          <a:pt x="0" y="0"/>
                        </a:lnTo>
                        <a:lnTo>
                          <a:pt x="0" y="2"/>
                        </a:lnTo>
                        <a:lnTo>
                          <a:pt x="0" y="5"/>
                        </a:lnTo>
                        <a:lnTo>
                          <a:pt x="0" y="7"/>
                        </a:lnTo>
                        <a:lnTo>
                          <a:pt x="0" y="13"/>
                        </a:lnTo>
                        <a:lnTo>
                          <a:pt x="0" y="18"/>
                        </a:lnTo>
                        <a:lnTo>
                          <a:pt x="0" y="23"/>
                        </a:lnTo>
                        <a:lnTo>
                          <a:pt x="2" y="27"/>
                        </a:lnTo>
                      </a:path>
                    </a:pathLst>
                  </a:custGeom>
                  <a:noFill/>
                  <a:ln w="0">
                    <a:solidFill>
                      <a:srgbClr val="4C4C4C"/>
                    </a:solidFill>
                    <a:round/>
                    <a:headEnd/>
                    <a:tailEnd/>
                  </a:ln>
                </p:spPr>
                <p:txBody>
                  <a:bodyPr/>
                  <a:lstStyle/>
                  <a:p>
                    <a:endParaRPr lang="en-US"/>
                  </a:p>
                </p:txBody>
              </p:sp>
              <p:sp>
                <p:nvSpPr>
                  <p:cNvPr id="37925" name="Freeform 678"/>
                  <p:cNvSpPr>
                    <a:spLocks/>
                  </p:cNvSpPr>
                  <p:nvPr/>
                </p:nvSpPr>
                <p:spPr bwMode="auto">
                  <a:xfrm>
                    <a:off x="1518"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26" name="Freeform 679"/>
                  <p:cNvSpPr>
                    <a:spLocks/>
                  </p:cNvSpPr>
                  <p:nvPr/>
                </p:nvSpPr>
                <p:spPr bwMode="auto">
                  <a:xfrm>
                    <a:off x="1521"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27" name="Freeform 680"/>
                  <p:cNvSpPr>
                    <a:spLocks/>
                  </p:cNvSpPr>
                  <p:nvPr/>
                </p:nvSpPr>
                <p:spPr bwMode="auto">
                  <a:xfrm>
                    <a:off x="1523"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28" name="Freeform 681"/>
                  <p:cNvSpPr>
                    <a:spLocks/>
                  </p:cNvSpPr>
                  <p:nvPr/>
                </p:nvSpPr>
                <p:spPr bwMode="auto">
                  <a:xfrm>
                    <a:off x="1526"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29" name="Freeform 682"/>
                  <p:cNvSpPr>
                    <a:spLocks/>
                  </p:cNvSpPr>
                  <p:nvPr/>
                </p:nvSpPr>
                <p:spPr bwMode="auto">
                  <a:xfrm>
                    <a:off x="1528"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30" name="Freeform 683"/>
                  <p:cNvSpPr>
                    <a:spLocks/>
                  </p:cNvSpPr>
                  <p:nvPr/>
                </p:nvSpPr>
                <p:spPr bwMode="auto">
                  <a:xfrm>
                    <a:off x="1531"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31" name="Freeform 684"/>
                  <p:cNvSpPr>
                    <a:spLocks/>
                  </p:cNvSpPr>
                  <p:nvPr/>
                </p:nvSpPr>
                <p:spPr bwMode="auto">
                  <a:xfrm>
                    <a:off x="1533"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32" name="Freeform 685"/>
                  <p:cNvSpPr>
                    <a:spLocks/>
                  </p:cNvSpPr>
                  <p:nvPr/>
                </p:nvSpPr>
                <p:spPr bwMode="auto">
                  <a:xfrm>
                    <a:off x="1536"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33" name="Freeform 686"/>
                  <p:cNvSpPr>
                    <a:spLocks/>
                  </p:cNvSpPr>
                  <p:nvPr/>
                </p:nvSpPr>
                <p:spPr bwMode="auto">
                  <a:xfrm>
                    <a:off x="1538"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34" name="Freeform 687"/>
                  <p:cNvSpPr>
                    <a:spLocks/>
                  </p:cNvSpPr>
                  <p:nvPr/>
                </p:nvSpPr>
                <p:spPr bwMode="auto">
                  <a:xfrm>
                    <a:off x="1541"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35" name="Freeform 688"/>
                  <p:cNvSpPr>
                    <a:spLocks/>
                  </p:cNvSpPr>
                  <p:nvPr/>
                </p:nvSpPr>
                <p:spPr bwMode="auto">
                  <a:xfrm>
                    <a:off x="1543" y="1561"/>
                    <a:ext cx="1" cy="27"/>
                  </a:xfrm>
                  <a:custGeom>
                    <a:avLst/>
                    <a:gdLst>
                      <a:gd name="T0" fmla="*/ 0 w 1"/>
                      <a:gd name="T1" fmla="*/ 0 h 27"/>
                      <a:gd name="T2" fmla="*/ 0 w 1"/>
                      <a:gd name="T3" fmla="*/ 2 h 27"/>
                      <a:gd name="T4" fmla="*/ 0 w 1"/>
                      <a:gd name="T5" fmla="*/ 5 h 27"/>
                      <a:gd name="T6" fmla="*/ 0 w 1"/>
                      <a:gd name="T7" fmla="*/ 7 h 27"/>
                      <a:gd name="T8" fmla="*/ 0 w 1"/>
                      <a:gd name="T9" fmla="*/ 13 h 27"/>
                      <a:gd name="T10" fmla="*/ 0 w 1"/>
                      <a:gd name="T11" fmla="*/ 18 h 27"/>
                      <a:gd name="T12" fmla="*/ 0 w 1"/>
                      <a:gd name="T13" fmla="*/ 23 h 27"/>
                      <a:gd name="T14" fmla="*/ 0 w 1"/>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7"/>
                      <a:gd name="T26" fmla="*/ 1 w 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7">
                        <a:moveTo>
                          <a:pt x="0" y="0"/>
                        </a:moveTo>
                        <a:lnTo>
                          <a:pt x="0" y="2"/>
                        </a:lnTo>
                        <a:lnTo>
                          <a:pt x="0" y="5"/>
                        </a:lnTo>
                        <a:lnTo>
                          <a:pt x="0" y="7"/>
                        </a:lnTo>
                        <a:lnTo>
                          <a:pt x="0" y="13"/>
                        </a:lnTo>
                        <a:lnTo>
                          <a:pt x="0" y="18"/>
                        </a:lnTo>
                        <a:lnTo>
                          <a:pt x="0" y="23"/>
                        </a:lnTo>
                        <a:lnTo>
                          <a:pt x="0" y="27"/>
                        </a:lnTo>
                      </a:path>
                    </a:pathLst>
                  </a:custGeom>
                  <a:noFill/>
                  <a:ln w="0">
                    <a:solidFill>
                      <a:srgbClr val="4C4C4C"/>
                    </a:solidFill>
                    <a:round/>
                    <a:headEnd/>
                    <a:tailEnd/>
                  </a:ln>
                </p:spPr>
                <p:txBody>
                  <a:bodyPr/>
                  <a:lstStyle/>
                  <a:p>
                    <a:endParaRPr lang="en-US"/>
                  </a:p>
                </p:txBody>
              </p:sp>
              <p:sp>
                <p:nvSpPr>
                  <p:cNvPr id="37936" name="Freeform 689"/>
                  <p:cNvSpPr>
                    <a:spLocks/>
                  </p:cNvSpPr>
                  <p:nvPr/>
                </p:nvSpPr>
                <p:spPr bwMode="auto">
                  <a:xfrm>
                    <a:off x="137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37" name="Freeform 690"/>
                  <p:cNvSpPr>
                    <a:spLocks/>
                  </p:cNvSpPr>
                  <p:nvPr/>
                </p:nvSpPr>
                <p:spPr bwMode="auto">
                  <a:xfrm>
                    <a:off x="1380"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38" name="Freeform 691"/>
                  <p:cNvSpPr>
                    <a:spLocks/>
                  </p:cNvSpPr>
                  <p:nvPr/>
                </p:nvSpPr>
                <p:spPr bwMode="auto">
                  <a:xfrm>
                    <a:off x="138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39" name="Freeform 692"/>
                  <p:cNvSpPr>
                    <a:spLocks/>
                  </p:cNvSpPr>
                  <p:nvPr/>
                </p:nvSpPr>
                <p:spPr bwMode="auto">
                  <a:xfrm>
                    <a:off x="1385"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0" name="Freeform 693"/>
                  <p:cNvSpPr>
                    <a:spLocks/>
                  </p:cNvSpPr>
                  <p:nvPr/>
                </p:nvSpPr>
                <p:spPr bwMode="auto">
                  <a:xfrm>
                    <a:off x="1385" y="1685"/>
                    <a:ext cx="3" cy="29"/>
                  </a:xfrm>
                  <a:custGeom>
                    <a:avLst/>
                    <a:gdLst>
                      <a:gd name="T0" fmla="*/ 3 w 3"/>
                      <a:gd name="T1" fmla="*/ 0 h 29"/>
                      <a:gd name="T2" fmla="*/ 3 w 3"/>
                      <a:gd name="T3" fmla="*/ 4 h 29"/>
                      <a:gd name="T4" fmla="*/ 3 w 3"/>
                      <a:gd name="T5" fmla="*/ 5 h 29"/>
                      <a:gd name="T6" fmla="*/ 0 w 3"/>
                      <a:gd name="T7" fmla="*/ 9 h 29"/>
                      <a:gd name="T8" fmla="*/ 0 w 3"/>
                      <a:gd name="T9" fmla="*/ 14 h 29"/>
                      <a:gd name="T10" fmla="*/ 0 w 3"/>
                      <a:gd name="T11" fmla="*/ 19 h 29"/>
                      <a:gd name="T12" fmla="*/ 3 w 3"/>
                      <a:gd name="T13" fmla="*/ 24 h 29"/>
                      <a:gd name="T14" fmla="*/ 3 w 3"/>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9"/>
                      <a:gd name="T26" fmla="*/ 3 w 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9">
                        <a:moveTo>
                          <a:pt x="3" y="0"/>
                        </a:moveTo>
                        <a:lnTo>
                          <a:pt x="3" y="4"/>
                        </a:lnTo>
                        <a:lnTo>
                          <a:pt x="3" y="5"/>
                        </a:lnTo>
                        <a:lnTo>
                          <a:pt x="0" y="9"/>
                        </a:lnTo>
                        <a:lnTo>
                          <a:pt x="0" y="14"/>
                        </a:lnTo>
                        <a:lnTo>
                          <a:pt x="0" y="19"/>
                        </a:lnTo>
                        <a:lnTo>
                          <a:pt x="3" y="24"/>
                        </a:lnTo>
                        <a:lnTo>
                          <a:pt x="3" y="29"/>
                        </a:lnTo>
                      </a:path>
                    </a:pathLst>
                  </a:custGeom>
                  <a:noFill/>
                  <a:ln w="0">
                    <a:solidFill>
                      <a:srgbClr val="4C4C4C"/>
                    </a:solidFill>
                    <a:round/>
                    <a:headEnd/>
                    <a:tailEnd/>
                  </a:ln>
                </p:spPr>
                <p:txBody>
                  <a:bodyPr/>
                  <a:lstStyle/>
                  <a:p>
                    <a:endParaRPr lang="en-US"/>
                  </a:p>
                </p:txBody>
              </p:sp>
              <p:sp>
                <p:nvSpPr>
                  <p:cNvPr id="37941" name="Freeform 694"/>
                  <p:cNvSpPr>
                    <a:spLocks/>
                  </p:cNvSpPr>
                  <p:nvPr/>
                </p:nvSpPr>
                <p:spPr bwMode="auto">
                  <a:xfrm>
                    <a:off x="1388" y="1685"/>
                    <a:ext cx="4" cy="29"/>
                  </a:xfrm>
                  <a:custGeom>
                    <a:avLst/>
                    <a:gdLst>
                      <a:gd name="T0" fmla="*/ 4 w 4"/>
                      <a:gd name="T1" fmla="*/ 0 h 29"/>
                      <a:gd name="T2" fmla="*/ 4 w 4"/>
                      <a:gd name="T3" fmla="*/ 4 h 29"/>
                      <a:gd name="T4" fmla="*/ 0 w 4"/>
                      <a:gd name="T5" fmla="*/ 5 h 29"/>
                      <a:gd name="T6" fmla="*/ 0 w 4"/>
                      <a:gd name="T7" fmla="*/ 9 h 29"/>
                      <a:gd name="T8" fmla="*/ 0 w 4"/>
                      <a:gd name="T9" fmla="*/ 14 h 29"/>
                      <a:gd name="T10" fmla="*/ 0 w 4"/>
                      <a:gd name="T11" fmla="*/ 19 h 29"/>
                      <a:gd name="T12" fmla="*/ 0 w 4"/>
                      <a:gd name="T13" fmla="*/ 24 h 29"/>
                      <a:gd name="T14" fmla="*/ 4 w 4"/>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9"/>
                      <a:gd name="T26" fmla="*/ 4 w 4"/>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9">
                        <a:moveTo>
                          <a:pt x="4" y="0"/>
                        </a:moveTo>
                        <a:lnTo>
                          <a:pt x="4" y="4"/>
                        </a:lnTo>
                        <a:lnTo>
                          <a:pt x="0" y="5"/>
                        </a:lnTo>
                        <a:lnTo>
                          <a:pt x="0" y="9"/>
                        </a:lnTo>
                        <a:lnTo>
                          <a:pt x="0" y="14"/>
                        </a:lnTo>
                        <a:lnTo>
                          <a:pt x="0" y="19"/>
                        </a:lnTo>
                        <a:lnTo>
                          <a:pt x="0" y="24"/>
                        </a:lnTo>
                        <a:lnTo>
                          <a:pt x="4" y="29"/>
                        </a:lnTo>
                      </a:path>
                    </a:pathLst>
                  </a:custGeom>
                  <a:noFill/>
                  <a:ln w="0">
                    <a:solidFill>
                      <a:srgbClr val="4C4C4C"/>
                    </a:solidFill>
                    <a:round/>
                    <a:headEnd/>
                    <a:tailEnd/>
                  </a:ln>
                </p:spPr>
                <p:txBody>
                  <a:bodyPr/>
                  <a:lstStyle/>
                  <a:p>
                    <a:endParaRPr lang="en-US"/>
                  </a:p>
                </p:txBody>
              </p:sp>
              <p:sp>
                <p:nvSpPr>
                  <p:cNvPr id="37942" name="Freeform 695"/>
                  <p:cNvSpPr>
                    <a:spLocks/>
                  </p:cNvSpPr>
                  <p:nvPr/>
                </p:nvSpPr>
                <p:spPr bwMode="auto">
                  <a:xfrm>
                    <a:off x="1392"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3" name="Freeform 696"/>
                  <p:cNvSpPr>
                    <a:spLocks/>
                  </p:cNvSpPr>
                  <p:nvPr/>
                </p:nvSpPr>
                <p:spPr bwMode="auto">
                  <a:xfrm>
                    <a:off x="139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4" name="Freeform 697"/>
                  <p:cNvSpPr>
                    <a:spLocks/>
                  </p:cNvSpPr>
                  <p:nvPr/>
                </p:nvSpPr>
                <p:spPr bwMode="auto">
                  <a:xfrm>
                    <a:off x="1397"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5" name="Freeform 698"/>
                  <p:cNvSpPr>
                    <a:spLocks/>
                  </p:cNvSpPr>
                  <p:nvPr/>
                </p:nvSpPr>
                <p:spPr bwMode="auto">
                  <a:xfrm>
                    <a:off x="139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6" name="Freeform 699"/>
                  <p:cNvSpPr>
                    <a:spLocks/>
                  </p:cNvSpPr>
                  <p:nvPr/>
                </p:nvSpPr>
                <p:spPr bwMode="auto">
                  <a:xfrm>
                    <a:off x="1400"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7" name="Freeform 700"/>
                  <p:cNvSpPr>
                    <a:spLocks/>
                  </p:cNvSpPr>
                  <p:nvPr/>
                </p:nvSpPr>
                <p:spPr bwMode="auto">
                  <a:xfrm>
                    <a:off x="140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8" name="Freeform 701"/>
                  <p:cNvSpPr>
                    <a:spLocks/>
                  </p:cNvSpPr>
                  <p:nvPr/>
                </p:nvSpPr>
                <p:spPr bwMode="auto">
                  <a:xfrm>
                    <a:off x="1405"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49" name="Freeform 702"/>
                  <p:cNvSpPr>
                    <a:spLocks/>
                  </p:cNvSpPr>
                  <p:nvPr/>
                </p:nvSpPr>
                <p:spPr bwMode="auto">
                  <a:xfrm>
                    <a:off x="140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0" name="Freeform 703"/>
                  <p:cNvSpPr>
                    <a:spLocks/>
                  </p:cNvSpPr>
                  <p:nvPr/>
                </p:nvSpPr>
                <p:spPr bwMode="auto">
                  <a:xfrm>
                    <a:off x="1412"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1" name="Freeform 704"/>
                  <p:cNvSpPr>
                    <a:spLocks/>
                  </p:cNvSpPr>
                  <p:nvPr/>
                </p:nvSpPr>
                <p:spPr bwMode="auto">
                  <a:xfrm>
                    <a:off x="141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2" name="Freeform 705"/>
                  <p:cNvSpPr>
                    <a:spLocks/>
                  </p:cNvSpPr>
                  <p:nvPr/>
                </p:nvSpPr>
                <p:spPr bwMode="auto">
                  <a:xfrm>
                    <a:off x="1417"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3" name="Freeform 706"/>
                  <p:cNvSpPr>
                    <a:spLocks/>
                  </p:cNvSpPr>
                  <p:nvPr/>
                </p:nvSpPr>
                <p:spPr bwMode="auto">
                  <a:xfrm>
                    <a:off x="141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4" name="Freeform 707"/>
                  <p:cNvSpPr>
                    <a:spLocks/>
                  </p:cNvSpPr>
                  <p:nvPr/>
                </p:nvSpPr>
                <p:spPr bwMode="auto">
                  <a:xfrm>
                    <a:off x="1422"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5" name="Freeform 708"/>
                  <p:cNvSpPr>
                    <a:spLocks/>
                  </p:cNvSpPr>
                  <p:nvPr/>
                </p:nvSpPr>
                <p:spPr bwMode="auto">
                  <a:xfrm>
                    <a:off x="142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6" name="Freeform 709"/>
                  <p:cNvSpPr>
                    <a:spLocks/>
                  </p:cNvSpPr>
                  <p:nvPr/>
                </p:nvSpPr>
                <p:spPr bwMode="auto">
                  <a:xfrm>
                    <a:off x="1423" y="1685"/>
                    <a:ext cx="2" cy="29"/>
                  </a:xfrm>
                  <a:custGeom>
                    <a:avLst/>
                    <a:gdLst>
                      <a:gd name="T0" fmla="*/ 2 w 2"/>
                      <a:gd name="T1" fmla="*/ 0 h 29"/>
                      <a:gd name="T2" fmla="*/ 2 w 2"/>
                      <a:gd name="T3" fmla="*/ 4 h 29"/>
                      <a:gd name="T4" fmla="*/ 2 w 2"/>
                      <a:gd name="T5" fmla="*/ 5 h 29"/>
                      <a:gd name="T6" fmla="*/ 0 w 2"/>
                      <a:gd name="T7" fmla="*/ 9 h 29"/>
                      <a:gd name="T8" fmla="*/ 0 w 2"/>
                      <a:gd name="T9" fmla="*/ 14 h 29"/>
                      <a:gd name="T10" fmla="*/ 0 w 2"/>
                      <a:gd name="T11" fmla="*/ 19 h 29"/>
                      <a:gd name="T12" fmla="*/ 2 w 2"/>
                      <a:gd name="T13" fmla="*/ 24 h 29"/>
                      <a:gd name="T14" fmla="*/ 2 w 2"/>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9"/>
                      <a:gd name="T26" fmla="*/ 2 w 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9">
                        <a:moveTo>
                          <a:pt x="2" y="0"/>
                        </a:moveTo>
                        <a:lnTo>
                          <a:pt x="2" y="4"/>
                        </a:lnTo>
                        <a:lnTo>
                          <a:pt x="2" y="5"/>
                        </a:lnTo>
                        <a:lnTo>
                          <a:pt x="0" y="9"/>
                        </a:lnTo>
                        <a:lnTo>
                          <a:pt x="0" y="14"/>
                        </a:lnTo>
                        <a:lnTo>
                          <a:pt x="0" y="19"/>
                        </a:lnTo>
                        <a:lnTo>
                          <a:pt x="2" y="24"/>
                        </a:lnTo>
                        <a:lnTo>
                          <a:pt x="2" y="29"/>
                        </a:lnTo>
                      </a:path>
                    </a:pathLst>
                  </a:custGeom>
                  <a:noFill/>
                  <a:ln w="0">
                    <a:solidFill>
                      <a:srgbClr val="4C4C4C"/>
                    </a:solidFill>
                    <a:round/>
                    <a:headEnd/>
                    <a:tailEnd/>
                  </a:ln>
                </p:spPr>
                <p:txBody>
                  <a:bodyPr/>
                  <a:lstStyle/>
                  <a:p>
                    <a:endParaRPr lang="en-US"/>
                  </a:p>
                </p:txBody>
              </p:sp>
              <p:sp>
                <p:nvSpPr>
                  <p:cNvPr id="37957" name="Freeform 710"/>
                  <p:cNvSpPr>
                    <a:spLocks/>
                  </p:cNvSpPr>
                  <p:nvPr/>
                </p:nvSpPr>
                <p:spPr bwMode="auto">
                  <a:xfrm>
                    <a:off x="1425" y="1685"/>
                    <a:ext cx="3" cy="29"/>
                  </a:xfrm>
                  <a:custGeom>
                    <a:avLst/>
                    <a:gdLst>
                      <a:gd name="T0" fmla="*/ 3 w 3"/>
                      <a:gd name="T1" fmla="*/ 0 h 29"/>
                      <a:gd name="T2" fmla="*/ 3 w 3"/>
                      <a:gd name="T3" fmla="*/ 4 h 29"/>
                      <a:gd name="T4" fmla="*/ 0 w 3"/>
                      <a:gd name="T5" fmla="*/ 5 h 29"/>
                      <a:gd name="T6" fmla="*/ 0 w 3"/>
                      <a:gd name="T7" fmla="*/ 9 h 29"/>
                      <a:gd name="T8" fmla="*/ 0 w 3"/>
                      <a:gd name="T9" fmla="*/ 14 h 29"/>
                      <a:gd name="T10" fmla="*/ 0 w 3"/>
                      <a:gd name="T11" fmla="*/ 19 h 29"/>
                      <a:gd name="T12" fmla="*/ 0 w 3"/>
                      <a:gd name="T13" fmla="*/ 24 h 29"/>
                      <a:gd name="T14" fmla="*/ 3 w 3"/>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9"/>
                      <a:gd name="T26" fmla="*/ 3 w 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9">
                        <a:moveTo>
                          <a:pt x="3" y="0"/>
                        </a:moveTo>
                        <a:lnTo>
                          <a:pt x="3" y="4"/>
                        </a:lnTo>
                        <a:lnTo>
                          <a:pt x="0" y="5"/>
                        </a:lnTo>
                        <a:lnTo>
                          <a:pt x="0" y="9"/>
                        </a:lnTo>
                        <a:lnTo>
                          <a:pt x="0" y="14"/>
                        </a:lnTo>
                        <a:lnTo>
                          <a:pt x="0" y="19"/>
                        </a:lnTo>
                        <a:lnTo>
                          <a:pt x="0" y="24"/>
                        </a:lnTo>
                        <a:lnTo>
                          <a:pt x="3" y="29"/>
                        </a:lnTo>
                      </a:path>
                    </a:pathLst>
                  </a:custGeom>
                  <a:noFill/>
                  <a:ln w="0">
                    <a:solidFill>
                      <a:srgbClr val="4C4C4C"/>
                    </a:solidFill>
                    <a:round/>
                    <a:headEnd/>
                    <a:tailEnd/>
                  </a:ln>
                </p:spPr>
                <p:txBody>
                  <a:bodyPr/>
                  <a:lstStyle/>
                  <a:p>
                    <a:endParaRPr lang="en-US"/>
                  </a:p>
                </p:txBody>
              </p:sp>
              <p:sp>
                <p:nvSpPr>
                  <p:cNvPr id="37958" name="Freeform 711"/>
                  <p:cNvSpPr>
                    <a:spLocks/>
                  </p:cNvSpPr>
                  <p:nvPr/>
                </p:nvSpPr>
                <p:spPr bwMode="auto">
                  <a:xfrm>
                    <a:off x="142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59" name="Freeform 712"/>
                  <p:cNvSpPr>
                    <a:spLocks/>
                  </p:cNvSpPr>
                  <p:nvPr/>
                </p:nvSpPr>
                <p:spPr bwMode="auto">
                  <a:xfrm>
                    <a:off x="1432"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0" name="Freeform 713"/>
                  <p:cNvSpPr>
                    <a:spLocks/>
                  </p:cNvSpPr>
                  <p:nvPr/>
                </p:nvSpPr>
                <p:spPr bwMode="auto">
                  <a:xfrm>
                    <a:off x="143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1" name="Freeform 714"/>
                  <p:cNvSpPr>
                    <a:spLocks/>
                  </p:cNvSpPr>
                  <p:nvPr/>
                </p:nvSpPr>
                <p:spPr bwMode="auto">
                  <a:xfrm>
                    <a:off x="143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2" name="Freeform 715"/>
                  <p:cNvSpPr>
                    <a:spLocks/>
                  </p:cNvSpPr>
                  <p:nvPr/>
                </p:nvSpPr>
                <p:spPr bwMode="auto">
                  <a:xfrm>
                    <a:off x="143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3" name="Freeform 716"/>
                  <p:cNvSpPr>
                    <a:spLocks/>
                  </p:cNvSpPr>
                  <p:nvPr/>
                </p:nvSpPr>
                <p:spPr bwMode="auto">
                  <a:xfrm>
                    <a:off x="144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4" name="Freeform 717"/>
                  <p:cNvSpPr>
                    <a:spLocks/>
                  </p:cNvSpPr>
                  <p:nvPr/>
                </p:nvSpPr>
                <p:spPr bwMode="auto">
                  <a:xfrm>
                    <a:off x="144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5" name="Freeform 718"/>
                  <p:cNvSpPr>
                    <a:spLocks/>
                  </p:cNvSpPr>
                  <p:nvPr/>
                </p:nvSpPr>
                <p:spPr bwMode="auto">
                  <a:xfrm>
                    <a:off x="1445"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6" name="Freeform 719"/>
                  <p:cNvSpPr>
                    <a:spLocks/>
                  </p:cNvSpPr>
                  <p:nvPr/>
                </p:nvSpPr>
                <p:spPr bwMode="auto">
                  <a:xfrm>
                    <a:off x="144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7" name="Freeform 720"/>
                  <p:cNvSpPr>
                    <a:spLocks/>
                  </p:cNvSpPr>
                  <p:nvPr/>
                </p:nvSpPr>
                <p:spPr bwMode="auto">
                  <a:xfrm>
                    <a:off x="145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8" name="Freeform 721"/>
                  <p:cNvSpPr>
                    <a:spLocks/>
                  </p:cNvSpPr>
                  <p:nvPr/>
                </p:nvSpPr>
                <p:spPr bwMode="auto">
                  <a:xfrm>
                    <a:off x="145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69" name="Freeform 722"/>
                  <p:cNvSpPr>
                    <a:spLocks/>
                  </p:cNvSpPr>
                  <p:nvPr/>
                </p:nvSpPr>
                <p:spPr bwMode="auto">
                  <a:xfrm>
                    <a:off x="145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70" name="Freeform 723"/>
                  <p:cNvSpPr>
                    <a:spLocks/>
                  </p:cNvSpPr>
                  <p:nvPr/>
                </p:nvSpPr>
                <p:spPr bwMode="auto">
                  <a:xfrm>
                    <a:off x="145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71" name="Freeform 724"/>
                  <p:cNvSpPr>
                    <a:spLocks/>
                  </p:cNvSpPr>
                  <p:nvPr/>
                </p:nvSpPr>
                <p:spPr bwMode="auto">
                  <a:xfrm>
                    <a:off x="146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72" name="Freeform 725"/>
                  <p:cNvSpPr>
                    <a:spLocks/>
                  </p:cNvSpPr>
                  <p:nvPr/>
                </p:nvSpPr>
                <p:spPr bwMode="auto">
                  <a:xfrm>
                    <a:off x="1461" y="1685"/>
                    <a:ext cx="2" cy="29"/>
                  </a:xfrm>
                  <a:custGeom>
                    <a:avLst/>
                    <a:gdLst>
                      <a:gd name="T0" fmla="*/ 2 w 2"/>
                      <a:gd name="T1" fmla="*/ 0 h 29"/>
                      <a:gd name="T2" fmla="*/ 2 w 2"/>
                      <a:gd name="T3" fmla="*/ 4 h 29"/>
                      <a:gd name="T4" fmla="*/ 2 w 2"/>
                      <a:gd name="T5" fmla="*/ 5 h 29"/>
                      <a:gd name="T6" fmla="*/ 0 w 2"/>
                      <a:gd name="T7" fmla="*/ 9 h 29"/>
                      <a:gd name="T8" fmla="*/ 0 w 2"/>
                      <a:gd name="T9" fmla="*/ 14 h 29"/>
                      <a:gd name="T10" fmla="*/ 0 w 2"/>
                      <a:gd name="T11" fmla="*/ 19 h 29"/>
                      <a:gd name="T12" fmla="*/ 2 w 2"/>
                      <a:gd name="T13" fmla="*/ 24 h 29"/>
                      <a:gd name="T14" fmla="*/ 2 w 2"/>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9"/>
                      <a:gd name="T26" fmla="*/ 2 w 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9">
                        <a:moveTo>
                          <a:pt x="2" y="0"/>
                        </a:moveTo>
                        <a:lnTo>
                          <a:pt x="2" y="4"/>
                        </a:lnTo>
                        <a:lnTo>
                          <a:pt x="2" y="5"/>
                        </a:lnTo>
                        <a:lnTo>
                          <a:pt x="0" y="9"/>
                        </a:lnTo>
                        <a:lnTo>
                          <a:pt x="0" y="14"/>
                        </a:lnTo>
                        <a:lnTo>
                          <a:pt x="0" y="19"/>
                        </a:lnTo>
                        <a:lnTo>
                          <a:pt x="2" y="24"/>
                        </a:lnTo>
                        <a:lnTo>
                          <a:pt x="2" y="29"/>
                        </a:lnTo>
                      </a:path>
                    </a:pathLst>
                  </a:custGeom>
                  <a:noFill/>
                  <a:ln w="0">
                    <a:solidFill>
                      <a:srgbClr val="4C4C4C"/>
                    </a:solidFill>
                    <a:round/>
                    <a:headEnd/>
                    <a:tailEnd/>
                  </a:ln>
                </p:spPr>
                <p:txBody>
                  <a:bodyPr/>
                  <a:lstStyle/>
                  <a:p>
                    <a:endParaRPr lang="en-US"/>
                  </a:p>
                </p:txBody>
              </p:sp>
              <p:sp>
                <p:nvSpPr>
                  <p:cNvPr id="37973" name="Freeform 726"/>
                  <p:cNvSpPr>
                    <a:spLocks/>
                  </p:cNvSpPr>
                  <p:nvPr/>
                </p:nvSpPr>
                <p:spPr bwMode="auto">
                  <a:xfrm>
                    <a:off x="1463" y="1685"/>
                    <a:ext cx="3" cy="29"/>
                  </a:xfrm>
                  <a:custGeom>
                    <a:avLst/>
                    <a:gdLst>
                      <a:gd name="T0" fmla="*/ 3 w 3"/>
                      <a:gd name="T1" fmla="*/ 0 h 29"/>
                      <a:gd name="T2" fmla="*/ 3 w 3"/>
                      <a:gd name="T3" fmla="*/ 4 h 29"/>
                      <a:gd name="T4" fmla="*/ 0 w 3"/>
                      <a:gd name="T5" fmla="*/ 5 h 29"/>
                      <a:gd name="T6" fmla="*/ 0 w 3"/>
                      <a:gd name="T7" fmla="*/ 9 h 29"/>
                      <a:gd name="T8" fmla="*/ 0 w 3"/>
                      <a:gd name="T9" fmla="*/ 14 h 29"/>
                      <a:gd name="T10" fmla="*/ 0 w 3"/>
                      <a:gd name="T11" fmla="*/ 19 h 29"/>
                      <a:gd name="T12" fmla="*/ 0 w 3"/>
                      <a:gd name="T13" fmla="*/ 24 h 29"/>
                      <a:gd name="T14" fmla="*/ 3 w 3"/>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9"/>
                      <a:gd name="T26" fmla="*/ 3 w 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9">
                        <a:moveTo>
                          <a:pt x="3" y="0"/>
                        </a:moveTo>
                        <a:lnTo>
                          <a:pt x="3" y="4"/>
                        </a:lnTo>
                        <a:lnTo>
                          <a:pt x="0" y="5"/>
                        </a:lnTo>
                        <a:lnTo>
                          <a:pt x="0" y="9"/>
                        </a:lnTo>
                        <a:lnTo>
                          <a:pt x="0" y="14"/>
                        </a:lnTo>
                        <a:lnTo>
                          <a:pt x="0" y="19"/>
                        </a:lnTo>
                        <a:lnTo>
                          <a:pt x="0" y="24"/>
                        </a:lnTo>
                        <a:lnTo>
                          <a:pt x="3" y="29"/>
                        </a:lnTo>
                      </a:path>
                    </a:pathLst>
                  </a:custGeom>
                  <a:noFill/>
                  <a:ln w="0">
                    <a:solidFill>
                      <a:srgbClr val="4C4C4C"/>
                    </a:solidFill>
                    <a:round/>
                    <a:headEnd/>
                    <a:tailEnd/>
                  </a:ln>
                </p:spPr>
                <p:txBody>
                  <a:bodyPr/>
                  <a:lstStyle/>
                  <a:p>
                    <a:endParaRPr lang="en-US"/>
                  </a:p>
                </p:txBody>
              </p:sp>
              <p:sp>
                <p:nvSpPr>
                  <p:cNvPr id="37974" name="Freeform 727"/>
                  <p:cNvSpPr>
                    <a:spLocks/>
                  </p:cNvSpPr>
                  <p:nvPr/>
                </p:nvSpPr>
                <p:spPr bwMode="auto">
                  <a:xfrm>
                    <a:off x="1466" y="1685"/>
                    <a:ext cx="2" cy="29"/>
                  </a:xfrm>
                  <a:custGeom>
                    <a:avLst/>
                    <a:gdLst>
                      <a:gd name="T0" fmla="*/ 2 w 2"/>
                      <a:gd name="T1" fmla="*/ 0 h 29"/>
                      <a:gd name="T2" fmla="*/ 0 w 2"/>
                      <a:gd name="T3" fmla="*/ 0 h 29"/>
                      <a:gd name="T4" fmla="*/ 0 w 2"/>
                      <a:gd name="T5" fmla="*/ 4 h 29"/>
                      <a:gd name="T6" fmla="*/ 0 w 2"/>
                      <a:gd name="T7" fmla="*/ 5 h 29"/>
                      <a:gd name="T8" fmla="*/ 0 w 2"/>
                      <a:gd name="T9" fmla="*/ 9 h 29"/>
                      <a:gd name="T10" fmla="*/ 0 w 2"/>
                      <a:gd name="T11" fmla="*/ 14 h 29"/>
                      <a:gd name="T12" fmla="*/ 0 w 2"/>
                      <a:gd name="T13" fmla="*/ 19 h 29"/>
                      <a:gd name="T14" fmla="*/ 0 w 2"/>
                      <a:gd name="T15" fmla="*/ 24 h 29"/>
                      <a:gd name="T16" fmla="*/ 2 w 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9"/>
                      <a:gd name="T29" fmla="*/ 2 w 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9">
                        <a:moveTo>
                          <a:pt x="2" y="0"/>
                        </a:moveTo>
                        <a:lnTo>
                          <a:pt x="0" y="0"/>
                        </a:lnTo>
                        <a:lnTo>
                          <a:pt x="0" y="4"/>
                        </a:lnTo>
                        <a:lnTo>
                          <a:pt x="0" y="5"/>
                        </a:lnTo>
                        <a:lnTo>
                          <a:pt x="0" y="9"/>
                        </a:lnTo>
                        <a:lnTo>
                          <a:pt x="0" y="14"/>
                        </a:lnTo>
                        <a:lnTo>
                          <a:pt x="0" y="19"/>
                        </a:lnTo>
                        <a:lnTo>
                          <a:pt x="0" y="24"/>
                        </a:lnTo>
                        <a:lnTo>
                          <a:pt x="2" y="29"/>
                        </a:lnTo>
                      </a:path>
                    </a:pathLst>
                  </a:custGeom>
                  <a:noFill/>
                  <a:ln w="0">
                    <a:solidFill>
                      <a:srgbClr val="4C4C4C"/>
                    </a:solidFill>
                    <a:round/>
                    <a:headEnd/>
                    <a:tailEnd/>
                  </a:ln>
                </p:spPr>
                <p:txBody>
                  <a:bodyPr/>
                  <a:lstStyle/>
                  <a:p>
                    <a:endParaRPr lang="en-US"/>
                  </a:p>
                </p:txBody>
              </p:sp>
              <p:sp>
                <p:nvSpPr>
                  <p:cNvPr id="37975" name="Freeform 728"/>
                  <p:cNvSpPr>
                    <a:spLocks/>
                  </p:cNvSpPr>
                  <p:nvPr/>
                </p:nvSpPr>
                <p:spPr bwMode="auto">
                  <a:xfrm>
                    <a:off x="146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76" name="Freeform 729"/>
                  <p:cNvSpPr>
                    <a:spLocks/>
                  </p:cNvSpPr>
                  <p:nvPr/>
                </p:nvSpPr>
                <p:spPr bwMode="auto">
                  <a:xfrm>
                    <a:off x="147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77" name="Freeform 730"/>
                  <p:cNvSpPr>
                    <a:spLocks/>
                  </p:cNvSpPr>
                  <p:nvPr/>
                </p:nvSpPr>
                <p:spPr bwMode="auto">
                  <a:xfrm>
                    <a:off x="147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78" name="Freeform 731"/>
                  <p:cNvSpPr>
                    <a:spLocks/>
                  </p:cNvSpPr>
                  <p:nvPr/>
                </p:nvSpPr>
                <p:spPr bwMode="auto">
                  <a:xfrm>
                    <a:off x="147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79" name="Freeform 732"/>
                  <p:cNvSpPr>
                    <a:spLocks/>
                  </p:cNvSpPr>
                  <p:nvPr/>
                </p:nvSpPr>
                <p:spPr bwMode="auto">
                  <a:xfrm>
                    <a:off x="147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0" name="Freeform 733"/>
                  <p:cNvSpPr>
                    <a:spLocks/>
                  </p:cNvSpPr>
                  <p:nvPr/>
                </p:nvSpPr>
                <p:spPr bwMode="auto">
                  <a:xfrm>
                    <a:off x="148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1" name="Freeform 734"/>
                  <p:cNvSpPr>
                    <a:spLocks/>
                  </p:cNvSpPr>
                  <p:nvPr/>
                </p:nvSpPr>
                <p:spPr bwMode="auto">
                  <a:xfrm>
                    <a:off x="148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2" name="Freeform 735"/>
                  <p:cNvSpPr>
                    <a:spLocks/>
                  </p:cNvSpPr>
                  <p:nvPr/>
                </p:nvSpPr>
                <p:spPr bwMode="auto">
                  <a:xfrm>
                    <a:off x="148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3" name="Freeform 736"/>
                  <p:cNvSpPr>
                    <a:spLocks/>
                  </p:cNvSpPr>
                  <p:nvPr/>
                </p:nvSpPr>
                <p:spPr bwMode="auto">
                  <a:xfrm>
                    <a:off x="148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4" name="Freeform 737"/>
                  <p:cNvSpPr>
                    <a:spLocks/>
                  </p:cNvSpPr>
                  <p:nvPr/>
                </p:nvSpPr>
                <p:spPr bwMode="auto">
                  <a:xfrm>
                    <a:off x="149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5" name="Freeform 738"/>
                  <p:cNvSpPr>
                    <a:spLocks/>
                  </p:cNvSpPr>
                  <p:nvPr/>
                </p:nvSpPr>
                <p:spPr bwMode="auto">
                  <a:xfrm>
                    <a:off x="149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6" name="Freeform 739"/>
                  <p:cNvSpPr>
                    <a:spLocks/>
                  </p:cNvSpPr>
                  <p:nvPr/>
                </p:nvSpPr>
                <p:spPr bwMode="auto">
                  <a:xfrm>
                    <a:off x="149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7" name="Freeform 740"/>
                  <p:cNvSpPr>
                    <a:spLocks/>
                  </p:cNvSpPr>
                  <p:nvPr/>
                </p:nvSpPr>
                <p:spPr bwMode="auto">
                  <a:xfrm>
                    <a:off x="149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88" name="Freeform 741"/>
                  <p:cNvSpPr>
                    <a:spLocks/>
                  </p:cNvSpPr>
                  <p:nvPr/>
                </p:nvSpPr>
                <p:spPr bwMode="auto">
                  <a:xfrm>
                    <a:off x="1498" y="1685"/>
                    <a:ext cx="3" cy="29"/>
                  </a:xfrm>
                  <a:custGeom>
                    <a:avLst/>
                    <a:gdLst>
                      <a:gd name="T0" fmla="*/ 3 w 3"/>
                      <a:gd name="T1" fmla="*/ 0 h 29"/>
                      <a:gd name="T2" fmla="*/ 3 w 3"/>
                      <a:gd name="T3" fmla="*/ 4 h 29"/>
                      <a:gd name="T4" fmla="*/ 3 w 3"/>
                      <a:gd name="T5" fmla="*/ 5 h 29"/>
                      <a:gd name="T6" fmla="*/ 0 w 3"/>
                      <a:gd name="T7" fmla="*/ 9 h 29"/>
                      <a:gd name="T8" fmla="*/ 0 w 3"/>
                      <a:gd name="T9" fmla="*/ 14 h 29"/>
                      <a:gd name="T10" fmla="*/ 0 w 3"/>
                      <a:gd name="T11" fmla="*/ 19 h 29"/>
                      <a:gd name="T12" fmla="*/ 3 w 3"/>
                      <a:gd name="T13" fmla="*/ 24 h 29"/>
                      <a:gd name="T14" fmla="*/ 3 w 3"/>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9"/>
                      <a:gd name="T26" fmla="*/ 3 w 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9">
                        <a:moveTo>
                          <a:pt x="3" y="0"/>
                        </a:moveTo>
                        <a:lnTo>
                          <a:pt x="3" y="4"/>
                        </a:lnTo>
                        <a:lnTo>
                          <a:pt x="3" y="5"/>
                        </a:lnTo>
                        <a:lnTo>
                          <a:pt x="0" y="9"/>
                        </a:lnTo>
                        <a:lnTo>
                          <a:pt x="0" y="14"/>
                        </a:lnTo>
                        <a:lnTo>
                          <a:pt x="0" y="19"/>
                        </a:lnTo>
                        <a:lnTo>
                          <a:pt x="3" y="24"/>
                        </a:lnTo>
                        <a:lnTo>
                          <a:pt x="3" y="29"/>
                        </a:lnTo>
                      </a:path>
                    </a:pathLst>
                  </a:custGeom>
                  <a:noFill/>
                  <a:ln w="0">
                    <a:solidFill>
                      <a:srgbClr val="4C4C4C"/>
                    </a:solidFill>
                    <a:round/>
                    <a:headEnd/>
                    <a:tailEnd/>
                  </a:ln>
                </p:spPr>
                <p:txBody>
                  <a:bodyPr/>
                  <a:lstStyle/>
                  <a:p>
                    <a:endParaRPr lang="en-US"/>
                  </a:p>
                </p:txBody>
              </p:sp>
              <p:sp>
                <p:nvSpPr>
                  <p:cNvPr id="37989" name="Freeform 742"/>
                  <p:cNvSpPr>
                    <a:spLocks/>
                  </p:cNvSpPr>
                  <p:nvPr/>
                </p:nvSpPr>
                <p:spPr bwMode="auto">
                  <a:xfrm>
                    <a:off x="1501" y="1685"/>
                    <a:ext cx="2" cy="29"/>
                  </a:xfrm>
                  <a:custGeom>
                    <a:avLst/>
                    <a:gdLst>
                      <a:gd name="T0" fmla="*/ 2 w 2"/>
                      <a:gd name="T1" fmla="*/ 0 h 29"/>
                      <a:gd name="T2" fmla="*/ 2 w 2"/>
                      <a:gd name="T3" fmla="*/ 4 h 29"/>
                      <a:gd name="T4" fmla="*/ 0 w 2"/>
                      <a:gd name="T5" fmla="*/ 5 h 29"/>
                      <a:gd name="T6" fmla="*/ 0 w 2"/>
                      <a:gd name="T7" fmla="*/ 9 h 29"/>
                      <a:gd name="T8" fmla="*/ 0 w 2"/>
                      <a:gd name="T9" fmla="*/ 14 h 29"/>
                      <a:gd name="T10" fmla="*/ 0 w 2"/>
                      <a:gd name="T11" fmla="*/ 19 h 29"/>
                      <a:gd name="T12" fmla="*/ 0 w 2"/>
                      <a:gd name="T13" fmla="*/ 24 h 29"/>
                      <a:gd name="T14" fmla="*/ 2 w 2"/>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9"/>
                      <a:gd name="T26" fmla="*/ 2 w 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9">
                        <a:moveTo>
                          <a:pt x="2" y="0"/>
                        </a:moveTo>
                        <a:lnTo>
                          <a:pt x="2" y="4"/>
                        </a:lnTo>
                        <a:lnTo>
                          <a:pt x="0" y="5"/>
                        </a:lnTo>
                        <a:lnTo>
                          <a:pt x="0" y="9"/>
                        </a:lnTo>
                        <a:lnTo>
                          <a:pt x="0" y="14"/>
                        </a:lnTo>
                        <a:lnTo>
                          <a:pt x="0" y="19"/>
                        </a:lnTo>
                        <a:lnTo>
                          <a:pt x="0" y="24"/>
                        </a:lnTo>
                        <a:lnTo>
                          <a:pt x="2" y="29"/>
                        </a:lnTo>
                      </a:path>
                    </a:pathLst>
                  </a:custGeom>
                  <a:noFill/>
                  <a:ln w="0">
                    <a:solidFill>
                      <a:srgbClr val="4C4C4C"/>
                    </a:solidFill>
                    <a:round/>
                    <a:headEnd/>
                    <a:tailEnd/>
                  </a:ln>
                </p:spPr>
                <p:txBody>
                  <a:bodyPr/>
                  <a:lstStyle/>
                  <a:p>
                    <a:endParaRPr lang="en-US"/>
                  </a:p>
                </p:txBody>
              </p:sp>
              <p:sp>
                <p:nvSpPr>
                  <p:cNvPr id="37990" name="Freeform 743"/>
                  <p:cNvSpPr>
                    <a:spLocks/>
                  </p:cNvSpPr>
                  <p:nvPr/>
                </p:nvSpPr>
                <p:spPr bwMode="auto">
                  <a:xfrm>
                    <a:off x="1503" y="1685"/>
                    <a:ext cx="3" cy="29"/>
                  </a:xfrm>
                  <a:custGeom>
                    <a:avLst/>
                    <a:gdLst>
                      <a:gd name="T0" fmla="*/ 3 w 3"/>
                      <a:gd name="T1" fmla="*/ 0 h 29"/>
                      <a:gd name="T2" fmla="*/ 0 w 3"/>
                      <a:gd name="T3" fmla="*/ 0 h 29"/>
                      <a:gd name="T4" fmla="*/ 0 w 3"/>
                      <a:gd name="T5" fmla="*/ 4 h 29"/>
                      <a:gd name="T6" fmla="*/ 0 w 3"/>
                      <a:gd name="T7" fmla="*/ 5 h 29"/>
                      <a:gd name="T8" fmla="*/ 0 w 3"/>
                      <a:gd name="T9" fmla="*/ 9 h 29"/>
                      <a:gd name="T10" fmla="*/ 0 w 3"/>
                      <a:gd name="T11" fmla="*/ 14 h 29"/>
                      <a:gd name="T12" fmla="*/ 0 w 3"/>
                      <a:gd name="T13" fmla="*/ 19 h 29"/>
                      <a:gd name="T14" fmla="*/ 0 w 3"/>
                      <a:gd name="T15" fmla="*/ 24 h 29"/>
                      <a:gd name="T16" fmla="*/ 3 w 3"/>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9"/>
                      <a:gd name="T29" fmla="*/ 3 w 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9">
                        <a:moveTo>
                          <a:pt x="3" y="0"/>
                        </a:moveTo>
                        <a:lnTo>
                          <a:pt x="0" y="0"/>
                        </a:lnTo>
                        <a:lnTo>
                          <a:pt x="0" y="4"/>
                        </a:lnTo>
                        <a:lnTo>
                          <a:pt x="0" y="5"/>
                        </a:lnTo>
                        <a:lnTo>
                          <a:pt x="0" y="9"/>
                        </a:lnTo>
                        <a:lnTo>
                          <a:pt x="0" y="14"/>
                        </a:lnTo>
                        <a:lnTo>
                          <a:pt x="0" y="19"/>
                        </a:lnTo>
                        <a:lnTo>
                          <a:pt x="0" y="24"/>
                        </a:lnTo>
                        <a:lnTo>
                          <a:pt x="3" y="29"/>
                        </a:lnTo>
                      </a:path>
                    </a:pathLst>
                  </a:custGeom>
                  <a:noFill/>
                  <a:ln w="0">
                    <a:solidFill>
                      <a:srgbClr val="4C4C4C"/>
                    </a:solidFill>
                    <a:round/>
                    <a:headEnd/>
                    <a:tailEnd/>
                  </a:ln>
                </p:spPr>
                <p:txBody>
                  <a:bodyPr/>
                  <a:lstStyle/>
                  <a:p>
                    <a:endParaRPr lang="en-US"/>
                  </a:p>
                </p:txBody>
              </p:sp>
              <p:sp>
                <p:nvSpPr>
                  <p:cNvPr id="37991" name="Freeform 744"/>
                  <p:cNvSpPr>
                    <a:spLocks/>
                  </p:cNvSpPr>
                  <p:nvPr/>
                </p:nvSpPr>
                <p:spPr bwMode="auto">
                  <a:xfrm>
                    <a:off x="150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2" name="Freeform 745"/>
                  <p:cNvSpPr>
                    <a:spLocks/>
                  </p:cNvSpPr>
                  <p:nvPr/>
                </p:nvSpPr>
                <p:spPr bwMode="auto">
                  <a:xfrm>
                    <a:off x="150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3" name="Freeform 746"/>
                  <p:cNvSpPr>
                    <a:spLocks/>
                  </p:cNvSpPr>
                  <p:nvPr/>
                </p:nvSpPr>
                <p:spPr bwMode="auto">
                  <a:xfrm>
                    <a:off x="1509"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4" name="Freeform 747"/>
                  <p:cNvSpPr>
                    <a:spLocks/>
                  </p:cNvSpPr>
                  <p:nvPr/>
                </p:nvSpPr>
                <p:spPr bwMode="auto">
                  <a:xfrm>
                    <a:off x="151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5" name="Freeform 748"/>
                  <p:cNvSpPr>
                    <a:spLocks/>
                  </p:cNvSpPr>
                  <p:nvPr/>
                </p:nvSpPr>
                <p:spPr bwMode="auto">
                  <a:xfrm>
                    <a:off x="151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6" name="Freeform 749"/>
                  <p:cNvSpPr>
                    <a:spLocks/>
                  </p:cNvSpPr>
                  <p:nvPr/>
                </p:nvSpPr>
                <p:spPr bwMode="auto">
                  <a:xfrm>
                    <a:off x="151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7" name="Freeform 750"/>
                  <p:cNvSpPr>
                    <a:spLocks/>
                  </p:cNvSpPr>
                  <p:nvPr/>
                </p:nvSpPr>
                <p:spPr bwMode="auto">
                  <a:xfrm>
                    <a:off x="152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8" name="Freeform 751"/>
                  <p:cNvSpPr>
                    <a:spLocks/>
                  </p:cNvSpPr>
                  <p:nvPr/>
                </p:nvSpPr>
                <p:spPr bwMode="auto">
                  <a:xfrm>
                    <a:off x="152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7999" name="Freeform 752"/>
                  <p:cNvSpPr>
                    <a:spLocks/>
                  </p:cNvSpPr>
                  <p:nvPr/>
                </p:nvSpPr>
                <p:spPr bwMode="auto">
                  <a:xfrm>
                    <a:off x="152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8000" name="Freeform 753"/>
                  <p:cNvSpPr>
                    <a:spLocks/>
                  </p:cNvSpPr>
                  <p:nvPr/>
                </p:nvSpPr>
                <p:spPr bwMode="auto">
                  <a:xfrm>
                    <a:off x="1528"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8001" name="Freeform 754"/>
                  <p:cNvSpPr>
                    <a:spLocks/>
                  </p:cNvSpPr>
                  <p:nvPr/>
                </p:nvSpPr>
                <p:spPr bwMode="auto">
                  <a:xfrm>
                    <a:off x="1531"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8002" name="Freeform 755"/>
                  <p:cNvSpPr>
                    <a:spLocks/>
                  </p:cNvSpPr>
                  <p:nvPr/>
                </p:nvSpPr>
                <p:spPr bwMode="auto">
                  <a:xfrm>
                    <a:off x="1533"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8003" name="Freeform 756"/>
                  <p:cNvSpPr>
                    <a:spLocks/>
                  </p:cNvSpPr>
                  <p:nvPr/>
                </p:nvSpPr>
                <p:spPr bwMode="auto">
                  <a:xfrm>
                    <a:off x="1536" y="1685"/>
                    <a:ext cx="1" cy="29"/>
                  </a:xfrm>
                  <a:custGeom>
                    <a:avLst/>
                    <a:gdLst>
                      <a:gd name="T0" fmla="*/ 0 w 1"/>
                      <a:gd name="T1" fmla="*/ 0 h 29"/>
                      <a:gd name="T2" fmla="*/ 0 w 1"/>
                      <a:gd name="T3" fmla="*/ 4 h 29"/>
                      <a:gd name="T4" fmla="*/ 0 w 1"/>
                      <a:gd name="T5" fmla="*/ 5 h 29"/>
                      <a:gd name="T6" fmla="*/ 0 w 1"/>
                      <a:gd name="T7" fmla="*/ 9 h 29"/>
                      <a:gd name="T8" fmla="*/ 0 w 1"/>
                      <a:gd name="T9" fmla="*/ 14 h 29"/>
                      <a:gd name="T10" fmla="*/ 0 w 1"/>
                      <a:gd name="T11" fmla="*/ 19 h 29"/>
                      <a:gd name="T12" fmla="*/ 0 w 1"/>
                      <a:gd name="T13" fmla="*/ 24 h 29"/>
                      <a:gd name="T14" fmla="*/ 0 w 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9"/>
                      <a:gd name="T26" fmla="*/ 1 w 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9">
                        <a:moveTo>
                          <a:pt x="0" y="0"/>
                        </a:moveTo>
                        <a:lnTo>
                          <a:pt x="0" y="4"/>
                        </a:lnTo>
                        <a:lnTo>
                          <a:pt x="0" y="5"/>
                        </a:lnTo>
                        <a:lnTo>
                          <a:pt x="0" y="9"/>
                        </a:lnTo>
                        <a:lnTo>
                          <a:pt x="0" y="14"/>
                        </a:lnTo>
                        <a:lnTo>
                          <a:pt x="0" y="19"/>
                        </a:lnTo>
                        <a:lnTo>
                          <a:pt x="0" y="24"/>
                        </a:lnTo>
                        <a:lnTo>
                          <a:pt x="0" y="29"/>
                        </a:lnTo>
                      </a:path>
                    </a:pathLst>
                  </a:custGeom>
                  <a:noFill/>
                  <a:ln w="0">
                    <a:solidFill>
                      <a:srgbClr val="4C4C4C"/>
                    </a:solidFill>
                    <a:round/>
                    <a:headEnd/>
                    <a:tailEnd/>
                  </a:ln>
                </p:spPr>
                <p:txBody>
                  <a:bodyPr/>
                  <a:lstStyle/>
                  <a:p>
                    <a:endParaRPr lang="en-US"/>
                  </a:p>
                </p:txBody>
              </p:sp>
              <p:sp>
                <p:nvSpPr>
                  <p:cNvPr id="38004" name="Freeform 757"/>
                  <p:cNvSpPr>
                    <a:spLocks/>
                  </p:cNvSpPr>
                  <p:nvPr/>
                </p:nvSpPr>
                <p:spPr bwMode="auto">
                  <a:xfrm>
                    <a:off x="1536" y="1685"/>
                    <a:ext cx="2" cy="29"/>
                  </a:xfrm>
                  <a:custGeom>
                    <a:avLst/>
                    <a:gdLst>
                      <a:gd name="T0" fmla="*/ 2 w 2"/>
                      <a:gd name="T1" fmla="*/ 0 h 29"/>
                      <a:gd name="T2" fmla="*/ 2 w 2"/>
                      <a:gd name="T3" fmla="*/ 4 h 29"/>
                      <a:gd name="T4" fmla="*/ 2 w 2"/>
                      <a:gd name="T5" fmla="*/ 5 h 29"/>
                      <a:gd name="T6" fmla="*/ 0 w 2"/>
                      <a:gd name="T7" fmla="*/ 9 h 29"/>
                      <a:gd name="T8" fmla="*/ 0 w 2"/>
                      <a:gd name="T9" fmla="*/ 14 h 29"/>
                      <a:gd name="T10" fmla="*/ 0 w 2"/>
                      <a:gd name="T11" fmla="*/ 19 h 29"/>
                      <a:gd name="T12" fmla="*/ 2 w 2"/>
                      <a:gd name="T13" fmla="*/ 24 h 29"/>
                      <a:gd name="T14" fmla="*/ 2 w 2"/>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9"/>
                      <a:gd name="T26" fmla="*/ 2 w 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9">
                        <a:moveTo>
                          <a:pt x="2" y="0"/>
                        </a:moveTo>
                        <a:lnTo>
                          <a:pt x="2" y="4"/>
                        </a:lnTo>
                        <a:lnTo>
                          <a:pt x="2" y="5"/>
                        </a:lnTo>
                        <a:lnTo>
                          <a:pt x="0" y="9"/>
                        </a:lnTo>
                        <a:lnTo>
                          <a:pt x="0" y="14"/>
                        </a:lnTo>
                        <a:lnTo>
                          <a:pt x="0" y="19"/>
                        </a:lnTo>
                        <a:lnTo>
                          <a:pt x="2" y="24"/>
                        </a:lnTo>
                        <a:lnTo>
                          <a:pt x="2" y="29"/>
                        </a:lnTo>
                      </a:path>
                    </a:pathLst>
                  </a:custGeom>
                  <a:noFill/>
                  <a:ln w="0">
                    <a:solidFill>
                      <a:srgbClr val="4C4C4C"/>
                    </a:solidFill>
                    <a:round/>
                    <a:headEnd/>
                    <a:tailEnd/>
                  </a:ln>
                </p:spPr>
                <p:txBody>
                  <a:bodyPr/>
                  <a:lstStyle/>
                  <a:p>
                    <a:endParaRPr lang="en-US"/>
                  </a:p>
                </p:txBody>
              </p:sp>
              <p:sp>
                <p:nvSpPr>
                  <p:cNvPr id="38005" name="Freeform 758"/>
                  <p:cNvSpPr>
                    <a:spLocks/>
                  </p:cNvSpPr>
                  <p:nvPr/>
                </p:nvSpPr>
                <p:spPr bwMode="auto">
                  <a:xfrm>
                    <a:off x="1538" y="1685"/>
                    <a:ext cx="3" cy="29"/>
                  </a:xfrm>
                  <a:custGeom>
                    <a:avLst/>
                    <a:gdLst>
                      <a:gd name="T0" fmla="*/ 3 w 3"/>
                      <a:gd name="T1" fmla="*/ 0 h 29"/>
                      <a:gd name="T2" fmla="*/ 3 w 3"/>
                      <a:gd name="T3" fmla="*/ 4 h 29"/>
                      <a:gd name="T4" fmla="*/ 0 w 3"/>
                      <a:gd name="T5" fmla="*/ 5 h 29"/>
                      <a:gd name="T6" fmla="*/ 0 w 3"/>
                      <a:gd name="T7" fmla="*/ 9 h 29"/>
                      <a:gd name="T8" fmla="*/ 0 w 3"/>
                      <a:gd name="T9" fmla="*/ 14 h 29"/>
                      <a:gd name="T10" fmla="*/ 0 w 3"/>
                      <a:gd name="T11" fmla="*/ 19 h 29"/>
                      <a:gd name="T12" fmla="*/ 0 w 3"/>
                      <a:gd name="T13" fmla="*/ 24 h 29"/>
                      <a:gd name="T14" fmla="*/ 3 w 3"/>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9"/>
                      <a:gd name="T26" fmla="*/ 3 w 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9">
                        <a:moveTo>
                          <a:pt x="3" y="0"/>
                        </a:moveTo>
                        <a:lnTo>
                          <a:pt x="3" y="4"/>
                        </a:lnTo>
                        <a:lnTo>
                          <a:pt x="0" y="5"/>
                        </a:lnTo>
                        <a:lnTo>
                          <a:pt x="0" y="9"/>
                        </a:lnTo>
                        <a:lnTo>
                          <a:pt x="0" y="14"/>
                        </a:lnTo>
                        <a:lnTo>
                          <a:pt x="0" y="19"/>
                        </a:lnTo>
                        <a:lnTo>
                          <a:pt x="0" y="24"/>
                        </a:lnTo>
                        <a:lnTo>
                          <a:pt x="3" y="29"/>
                        </a:lnTo>
                      </a:path>
                    </a:pathLst>
                  </a:custGeom>
                  <a:noFill/>
                  <a:ln w="0">
                    <a:solidFill>
                      <a:srgbClr val="4C4C4C"/>
                    </a:solidFill>
                    <a:round/>
                    <a:headEnd/>
                    <a:tailEnd/>
                  </a:ln>
                </p:spPr>
                <p:txBody>
                  <a:bodyPr/>
                  <a:lstStyle/>
                  <a:p>
                    <a:endParaRPr lang="en-US"/>
                  </a:p>
                </p:txBody>
              </p:sp>
              <p:sp>
                <p:nvSpPr>
                  <p:cNvPr id="38006" name="Freeform 759"/>
                  <p:cNvSpPr>
                    <a:spLocks/>
                  </p:cNvSpPr>
                  <p:nvPr/>
                </p:nvSpPr>
                <p:spPr bwMode="auto">
                  <a:xfrm>
                    <a:off x="1541" y="1685"/>
                    <a:ext cx="2" cy="29"/>
                  </a:xfrm>
                  <a:custGeom>
                    <a:avLst/>
                    <a:gdLst>
                      <a:gd name="T0" fmla="*/ 2 w 2"/>
                      <a:gd name="T1" fmla="*/ 0 h 29"/>
                      <a:gd name="T2" fmla="*/ 0 w 2"/>
                      <a:gd name="T3" fmla="*/ 0 h 29"/>
                      <a:gd name="T4" fmla="*/ 0 w 2"/>
                      <a:gd name="T5" fmla="*/ 4 h 29"/>
                      <a:gd name="T6" fmla="*/ 0 w 2"/>
                      <a:gd name="T7" fmla="*/ 5 h 29"/>
                      <a:gd name="T8" fmla="*/ 0 w 2"/>
                      <a:gd name="T9" fmla="*/ 9 h 29"/>
                      <a:gd name="T10" fmla="*/ 0 w 2"/>
                      <a:gd name="T11" fmla="*/ 14 h 29"/>
                      <a:gd name="T12" fmla="*/ 0 w 2"/>
                      <a:gd name="T13" fmla="*/ 19 h 29"/>
                      <a:gd name="T14" fmla="*/ 0 w 2"/>
                      <a:gd name="T15" fmla="*/ 24 h 29"/>
                      <a:gd name="T16" fmla="*/ 2 w 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9"/>
                      <a:gd name="T29" fmla="*/ 2 w 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9">
                        <a:moveTo>
                          <a:pt x="2" y="0"/>
                        </a:moveTo>
                        <a:lnTo>
                          <a:pt x="0" y="0"/>
                        </a:lnTo>
                        <a:lnTo>
                          <a:pt x="0" y="4"/>
                        </a:lnTo>
                        <a:lnTo>
                          <a:pt x="0" y="5"/>
                        </a:lnTo>
                        <a:lnTo>
                          <a:pt x="0" y="9"/>
                        </a:lnTo>
                        <a:lnTo>
                          <a:pt x="0" y="14"/>
                        </a:lnTo>
                        <a:lnTo>
                          <a:pt x="0" y="19"/>
                        </a:lnTo>
                        <a:lnTo>
                          <a:pt x="0" y="24"/>
                        </a:lnTo>
                        <a:lnTo>
                          <a:pt x="2" y="29"/>
                        </a:lnTo>
                      </a:path>
                    </a:pathLst>
                  </a:custGeom>
                  <a:noFill/>
                  <a:ln w="0">
                    <a:solidFill>
                      <a:srgbClr val="4C4C4C"/>
                    </a:solidFill>
                    <a:round/>
                    <a:headEnd/>
                    <a:tailEnd/>
                  </a:ln>
                </p:spPr>
                <p:txBody>
                  <a:bodyPr/>
                  <a:lstStyle/>
                  <a:p>
                    <a:endParaRPr lang="en-US"/>
                  </a:p>
                </p:txBody>
              </p:sp>
              <p:sp>
                <p:nvSpPr>
                  <p:cNvPr id="38007" name="Freeform 760"/>
                  <p:cNvSpPr>
                    <a:spLocks/>
                  </p:cNvSpPr>
                  <p:nvPr/>
                </p:nvSpPr>
                <p:spPr bwMode="auto">
                  <a:xfrm>
                    <a:off x="1596" y="1599"/>
                    <a:ext cx="79" cy="2"/>
                  </a:xfrm>
                  <a:custGeom>
                    <a:avLst/>
                    <a:gdLst>
                      <a:gd name="T0" fmla="*/ 79 w 79"/>
                      <a:gd name="T1" fmla="*/ 2 h 2"/>
                      <a:gd name="T2" fmla="*/ 3 w 79"/>
                      <a:gd name="T3" fmla="*/ 2 h 2"/>
                      <a:gd name="T4" fmla="*/ 3 w 79"/>
                      <a:gd name="T5" fmla="*/ 0 h 2"/>
                      <a:gd name="T6" fmla="*/ 0 w 79"/>
                      <a:gd name="T7" fmla="*/ 0 h 2"/>
                      <a:gd name="T8" fmla="*/ 79 w 79"/>
                      <a:gd name="T9" fmla="*/ 0 h 2"/>
                      <a:gd name="T10" fmla="*/ 79 w 79"/>
                      <a:gd name="T11" fmla="*/ 2 h 2"/>
                      <a:gd name="T12" fmla="*/ 0 60000 65536"/>
                      <a:gd name="T13" fmla="*/ 0 60000 65536"/>
                      <a:gd name="T14" fmla="*/ 0 60000 65536"/>
                      <a:gd name="T15" fmla="*/ 0 60000 65536"/>
                      <a:gd name="T16" fmla="*/ 0 60000 65536"/>
                      <a:gd name="T17" fmla="*/ 0 60000 65536"/>
                      <a:gd name="T18" fmla="*/ 0 w 79"/>
                      <a:gd name="T19" fmla="*/ 0 h 2"/>
                      <a:gd name="T20" fmla="*/ 79 w 79"/>
                      <a:gd name="T21" fmla="*/ 2 h 2"/>
                    </a:gdLst>
                    <a:ahLst/>
                    <a:cxnLst>
                      <a:cxn ang="T12">
                        <a:pos x="T0" y="T1"/>
                      </a:cxn>
                      <a:cxn ang="T13">
                        <a:pos x="T2" y="T3"/>
                      </a:cxn>
                      <a:cxn ang="T14">
                        <a:pos x="T4" y="T5"/>
                      </a:cxn>
                      <a:cxn ang="T15">
                        <a:pos x="T6" y="T7"/>
                      </a:cxn>
                      <a:cxn ang="T16">
                        <a:pos x="T8" y="T9"/>
                      </a:cxn>
                      <a:cxn ang="T17">
                        <a:pos x="T10" y="T11"/>
                      </a:cxn>
                    </a:cxnLst>
                    <a:rect l="T18" t="T19" r="T20" b="T21"/>
                    <a:pathLst>
                      <a:path w="79" h="2">
                        <a:moveTo>
                          <a:pt x="79" y="2"/>
                        </a:moveTo>
                        <a:lnTo>
                          <a:pt x="3" y="2"/>
                        </a:lnTo>
                        <a:lnTo>
                          <a:pt x="3" y="0"/>
                        </a:lnTo>
                        <a:lnTo>
                          <a:pt x="0" y="0"/>
                        </a:lnTo>
                        <a:lnTo>
                          <a:pt x="79" y="0"/>
                        </a:lnTo>
                        <a:lnTo>
                          <a:pt x="79" y="2"/>
                        </a:lnTo>
                        <a:close/>
                      </a:path>
                    </a:pathLst>
                  </a:custGeom>
                  <a:solidFill>
                    <a:srgbClr val="191919"/>
                  </a:solidFill>
                  <a:ln w="9525">
                    <a:noFill/>
                    <a:round/>
                    <a:headEnd/>
                    <a:tailEnd/>
                  </a:ln>
                </p:spPr>
                <p:txBody>
                  <a:bodyPr/>
                  <a:lstStyle/>
                  <a:p>
                    <a:endParaRPr lang="en-US"/>
                  </a:p>
                </p:txBody>
              </p:sp>
              <p:sp>
                <p:nvSpPr>
                  <p:cNvPr id="38008" name="Freeform 761"/>
                  <p:cNvSpPr>
                    <a:spLocks/>
                  </p:cNvSpPr>
                  <p:nvPr/>
                </p:nvSpPr>
                <p:spPr bwMode="auto">
                  <a:xfrm>
                    <a:off x="1596" y="1599"/>
                    <a:ext cx="79" cy="1"/>
                  </a:xfrm>
                  <a:custGeom>
                    <a:avLst/>
                    <a:gdLst>
                      <a:gd name="T0" fmla="*/ 79 w 79"/>
                      <a:gd name="T1" fmla="*/ 0 h 1"/>
                      <a:gd name="T2" fmla="*/ 0 w 79"/>
                      <a:gd name="T3" fmla="*/ 0 h 1"/>
                      <a:gd name="T4" fmla="*/ 79 w 79"/>
                      <a:gd name="T5" fmla="*/ 0 h 1"/>
                      <a:gd name="T6" fmla="*/ 0 60000 65536"/>
                      <a:gd name="T7" fmla="*/ 0 60000 65536"/>
                      <a:gd name="T8" fmla="*/ 0 60000 65536"/>
                      <a:gd name="T9" fmla="*/ 0 w 79"/>
                      <a:gd name="T10" fmla="*/ 0 h 1"/>
                      <a:gd name="T11" fmla="*/ 79 w 79"/>
                      <a:gd name="T12" fmla="*/ 1 h 1"/>
                    </a:gdLst>
                    <a:ahLst/>
                    <a:cxnLst>
                      <a:cxn ang="T6">
                        <a:pos x="T0" y="T1"/>
                      </a:cxn>
                      <a:cxn ang="T7">
                        <a:pos x="T2" y="T3"/>
                      </a:cxn>
                      <a:cxn ang="T8">
                        <a:pos x="T4" y="T5"/>
                      </a:cxn>
                    </a:cxnLst>
                    <a:rect l="T9" t="T10" r="T11" b="T12"/>
                    <a:pathLst>
                      <a:path w="79" h="1">
                        <a:moveTo>
                          <a:pt x="79" y="0"/>
                        </a:moveTo>
                        <a:lnTo>
                          <a:pt x="0" y="0"/>
                        </a:lnTo>
                        <a:lnTo>
                          <a:pt x="79" y="0"/>
                        </a:lnTo>
                        <a:close/>
                      </a:path>
                    </a:pathLst>
                  </a:custGeom>
                  <a:solidFill>
                    <a:srgbClr val="242424"/>
                  </a:solidFill>
                  <a:ln w="9525">
                    <a:noFill/>
                    <a:round/>
                    <a:headEnd/>
                    <a:tailEnd/>
                  </a:ln>
                </p:spPr>
                <p:txBody>
                  <a:bodyPr/>
                  <a:lstStyle/>
                  <a:p>
                    <a:endParaRPr lang="en-US"/>
                  </a:p>
                </p:txBody>
              </p:sp>
              <p:sp>
                <p:nvSpPr>
                  <p:cNvPr id="38009" name="Freeform 762"/>
                  <p:cNvSpPr>
                    <a:spLocks/>
                  </p:cNvSpPr>
                  <p:nvPr/>
                </p:nvSpPr>
                <p:spPr bwMode="auto">
                  <a:xfrm>
                    <a:off x="1596" y="1599"/>
                    <a:ext cx="79" cy="1"/>
                  </a:xfrm>
                  <a:custGeom>
                    <a:avLst/>
                    <a:gdLst>
                      <a:gd name="T0" fmla="*/ 79 w 79"/>
                      <a:gd name="T1" fmla="*/ 0 h 1"/>
                      <a:gd name="T2" fmla="*/ 0 w 79"/>
                      <a:gd name="T3" fmla="*/ 0 h 1"/>
                      <a:gd name="T4" fmla="*/ 79 w 79"/>
                      <a:gd name="T5" fmla="*/ 0 h 1"/>
                      <a:gd name="T6" fmla="*/ 0 60000 65536"/>
                      <a:gd name="T7" fmla="*/ 0 60000 65536"/>
                      <a:gd name="T8" fmla="*/ 0 60000 65536"/>
                      <a:gd name="T9" fmla="*/ 0 w 79"/>
                      <a:gd name="T10" fmla="*/ 0 h 1"/>
                      <a:gd name="T11" fmla="*/ 79 w 79"/>
                      <a:gd name="T12" fmla="*/ 1 h 1"/>
                    </a:gdLst>
                    <a:ahLst/>
                    <a:cxnLst>
                      <a:cxn ang="T6">
                        <a:pos x="T0" y="T1"/>
                      </a:cxn>
                      <a:cxn ang="T7">
                        <a:pos x="T2" y="T3"/>
                      </a:cxn>
                      <a:cxn ang="T8">
                        <a:pos x="T4" y="T5"/>
                      </a:cxn>
                    </a:cxnLst>
                    <a:rect l="T9" t="T10" r="T11" b="T12"/>
                    <a:pathLst>
                      <a:path w="79" h="1">
                        <a:moveTo>
                          <a:pt x="79" y="0"/>
                        </a:moveTo>
                        <a:lnTo>
                          <a:pt x="0" y="0"/>
                        </a:lnTo>
                        <a:lnTo>
                          <a:pt x="79" y="0"/>
                        </a:lnTo>
                        <a:close/>
                      </a:path>
                    </a:pathLst>
                  </a:custGeom>
                  <a:solidFill>
                    <a:srgbClr val="303030"/>
                  </a:solidFill>
                  <a:ln w="9525">
                    <a:noFill/>
                    <a:round/>
                    <a:headEnd/>
                    <a:tailEnd/>
                  </a:ln>
                </p:spPr>
                <p:txBody>
                  <a:bodyPr/>
                  <a:lstStyle/>
                  <a:p>
                    <a:endParaRPr lang="en-US"/>
                  </a:p>
                </p:txBody>
              </p:sp>
              <p:sp>
                <p:nvSpPr>
                  <p:cNvPr id="38010" name="Rectangle 763"/>
                  <p:cNvSpPr>
                    <a:spLocks noChangeArrowheads="1"/>
                  </p:cNvSpPr>
                  <p:nvPr/>
                </p:nvSpPr>
                <p:spPr bwMode="auto">
                  <a:xfrm>
                    <a:off x="1596" y="1596"/>
                    <a:ext cx="79" cy="3"/>
                  </a:xfrm>
                  <a:prstGeom prst="rect">
                    <a:avLst/>
                  </a:prstGeom>
                  <a:solidFill>
                    <a:srgbClr val="3C3C3C"/>
                  </a:solidFill>
                  <a:ln w="9525">
                    <a:noFill/>
                    <a:miter lim="800000"/>
                    <a:headEnd/>
                    <a:tailEnd/>
                  </a:ln>
                </p:spPr>
                <p:txBody>
                  <a:bodyPr/>
                  <a:lstStyle/>
                  <a:p>
                    <a:endParaRPr lang="en-US"/>
                  </a:p>
                </p:txBody>
              </p:sp>
              <p:sp>
                <p:nvSpPr>
                  <p:cNvPr id="38011" name="Freeform 764"/>
                  <p:cNvSpPr>
                    <a:spLocks/>
                  </p:cNvSpPr>
                  <p:nvPr/>
                </p:nvSpPr>
                <p:spPr bwMode="auto">
                  <a:xfrm>
                    <a:off x="1596" y="1596"/>
                    <a:ext cx="79" cy="1"/>
                  </a:xfrm>
                  <a:custGeom>
                    <a:avLst/>
                    <a:gdLst>
                      <a:gd name="T0" fmla="*/ 79 w 79"/>
                      <a:gd name="T1" fmla="*/ 0 h 1"/>
                      <a:gd name="T2" fmla="*/ 0 w 79"/>
                      <a:gd name="T3" fmla="*/ 0 h 1"/>
                      <a:gd name="T4" fmla="*/ 79 w 79"/>
                      <a:gd name="T5" fmla="*/ 0 h 1"/>
                      <a:gd name="T6" fmla="*/ 0 60000 65536"/>
                      <a:gd name="T7" fmla="*/ 0 60000 65536"/>
                      <a:gd name="T8" fmla="*/ 0 60000 65536"/>
                      <a:gd name="T9" fmla="*/ 0 w 79"/>
                      <a:gd name="T10" fmla="*/ 0 h 1"/>
                      <a:gd name="T11" fmla="*/ 79 w 79"/>
                      <a:gd name="T12" fmla="*/ 1 h 1"/>
                    </a:gdLst>
                    <a:ahLst/>
                    <a:cxnLst>
                      <a:cxn ang="T6">
                        <a:pos x="T0" y="T1"/>
                      </a:cxn>
                      <a:cxn ang="T7">
                        <a:pos x="T2" y="T3"/>
                      </a:cxn>
                      <a:cxn ang="T8">
                        <a:pos x="T4" y="T5"/>
                      </a:cxn>
                    </a:cxnLst>
                    <a:rect l="T9" t="T10" r="T11" b="T12"/>
                    <a:pathLst>
                      <a:path w="79" h="1">
                        <a:moveTo>
                          <a:pt x="79" y="0"/>
                        </a:moveTo>
                        <a:lnTo>
                          <a:pt x="0" y="0"/>
                        </a:lnTo>
                        <a:lnTo>
                          <a:pt x="79" y="0"/>
                        </a:lnTo>
                        <a:close/>
                      </a:path>
                    </a:pathLst>
                  </a:custGeom>
                  <a:solidFill>
                    <a:srgbClr val="484848"/>
                  </a:solidFill>
                  <a:ln w="9525">
                    <a:noFill/>
                    <a:round/>
                    <a:headEnd/>
                    <a:tailEnd/>
                  </a:ln>
                </p:spPr>
                <p:txBody>
                  <a:bodyPr/>
                  <a:lstStyle/>
                  <a:p>
                    <a:endParaRPr lang="en-US"/>
                  </a:p>
                </p:txBody>
              </p:sp>
              <p:sp>
                <p:nvSpPr>
                  <p:cNvPr id="38012" name="Freeform 765"/>
                  <p:cNvSpPr>
                    <a:spLocks/>
                  </p:cNvSpPr>
                  <p:nvPr/>
                </p:nvSpPr>
                <p:spPr bwMode="auto">
                  <a:xfrm>
                    <a:off x="1596" y="1593"/>
                    <a:ext cx="83" cy="3"/>
                  </a:xfrm>
                  <a:custGeom>
                    <a:avLst/>
                    <a:gdLst>
                      <a:gd name="T0" fmla="*/ 79 w 83"/>
                      <a:gd name="T1" fmla="*/ 3 h 3"/>
                      <a:gd name="T2" fmla="*/ 0 w 83"/>
                      <a:gd name="T3" fmla="*/ 3 h 3"/>
                      <a:gd name="T4" fmla="*/ 0 w 83"/>
                      <a:gd name="T5" fmla="*/ 0 h 3"/>
                      <a:gd name="T6" fmla="*/ 83 w 83"/>
                      <a:gd name="T7" fmla="*/ 0 h 3"/>
                      <a:gd name="T8" fmla="*/ 83 w 83"/>
                      <a:gd name="T9" fmla="*/ 3 h 3"/>
                      <a:gd name="T10" fmla="*/ 79 w 83"/>
                      <a:gd name="T11" fmla="*/ 3 h 3"/>
                      <a:gd name="T12" fmla="*/ 0 60000 65536"/>
                      <a:gd name="T13" fmla="*/ 0 60000 65536"/>
                      <a:gd name="T14" fmla="*/ 0 60000 65536"/>
                      <a:gd name="T15" fmla="*/ 0 60000 65536"/>
                      <a:gd name="T16" fmla="*/ 0 60000 65536"/>
                      <a:gd name="T17" fmla="*/ 0 60000 65536"/>
                      <a:gd name="T18" fmla="*/ 0 w 83"/>
                      <a:gd name="T19" fmla="*/ 0 h 3"/>
                      <a:gd name="T20" fmla="*/ 83 w 83"/>
                      <a:gd name="T21" fmla="*/ 3 h 3"/>
                    </a:gdLst>
                    <a:ahLst/>
                    <a:cxnLst>
                      <a:cxn ang="T12">
                        <a:pos x="T0" y="T1"/>
                      </a:cxn>
                      <a:cxn ang="T13">
                        <a:pos x="T2" y="T3"/>
                      </a:cxn>
                      <a:cxn ang="T14">
                        <a:pos x="T4" y="T5"/>
                      </a:cxn>
                      <a:cxn ang="T15">
                        <a:pos x="T6" y="T7"/>
                      </a:cxn>
                      <a:cxn ang="T16">
                        <a:pos x="T8" y="T9"/>
                      </a:cxn>
                      <a:cxn ang="T17">
                        <a:pos x="T10" y="T11"/>
                      </a:cxn>
                    </a:cxnLst>
                    <a:rect l="T18" t="T19" r="T20" b="T21"/>
                    <a:pathLst>
                      <a:path w="83" h="3">
                        <a:moveTo>
                          <a:pt x="79" y="3"/>
                        </a:moveTo>
                        <a:lnTo>
                          <a:pt x="0" y="3"/>
                        </a:lnTo>
                        <a:lnTo>
                          <a:pt x="0" y="0"/>
                        </a:lnTo>
                        <a:lnTo>
                          <a:pt x="83" y="0"/>
                        </a:lnTo>
                        <a:lnTo>
                          <a:pt x="83" y="3"/>
                        </a:lnTo>
                        <a:lnTo>
                          <a:pt x="79" y="3"/>
                        </a:lnTo>
                        <a:close/>
                      </a:path>
                    </a:pathLst>
                  </a:custGeom>
                  <a:solidFill>
                    <a:srgbClr val="535353"/>
                  </a:solidFill>
                  <a:ln w="9525">
                    <a:noFill/>
                    <a:round/>
                    <a:headEnd/>
                    <a:tailEnd/>
                  </a:ln>
                </p:spPr>
                <p:txBody>
                  <a:bodyPr/>
                  <a:lstStyle/>
                  <a:p>
                    <a:endParaRPr lang="en-US"/>
                  </a:p>
                </p:txBody>
              </p:sp>
              <p:sp>
                <p:nvSpPr>
                  <p:cNvPr id="38013" name="Freeform 766"/>
                  <p:cNvSpPr>
                    <a:spLocks/>
                  </p:cNvSpPr>
                  <p:nvPr/>
                </p:nvSpPr>
                <p:spPr bwMode="auto">
                  <a:xfrm>
                    <a:off x="1596" y="1593"/>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5F5F5F"/>
                  </a:solidFill>
                  <a:ln w="9525">
                    <a:noFill/>
                    <a:round/>
                    <a:headEnd/>
                    <a:tailEnd/>
                  </a:ln>
                </p:spPr>
                <p:txBody>
                  <a:bodyPr/>
                  <a:lstStyle/>
                  <a:p>
                    <a:endParaRPr lang="en-US"/>
                  </a:p>
                </p:txBody>
              </p:sp>
              <p:sp>
                <p:nvSpPr>
                  <p:cNvPr id="38014" name="Freeform 767"/>
                  <p:cNvSpPr>
                    <a:spLocks/>
                  </p:cNvSpPr>
                  <p:nvPr/>
                </p:nvSpPr>
                <p:spPr bwMode="auto">
                  <a:xfrm>
                    <a:off x="1596" y="1593"/>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6B6B6B"/>
                  </a:solidFill>
                  <a:ln w="9525">
                    <a:noFill/>
                    <a:round/>
                    <a:headEnd/>
                    <a:tailEnd/>
                  </a:ln>
                </p:spPr>
                <p:txBody>
                  <a:bodyPr/>
                  <a:lstStyle/>
                  <a:p>
                    <a:endParaRPr lang="en-US"/>
                  </a:p>
                </p:txBody>
              </p:sp>
              <p:sp>
                <p:nvSpPr>
                  <p:cNvPr id="38015" name="Rectangle 768"/>
                  <p:cNvSpPr>
                    <a:spLocks noChangeArrowheads="1"/>
                  </p:cNvSpPr>
                  <p:nvPr/>
                </p:nvSpPr>
                <p:spPr bwMode="auto">
                  <a:xfrm>
                    <a:off x="1596" y="1591"/>
                    <a:ext cx="83" cy="2"/>
                  </a:xfrm>
                  <a:prstGeom prst="rect">
                    <a:avLst/>
                  </a:prstGeom>
                  <a:solidFill>
                    <a:srgbClr val="777777"/>
                  </a:solidFill>
                  <a:ln w="9525">
                    <a:noFill/>
                    <a:miter lim="800000"/>
                    <a:headEnd/>
                    <a:tailEnd/>
                  </a:ln>
                </p:spPr>
                <p:txBody>
                  <a:bodyPr/>
                  <a:lstStyle/>
                  <a:p>
                    <a:endParaRPr lang="en-US"/>
                  </a:p>
                </p:txBody>
              </p:sp>
              <p:sp>
                <p:nvSpPr>
                  <p:cNvPr id="38016" name="Freeform 769"/>
                  <p:cNvSpPr>
                    <a:spLocks/>
                  </p:cNvSpPr>
                  <p:nvPr/>
                </p:nvSpPr>
                <p:spPr bwMode="auto">
                  <a:xfrm>
                    <a:off x="1596" y="1591"/>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828282"/>
                  </a:solidFill>
                  <a:ln w="9525">
                    <a:noFill/>
                    <a:round/>
                    <a:headEnd/>
                    <a:tailEnd/>
                  </a:ln>
                </p:spPr>
                <p:txBody>
                  <a:bodyPr/>
                  <a:lstStyle/>
                  <a:p>
                    <a:endParaRPr lang="en-US"/>
                  </a:p>
                </p:txBody>
              </p:sp>
              <p:sp>
                <p:nvSpPr>
                  <p:cNvPr id="38017" name="Rectangle 770"/>
                  <p:cNvSpPr>
                    <a:spLocks noChangeArrowheads="1"/>
                  </p:cNvSpPr>
                  <p:nvPr/>
                </p:nvSpPr>
                <p:spPr bwMode="auto">
                  <a:xfrm>
                    <a:off x="1596" y="1588"/>
                    <a:ext cx="83" cy="3"/>
                  </a:xfrm>
                  <a:prstGeom prst="rect">
                    <a:avLst/>
                  </a:prstGeom>
                  <a:solidFill>
                    <a:srgbClr val="8E8E8E"/>
                  </a:solidFill>
                  <a:ln w="9525">
                    <a:noFill/>
                    <a:miter lim="800000"/>
                    <a:headEnd/>
                    <a:tailEnd/>
                  </a:ln>
                </p:spPr>
                <p:txBody>
                  <a:bodyPr/>
                  <a:lstStyle/>
                  <a:p>
                    <a:endParaRPr lang="en-US"/>
                  </a:p>
                </p:txBody>
              </p:sp>
              <p:sp>
                <p:nvSpPr>
                  <p:cNvPr id="38018" name="Freeform 771"/>
                  <p:cNvSpPr>
                    <a:spLocks/>
                  </p:cNvSpPr>
                  <p:nvPr/>
                </p:nvSpPr>
                <p:spPr bwMode="auto">
                  <a:xfrm>
                    <a:off x="1596" y="1588"/>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9A9A9A"/>
                  </a:solidFill>
                  <a:ln w="9525">
                    <a:noFill/>
                    <a:round/>
                    <a:headEnd/>
                    <a:tailEnd/>
                  </a:ln>
                </p:spPr>
                <p:txBody>
                  <a:bodyPr/>
                  <a:lstStyle/>
                  <a:p>
                    <a:endParaRPr lang="en-US"/>
                  </a:p>
                </p:txBody>
              </p:sp>
              <p:sp>
                <p:nvSpPr>
                  <p:cNvPr id="38019" name="Freeform 772"/>
                  <p:cNvSpPr>
                    <a:spLocks/>
                  </p:cNvSpPr>
                  <p:nvPr/>
                </p:nvSpPr>
                <p:spPr bwMode="auto">
                  <a:xfrm>
                    <a:off x="1596" y="1588"/>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A6A6A6"/>
                  </a:solidFill>
                  <a:ln w="9525">
                    <a:noFill/>
                    <a:round/>
                    <a:headEnd/>
                    <a:tailEnd/>
                  </a:ln>
                </p:spPr>
                <p:txBody>
                  <a:bodyPr/>
                  <a:lstStyle/>
                  <a:p>
                    <a:endParaRPr lang="en-US"/>
                  </a:p>
                </p:txBody>
              </p:sp>
              <p:sp>
                <p:nvSpPr>
                  <p:cNvPr id="38020" name="Rectangle 773"/>
                  <p:cNvSpPr>
                    <a:spLocks noChangeArrowheads="1"/>
                  </p:cNvSpPr>
                  <p:nvPr/>
                </p:nvSpPr>
                <p:spPr bwMode="auto">
                  <a:xfrm>
                    <a:off x="1596" y="1586"/>
                    <a:ext cx="83" cy="2"/>
                  </a:xfrm>
                  <a:prstGeom prst="rect">
                    <a:avLst/>
                  </a:prstGeom>
                  <a:solidFill>
                    <a:srgbClr val="B2B2B2"/>
                  </a:solidFill>
                  <a:ln w="9525">
                    <a:noFill/>
                    <a:miter lim="800000"/>
                    <a:headEnd/>
                    <a:tailEnd/>
                  </a:ln>
                </p:spPr>
                <p:txBody>
                  <a:bodyPr/>
                  <a:lstStyle/>
                  <a:p>
                    <a:endParaRPr lang="en-US"/>
                  </a:p>
                </p:txBody>
              </p:sp>
              <p:sp>
                <p:nvSpPr>
                  <p:cNvPr id="38021" name="Freeform 774"/>
                  <p:cNvSpPr>
                    <a:spLocks/>
                  </p:cNvSpPr>
                  <p:nvPr/>
                </p:nvSpPr>
                <p:spPr bwMode="auto">
                  <a:xfrm>
                    <a:off x="1596" y="1586"/>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AEAEAE"/>
                  </a:solidFill>
                  <a:ln w="9525">
                    <a:noFill/>
                    <a:round/>
                    <a:headEnd/>
                    <a:tailEnd/>
                  </a:ln>
                </p:spPr>
                <p:txBody>
                  <a:bodyPr/>
                  <a:lstStyle/>
                  <a:p>
                    <a:endParaRPr lang="en-US"/>
                  </a:p>
                </p:txBody>
              </p:sp>
              <p:sp>
                <p:nvSpPr>
                  <p:cNvPr id="38022" name="Freeform 775"/>
                  <p:cNvSpPr>
                    <a:spLocks/>
                  </p:cNvSpPr>
                  <p:nvPr/>
                </p:nvSpPr>
                <p:spPr bwMode="auto">
                  <a:xfrm>
                    <a:off x="1596" y="1586"/>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AAAAAA"/>
                  </a:solidFill>
                  <a:ln w="9525">
                    <a:noFill/>
                    <a:round/>
                    <a:headEnd/>
                    <a:tailEnd/>
                  </a:ln>
                </p:spPr>
                <p:txBody>
                  <a:bodyPr/>
                  <a:lstStyle/>
                  <a:p>
                    <a:endParaRPr lang="en-US"/>
                  </a:p>
                </p:txBody>
              </p:sp>
              <p:sp>
                <p:nvSpPr>
                  <p:cNvPr id="38023" name="Rectangle 776"/>
                  <p:cNvSpPr>
                    <a:spLocks noChangeArrowheads="1"/>
                  </p:cNvSpPr>
                  <p:nvPr/>
                </p:nvSpPr>
                <p:spPr bwMode="auto">
                  <a:xfrm>
                    <a:off x="1596" y="1584"/>
                    <a:ext cx="83" cy="2"/>
                  </a:xfrm>
                  <a:prstGeom prst="rect">
                    <a:avLst/>
                  </a:prstGeom>
                  <a:solidFill>
                    <a:srgbClr val="A6A6A6"/>
                  </a:solidFill>
                  <a:ln w="9525">
                    <a:noFill/>
                    <a:miter lim="800000"/>
                    <a:headEnd/>
                    <a:tailEnd/>
                  </a:ln>
                </p:spPr>
                <p:txBody>
                  <a:bodyPr/>
                  <a:lstStyle/>
                  <a:p>
                    <a:endParaRPr lang="en-US"/>
                  </a:p>
                </p:txBody>
              </p:sp>
              <p:sp>
                <p:nvSpPr>
                  <p:cNvPr id="38024" name="Freeform 777"/>
                  <p:cNvSpPr>
                    <a:spLocks/>
                  </p:cNvSpPr>
                  <p:nvPr/>
                </p:nvSpPr>
                <p:spPr bwMode="auto">
                  <a:xfrm>
                    <a:off x="1596" y="1584"/>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A2A2A2"/>
                  </a:solidFill>
                  <a:ln w="9525">
                    <a:noFill/>
                    <a:round/>
                    <a:headEnd/>
                    <a:tailEnd/>
                  </a:ln>
                </p:spPr>
                <p:txBody>
                  <a:bodyPr/>
                  <a:lstStyle/>
                  <a:p>
                    <a:endParaRPr lang="en-US"/>
                  </a:p>
                </p:txBody>
              </p:sp>
              <p:sp>
                <p:nvSpPr>
                  <p:cNvPr id="38025" name="Rectangle 778"/>
                  <p:cNvSpPr>
                    <a:spLocks noChangeArrowheads="1"/>
                  </p:cNvSpPr>
                  <p:nvPr/>
                </p:nvSpPr>
                <p:spPr bwMode="auto">
                  <a:xfrm>
                    <a:off x="1596" y="1581"/>
                    <a:ext cx="83" cy="3"/>
                  </a:xfrm>
                  <a:prstGeom prst="rect">
                    <a:avLst/>
                  </a:prstGeom>
                  <a:solidFill>
                    <a:srgbClr val="9E9E9E"/>
                  </a:solidFill>
                  <a:ln w="9525">
                    <a:noFill/>
                    <a:miter lim="800000"/>
                    <a:headEnd/>
                    <a:tailEnd/>
                  </a:ln>
                </p:spPr>
                <p:txBody>
                  <a:bodyPr/>
                  <a:lstStyle/>
                  <a:p>
                    <a:endParaRPr lang="en-US"/>
                  </a:p>
                </p:txBody>
              </p:sp>
              <p:sp>
                <p:nvSpPr>
                  <p:cNvPr id="38026" name="Freeform 779"/>
                  <p:cNvSpPr>
                    <a:spLocks/>
                  </p:cNvSpPr>
                  <p:nvPr/>
                </p:nvSpPr>
                <p:spPr bwMode="auto">
                  <a:xfrm>
                    <a:off x="1596" y="1581"/>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9A9A9A"/>
                  </a:solidFill>
                  <a:ln w="9525">
                    <a:noFill/>
                    <a:round/>
                    <a:headEnd/>
                    <a:tailEnd/>
                  </a:ln>
                </p:spPr>
                <p:txBody>
                  <a:bodyPr/>
                  <a:lstStyle/>
                  <a:p>
                    <a:endParaRPr lang="en-US"/>
                  </a:p>
                </p:txBody>
              </p:sp>
              <p:sp>
                <p:nvSpPr>
                  <p:cNvPr id="38027" name="Freeform 780"/>
                  <p:cNvSpPr>
                    <a:spLocks/>
                  </p:cNvSpPr>
                  <p:nvPr/>
                </p:nvSpPr>
                <p:spPr bwMode="auto">
                  <a:xfrm>
                    <a:off x="1596" y="1581"/>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969696"/>
                  </a:solidFill>
                  <a:ln w="9525">
                    <a:noFill/>
                    <a:round/>
                    <a:headEnd/>
                    <a:tailEnd/>
                  </a:ln>
                </p:spPr>
                <p:txBody>
                  <a:bodyPr/>
                  <a:lstStyle/>
                  <a:p>
                    <a:endParaRPr lang="en-US"/>
                  </a:p>
                </p:txBody>
              </p:sp>
              <p:sp>
                <p:nvSpPr>
                  <p:cNvPr id="38028" name="Rectangle 781"/>
                  <p:cNvSpPr>
                    <a:spLocks noChangeArrowheads="1"/>
                  </p:cNvSpPr>
                  <p:nvPr/>
                </p:nvSpPr>
                <p:spPr bwMode="auto">
                  <a:xfrm>
                    <a:off x="1596" y="1579"/>
                    <a:ext cx="83" cy="2"/>
                  </a:xfrm>
                  <a:prstGeom prst="rect">
                    <a:avLst/>
                  </a:prstGeom>
                  <a:solidFill>
                    <a:srgbClr val="919191"/>
                  </a:solidFill>
                  <a:ln w="9525">
                    <a:noFill/>
                    <a:miter lim="800000"/>
                    <a:headEnd/>
                    <a:tailEnd/>
                  </a:ln>
                </p:spPr>
                <p:txBody>
                  <a:bodyPr/>
                  <a:lstStyle/>
                  <a:p>
                    <a:endParaRPr lang="en-US"/>
                  </a:p>
                </p:txBody>
              </p:sp>
              <p:sp>
                <p:nvSpPr>
                  <p:cNvPr id="38029" name="Freeform 782"/>
                  <p:cNvSpPr>
                    <a:spLocks/>
                  </p:cNvSpPr>
                  <p:nvPr/>
                </p:nvSpPr>
                <p:spPr bwMode="auto">
                  <a:xfrm>
                    <a:off x="1596" y="1579"/>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8D8D8D"/>
                  </a:solidFill>
                  <a:ln w="9525">
                    <a:noFill/>
                    <a:round/>
                    <a:headEnd/>
                    <a:tailEnd/>
                  </a:ln>
                </p:spPr>
                <p:txBody>
                  <a:bodyPr/>
                  <a:lstStyle/>
                  <a:p>
                    <a:endParaRPr lang="en-US"/>
                  </a:p>
                </p:txBody>
              </p:sp>
              <p:sp>
                <p:nvSpPr>
                  <p:cNvPr id="38030" name="Rectangle 783"/>
                  <p:cNvSpPr>
                    <a:spLocks noChangeArrowheads="1"/>
                  </p:cNvSpPr>
                  <p:nvPr/>
                </p:nvSpPr>
                <p:spPr bwMode="auto">
                  <a:xfrm>
                    <a:off x="1596" y="1576"/>
                    <a:ext cx="83" cy="3"/>
                  </a:xfrm>
                  <a:prstGeom prst="rect">
                    <a:avLst/>
                  </a:prstGeom>
                  <a:solidFill>
                    <a:srgbClr val="898989"/>
                  </a:solidFill>
                  <a:ln w="9525">
                    <a:noFill/>
                    <a:miter lim="800000"/>
                    <a:headEnd/>
                    <a:tailEnd/>
                  </a:ln>
                </p:spPr>
                <p:txBody>
                  <a:bodyPr/>
                  <a:lstStyle/>
                  <a:p>
                    <a:endParaRPr lang="en-US"/>
                  </a:p>
                </p:txBody>
              </p:sp>
              <p:sp>
                <p:nvSpPr>
                  <p:cNvPr id="38031" name="Freeform 784"/>
                  <p:cNvSpPr>
                    <a:spLocks/>
                  </p:cNvSpPr>
                  <p:nvPr/>
                </p:nvSpPr>
                <p:spPr bwMode="auto">
                  <a:xfrm>
                    <a:off x="1596" y="1576"/>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858585"/>
                  </a:solidFill>
                  <a:ln w="9525">
                    <a:noFill/>
                    <a:round/>
                    <a:headEnd/>
                    <a:tailEnd/>
                  </a:ln>
                </p:spPr>
                <p:txBody>
                  <a:bodyPr/>
                  <a:lstStyle/>
                  <a:p>
                    <a:endParaRPr lang="en-US"/>
                  </a:p>
                </p:txBody>
              </p:sp>
              <p:sp>
                <p:nvSpPr>
                  <p:cNvPr id="38032" name="Freeform 785"/>
                  <p:cNvSpPr>
                    <a:spLocks/>
                  </p:cNvSpPr>
                  <p:nvPr/>
                </p:nvSpPr>
                <p:spPr bwMode="auto">
                  <a:xfrm>
                    <a:off x="1596" y="1576"/>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818181"/>
                  </a:solidFill>
                  <a:ln w="9525">
                    <a:noFill/>
                    <a:round/>
                    <a:headEnd/>
                    <a:tailEnd/>
                  </a:ln>
                </p:spPr>
                <p:txBody>
                  <a:bodyPr/>
                  <a:lstStyle/>
                  <a:p>
                    <a:endParaRPr lang="en-US"/>
                  </a:p>
                </p:txBody>
              </p:sp>
              <p:sp>
                <p:nvSpPr>
                  <p:cNvPr id="38033" name="Rectangle 786"/>
                  <p:cNvSpPr>
                    <a:spLocks noChangeArrowheads="1"/>
                  </p:cNvSpPr>
                  <p:nvPr/>
                </p:nvSpPr>
                <p:spPr bwMode="auto">
                  <a:xfrm>
                    <a:off x="1596" y="1574"/>
                    <a:ext cx="83" cy="2"/>
                  </a:xfrm>
                  <a:prstGeom prst="rect">
                    <a:avLst/>
                  </a:prstGeom>
                  <a:solidFill>
                    <a:srgbClr val="7D7D7D"/>
                  </a:solidFill>
                  <a:ln w="9525">
                    <a:noFill/>
                    <a:miter lim="800000"/>
                    <a:headEnd/>
                    <a:tailEnd/>
                  </a:ln>
                </p:spPr>
                <p:txBody>
                  <a:bodyPr/>
                  <a:lstStyle/>
                  <a:p>
                    <a:endParaRPr lang="en-US"/>
                  </a:p>
                </p:txBody>
              </p:sp>
              <p:sp>
                <p:nvSpPr>
                  <p:cNvPr id="38034" name="Freeform 787"/>
                  <p:cNvSpPr>
                    <a:spLocks/>
                  </p:cNvSpPr>
                  <p:nvPr/>
                </p:nvSpPr>
                <p:spPr bwMode="auto">
                  <a:xfrm>
                    <a:off x="1596" y="1574"/>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797979"/>
                  </a:solidFill>
                  <a:ln w="9525">
                    <a:noFill/>
                    <a:round/>
                    <a:headEnd/>
                    <a:tailEnd/>
                  </a:ln>
                </p:spPr>
                <p:txBody>
                  <a:bodyPr/>
                  <a:lstStyle/>
                  <a:p>
                    <a:endParaRPr lang="en-US"/>
                  </a:p>
                </p:txBody>
              </p:sp>
              <p:sp>
                <p:nvSpPr>
                  <p:cNvPr id="38035" name="Rectangle 788"/>
                  <p:cNvSpPr>
                    <a:spLocks noChangeArrowheads="1"/>
                  </p:cNvSpPr>
                  <p:nvPr/>
                </p:nvSpPr>
                <p:spPr bwMode="auto">
                  <a:xfrm>
                    <a:off x="1596" y="1571"/>
                    <a:ext cx="83" cy="3"/>
                  </a:xfrm>
                  <a:prstGeom prst="rect">
                    <a:avLst/>
                  </a:prstGeom>
                  <a:solidFill>
                    <a:srgbClr val="747474"/>
                  </a:solidFill>
                  <a:ln w="9525">
                    <a:noFill/>
                    <a:miter lim="800000"/>
                    <a:headEnd/>
                    <a:tailEnd/>
                  </a:ln>
                </p:spPr>
                <p:txBody>
                  <a:bodyPr/>
                  <a:lstStyle/>
                  <a:p>
                    <a:endParaRPr lang="en-US"/>
                  </a:p>
                </p:txBody>
              </p:sp>
              <p:sp>
                <p:nvSpPr>
                  <p:cNvPr id="38036" name="Freeform 789"/>
                  <p:cNvSpPr>
                    <a:spLocks/>
                  </p:cNvSpPr>
                  <p:nvPr/>
                </p:nvSpPr>
                <p:spPr bwMode="auto">
                  <a:xfrm>
                    <a:off x="1596" y="1571"/>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707070"/>
                  </a:solidFill>
                  <a:ln w="9525">
                    <a:noFill/>
                    <a:round/>
                    <a:headEnd/>
                    <a:tailEnd/>
                  </a:ln>
                </p:spPr>
                <p:txBody>
                  <a:bodyPr/>
                  <a:lstStyle/>
                  <a:p>
                    <a:endParaRPr lang="en-US"/>
                  </a:p>
                </p:txBody>
              </p:sp>
              <p:sp>
                <p:nvSpPr>
                  <p:cNvPr id="38037" name="Freeform 790"/>
                  <p:cNvSpPr>
                    <a:spLocks/>
                  </p:cNvSpPr>
                  <p:nvPr/>
                </p:nvSpPr>
                <p:spPr bwMode="auto">
                  <a:xfrm>
                    <a:off x="1596" y="1571"/>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6C6C6C"/>
                  </a:solidFill>
                  <a:ln w="9525">
                    <a:noFill/>
                    <a:round/>
                    <a:headEnd/>
                    <a:tailEnd/>
                  </a:ln>
                </p:spPr>
                <p:txBody>
                  <a:bodyPr/>
                  <a:lstStyle/>
                  <a:p>
                    <a:endParaRPr lang="en-US"/>
                  </a:p>
                </p:txBody>
              </p:sp>
              <p:sp>
                <p:nvSpPr>
                  <p:cNvPr id="38038" name="Rectangle 791"/>
                  <p:cNvSpPr>
                    <a:spLocks noChangeArrowheads="1"/>
                  </p:cNvSpPr>
                  <p:nvPr/>
                </p:nvSpPr>
                <p:spPr bwMode="auto">
                  <a:xfrm>
                    <a:off x="1596" y="1568"/>
                    <a:ext cx="83" cy="3"/>
                  </a:xfrm>
                  <a:prstGeom prst="rect">
                    <a:avLst/>
                  </a:prstGeom>
                  <a:solidFill>
                    <a:srgbClr val="686868"/>
                  </a:solidFill>
                  <a:ln w="9525">
                    <a:noFill/>
                    <a:miter lim="800000"/>
                    <a:headEnd/>
                    <a:tailEnd/>
                  </a:ln>
                </p:spPr>
                <p:txBody>
                  <a:bodyPr/>
                  <a:lstStyle/>
                  <a:p>
                    <a:endParaRPr lang="en-US"/>
                  </a:p>
                </p:txBody>
              </p:sp>
              <p:sp>
                <p:nvSpPr>
                  <p:cNvPr id="38039" name="Freeform 792"/>
                  <p:cNvSpPr>
                    <a:spLocks/>
                  </p:cNvSpPr>
                  <p:nvPr/>
                </p:nvSpPr>
                <p:spPr bwMode="auto">
                  <a:xfrm>
                    <a:off x="1596" y="1568"/>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646464"/>
                  </a:solidFill>
                  <a:ln w="9525">
                    <a:noFill/>
                    <a:round/>
                    <a:headEnd/>
                    <a:tailEnd/>
                  </a:ln>
                </p:spPr>
                <p:txBody>
                  <a:bodyPr/>
                  <a:lstStyle/>
                  <a:p>
                    <a:endParaRPr lang="en-US"/>
                  </a:p>
                </p:txBody>
              </p:sp>
              <p:sp>
                <p:nvSpPr>
                  <p:cNvPr id="38040" name="Rectangle 793"/>
                  <p:cNvSpPr>
                    <a:spLocks noChangeArrowheads="1"/>
                  </p:cNvSpPr>
                  <p:nvPr/>
                </p:nvSpPr>
                <p:spPr bwMode="auto">
                  <a:xfrm>
                    <a:off x="1596" y="1566"/>
                    <a:ext cx="83" cy="2"/>
                  </a:xfrm>
                  <a:prstGeom prst="rect">
                    <a:avLst/>
                  </a:prstGeom>
                  <a:solidFill>
                    <a:srgbClr val="606060"/>
                  </a:solidFill>
                  <a:ln w="9525">
                    <a:noFill/>
                    <a:miter lim="800000"/>
                    <a:headEnd/>
                    <a:tailEnd/>
                  </a:ln>
                </p:spPr>
                <p:txBody>
                  <a:bodyPr/>
                  <a:lstStyle/>
                  <a:p>
                    <a:endParaRPr lang="en-US"/>
                  </a:p>
                </p:txBody>
              </p:sp>
              <p:sp>
                <p:nvSpPr>
                  <p:cNvPr id="38041" name="Freeform 794"/>
                  <p:cNvSpPr>
                    <a:spLocks/>
                  </p:cNvSpPr>
                  <p:nvPr/>
                </p:nvSpPr>
                <p:spPr bwMode="auto">
                  <a:xfrm>
                    <a:off x="1596" y="1566"/>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5C5C5C"/>
                  </a:solidFill>
                  <a:ln w="9525">
                    <a:noFill/>
                    <a:round/>
                    <a:headEnd/>
                    <a:tailEnd/>
                  </a:ln>
                </p:spPr>
                <p:txBody>
                  <a:bodyPr/>
                  <a:lstStyle/>
                  <a:p>
                    <a:endParaRPr lang="en-US"/>
                  </a:p>
                </p:txBody>
              </p:sp>
              <p:sp>
                <p:nvSpPr>
                  <p:cNvPr id="38042" name="Freeform 795"/>
                  <p:cNvSpPr>
                    <a:spLocks/>
                  </p:cNvSpPr>
                  <p:nvPr/>
                </p:nvSpPr>
                <p:spPr bwMode="auto">
                  <a:xfrm>
                    <a:off x="1596" y="1566"/>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585858"/>
                  </a:solidFill>
                  <a:ln w="9525">
                    <a:noFill/>
                    <a:round/>
                    <a:headEnd/>
                    <a:tailEnd/>
                  </a:ln>
                </p:spPr>
                <p:txBody>
                  <a:bodyPr/>
                  <a:lstStyle/>
                  <a:p>
                    <a:endParaRPr lang="en-US"/>
                  </a:p>
                </p:txBody>
              </p:sp>
              <p:sp>
                <p:nvSpPr>
                  <p:cNvPr id="38043" name="Rectangle 796"/>
                  <p:cNvSpPr>
                    <a:spLocks noChangeArrowheads="1"/>
                  </p:cNvSpPr>
                  <p:nvPr/>
                </p:nvSpPr>
                <p:spPr bwMode="auto">
                  <a:xfrm>
                    <a:off x="1596" y="1563"/>
                    <a:ext cx="83" cy="3"/>
                  </a:xfrm>
                  <a:prstGeom prst="rect">
                    <a:avLst/>
                  </a:prstGeom>
                  <a:solidFill>
                    <a:srgbClr val="535353"/>
                  </a:solidFill>
                  <a:ln w="9525">
                    <a:noFill/>
                    <a:miter lim="800000"/>
                    <a:headEnd/>
                    <a:tailEnd/>
                  </a:ln>
                </p:spPr>
                <p:txBody>
                  <a:bodyPr/>
                  <a:lstStyle/>
                  <a:p>
                    <a:endParaRPr lang="en-US"/>
                  </a:p>
                </p:txBody>
              </p:sp>
              <p:sp>
                <p:nvSpPr>
                  <p:cNvPr id="38044" name="Freeform 797"/>
                  <p:cNvSpPr>
                    <a:spLocks/>
                  </p:cNvSpPr>
                  <p:nvPr/>
                </p:nvSpPr>
                <p:spPr bwMode="auto">
                  <a:xfrm>
                    <a:off x="1596" y="1563"/>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4F4F4F"/>
                  </a:solidFill>
                  <a:ln w="9525">
                    <a:noFill/>
                    <a:round/>
                    <a:headEnd/>
                    <a:tailEnd/>
                  </a:ln>
                </p:spPr>
                <p:txBody>
                  <a:bodyPr/>
                  <a:lstStyle/>
                  <a:p>
                    <a:endParaRPr lang="en-US"/>
                  </a:p>
                </p:txBody>
              </p:sp>
              <p:sp>
                <p:nvSpPr>
                  <p:cNvPr id="38045" name="Freeform 798"/>
                  <p:cNvSpPr>
                    <a:spLocks/>
                  </p:cNvSpPr>
                  <p:nvPr/>
                </p:nvSpPr>
                <p:spPr bwMode="auto">
                  <a:xfrm>
                    <a:off x="1596" y="1563"/>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4B4B4B"/>
                  </a:solidFill>
                  <a:ln w="9525">
                    <a:noFill/>
                    <a:round/>
                    <a:headEnd/>
                    <a:tailEnd/>
                  </a:ln>
                </p:spPr>
                <p:txBody>
                  <a:bodyPr/>
                  <a:lstStyle/>
                  <a:p>
                    <a:endParaRPr lang="en-US"/>
                  </a:p>
                </p:txBody>
              </p:sp>
              <p:sp>
                <p:nvSpPr>
                  <p:cNvPr id="38046" name="Rectangle 799"/>
                  <p:cNvSpPr>
                    <a:spLocks noChangeArrowheads="1"/>
                  </p:cNvSpPr>
                  <p:nvPr/>
                </p:nvSpPr>
                <p:spPr bwMode="auto">
                  <a:xfrm>
                    <a:off x="1596" y="1561"/>
                    <a:ext cx="83" cy="2"/>
                  </a:xfrm>
                  <a:prstGeom prst="rect">
                    <a:avLst/>
                  </a:prstGeom>
                  <a:solidFill>
                    <a:srgbClr val="474747"/>
                  </a:solidFill>
                  <a:ln w="9525">
                    <a:noFill/>
                    <a:miter lim="800000"/>
                    <a:headEnd/>
                    <a:tailEnd/>
                  </a:ln>
                </p:spPr>
                <p:txBody>
                  <a:bodyPr/>
                  <a:lstStyle/>
                  <a:p>
                    <a:endParaRPr lang="en-US"/>
                  </a:p>
                </p:txBody>
              </p:sp>
              <p:sp>
                <p:nvSpPr>
                  <p:cNvPr id="38047" name="Freeform 800"/>
                  <p:cNvSpPr>
                    <a:spLocks/>
                  </p:cNvSpPr>
                  <p:nvPr/>
                </p:nvSpPr>
                <p:spPr bwMode="auto">
                  <a:xfrm>
                    <a:off x="1596" y="1561"/>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434343"/>
                  </a:solidFill>
                  <a:ln w="9525">
                    <a:noFill/>
                    <a:round/>
                    <a:headEnd/>
                    <a:tailEnd/>
                  </a:ln>
                </p:spPr>
                <p:txBody>
                  <a:bodyPr/>
                  <a:lstStyle/>
                  <a:p>
                    <a:endParaRPr lang="en-US"/>
                  </a:p>
                </p:txBody>
              </p:sp>
              <p:sp>
                <p:nvSpPr>
                  <p:cNvPr id="38048" name="Rectangle 801"/>
                  <p:cNvSpPr>
                    <a:spLocks noChangeArrowheads="1"/>
                  </p:cNvSpPr>
                  <p:nvPr/>
                </p:nvSpPr>
                <p:spPr bwMode="auto">
                  <a:xfrm>
                    <a:off x="1596" y="1559"/>
                    <a:ext cx="83" cy="2"/>
                  </a:xfrm>
                  <a:prstGeom prst="rect">
                    <a:avLst/>
                  </a:prstGeom>
                  <a:solidFill>
                    <a:srgbClr val="3F3F3F"/>
                  </a:solidFill>
                  <a:ln w="9525">
                    <a:noFill/>
                    <a:miter lim="800000"/>
                    <a:headEnd/>
                    <a:tailEnd/>
                  </a:ln>
                </p:spPr>
                <p:txBody>
                  <a:bodyPr/>
                  <a:lstStyle/>
                  <a:p>
                    <a:endParaRPr lang="en-US"/>
                  </a:p>
                </p:txBody>
              </p:sp>
              <p:sp>
                <p:nvSpPr>
                  <p:cNvPr id="38049" name="Freeform 802"/>
                  <p:cNvSpPr>
                    <a:spLocks/>
                  </p:cNvSpPr>
                  <p:nvPr/>
                </p:nvSpPr>
                <p:spPr bwMode="auto">
                  <a:xfrm>
                    <a:off x="1596" y="1559"/>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3B3B3B"/>
                  </a:solidFill>
                  <a:ln w="9525">
                    <a:noFill/>
                    <a:round/>
                    <a:headEnd/>
                    <a:tailEnd/>
                  </a:ln>
                </p:spPr>
                <p:txBody>
                  <a:bodyPr/>
                  <a:lstStyle/>
                  <a:p>
                    <a:endParaRPr lang="en-US"/>
                  </a:p>
                </p:txBody>
              </p:sp>
              <p:sp>
                <p:nvSpPr>
                  <p:cNvPr id="38050" name="Freeform 803"/>
                  <p:cNvSpPr>
                    <a:spLocks/>
                  </p:cNvSpPr>
                  <p:nvPr/>
                </p:nvSpPr>
                <p:spPr bwMode="auto">
                  <a:xfrm>
                    <a:off x="1596" y="1559"/>
                    <a:ext cx="83" cy="1"/>
                  </a:xfrm>
                  <a:custGeom>
                    <a:avLst/>
                    <a:gdLst>
                      <a:gd name="T0" fmla="*/ 83 w 83"/>
                      <a:gd name="T1" fmla="*/ 0 h 1"/>
                      <a:gd name="T2" fmla="*/ 0 w 83"/>
                      <a:gd name="T3" fmla="*/ 0 h 1"/>
                      <a:gd name="T4" fmla="*/ 83 w 83"/>
                      <a:gd name="T5" fmla="*/ 0 h 1"/>
                      <a:gd name="T6" fmla="*/ 0 60000 65536"/>
                      <a:gd name="T7" fmla="*/ 0 60000 65536"/>
                      <a:gd name="T8" fmla="*/ 0 60000 65536"/>
                      <a:gd name="T9" fmla="*/ 0 w 83"/>
                      <a:gd name="T10" fmla="*/ 0 h 1"/>
                      <a:gd name="T11" fmla="*/ 83 w 83"/>
                      <a:gd name="T12" fmla="*/ 1 h 1"/>
                    </a:gdLst>
                    <a:ahLst/>
                    <a:cxnLst>
                      <a:cxn ang="T6">
                        <a:pos x="T0" y="T1"/>
                      </a:cxn>
                      <a:cxn ang="T7">
                        <a:pos x="T2" y="T3"/>
                      </a:cxn>
                      <a:cxn ang="T8">
                        <a:pos x="T4" y="T5"/>
                      </a:cxn>
                    </a:cxnLst>
                    <a:rect l="T9" t="T10" r="T11" b="T12"/>
                    <a:pathLst>
                      <a:path w="83" h="1">
                        <a:moveTo>
                          <a:pt x="83" y="0"/>
                        </a:moveTo>
                        <a:lnTo>
                          <a:pt x="0" y="0"/>
                        </a:lnTo>
                        <a:lnTo>
                          <a:pt x="83" y="0"/>
                        </a:lnTo>
                        <a:close/>
                      </a:path>
                    </a:pathLst>
                  </a:custGeom>
                  <a:solidFill>
                    <a:srgbClr val="363636"/>
                  </a:solidFill>
                  <a:ln w="9525">
                    <a:noFill/>
                    <a:round/>
                    <a:headEnd/>
                    <a:tailEnd/>
                  </a:ln>
                </p:spPr>
                <p:txBody>
                  <a:bodyPr/>
                  <a:lstStyle/>
                  <a:p>
                    <a:endParaRPr lang="en-US"/>
                  </a:p>
                </p:txBody>
              </p:sp>
            </p:grpSp>
            <p:grpSp>
              <p:nvGrpSpPr>
                <p:cNvPr id="8" name="Group 804"/>
                <p:cNvGrpSpPr>
                  <a:grpSpLocks/>
                </p:cNvGrpSpPr>
                <p:nvPr/>
              </p:nvGrpSpPr>
              <p:grpSpPr bwMode="auto">
                <a:xfrm>
                  <a:off x="702" y="1534"/>
                  <a:ext cx="839" cy="236"/>
                  <a:chOff x="702" y="1534"/>
                  <a:chExt cx="839" cy="236"/>
                </a:xfrm>
              </p:grpSpPr>
              <p:sp>
                <p:nvSpPr>
                  <p:cNvPr id="37651" name="Freeform 805"/>
                  <p:cNvSpPr>
                    <a:spLocks/>
                  </p:cNvSpPr>
                  <p:nvPr/>
                </p:nvSpPr>
                <p:spPr bwMode="auto">
                  <a:xfrm>
                    <a:off x="1201" y="1664"/>
                    <a:ext cx="337" cy="1"/>
                  </a:xfrm>
                  <a:custGeom>
                    <a:avLst/>
                    <a:gdLst>
                      <a:gd name="T0" fmla="*/ 0 w 337"/>
                      <a:gd name="T1" fmla="*/ 0 h 1"/>
                      <a:gd name="T2" fmla="*/ 332 w 337"/>
                      <a:gd name="T3" fmla="*/ 0 h 1"/>
                      <a:gd name="T4" fmla="*/ 335 w 337"/>
                      <a:gd name="T5" fmla="*/ 0 h 1"/>
                      <a:gd name="T6" fmla="*/ 337 w 337"/>
                      <a:gd name="T7" fmla="*/ 0 h 1"/>
                      <a:gd name="T8" fmla="*/ 0 w 337"/>
                      <a:gd name="T9" fmla="*/ 0 h 1"/>
                      <a:gd name="T10" fmla="*/ 0 60000 65536"/>
                      <a:gd name="T11" fmla="*/ 0 60000 65536"/>
                      <a:gd name="T12" fmla="*/ 0 60000 65536"/>
                      <a:gd name="T13" fmla="*/ 0 60000 65536"/>
                      <a:gd name="T14" fmla="*/ 0 60000 65536"/>
                      <a:gd name="T15" fmla="*/ 0 w 337"/>
                      <a:gd name="T16" fmla="*/ 0 h 1"/>
                      <a:gd name="T17" fmla="*/ 337 w 337"/>
                      <a:gd name="T18" fmla="*/ 1 h 1"/>
                    </a:gdLst>
                    <a:ahLst/>
                    <a:cxnLst>
                      <a:cxn ang="T10">
                        <a:pos x="T0" y="T1"/>
                      </a:cxn>
                      <a:cxn ang="T11">
                        <a:pos x="T2" y="T3"/>
                      </a:cxn>
                      <a:cxn ang="T12">
                        <a:pos x="T4" y="T5"/>
                      </a:cxn>
                      <a:cxn ang="T13">
                        <a:pos x="T6" y="T7"/>
                      </a:cxn>
                      <a:cxn ang="T14">
                        <a:pos x="T8" y="T9"/>
                      </a:cxn>
                    </a:cxnLst>
                    <a:rect l="T15" t="T16" r="T17" b="T18"/>
                    <a:pathLst>
                      <a:path w="337" h="1">
                        <a:moveTo>
                          <a:pt x="0" y="0"/>
                        </a:moveTo>
                        <a:lnTo>
                          <a:pt x="332" y="0"/>
                        </a:lnTo>
                        <a:lnTo>
                          <a:pt x="335" y="0"/>
                        </a:lnTo>
                        <a:lnTo>
                          <a:pt x="337" y="0"/>
                        </a:lnTo>
                        <a:lnTo>
                          <a:pt x="0" y="0"/>
                        </a:lnTo>
                        <a:close/>
                      </a:path>
                    </a:pathLst>
                  </a:custGeom>
                  <a:solidFill>
                    <a:srgbClr val="FCFCFC"/>
                  </a:solidFill>
                  <a:ln w="9525">
                    <a:noFill/>
                    <a:round/>
                    <a:headEnd/>
                    <a:tailEnd/>
                  </a:ln>
                </p:spPr>
                <p:txBody>
                  <a:bodyPr/>
                  <a:lstStyle/>
                  <a:p>
                    <a:endParaRPr lang="en-US"/>
                  </a:p>
                </p:txBody>
              </p:sp>
              <p:sp>
                <p:nvSpPr>
                  <p:cNvPr id="37652" name="Rectangle 806"/>
                  <p:cNvSpPr>
                    <a:spLocks noChangeArrowheads="1"/>
                  </p:cNvSpPr>
                  <p:nvPr/>
                </p:nvSpPr>
                <p:spPr bwMode="auto">
                  <a:xfrm>
                    <a:off x="1201" y="1664"/>
                    <a:ext cx="337" cy="2"/>
                  </a:xfrm>
                  <a:prstGeom prst="rect">
                    <a:avLst/>
                  </a:prstGeom>
                  <a:solidFill>
                    <a:srgbClr val="F8F8F8"/>
                  </a:solidFill>
                  <a:ln w="9525">
                    <a:noFill/>
                    <a:miter lim="800000"/>
                    <a:headEnd/>
                    <a:tailEnd/>
                  </a:ln>
                </p:spPr>
                <p:txBody>
                  <a:bodyPr/>
                  <a:lstStyle/>
                  <a:p>
                    <a:endParaRPr lang="en-US"/>
                  </a:p>
                </p:txBody>
              </p:sp>
              <p:sp>
                <p:nvSpPr>
                  <p:cNvPr id="37653" name="Freeform 807"/>
                  <p:cNvSpPr>
                    <a:spLocks/>
                  </p:cNvSpPr>
                  <p:nvPr/>
                </p:nvSpPr>
                <p:spPr bwMode="auto">
                  <a:xfrm>
                    <a:off x="1012" y="1666"/>
                    <a:ext cx="526" cy="3"/>
                  </a:xfrm>
                  <a:custGeom>
                    <a:avLst/>
                    <a:gdLst>
                      <a:gd name="T0" fmla="*/ 189 w 526"/>
                      <a:gd name="T1" fmla="*/ 0 h 3"/>
                      <a:gd name="T2" fmla="*/ 526 w 526"/>
                      <a:gd name="T3" fmla="*/ 0 h 3"/>
                      <a:gd name="T4" fmla="*/ 526 w 526"/>
                      <a:gd name="T5" fmla="*/ 3 h 3"/>
                      <a:gd name="T6" fmla="*/ 0 w 526"/>
                      <a:gd name="T7" fmla="*/ 3 h 3"/>
                      <a:gd name="T8" fmla="*/ 189 w 526"/>
                      <a:gd name="T9" fmla="*/ 3 h 3"/>
                      <a:gd name="T10" fmla="*/ 189 w 526"/>
                      <a:gd name="T11" fmla="*/ 0 h 3"/>
                      <a:gd name="T12" fmla="*/ 0 60000 65536"/>
                      <a:gd name="T13" fmla="*/ 0 60000 65536"/>
                      <a:gd name="T14" fmla="*/ 0 60000 65536"/>
                      <a:gd name="T15" fmla="*/ 0 60000 65536"/>
                      <a:gd name="T16" fmla="*/ 0 60000 65536"/>
                      <a:gd name="T17" fmla="*/ 0 60000 65536"/>
                      <a:gd name="T18" fmla="*/ 0 w 526"/>
                      <a:gd name="T19" fmla="*/ 0 h 3"/>
                      <a:gd name="T20" fmla="*/ 526 w 526"/>
                      <a:gd name="T21" fmla="*/ 3 h 3"/>
                    </a:gdLst>
                    <a:ahLst/>
                    <a:cxnLst>
                      <a:cxn ang="T12">
                        <a:pos x="T0" y="T1"/>
                      </a:cxn>
                      <a:cxn ang="T13">
                        <a:pos x="T2" y="T3"/>
                      </a:cxn>
                      <a:cxn ang="T14">
                        <a:pos x="T4" y="T5"/>
                      </a:cxn>
                      <a:cxn ang="T15">
                        <a:pos x="T6" y="T7"/>
                      </a:cxn>
                      <a:cxn ang="T16">
                        <a:pos x="T8" y="T9"/>
                      </a:cxn>
                      <a:cxn ang="T17">
                        <a:pos x="T10" y="T11"/>
                      </a:cxn>
                    </a:cxnLst>
                    <a:rect l="T18" t="T19" r="T20" b="T21"/>
                    <a:pathLst>
                      <a:path w="526" h="3">
                        <a:moveTo>
                          <a:pt x="189" y="0"/>
                        </a:moveTo>
                        <a:lnTo>
                          <a:pt x="526" y="0"/>
                        </a:lnTo>
                        <a:lnTo>
                          <a:pt x="526" y="3"/>
                        </a:lnTo>
                        <a:lnTo>
                          <a:pt x="0" y="3"/>
                        </a:lnTo>
                        <a:lnTo>
                          <a:pt x="189" y="3"/>
                        </a:lnTo>
                        <a:lnTo>
                          <a:pt x="189" y="0"/>
                        </a:lnTo>
                        <a:close/>
                      </a:path>
                    </a:pathLst>
                  </a:custGeom>
                  <a:solidFill>
                    <a:srgbClr val="F5F5F5"/>
                  </a:solidFill>
                  <a:ln w="9525">
                    <a:noFill/>
                    <a:round/>
                    <a:headEnd/>
                    <a:tailEnd/>
                  </a:ln>
                </p:spPr>
                <p:txBody>
                  <a:bodyPr/>
                  <a:lstStyle/>
                  <a:p>
                    <a:endParaRPr lang="en-US"/>
                  </a:p>
                </p:txBody>
              </p:sp>
              <p:sp>
                <p:nvSpPr>
                  <p:cNvPr id="37654" name="Freeform 808"/>
                  <p:cNvSpPr>
                    <a:spLocks/>
                  </p:cNvSpPr>
                  <p:nvPr/>
                </p:nvSpPr>
                <p:spPr bwMode="auto">
                  <a:xfrm>
                    <a:off x="1012" y="1669"/>
                    <a:ext cx="526" cy="1"/>
                  </a:xfrm>
                  <a:custGeom>
                    <a:avLst/>
                    <a:gdLst>
                      <a:gd name="T0" fmla="*/ 0 w 526"/>
                      <a:gd name="T1" fmla="*/ 0 h 1"/>
                      <a:gd name="T2" fmla="*/ 526 w 526"/>
                      <a:gd name="T3" fmla="*/ 0 h 1"/>
                      <a:gd name="T4" fmla="*/ 0 w 526"/>
                      <a:gd name="T5" fmla="*/ 0 h 1"/>
                      <a:gd name="T6" fmla="*/ 0 60000 65536"/>
                      <a:gd name="T7" fmla="*/ 0 60000 65536"/>
                      <a:gd name="T8" fmla="*/ 0 60000 65536"/>
                      <a:gd name="T9" fmla="*/ 0 w 526"/>
                      <a:gd name="T10" fmla="*/ 0 h 1"/>
                      <a:gd name="T11" fmla="*/ 526 w 526"/>
                      <a:gd name="T12" fmla="*/ 1 h 1"/>
                    </a:gdLst>
                    <a:ahLst/>
                    <a:cxnLst>
                      <a:cxn ang="T6">
                        <a:pos x="T0" y="T1"/>
                      </a:cxn>
                      <a:cxn ang="T7">
                        <a:pos x="T2" y="T3"/>
                      </a:cxn>
                      <a:cxn ang="T8">
                        <a:pos x="T4" y="T5"/>
                      </a:cxn>
                    </a:cxnLst>
                    <a:rect l="T9" t="T10" r="T11" b="T12"/>
                    <a:pathLst>
                      <a:path w="526" h="1">
                        <a:moveTo>
                          <a:pt x="0" y="0"/>
                        </a:moveTo>
                        <a:lnTo>
                          <a:pt x="526" y="0"/>
                        </a:lnTo>
                        <a:lnTo>
                          <a:pt x="0" y="0"/>
                        </a:lnTo>
                        <a:close/>
                      </a:path>
                    </a:pathLst>
                  </a:custGeom>
                  <a:solidFill>
                    <a:srgbClr val="F1F1F1"/>
                  </a:solidFill>
                  <a:ln w="9525">
                    <a:noFill/>
                    <a:round/>
                    <a:headEnd/>
                    <a:tailEnd/>
                  </a:ln>
                </p:spPr>
                <p:txBody>
                  <a:bodyPr/>
                  <a:lstStyle/>
                  <a:p>
                    <a:endParaRPr lang="en-US"/>
                  </a:p>
                </p:txBody>
              </p:sp>
              <p:sp>
                <p:nvSpPr>
                  <p:cNvPr id="37655" name="Rectangle 809"/>
                  <p:cNvSpPr>
                    <a:spLocks noChangeArrowheads="1"/>
                  </p:cNvSpPr>
                  <p:nvPr/>
                </p:nvSpPr>
                <p:spPr bwMode="auto">
                  <a:xfrm>
                    <a:off x="1012" y="1669"/>
                    <a:ext cx="526" cy="1"/>
                  </a:xfrm>
                  <a:prstGeom prst="rect">
                    <a:avLst/>
                  </a:prstGeom>
                  <a:solidFill>
                    <a:srgbClr val="EEEEEE"/>
                  </a:solidFill>
                  <a:ln w="9525">
                    <a:noFill/>
                    <a:miter lim="800000"/>
                    <a:headEnd/>
                    <a:tailEnd/>
                  </a:ln>
                </p:spPr>
                <p:txBody>
                  <a:bodyPr/>
                  <a:lstStyle/>
                  <a:p>
                    <a:endParaRPr lang="en-US"/>
                  </a:p>
                </p:txBody>
              </p:sp>
              <p:sp>
                <p:nvSpPr>
                  <p:cNvPr id="37656" name="Rectangle 810"/>
                  <p:cNvSpPr>
                    <a:spLocks noChangeArrowheads="1"/>
                  </p:cNvSpPr>
                  <p:nvPr/>
                </p:nvSpPr>
                <p:spPr bwMode="auto">
                  <a:xfrm>
                    <a:off x="1012" y="1670"/>
                    <a:ext cx="526" cy="2"/>
                  </a:xfrm>
                  <a:prstGeom prst="rect">
                    <a:avLst/>
                  </a:prstGeom>
                  <a:solidFill>
                    <a:srgbClr val="EAEAEA"/>
                  </a:solidFill>
                  <a:ln w="9525">
                    <a:noFill/>
                    <a:miter lim="800000"/>
                    <a:headEnd/>
                    <a:tailEnd/>
                  </a:ln>
                </p:spPr>
                <p:txBody>
                  <a:bodyPr/>
                  <a:lstStyle/>
                  <a:p>
                    <a:endParaRPr lang="en-US"/>
                  </a:p>
                </p:txBody>
              </p:sp>
              <p:sp>
                <p:nvSpPr>
                  <p:cNvPr id="37657" name="Freeform 811"/>
                  <p:cNvSpPr>
                    <a:spLocks/>
                  </p:cNvSpPr>
                  <p:nvPr/>
                </p:nvSpPr>
                <p:spPr bwMode="auto">
                  <a:xfrm>
                    <a:off x="1012" y="1672"/>
                    <a:ext cx="526" cy="1"/>
                  </a:xfrm>
                  <a:custGeom>
                    <a:avLst/>
                    <a:gdLst>
                      <a:gd name="T0" fmla="*/ 0 w 526"/>
                      <a:gd name="T1" fmla="*/ 0 h 1"/>
                      <a:gd name="T2" fmla="*/ 526 w 526"/>
                      <a:gd name="T3" fmla="*/ 0 h 1"/>
                      <a:gd name="T4" fmla="*/ 0 w 526"/>
                      <a:gd name="T5" fmla="*/ 0 h 1"/>
                      <a:gd name="T6" fmla="*/ 0 60000 65536"/>
                      <a:gd name="T7" fmla="*/ 0 60000 65536"/>
                      <a:gd name="T8" fmla="*/ 0 60000 65536"/>
                      <a:gd name="T9" fmla="*/ 0 w 526"/>
                      <a:gd name="T10" fmla="*/ 0 h 1"/>
                      <a:gd name="T11" fmla="*/ 526 w 526"/>
                      <a:gd name="T12" fmla="*/ 1 h 1"/>
                    </a:gdLst>
                    <a:ahLst/>
                    <a:cxnLst>
                      <a:cxn ang="T6">
                        <a:pos x="T0" y="T1"/>
                      </a:cxn>
                      <a:cxn ang="T7">
                        <a:pos x="T2" y="T3"/>
                      </a:cxn>
                      <a:cxn ang="T8">
                        <a:pos x="T4" y="T5"/>
                      </a:cxn>
                    </a:cxnLst>
                    <a:rect l="T9" t="T10" r="T11" b="T12"/>
                    <a:pathLst>
                      <a:path w="526" h="1">
                        <a:moveTo>
                          <a:pt x="0" y="0"/>
                        </a:moveTo>
                        <a:lnTo>
                          <a:pt x="526" y="0"/>
                        </a:lnTo>
                        <a:lnTo>
                          <a:pt x="0" y="0"/>
                        </a:lnTo>
                        <a:close/>
                      </a:path>
                    </a:pathLst>
                  </a:custGeom>
                  <a:solidFill>
                    <a:srgbClr val="E6E6E6"/>
                  </a:solidFill>
                  <a:ln w="9525">
                    <a:noFill/>
                    <a:round/>
                    <a:headEnd/>
                    <a:tailEnd/>
                  </a:ln>
                </p:spPr>
                <p:txBody>
                  <a:bodyPr/>
                  <a:lstStyle/>
                  <a:p>
                    <a:endParaRPr lang="en-US"/>
                  </a:p>
                </p:txBody>
              </p:sp>
              <p:sp>
                <p:nvSpPr>
                  <p:cNvPr id="37658" name="Freeform 812"/>
                  <p:cNvSpPr>
                    <a:spLocks/>
                  </p:cNvSpPr>
                  <p:nvPr/>
                </p:nvSpPr>
                <p:spPr bwMode="auto">
                  <a:xfrm>
                    <a:off x="1009" y="1672"/>
                    <a:ext cx="529" cy="3"/>
                  </a:xfrm>
                  <a:custGeom>
                    <a:avLst/>
                    <a:gdLst>
                      <a:gd name="T0" fmla="*/ 3 w 529"/>
                      <a:gd name="T1" fmla="*/ 0 h 3"/>
                      <a:gd name="T2" fmla="*/ 529 w 529"/>
                      <a:gd name="T3" fmla="*/ 0 h 3"/>
                      <a:gd name="T4" fmla="*/ 529 w 529"/>
                      <a:gd name="T5" fmla="*/ 3 h 3"/>
                      <a:gd name="T6" fmla="*/ 0 w 529"/>
                      <a:gd name="T7" fmla="*/ 3 h 3"/>
                      <a:gd name="T8" fmla="*/ 3 w 529"/>
                      <a:gd name="T9" fmla="*/ 0 h 3"/>
                      <a:gd name="T10" fmla="*/ 0 60000 65536"/>
                      <a:gd name="T11" fmla="*/ 0 60000 65536"/>
                      <a:gd name="T12" fmla="*/ 0 60000 65536"/>
                      <a:gd name="T13" fmla="*/ 0 60000 65536"/>
                      <a:gd name="T14" fmla="*/ 0 60000 65536"/>
                      <a:gd name="T15" fmla="*/ 0 w 529"/>
                      <a:gd name="T16" fmla="*/ 0 h 3"/>
                      <a:gd name="T17" fmla="*/ 529 w 529"/>
                      <a:gd name="T18" fmla="*/ 3 h 3"/>
                    </a:gdLst>
                    <a:ahLst/>
                    <a:cxnLst>
                      <a:cxn ang="T10">
                        <a:pos x="T0" y="T1"/>
                      </a:cxn>
                      <a:cxn ang="T11">
                        <a:pos x="T2" y="T3"/>
                      </a:cxn>
                      <a:cxn ang="T12">
                        <a:pos x="T4" y="T5"/>
                      </a:cxn>
                      <a:cxn ang="T13">
                        <a:pos x="T6" y="T7"/>
                      </a:cxn>
                      <a:cxn ang="T14">
                        <a:pos x="T8" y="T9"/>
                      </a:cxn>
                    </a:cxnLst>
                    <a:rect l="T15" t="T16" r="T17" b="T18"/>
                    <a:pathLst>
                      <a:path w="529" h="3">
                        <a:moveTo>
                          <a:pt x="3" y="0"/>
                        </a:moveTo>
                        <a:lnTo>
                          <a:pt x="529" y="0"/>
                        </a:lnTo>
                        <a:lnTo>
                          <a:pt x="529" y="3"/>
                        </a:lnTo>
                        <a:lnTo>
                          <a:pt x="0" y="3"/>
                        </a:lnTo>
                        <a:lnTo>
                          <a:pt x="3" y="0"/>
                        </a:lnTo>
                        <a:close/>
                      </a:path>
                    </a:pathLst>
                  </a:custGeom>
                  <a:solidFill>
                    <a:srgbClr val="E3E3E3"/>
                  </a:solidFill>
                  <a:ln w="9525">
                    <a:noFill/>
                    <a:round/>
                    <a:headEnd/>
                    <a:tailEnd/>
                  </a:ln>
                </p:spPr>
                <p:txBody>
                  <a:bodyPr/>
                  <a:lstStyle/>
                  <a:p>
                    <a:endParaRPr lang="en-US"/>
                  </a:p>
                </p:txBody>
              </p:sp>
              <p:sp>
                <p:nvSpPr>
                  <p:cNvPr id="37659" name="Rectangle 813"/>
                  <p:cNvSpPr>
                    <a:spLocks noChangeArrowheads="1"/>
                  </p:cNvSpPr>
                  <p:nvPr/>
                </p:nvSpPr>
                <p:spPr bwMode="auto">
                  <a:xfrm>
                    <a:off x="1009" y="1675"/>
                    <a:ext cx="529" cy="4"/>
                  </a:xfrm>
                  <a:prstGeom prst="rect">
                    <a:avLst/>
                  </a:prstGeom>
                  <a:solidFill>
                    <a:srgbClr val="DFDFDF"/>
                  </a:solidFill>
                  <a:ln w="9525">
                    <a:noFill/>
                    <a:miter lim="800000"/>
                    <a:headEnd/>
                    <a:tailEnd/>
                  </a:ln>
                </p:spPr>
                <p:txBody>
                  <a:bodyPr/>
                  <a:lstStyle/>
                  <a:p>
                    <a:endParaRPr lang="en-US"/>
                  </a:p>
                </p:txBody>
              </p:sp>
              <p:sp>
                <p:nvSpPr>
                  <p:cNvPr id="37660" name="Freeform 814"/>
                  <p:cNvSpPr>
                    <a:spLocks/>
                  </p:cNvSpPr>
                  <p:nvPr/>
                </p:nvSpPr>
                <p:spPr bwMode="auto">
                  <a:xfrm>
                    <a:off x="1009" y="1679"/>
                    <a:ext cx="529" cy="1"/>
                  </a:xfrm>
                  <a:custGeom>
                    <a:avLst/>
                    <a:gdLst>
                      <a:gd name="T0" fmla="*/ 0 w 529"/>
                      <a:gd name="T1" fmla="*/ 0 h 1"/>
                      <a:gd name="T2" fmla="*/ 529 w 529"/>
                      <a:gd name="T3" fmla="*/ 0 h 1"/>
                      <a:gd name="T4" fmla="*/ 0 w 529"/>
                      <a:gd name="T5" fmla="*/ 0 h 1"/>
                      <a:gd name="T6" fmla="*/ 0 60000 65536"/>
                      <a:gd name="T7" fmla="*/ 0 60000 65536"/>
                      <a:gd name="T8" fmla="*/ 0 60000 65536"/>
                      <a:gd name="T9" fmla="*/ 0 w 529"/>
                      <a:gd name="T10" fmla="*/ 0 h 1"/>
                      <a:gd name="T11" fmla="*/ 529 w 529"/>
                      <a:gd name="T12" fmla="*/ 1 h 1"/>
                    </a:gdLst>
                    <a:ahLst/>
                    <a:cxnLst>
                      <a:cxn ang="T6">
                        <a:pos x="T0" y="T1"/>
                      </a:cxn>
                      <a:cxn ang="T7">
                        <a:pos x="T2" y="T3"/>
                      </a:cxn>
                      <a:cxn ang="T8">
                        <a:pos x="T4" y="T5"/>
                      </a:cxn>
                    </a:cxnLst>
                    <a:rect l="T9" t="T10" r="T11" b="T12"/>
                    <a:pathLst>
                      <a:path w="529" h="1">
                        <a:moveTo>
                          <a:pt x="0" y="0"/>
                        </a:moveTo>
                        <a:lnTo>
                          <a:pt x="529" y="0"/>
                        </a:lnTo>
                        <a:lnTo>
                          <a:pt x="0" y="0"/>
                        </a:lnTo>
                        <a:close/>
                      </a:path>
                    </a:pathLst>
                  </a:custGeom>
                  <a:solidFill>
                    <a:srgbClr val="DCDCDC"/>
                  </a:solidFill>
                  <a:ln w="9525">
                    <a:noFill/>
                    <a:round/>
                    <a:headEnd/>
                    <a:tailEnd/>
                  </a:ln>
                </p:spPr>
                <p:txBody>
                  <a:bodyPr/>
                  <a:lstStyle/>
                  <a:p>
                    <a:endParaRPr lang="en-US"/>
                  </a:p>
                </p:txBody>
              </p:sp>
              <p:sp>
                <p:nvSpPr>
                  <p:cNvPr id="37661" name="Rectangle 815"/>
                  <p:cNvSpPr>
                    <a:spLocks noChangeArrowheads="1"/>
                  </p:cNvSpPr>
                  <p:nvPr/>
                </p:nvSpPr>
                <p:spPr bwMode="auto">
                  <a:xfrm>
                    <a:off x="1009" y="1679"/>
                    <a:ext cx="529" cy="1"/>
                  </a:xfrm>
                  <a:prstGeom prst="rect">
                    <a:avLst/>
                  </a:prstGeom>
                  <a:solidFill>
                    <a:srgbClr val="D8D8D8"/>
                  </a:solidFill>
                  <a:ln w="9525">
                    <a:noFill/>
                    <a:miter lim="800000"/>
                    <a:headEnd/>
                    <a:tailEnd/>
                  </a:ln>
                </p:spPr>
                <p:txBody>
                  <a:bodyPr/>
                  <a:lstStyle/>
                  <a:p>
                    <a:endParaRPr lang="en-US"/>
                  </a:p>
                </p:txBody>
              </p:sp>
              <p:sp>
                <p:nvSpPr>
                  <p:cNvPr id="37662" name="Rectangle 816"/>
                  <p:cNvSpPr>
                    <a:spLocks noChangeArrowheads="1"/>
                  </p:cNvSpPr>
                  <p:nvPr/>
                </p:nvSpPr>
                <p:spPr bwMode="auto">
                  <a:xfrm>
                    <a:off x="1009" y="1680"/>
                    <a:ext cx="529" cy="4"/>
                  </a:xfrm>
                  <a:prstGeom prst="rect">
                    <a:avLst/>
                  </a:prstGeom>
                  <a:solidFill>
                    <a:srgbClr val="D5D5D5"/>
                  </a:solidFill>
                  <a:ln w="9525">
                    <a:noFill/>
                    <a:miter lim="800000"/>
                    <a:headEnd/>
                    <a:tailEnd/>
                  </a:ln>
                </p:spPr>
                <p:txBody>
                  <a:bodyPr/>
                  <a:lstStyle/>
                  <a:p>
                    <a:endParaRPr lang="en-US"/>
                  </a:p>
                </p:txBody>
              </p:sp>
              <p:sp>
                <p:nvSpPr>
                  <p:cNvPr id="37663" name="Freeform 817"/>
                  <p:cNvSpPr>
                    <a:spLocks/>
                  </p:cNvSpPr>
                  <p:nvPr/>
                </p:nvSpPr>
                <p:spPr bwMode="auto">
                  <a:xfrm>
                    <a:off x="1009" y="1684"/>
                    <a:ext cx="529" cy="1"/>
                  </a:xfrm>
                  <a:custGeom>
                    <a:avLst/>
                    <a:gdLst>
                      <a:gd name="T0" fmla="*/ 0 w 529"/>
                      <a:gd name="T1" fmla="*/ 0 h 1"/>
                      <a:gd name="T2" fmla="*/ 529 w 529"/>
                      <a:gd name="T3" fmla="*/ 0 h 1"/>
                      <a:gd name="T4" fmla="*/ 0 w 529"/>
                      <a:gd name="T5" fmla="*/ 0 h 1"/>
                      <a:gd name="T6" fmla="*/ 0 60000 65536"/>
                      <a:gd name="T7" fmla="*/ 0 60000 65536"/>
                      <a:gd name="T8" fmla="*/ 0 60000 65536"/>
                      <a:gd name="T9" fmla="*/ 0 w 529"/>
                      <a:gd name="T10" fmla="*/ 0 h 1"/>
                      <a:gd name="T11" fmla="*/ 529 w 529"/>
                      <a:gd name="T12" fmla="*/ 1 h 1"/>
                    </a:gdLst>
                    <a:ahLst/>
                    <a:cxnLst>
                      <a:cxn ang="T6">
                        <a:pos x="T0" y="T1"/>
                      </a:cxn>
                      <a:cxn ang="T7">
                        <a:pos x="T2" y="T3"/>
                      </a:cxn>
                      <a:cxn ang="T8">
                        <a:pos x="T4" y="T5"/>
                      </a:cxn>
                    </a:cxnLst>
                    <a:rect l="T9" t="T10" r="T11" b="T12"/>
                    <a:pathLst>
                      <a:path w="529" h="1">
                        <a:moveTo>
                          <a:pt x="0" y="0"/>
                        </a:moveTo>
                        <a:lnTo>
                          <a:pt x="529" y="0"/>
                        </a:lnTo>
                        <a:lnTo>
                          <a:pt x="0" y="0"/>
                        </a:lnTo>
                        <a:close/>
                      </a:path>
                    </a:pathLst>
                  </a:custGeom>
                  <a:solidFill>
                    <a:srgbClr val="D1D1D1"/>
                  </a:solidFill>
                  <a:ln w="9525">
                    <a:noFill/>
                    <a:round/>
                    <a:headEnd/>
                    <a:tailEnd/>
                  </a:ln>
                </p:spPr>
                <p:txBody>
                  <a:bodyPr/>
                  <a:lstStyle/>
                  <a:p>
                    <a:endParaRPr lang="en-US"/>
                  </a:p>
                </p:txBody>
              </p:sp>
              <p:sp>
                <p:nvSpPr>
                  <p:cNvPr id="37664" name="Rectangle 818"/>
                  <p:cNvSpPr>
                    <a:spLocks noChangeArrowheads="1"/>
                  </p:cNvSpPr>
                  <p:nvPr/>
                </p:nvSpPr>
                <p:spPr bwMode="auto">
                  <a:xfrm>
                    <a:off x="1009" y="1684"/>
                    <a:ext cx="529" cy="1"/>
                  </a:xfrm>
                  <a:prstGeom prst="rect">
                    <a:avLst/>
                  </a:prstGeom>
                  <a:solidFill>
                    <a:srgbClr val="CDCDCD"/>
                  </a:solidFill>
                  <a:ln w="9525">
                    <a:noFill/>
                    <a:miter lim="800000"/>
                    <a:headEnd/>
                    <a:tailEnd/>
                  </a:ln>
                </p:spPr>
                <p:txBody>
                  <a:bodyPr/>
                  <a:lstStyle/>
                  <a:p>
                    <a:endParaRPr lang="en-US"/>
                  </a:p>
                </p:txBody>
              </p:sp>
              <p:sp>
                <p:nvSpPr>
                  <p:cNvPr id="37665" name="Rectangle 819"/>
                  <p:cNvSpPr>
                    <a:spLocks noChangeArrowheads="1"/>
                  </p:cNvSpPr>
                  <p:nvPr/>
                </p:nvSpPr>
                <p:spPr bwMode="auto">
                  <a:xfrm>
                    <a:off x="1009" y="1685"/>
                    <a:ext cx="529" cy="4"/>
                  </a:xfrm>
                  <a:prstGeom prst="rect">
                    <a:avLst/>
                  </a:prstGeom>
                  <a:solidFill>
                    <a:srgbClr val="CACACA"/>
                  </a:solidFill>
                  <a:ln w="9525">
                    <a:noFill/>
                    <a:miter lim="800000"/>
                    <a:headEnd/>
                    <a:tailEnd/>
                  </a:ln>
                </p:spPr>
                <p:txBody>
                  <a:bodyPr/>
                  <a:lstStyle/>
                  <a:p>
                    <a:endParaRPr lang="en-US"/>
                  </a:p>
                </p:txBody>
              </p:sp>
              <p:sp>
                <p:nvSpPr>
                  <p:cNvPr id="37666" name="Freeform 820"/>
                  <p:cNvSpPr>
                    <a:spLocks/>
                  </p:cNvSpPr>
                  <p:nvPr/>
                </p:nvSpPr>
                <p:spPr bwMode="auto">
                  <a:xfrm>
                    <a:off x="846" y="1689"/>
                    <a:ext cx="692" cy="1"/>
                  </a:xfrm>
                  <a:custGeom>
                    <a:avLst/>
                    <a:gdLst>
                      <a:gd name="T0" fmla="*/ 163 w 692"/>
                      <a:gd name="T1" fmla="*/ 0 h 1"/>
                      <a:gd name="T2" fmla="*/ 692 w 692"/>
                      <a:gd name="T3" fmla="*/ 0 h 1"/>
                      <a:gd name="T4" fmla="*/ 0 w 692"/>
                      <a:gd name="T5" fmla="*/ 0 h 1"/>
                      <a:gd name="T6" fmla="*/ 4 w 692"/>
                      <a:gd name="T7" fmla="*/ 0 h 1"/>
                      <a:gd name="T8" fmla="*/ 5 w 692"/>
                      <a:gd name="T9" fmla="*/ 0 h 1"/>
                      <a:gd name="T10" fmla="*/ 12 w 692"/>
                      <a:gd name="T11" fmla="*/ 0 h 1"/>
                      <a:gd name="T12" fmla="*/ 13 w 692"/>
                      <a:gd name="T13" fmla="*/ 0 h 1"/>
                      <a:gd name="T14" fmla="*/ 17 w 692"/>
                      <a:gd name="T15" fmla="*/ 0 h 1"/>
                      <a:gd name="T16" fmla="*/ 18 w 692"/>
                      <a:gd name="T17" fmla="*/ 0 h 1"/>
                      <a:gd name="T18" fmla="*/ 20 w 692"/>
                      <a:gd name="T19" fmla="*/ 0 h 1"/>
                      <a:gd name="T20" fmla="*/ 163 w 692"/>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2"/>
                      <a:gd name="T34" fmla="*/ 0 h 1"/>
                      <a:gd name="T35" fmla="*/ 692 w 692"/>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2" h="1">
                        <a:moveTo>
                          <a:pt x="163" y="0"/>
                        </a:moveTo>
                        <a:lnTo>
                          <a:pt x="692" y="0"/>
                        </a:lnTo>
                        <a:lnTo>
                          <a:pt x="0" y="0"/>
                        </a:lnTo>
                        <a:lnTo>
                          <a:pt x="4" y="0"/>
                        </a:lnTo>
                        <a:lnTo>
                          <a:pt x="5" y="0"/>
                        </a:lnTo>
                        <a:lnTo>
                          <a:pt x="12" y="0"/>
                        </a:lnTo>
                        <a:lnTo>
                          <a:pt x="13" y="0"/>
                        </a:lnTo>
                        <a:lnTo>
                          <a:pt x="17" y="0"/>
                        </a:lnTo>
                        <a:lnTo>
                          <a:pt x="18" y="0"/>
                        </a:lnTo>
                        <a:lnTo>
                          <a:pt x="20" y="0"/>
                        </a:lnTo>
                        <a:lnTo>
                          <a:pt x="163" y="0"/>
                        </a:lnTo>
                        <a:close/>
                      </a:path>
                    </a:pathLst>
                  </a:custGeom>
                  <a:solidFill>
                    <a:srgbClr val="C6C6C6"/>
                  </a:solidFill>
                  <a:ln w="9525">
                    <a:noFill/>
                    <a:round/>
                    <a:headEnd/>
                    <a:tailEnd/>
                  </a:ln>
                </p:spPr>
                <p:txBody>
                  <a:bodyPr/>
                  <a:lstStyle/>
                  <a:p>
                    <a:endParaRPr lang="en-US"/>
                  </a:p>
                </p:txBody>
              </p:sp>
              <p:sp>
                <p:nvSpPr>
                  <p:cNvPr id="37667" name="Freeform 821"/>
                  <p:cNvSpPr>
                    <a:spLocks/>
                  </p:cNvSpPr>
                  <p:nvPr/>
                </p:nvSpPr>
                <p:spPr bwMode="auto">
                  <a:xfrm>
                    <a:off x="838" y="1689"/>
                    <a:ext cx="700" cy="1"/>
                  </a:xfrm>
                  <a:custGeom>
                    <a:avLst/>
                    <a:gdLst>
                      <a:gd name="T0" fmla="*/ 8 w 700"/>
                      <a:gd name="T1" fmla="*/ 0 h 1"/>
                      <a:gd name="T2" fmla="*/ 700 w 700"/>
                      <a:gd name="T3" fmla="*/ 0 h 1"/>
                      <a:gd name="T4" fmla="*/ 700 w 700"/>
                      <a:gd name="T5" fmla="*/ 1 h 1"/>
                      <a:gd name="T6" fmla="*/ 0 w 700"/>
                      <a:gd name="T7" fmla="*/ 1 h 1"/>
                      <a:gd name="T8" fmla="*/ 2 w 700"/>
                      <a:gd name="T9" fmla="*/ 1 h 1"/>
                      <a:gd name="T10" fmla="*/ 3 w 700"/>
                      <a:gd name="T11" fmla="*/ 1 h 1"/>
                      <a:gd name="T12" fmla="*/ 7 w 700"/>
                      <a:gd name="T13" fmla="*/ 1 h 1"/>
                      <a:gd name="T14" fmla="*/ 8 w 700"/>
                      <a:gd name="T15" fmla="*/ 1 h 1"/>
                      <a:gd name="T16" fmla="*/ 8 w 700"/>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0"/>
                      <a:gd name="T28" fmla="*/ 0 h 1"/>
                      <a:gd name="T29" fmla="*/ 700 w 700"/>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0" h="1">
                        <a:moveTo>
                          <a:pt x="8" y="0"/>
                        </a:moveTo>
                        <a:lnTo>
                          <a:pt x="700" y="0"/>
                        </a:lnTo>
                        <a:lnTo>
                          <a:pt x="700" y="1"/>
                        </a:lnTo>
                        <a:lnTo>
                          <a:pt x="0" y="1"/>
                        </a:lnTo>
                        <a:lnTo>
                          <a:pt x="2" y="1"/>
                        </a:lnTo>
                        <a:lnTo>
                          <a:pt x="3" y="1"/>
                        </a:lnTo>
                        <a:lnTo>
                          <a:pt x="7" y="1"/>
                        </a:lnTo>
                        <a:lnTo>
                          <a:pt x="8" y="1"/>
                        </a:lnTo>
                        <a:lnTo>
                          <a:pt x="8" y="0"/>
                        </a:lnTo>
                        <a:close/>
                      </a:path>
                    </a:pathLst>
                  </a:custGeom>
                  <a:solidFill>
                    <a:srgbClr val="C3C3C3"/>
                  </a:solidFill>
                  <a:ln w="9525">
                    <a:noFill/>
                    <a:round/>
                    <a:headEnd/>
                    <a:tailEnd/>
                  </a:ln>
                </p:spPr>
                <p:txBody>
                  <a:bodyPr/>
                  <a:lstStyle/>
                  <a:p>
                    <a:endParaRPr lang="en-US"/>
                  </a:p>
                </p:txBody>
              </p:sp>
              <p:sp>
                <p:nvSpPr>
                  <p:cNvPr id="37668" name="Freeform 822"/>
                  <p:cNvSpPr>
                    <a:spLocks/>
                  </p:cNvSpPr>
                  <p:nvPr/>
                </p:nvSpPr>
                <p:spPr bwMode="auto">
                  <a:xfrm>
                    <a:off x="835" y="1690"/>
                    <a:ext cx="703" cy="4"/>
                  </a:xfrm>
                  <a:custGeom>
                    <a:avLst/>
                    <a:gdLst>
                      <a:gd name="T0" fmla="*/ 3 w 703"/>
                      <a:gd name="T1" fmla="*/ 0 h 4"/>
                      <a:gd name="T2" fmla="*/ 703 w 703"/>
                      <a:gd name="T3" fmla="*/ 0 h 4"/>
                      <a:gd name="T4" fmla="*/ 703 w 703"/>
                      <a:gd name="T5" fmla="*/ 4 h 4"/>
                      <a:gd name="T6" fmla="*/ 0 w 703"/>
                      <a:gd name="T7" fmla="*/ 4 h 4"/>
                      <a:gd name="T8" fmla="*/ 3 w 703"/>
                      <a:gd name="T9" fmla="*/ 0 h 4"/>
                      <a:gd name="T10" fmla="*/ 0 60000 65536"/>
                      <a:gd name="T11" fmla="*/ 0 60000 65536"/>
                      <a:gd name="T12" fmla="*/ 0 60000 65536"/>
                      <a:gd name="T13" fmla="*/ 0 60000 65536"/>
                      <a:gd name="T14" fmla="*/ 0 60000 65536"/>
                      <a:gd name="T15" fmla="*/ 0 w 703"/>
                      <a:gd name="T16" fmla="*/ 0 h 4"/>
                      <a:gd name="T17" fmla="*/ 703 w 703"/>
                      <a:gd name="T18" fmla="*/ 4 h 4"/>
                    </a:gdLst>
                    <a:ahLst/>
                    <a:cxnLst>
                      <a:cxn ang="T10">
                        <a:pos x="T0" y="T1"/>
                      </a:cxn>
                      <a:cxn ang="T11">
                        <a:pos x="T2" y="T3"/>
                      </a:cxn>
                      <a:cxn ang="T12">
                        <a:pos x="T4" y="T5"/>
                      </a:cxn>
                      <a:cxn ang="T13">
                        <a:pos x="T6" y="T7"/>
                      </a:cxn>
                      <a:cxn ang="T14">
                        <a:pos x="T8" y="T9"/>
                      </a:cxn>
                    </a:cxnLst>
                    <a:rect l="T15" t="T16" r="T17" b="T18"/>
                    <a:pathLst>
                      <a:path w="703" h="4">
                        <a:moveTo>
                          <a:pt x="3" y="0"/>
                        </a:moveTo>
                        <a:lnTo>
                          <a:pt x="703" y="0"/>
                        </a:lnTo>
                        <a:lnTo>
                          <a:pt x="703" y="4"/>
                        </a:lnTo>
                        <a:lnTo>
                          <a:pt x="0" y="4"/>
                        </a:lnTo>
                        <a:lnTo>
                          <a:pt x="3" y="0"/>
                        </a:lnTo>
                        <a:close/>
                      </a:path>
                    </a:pathLst>
                  </a:custGeom>
                  <a:solidFill>
                    <a:srgbClr val="BFBFBF"/>
                  </a:solidFill>
                  <a:ln w="9525">
                    <a:noFill/>
                    <a:round/>
                    <a:headEnd/>
                    <a:tailEnd/>
                  </a:ln>
                </p:spPr>
                <p:txBody>
                  <a:bodyPr/>
                  <a:lstStyle/>
                  <a:p>
                    <a:endParaRPr lang="en-US"/>
                  </a:p>
                </p:txBody>
              </p:sp>
              <p:sp>
                <p:nvSpPr>
                  <p:cNvPr id="37669" name="Freeform 823"/>
                  <p:cNvSpPr>
                    <a:spLocks/>
                  </p:cNvSpPr>
                  <p:nvPr/>
                </p:nvSpPr>
                <p:spPr bwMode="auto">
                  <a:xfrm>
                    <a:off x="831" y="1694"/>
                    <a:ext cx="707" cy="1"/>
                  </a:xfrm>
                  <a:custGeom>
                    <a:avLst/>
                    <a:gdLst>
                      <a:gd name="T0" fmla="*/ 4 w 707"/>
                      <a:gd name="T1" fmla="*/ 0 h 1"/>
                      <a:gd name="T2" fmla="*/ 707 w 707"/>
                      <a:gd name="T3" fmla="*/ 0 h 1"/>
                      <a:gd name="T4" fmla="*/ 707 w 707"/>
                      <a:gd name="T5" fmla="*/ 1 h 1"/>
                      <a:gd name="T6" fmla="*/ 0 w 707"/>
                      <a:gd name="T7" fmla="*/ 1 h 1"/>
                      <a:gd name="T8" fmla="*/ 0 w 707"/>
                      <a:gd name="T9" fmla="*/ 0 h 1"/>
                      <a:gd name="T10" fmla="*/ 4 w 707"/>
                      <a:gd name="T11" fmla="*/ 0 h 1"/>
                      <a:gd name="T12" fmla="*/ 0 60000 65536"/>
                      <a:gd name="T13" fmla="*/ 0 60000 65536"/>
                      <a:gd name="T14" fmla="*/ 0 60000 65536"/>
                      <a:gd name="T15" fmla="*/ 0 60000 65536"/>
                      <a:gd name="T16" fmla="*/ 0 60000 65536"/>
                      <a:gd name="T17" fmla="*/ 0 60000 65536"/>
                      <a:gd name="T18" fmla="*/ 0 w 707"/>
                      <a:gd name="T19" fmla="*/ 0 h 1"/>
                      <a:gd name="T20" fmla="*/ 707 w 70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07" h="1">
                        <a:moveTo>
                          <a:pt x="4" y="0"/>
                        </a:moveTo>
                        <a:lnTo>
                          <a:pt x="707" y="0"/>
                        </a:lnTo>
                        <a:lnTo>
                          <a:pt x="707" y="1"/>
                        </a:lnTo>
                        <a:lnTo>
                          <a:pt x="0" y="1"/>
                        </a:lnTo>
                        <a:lnTo>
                          <a:pt x="0" y="0"/>
                        </a:lnTo>
                        <a:lnTo>
                          <a:pt x="4" y="0"/>
                        </a:lnTo>
                        <a:close/>
                      </a:path>
                    </a:pathLst>
                  </a:custGeom>
                  <a:solidFill>
                    <a:srgbClr val="BBBBBB"/>
                  </a:solidFill>
                  <a:ln w="9525">
                    <a:noFill/>
                    <a:round/>
                    <a:headEnd/>
                    <a:tailEnd/>
                  </a:ln>
                </p:spPr>
                <p:txBody>
                  <a:bodyPr/>
                  <a:lstStyle/>
                  <a:p>
                    <a:endParaRPr lang="en-US"/>
                  </a:p>
                </p:txBody>
              </p:sp>
              <p:sp>
                <p:nvSpPr>
                  <p:cNvPr id="37670" name="Freeform 824"/>
                  <p:cNvSpPr>
                    <a:spLocks/>
                  </p:cNvSpPr>
                  <p:nvPr/>
                </p:nvSpPr>
                <p:spPr bwMode="auto">
                  <a:xfrm>
                    <a:off x="830" y="1695"/>
                    <a:ext cx="708" cy="1"/>
                  </a:xfrm>
                  <a:custGeom>
                    <a:avLst/>
                    <a:gdLst>
                      <a:gd name="T0" fmla="*/ 1 w 708"/>
                      <a:gd name="T1" fmla="*/ 0 h 1"/>
                      <a:gd name="T2" fmla="*/ 708 w 708"/>
                      <a:gd name="T3" fmla="*/ 0 h 1"/>
                      <a:gd name="T4" fmla="*/ 0 w 708"/>
                      <a:gd name="T5" fmla="*/ 0 h 1"/>
                      <a:gd name="T6" fmla="*/ 1 w 708"/>
                      <a:gd name="T7" fmla="*/ 0 h 1"/>
                      <a:gd name="T8" fmla="*/ 0 60000 65536"/>
                      <a:gd name="T9" fmla="*/ 0 60000 65536"/>
                      <a:gd name="T10" fmla="*/ 0 60000 65536"/>
                      <a:gd name="T11" fmla="*/ 0 60000 65536"/>
                      <a:gd name="T12" fmla="*/ 0 w 708"/>
                      <a:gd name="T13" fmla="*/ 0 h 1"/>
                      <a:gd name="T14" fmla="*/ 708 w 708"/>
                      <a:gd name="T15" fmla="*/ 1 h 1"/>
                    </a:gdLst>
                    <a:ahLst/>
                    <a:cxnLst>
                      <a:cxn ang="T8">
                        <a:pos x="T0" y="T1"/>
                      </a:cxn>
                      <a:cxn ang="T9">
                        <a:pos x="T2" y="T3"/>
                      </a:cxn>
                      <a:cxn ang="T10">
                        <a:pos x="T4" y="T5"/>
                      </a:cxn>
                      <a:cxn ang="T11">
                        <a:pos x="T6" y="T7"/>
                      </a:cxn>
                    </a:cxnLst>
                    <a:rect l="T12" t="T13" r="T14" b="T15"/>
                    <a:pathLst>
                      <a:path w="708" h="1">
                        <a:moveTo>
                          <a:pt x="1" y="0"/>
                        </a:moveTo>
                        <a:lnTo>
                          <a:pt x="708" y="0"/>
                        </a:lnTo>
                        <a:lnTo>
                          <a:pt x="0" y="0"/>
                        </a:lnTo>
                        <a:lnTo>
                          <a:pt x="1" y="0"/>
                        </a:lnTo>
                        <a:close/>
                      </a:path>
                    </a:pathLst>
                  </a:custGeom>
                  <a:solidFill>
                    <a:srgbClr val="B8B8B8"/>
                  </a:solidFill>
                  <a:ln w="9525">
                    <a:noFill/>
                    <a:round/>
                    <a:headEnd/>
                    <a:tailEnd/>
                  </a:ln>
                </p:spPr>
                <p:txBody>
                  <a:bodyPr/>
                  <a:lstStyle/>
                  <a:p>
                    <a:endParaRPr lang="en-US"/>
                  </a:p>
                </p:txBody>
              </p:sp>
              <p:sp>
                <p:nvSpPr>
                  <p:cNvPr id="37671" name="Freeform 825"/>
                  <p:cNvSpPr>
                    <a:spLocks/>
                  </p:cNvSpPr>
                  <p:nvPr/>
                </p:nvSpPr>
                <p:spPr bwMode="auto">
                  <a:xfrm>
                    <a:off x="826" y="1695"/>
                    <a:ext cx="712" cy="4"/>
                  </a:xfrm>
                  <a:custGeom>
                    <a:avLst/>
                    <a:gdLst>
                      <a:gd name="T0" fmla="*/ 4 w 712"/>
                      <a:gd name="T1" fmla="*/ 0 h 4"/>
                      <a:gd name="T2" fmla="*/ 712 w 712"/>
                      <a:gd name="T3" fmla="*/ 0 h 4"/>
                      <a:gd name="T4" fmla="*/ 712 w 712"/>
                      <a:gd name="T5" fmla="*/ 4 h 4"/>
                      <a:gd name="T6" fmla="*/ 0 w 712"/>
                      <a:gd name="T7" fmla="*/ 4 h 4"/>
                      <a:gd name="T8" fmla="*/ 4 w 712"/>
                      <a:gd name="T9" fmla="*/ 4 h 4"/>
                      <a:gd name="T10" fmla="*/ 4 w 712"/>
                      <a:gd name="T11" fmla="*/ 0 h 4"/>
                      <a:gd name="T12" fmla="*/ 0 60000 65536"/>
                      <a:gd name="T13" fmla="*/ 0 60000 65536"/>
                      <a:gd name="T14" fmla="*/ 0 60000 65536"/>
                      <a:gd name="T15" fmla="*/ 0 60000 65536"/>
                      <a:gd name="T16" fmla="*/ 0 60000 65536"/>
                      <a:gd name="T17" fmla="*/ 0 60000 65536"/>
                      <a:gd name="T18" fmla="*/ 0 w 712"/>
                      <a:gd name="T19" fmla="*/ 0 h 4"/>
                      <a:gd name="T20" fmla="*/ 712 w 7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712" h="4">
                        <a:moveTo>
                          <a:pt x="4" y="0"/>
                        </a:moveTo>
                        <a:lnTo>
                          <a:pt x="712" y="0"/>
                        </a:lnTo>
                        <a:lnTo>
                          <a:pt x="712" y="4"/>
                        </a:lnTo>
                        <a:lnTo>
                          <a:pt x="0" y="4"/>
                        </a:lnTo>
                        <a:lnTo>
                          <a:pt x="4" y="4"/>
                        </a:lnTo>
                        <a:lnTo>
                          <a:pt x="4" y="0"/>
                        </a:lnTo>
                        <a:close/>
                      </a:path>
                    </a:pathLst>
                  </a:custGeom>
                  <a:solidFill>
                    <a:srgbClr val="B4B4B4"/>
                  </a:solidFill>
                  <a:ln w="9525">
                    <a:noFill/>
                    <a:round/>
                    <a:headEnd/>
                    <a:tailEnd/>
                  </a:ln>
                </p:spPr>
                <p:txBody>
                  <a:bodyPr/>
                  <a:lstStyle/>
                  <a:p>
                    <a:endParaRPr lang="en-US"/>
                  </a:p>
                </p:txBody>
              </p:sp>
              <p:sp>
                <p:nvSpPr>
                  <p:cNvPr id="37672" name="Rectangle 826"/>
                  <p:cNvSpPr>
                    <a:spLocks noChangeArrowheads="1"/>
                  </p:cNvSpPr>
                  <p:nvPr/>
                </p:nvSpPr>
                <p:spPr bwMode="auto">
                  <a:xfrm>
                    <a:off x="826" y="1699"/>
                    <a:ext cx="712" cy="1"/>
                  </a:xfrm>
                  <a:prstGeom prst="rect">
                    <a:avLst/>
                  </a:prstGeom>
                  <a:solidFill>
                    <a:srgbClr val="B1B1B1"/>
                  </a:solidFill>
                  <a:ln w="9525">
                    <a:noFill/>
                    <a:miter lim="800000"/>
                    <a:headEnd/>
                    <a:tailEnd/>
                  </a:ln>
                </p:spPr>
                <p:txBody>
                  <a:bodyPr/>
                  <a:lstStyle/>
                  <a:p>
                    <a:endParaRPr lang="en-US"/>
                  </a:p>
                </p:txBody>
              </p:sp>
              <p:sp>
                <p:nvSpPr>
                  <p:cNvPr id="37673" name="Freeform 827"/>
                  <p:cNvSpPr>
                    <a:spLocks/>
                  </p:cNvSpPr>
                  <p:nvPr/>
                </p:nvSpPr>
                <p:spPr bwMode="auto">
                  <a:xfrm>
                    <a:off x="826" y="1700"/>
                    <a:ext cx="712" cy="1"/>
                  </a:xfrm>
                  <a:custGeom>
                    <a:avLst/>
                    <a:gdLst>
                      <a:gd name="T0" fmla="*/ 0 w 712"/>
                      <a:gd name="T1" fmla="*/ 0 h 1"/>
                      <a:gd name="T2" fmla="*/ 712 w 712"/>
                      <a:gd name="T3" fmla="*/ 0 h 1"/>
                      <a:gd name="T4" fmla="*/ 0 w 712"/>
                      <a:gd name="T5" fmla="*/ 0 h 1"/>
                      <a:gd name="T6" fmla="*/ 0 60000 65536"/>
                      <a:gd name="T7" fmla="*/ 0 60000 65536"/>
                      <a:gd name="T8" fmla="*/ 0 60000 65536"/>
                      <a:gd name="T9" fmla="*/ 0 w 712"/>
                      <a:gd name="T10" fmla="*/ 0 h 1"/>
                      <a:gd name="T11" fmla="*/ 712 w 712"/>
                      <a:gd name="T12" fmla="*/ 1 h 1"/>
                    </a:gdLst>
                    <a:ahLst/>
                    <a:cxnLst>
                      <a:cxn ang="T6">
                        <a:pos x="T0" y="T1"/>
                      </a:cxn>
                      <a:cxn ang="T7">
                        <a:pos x="T2" y="T3"/>
                      </a:cxn>
                      <a:cxn ang="T8">
                        <a:pos x="T4" y="T5"/>
                      </a:cxn>
                    </a:cxnLst>
                    <a:rect l="T9" t="T10" r="T11" b="T12"/>
                    <a:pathLst>
                      <a:path w="712" h="1">
                        <a:moveTo>
                          <a:pt x="0" y="0"/>
                        </a:moveTo>
                        <a:lnTo>
                          <a:pt x="712" y="0"/>
                        </a:lnTo>
                        <a:lnTo>
                          <a:pt x="0" y="0"/>
                        </a:lnTo>
                        <a:close/>
                      </a:path>
                    </a:pathLst>
                  </a:custGeom>
                  <a:solidFill>
                    <a:srgbClr val="ADADAD"/>
                  </a:solidFill>
                  <a:ln w="9525">
                    <a:noFill/>
                    <a:round/>
                    <a:headEnd/>
                    <a:tailEnd/>
                  </a:ln>
                </p:spPr>
                <p:txBody>
                  <a:bodyPr/>
                  <a:lstStyle/>
                  <a:p>
                    <a:endParaRPr lang="en-US"/>
                  </a:p>
                </p:txBody>
              </p:sp>
              <p:sp>
                <p:nvSpPr>
                  <p:cNvPr id="37674" name="Rectangle 828"/>
                  <p:cNvSpPr>
                    <a:spLocks noChangeArrowheads="1"/>
                  </p:cNvSpPr>
                  <p:nvPr/>
                </p:nvSpPr>
                <p:spPr bwMode="auto">
                  <a:xfrm>
                    <a:off x="826" y="1700"/>
                    <a:ext cx="712" cy="4"/>
                  </a:xfrm>
                  <a:prstGeom prst="rect">
                    <a:avLst/>
                  </a:prstGeom>
                  <a:solidFill>
                    <a:srgbClr val="AAAAAA"/>
                  </a:solidFill>
                  <a:ln w="9525">
                    <a:noFill/>
                    <a:miter lim="800000"/>
                    <a:headEnd/>
                    <a:tailEnd/>
                  </a:ln>
                </p:spPr>
                <p:txBody>
                  <a:bodyPr/>
                  <a:lstStyle/>
                  <a:p>
                    <a:endParaRPr lang="en-US"/>
                  </a:p>
                </p:txBody>
              </p:sp>
              <p:sp>
                <p:nvSpPr>
                  <p:cNvPr id="37675" name="Rectangle 829"/>
                  <p:cNvSpPr>
                    <a:spLocks noChangeArrowheads="1"/>
                  </p:cNvSpPr>
                  <p:nvPr/>
                </p:nvSpPr>
                <p:spPr bwMode="auto">
                  <a:xfrm>
                    <a:off x="826" y="1704"/>
                    <a:ext cx="712" cy="1"/>
                  </a:xfrm>
                  <a:prstGeom prst="rect">
                    <a:avLst/>
                  </a:prstGeom>
                  <a:solidFill>
                    <a:srgbClr val="A6A6A6"/>
                  </a:solidFill>
                  <a:ln w="9525">
                    <a:noFill/>
                    <a:miter lim="800000"/>
                    <a:headEnd/>
                    <a:tailEnd/>
                  </a:ln>
                </p:spPr>
                <p:txBody>
                  <a:bodyPr/>
                  <a:lstStyle/>
                  <a:p>
                    <a:endParaRPr lang="en-US"/>
                  </a:p>
                </p:txBody>
              </p:sp>
              <p:sp>
                <p:nvSpPr>
                  <p:cNvPr id="37676" name="Freeform 830"/>
                  <p:cNvSpPr>
                    <a:spLocks/>
                  </p:cNvSpPr>
                  <p:nvPr/>
                </p:nvSpPr>
                <p:spPr bwMode="auto">
                  <a:xfrm>
                    <a:off x="826" y="1705"/>
                    <a:ext cx="712" cy="1"/>
                  </a:xfrm>
                  <a:custGeom>
                    <a:avLst/>
                    <a:gdLst>
                      <a:gd name="T0" fmla="*/ 0 w 712"/>
                      <a:gd name="T1" fmla="*/ 0 h 1"/>
                      <a:gd name="T2" fmla="*/ 712 w 712"/>
                      <a:gd name="T3" fmla="*/ 0 h 1"/>
                      <a:gd name="T4" fmla="*/ 0 w 712"/>
                      <a:gd name="T5" fmla="*/ 0 h 1"/>
                      <a:gd name="T6" fmla="*/ 0 60000 65536"/>
                      <a:gd name="T7" fmla="*/ 0 60000 65536"/>
                      <a:gd name="T8" fmla="*/ 0 60000 65536"/>
                      <a:gd name="T9" fmla="*/ 0 w 712"/>
                      <a:gd name="T10" fmla="*/ 0 h 1"/>
                      <a:gd name="T11" fmla="*/ 712 w 712"/>
                      <a:gd name="T12" fmla="*/ 1 h 1"/>
                    </a:gdLst>
                    <a:ahLst/>
                    <a:cxnLst>
                      <a:cxn ang="T6">
                        <a:pos x="T0" y="T1"/>
                      </a:cxn>
                      <a:cxn ang="T7">
                        <a:pos x="T2" y="T3"/>
                      </a:cxn>
                      <a:cxn ang="T8">
                        <a:pos x="T4" y="T5"/>
                      </a:cxn>
                    </a:cxnLst>
                    <a:rect l="T9" t="T10" r="T11" b="T12"/>
                    <a:pathLst>
                      <a:path w="712" h="1">
                        <a:moveTo>
                          <a:pt x="0" y="0"/>
                        </a:moveTo>
                        <a:lnTo>
                          <a:pt x="712" y="0"/>
                        </a:lnTo>
                        <a:lnTo>
                          <a:pt x="0" y="0"/>
                        </a:lnTo>
                        <a:close/>
                      </a:path>
                    </a:pathLst>
                  </a:custGeom>
                  <a:solidFill>
                    <a:srgbClr val="A2A2A2"/>
                  </a:solidFill>
                  <a:ln w="9525">
                    <a:noFill/>
                    <a:round/>
                    <a:headEnd/>
                    <a:tailEnd/>
                  </a:ln>
                </p:spPr>
                <p:txBody>
                  <a:bodyPr/>
                  <a:lstStyle/>
                  <a:p>
                    <a:endParaRPr lang="en-US"/>
                  </a:p>
                </p:txBody>
              </p:sp>
              <p:sp>
                <p:nvSpPr>
                  <p:cNvPr id="37677" name="Rectangle 831"/>
                  <p:cNvSpPr>
                    <a:spLocks noChangeArrowheads="1"/>
                  </p:cNvSpPr>
                  <p:nvPr/>
                </p:nvSpPr>
                <p:spPr bwMode="auto">
                  <a:xfrm>
                    <a:off x="826" y="1705"/>
                    <a:ext cx="712" cy="4"/>
                  </a:xfrm>
                  <a:prstGeom prst="rect">
                    <a:avLst/>
                  </a:prstGeom>
                  <a:solidFill>
                    <a:srgbClr val="9F9F9F"/>
                  </a:solidFill>
                  <a:ln w="9525">
                    <a:noFill/>
                    <a:miter lim="800000"/>
                    <a:headEnd/>
                    <a:tailEnd/>
                  </a:ln>
                </p:spPr>
                <p:txBody>
                  <a:bodyPr/>
                  <a:lstStyle/>
                  <a:p>
                    <a:endParaRPr lang="en-US"/>
                  </a:p>
                </p:txBody>
              </p:sp>
              <p:sp>
                <p:nvSpPr>
                  <p:cNvPr id="37678" name="Rectangle 832"/>
                  <p:cNvSpPr>
                    <a:spLocks noChangeArrowheads="1"/>
                  </p:cNvSpPr>
                  <p:nvPr/>
                </p:nvSpPr>
                <p:spPr bwMode="auto">
                  <a:xfrm>
                    <a:off x="826" y="1709"/>
                    <a:ext cx="712" cy="1"/>
                  </a:xfrm>
                  <a:prstGeom prst="rect">
                    <a:avLst/>
                  </a:prstGeom>
                  <a:solidFill>
                    <a:srgbClr val="9B9B9B"/>
                  </a:solidFill>
                  <a:ln w="9525">
                    <a:noFill/>
                    <a:miter lim="800000"/>
                    <a:headEnd/>
                    <a:tailEnd/>
                  </a:ln>
                </p:spPr>
                <p:txBody>
                  <a:bodyPr/>
                  <a:lstStyle/>
                  <a:p>
                    <a:endParaRPr lang="en-US"/>
                  </a:p>
                </p:txBody>
              </p:sp>
              <p:sp>
                <p:nvSpPr>
                  <p:cNvPr id="37679" name="Freeform 833"/>
                  <p:cNvSpPr>
                    <a:spLocks/>
                  </p:cNvSpPr>
                  <p:nvPr/>
                </p:nvSpPr>
                <p:spPr bwMode="auto">
                  <a:xfrm>
                    <a:off x="826" y="1710"/>
                    <a:ext cx="712" cy="1"/>
                  </a:xfrm>
                  <a:custGeom>
                    <a:avLst/>
                    <a:gdLst>
                      <a:gd name="T0" fmla="*/ 0 w 712"/>
                      <a:gd name="T1" fmla="*/ 0 h 1"/>
                      <a:gd name="T2" fmla="*/ 712 w 712"/>
                      <a:gd name="T3" fmla="*/ 0 h 1"/>
                      <a:gd name="T4" fmla="*/ 4 w 712"/>
                      <a:gd name="T5" fmla="*/ 0 h 1"/>
                      <a:gd name="T6" fmla="*/ 0 w 712"/>
                      <a:gd name="T7" fmla="*/ 0 h 1"/>
                      <a:gd name="T8" fmla="*/ 0 60000 65536"/>
                      <a:gd name="T9" fmla="*/ 0 60000 65536"/>
                      <a:gd name="T10" fmla="*/ 0 60000 65536"/>
                      <a:gd name="T11" fmla="*/ 0 60000 65536"/>
                      <a:gd name="T12" fmla="*/ 0 w 712"/>
                      <a:gd name="T13" fmla="*/ 0 h 1"/>
                      <a:gd name="T14" fmla="*/ 712 w 712"/>
                      <a:gd name="T15" fmla="*/ 1 h 1"/>
                    </a:gdLst>
                    <a:ahLst/>
                    <a:cxnLst>
                      <a:cxn ang="T8">
                        <a:pos x="T0" y="T1"/>
                      </a:cxn>
                      <a:cxn ang="T9">
                        <a:pos x="T2" y="T3"/>
                      </a:cxn>
                      <a:cxn ang="T10">
                        <a:pos x="T4" y="T5"/>
                      </a:cxn>
                      <a:cxn ang="T11">
                        <a:pos x="T6" y="T7"/>
                      </a:cxn>
                    </a:cxnLst>
                    <a:rect l="T12" t="T13" r="T14" b="T15"/>
                    <a:pathLst>
                      <a:path w="712" h="1">
                        <a:moveTo>
                          <a:pt x="0" y="0"/>
                        </a:moveTo>
                        <a:lnTo>
                          <a:pt x="712" y="0"/>
                        </a:lnTo>
                        <a:lnTo>
                          <a:pt x="4" y="0"/>
                        </a:lnTo>
                        <a:lnTo>
                          <a:pt x="0" y="0"/>
                        </a:lnTo>
                        <a:close/>
                      </a:path>
                    </a:pathLst>
                  </a:custGeom>
                  <a:solidFill>
                    <a:srgbClr val="989898"/>
                  </a:solidFill>
                  <a:ln w="9525">
                    <a:noFill/>
                    <a:round/>
                    <a:headEnd/>
                    <a:tailEnd/>
                  </a:ln>
                </p:spPr>
                <p:txBody>
                  <a:bodyPr/>
                  <a:lstStyle/>
                  <a:p>
                    <a:endParaRPr lang="en-US"/>
                  </a:p>
                </p:txBody>
              </p:sp>
              <p:sp>
                <p:nvSpPr>
                  <p:cNvPr id="37680" name="Rectangle 834"/>
                  <p:cNvSpPr>
                    <a:spLocks noChangeArrowheads="1"/>
                  </p:cNvSpPr>
                  <p:nvPr/>
                </p:nvSpPr>
                <p:spPr bwMode="auto">
                  <a:xfrm>
                    <a:off x="830" y="1710"/>
                    <a:ext cx="708" cy="4"/>
                  </a:xfrm>
                  <a:prstGeom prst="rect">
                    <a:avLst/>
                  </a:prstGeom>
                  <a:solidFill>
                    <a:srgbClr val="949494"/>
                  </a:solidFill>
                  <a:ln w="9525">
                    <a:noFill/>
                    <a:miter lim="800000"/>
                    <a:headEnd/>
                    <a:tailEnd/>
                  </a:ln>
                </p:spPr>
                <p:txBody>
                  <a:bodyPr/>
                  <a:lstStyle/>
                  <a:p>
                    <a:endParaRPr lang="en-US"/>
                  </a:p>
                </p:txBody>
              </p:sp>
              <p:sp>
                <p:nvSpPr>
                  <p:cNvPr id="37681" name="Freeform 835"/>
                  <p:cNvSpPr>
                    <a:spLocks/>
                  </p:cNvSpPr>
                  <p:nvPr/>
                </p:nvSpPr>
                <p:spPr bwMode="auto">
                  <a:xfrm>
                    <a:off x="830" y="1714"/>
                    <a:ext cx="708" cy="1"/>
                  </a:xfrm>
                  <a:custGeom>
                    <a:avLst/>
                    <a:gdLst>
                      <a:gd name="T0" fmla="*/ 0 w 708"/>
                      <a:gd name="T1" fmla="*/ 0 h 1"/>
                      <a:gd name="T2" fmla="*/ 708 w 708"/>
                      <a:gd name="T3" fmla="*/ 0 h 1"/>
                      <a:gd name="T4" fmla="*/ 708 w 708"/>
                      <a:gd name="T5" fmla="*/ 1 h 1"/>
                      <a:gd name="T6" fmla="*/ 1 w 708"/>
                      <a:gd name="T7" fmla="*/ 1 h 1"/>
                      <a:gd name="T8" fmla="*/ 1 w 708"/>
                      <a:gd name="T9" fmla="*/ 0 h 1"/>
                      <a:gd name="T10" fmla="*/ 0 w 708"/>
                      <a:gd name="T11" fmla="*/ 0 h 1"/>
                      <a:gd name="T12" fmla="*/ 0 60000 65536"/>
                      <a:gd name="T13" fmla="*/ 0 60000 65536"/>
                      <a:gd name="T14" fmla="*/ 0 60000 65536"/>
                      <a:gd name="T15" fmla="*/ 0 60000 65536"/>
                      <a:gd name="T16" fmla="*/ 0 60000 65536"/>
                      <a:gd name="T17" fmla="*/ 0 60000 65536"/>
                      <a:gd name="T18" fmla="*/ 0 w 708"/>
                      <a:gd name="T19" fmla="*/ 0 h 1"/>
                      <a:gd name="T20" fmla="*/ 708 w 708"/>
                      <a:gd name="T21" fmla="*/ 1 h 1"/>
                    </a:gdLst>
                    <a:ahLst/>
                    <a:cxnLst>
                      <a:cxn ang="T12">
                        <a:pos x="T0" y="T1"/>
                      </a:cxn>
                      <a:cxn ang="T13">
                        <a:pos x="T2" y="T3"/>
                      </a:cxn>
                      <a:cxn ang="T14">
                        <a:pos x="T4" y="T5"/>
                      </a:cxn>
                      <a:cxn ang="T15">
                        <a:pos x="T6" y="T7"/>
                      </a:cxn>
                      <a:cxn ang="T16">
                        <a:pos x="T8" y="T9"/>
                      </a:cxn>
                      <a:cxn ang="T17">
                        <a:pos x="T10" y="T11"/>
                      </a:cxn>
                    </a:cxnLst>
                    <a:rect l="T18" t="T19" r="T20" b="T21"/>
                    <a:pathLst>
                      <a:path w="708" h="1">
                        <a:moveTo>
                          <a:pt x="0" y="0"/>
                        </a:moveTo>
                        <a:lnTo>
                          <a:pt x="708" y="0"/>
                        </a:lnTo>
                        <a:lnTo>
                          <a:pt x="708" y="1"/>
                        </a:lnTo>
                        <a:lnTo>
                          <a:pt x="1" y="1"/>
                        </a:lnTo>
                        <a:lnTo>
                          <a:pt x="1" y="0"/>
                        </a:lnTo>
                        <a:lnTo>
                          <a:pt x="0" y="0"/>
                        </a:lnTo>
                        <a:close/>
                      </a:path>
                    </a:pathLst>
                  </a:custGeom>
                  <a:solidFill>
                    <a:srgbClr val="919191"/>
                  </a:solidFill>
                  <a:ln w="9525">
                    <a:noFill/>
                    <a:round/>
                    <a:headEnd/>
                    <a:tailEnd/>
                  </a:ln>
                </p:spPr>
                <p:txBody>
                  <a:bodyPr/>
                  <a:lstStyle/>
                  <a:p>
                    <a:endParaRPr lang="en-US"/>
                  </a:p>
                </p:txBody>
              </p:sp>
              <p:sp>
                <p:nvSpPr>
                  <p:cNvPr id="37682" name="Freeform 836"/>
                  <p:cNvSpPr>
                    <a:spLocks/>
                  </p:cNvSpPr>
                  <p:nvPr/>
                </p:nvSpPr>
                <p:spPr bwMode="auto">
                  <a:xfrm>
                    <a:off x="831" y="1715"/>
                    <a:ext cx="707" cy="1"/>
                  </a:xfrm>
                  <a:custGeom>
                    <a:avLst/>
                    <a:gdLst>
                      <a:gd name="T0" fmla="*/ 0 w 707"/>
                      <a:gd name="T1" fmla="*/ 0 h 1"/>
                      <a:gd name="T2" fmla="*/ 707 w 707"/>
                      <a:gd name="T3" fmla="*/ 0 h 1"/>
                      <a:gd name="T4" fmla="*/ 4 w 707"/>
                      <a:gd name="T5" fmla="*/ 0 h 1"/>
                      <a:gd name="T6" fmla="*/ 0 w 707"/>
                      <a:gd name="T7" fmla="*/ 0 h 1"/>
                      <a:gd name="T8" fmla="*/ 0 60000 65536"/>
                      <a:gd name="T9" fmla="*/ 0 60000 65536"/>
                      <a:gd name="T10" fmla="*/ 0 60000 65536"/>
                      <a:gd name="T11" fmla="*/ 0 60000 65536"/>
                      <a:gd name="T12" fmla="*/ 0 w 707"/>
                      <a:gd name="T13" fmla="*/ 0 h 1"/>
                      <a:gd name="T14" fmla="*/ 707 w 707"/>
                      <a:gd name="T15" fmla="*/ 1 h 1"/>
                    </a:gdLst>
                    <a:ahLst/>
                    <a:cxnLst>
                      <a:cxn ang="T8">
                        <a:pos x="T0" y="T1"/>
                      </a:cxn>
                      <a:cxn ang="T9">
                        <a:pos x="T2" y="T3"/>
                      </a:cxn>
                      <a:cxn ang="T10">
                        <a:pos x="T4" y="T5"/>
                      </a:cxn>
                      <a:cxn ang="T11">
                        <a:pos x="T6" y="T7"/>
                      </a:cxn>
                    </a:cxnLst>
                    <a:rect l="T12" t="T13" r="T14" b="T15"/>
                    <a:pathLst>
                      <a:path w="707" h="1">
                        <a:moveTo>
                          <a:pt x="0" y="0"/>
                        </a:moveTo>
                        <a:lnTo>
                          <a:pt x="707" y="0"/>
                        </a:lnTo>
                        <a:lnTo>
                          <a:pt x="4" y="0"/>
                        </a:lnTo>
                        <a:lnTo>
                          <a:pt x="0" y="0"/>
                        </a:lnTo>
                        <a:close/>
                      </a:path>
                    </a:pathLst>
                  </a:custGeom>
                  <a:solidFill>
                    <a:srgbClr val="8D8D8D"/>
                  </a:solidFill>
                  <a:ln w="9525">
                    <a:noFill/>
                    <a:round/>
                    <a:headEnd/>
                    <a:tailEnd/>
                  </a:ln>
                </p:spPr>
                <p:txBody>
                  <a:bodyPr/>
                  <a:lstStyle/>
                  <a:p>
                    <a:endParaRPr lang="en-US"/>
                  </a:p>
                </p:txBody>
              </p:sp>
              <p:sp>
                <p:nvSpPr>
                  <p:cNvPr id="37683" name="Freeform 837"/>
                  <p:cNvSpPr>
                    <a:spLocks/>
                  </p:cNvSpPr>
                  <p:nvPr/>
                </p:nvSpPr>
                <p:spPr bwMode="auto">
                  <a:xfrm>
                    <a:off x="835" y="1715"/>
                    <a:ext cx="703" cy="4"/>
                  </a:xfrm>
                  <a:custGeom>
                    <a:avLst/>
                    <a:gdLst>
                      <a:gd name="T0" fmla="*/ 0 w 703"/>
                      <a:gd name="T1" fmla="*/ 0 h 4"/>
                      <a:gd name="T2" fmla="*/ 703 w 703"/>
                      <a:gd name="T3" fmla="*/ 0 h 4"/>
                      <a:gd name="T4" fmla="*/ 703 w 703"/>
                      <a:gd name="T5" fmla="*/ 4 h 4"/>
                      <a:gd name="T6" fmla="*/ 5 w 703"/>
                      <a:gd name="T7" fmla="*/ 4 h 4"/>
                      <a:gd name="T8" fmla="*/ 3 w 703"/>
                      <a:gd name="T9" fmla="*/ 4 h 4"/>
                      <a:gd name="T10" fmla="*/ 0 w 703"/>
                      <a:gd name="T11" fmla="*/ 0 h 4"/>
                      <a:gd name="T12" fmla="*/ 0 60000 65536"/>
                      <a:gd name="T13" fmla="*/ 0 60000 65536"/>
                      <a:gd name="T14" fmla="*/ 0 60000 65536"/>
                      <a:gd name="T15" fmla="*/ 0 60000 65536"/>
                      <a:gd name="T16" fmla="*/ 0 60000 65536"/>
                      <a:gd name="T17" fmla="*/ 0 60000 65536"/>
                      <a:gd name="T18" fmla="*/ 0 w 703"/>
                      <a:gd name="T19" fmla="*/ 0 h 4"/>
                      <a:gd name="T20" fmla="*/ 703 w 703"/>
                      <a:gd name="T21" fmla="*/ 4 h 4"/>
                    </a:gdLst>
                    <a:ahLst/>
                    <a:cxnLst>
                      <a:cxn ang="T12">
                        <a:pos x="T0" y="T1"/>
                      </a:cxn>
                      <a:cxn ang="T13">
                        <a:pos x="T2" y="T3"/>
                      </a:cxn>
                      <a:cxn ang="T14">
                        <a:pos x="T4" y="T5"/>
                      </a:cxn>
                      <a:cxn ang="T15">
                        <a:pos x="T6" y="T7"/>
                      </a:cxn>
                      <a:cxn ang="T16">
                        <a:pos x="T8" y="T9"/>
                      </a:cxn>
                      <a:cxn ang="T17">
                        <a:pos x="T10" y="T11"/>
                      </a:cxn>
                    </a:cxnLst>
                    <a:rect l="T18" t="T19" r="T20" b="T21"/>
                    <a:pathLst>
                      <a:path w="703" h="4">
                        <a:moveTo>
                          <a:pt x="0" y="0"/>
                        </a:moveTo>
                        <a:lnTo>
                          <a:pt x="703" y="0"/>
                        </a:lnTo>
                        <a:lnTo>
                          <a:pt x="703" y="4"/>
                        </a:lnTo>
                        <a:lnTo>
                          <a:pt x="5" y="4"/>
                        </a:lnTo>
                        <a:lnTo>
                          <a:pt x="3" y="4"/>
                        </a:lnTo>
                        <a:lnTo>
                          <a:pt x="0" y="0"/>
                        </a:lnTo>
                        <a:close/>
                      </a:path>
                    </a:pathLst>
                  </a:custGeom>
                  <a:solidFill>
                    <a:srgbClr val="898989"/>
                  </a:solidFill>
                  <a:ln w="9525">
                    <a:noFill/>
                    <a:round/>
                    <a:headEnd/>
                    <a:tailEnd/>
                  </a:ln>
                </p:spPr>
                <p:txBody>
                  <a:bodyPr/>
                  <a:lstStyle/>
                  <a:p>
                    <a:endParaRPr lang="en-US"/>
                  </a:p>
                </p:txBody>
              </p:sp>
              <p:sp>
                <p:nvSpPr>
                  <p:cNvPr id="37684" name="Freeform 838"/>
                  <p:cNvSpPr>
                    <a:spLocks/>
                  </p:cNvSpPr>
                  <p:nvPr/>
                </p:nvSpPr>
                <p:spPr bwMode="auto">
                  <a:xfrm>
                    <a:off x="840" y="1719"/>
                    <a:ext cx="698" cy="1"/>
                  </a:xfrm>
                  <a:custGeom>
                    <a:avLst/>
                    <a:gdLst>
                      <a:gd name="T0" fmla="*/ 0 w 698"/>
                      <a:gd name="T1" fmla="*/ 0 h 1"/>
                      <a:gd name="T2" fmla="*/ 698 w 698"/>
                      <a:gd name="T3" fmla="*/ 0 h 1"/>
                      <a:gd name="T4" fmla="*/ 698 w 698"/>
                      <a:gd name="T5" fmla="*/ 1 h 1"/>
                      <a:gd name="T6" fmla="*/ 6 w 698"/>
                      <a:gd name="T7" fmla="*/ 1 h 1"/>
                      <a:gd name="T8" fmla="*/ 5 w 698"/>
                      <a:gd name="T9" fmla="*/ 1 h 1"/>
                      <a:gd name="T10" fmla="*/ 5 w 698"/>
                      <a:gd name="T11" fmla="*/ 0 h 1"/>
                      <a:gd name="T12" fmla="*/ 1 w 698"/>
                      <a:gd name="T13" fmla="*/ 0 h 1"/>
                      <a:gd name="T14" fmla="*/ 0 w 698"/>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698"/>
                      <a:gd name="T25" fmla="*/ 0 h 1"/>
                      <a:gd name="T26" fmla="*/ 698 w 698"/>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8" h="1">
                        <a:moveTo>
                          <a:pt x="0" y="0"/>
                        </a:moveTo>
                        <a:lnTo>
                          <a:pt x="698" y="0"/>
                        </a:lnTo>
                        <a:lnTo>
                          <a:pt x="698" y="1"/>
                        </a:lnTo>
                        <a:lnTo>
                          <a:pt x="6" y="1"/>
                        </a:lnTo>
                        <a:lnTo>
                          <a:pt x="5" y="1"/>
                        </a:lnTo>
                        <a:lnTo>
                          <a:pt x="5" y="0"/>
                        </a:lnTo>
                        <a:lnTo>
                          <a:pt x="1" y="0"/>
                        </a:lnTo>
                        <a:lnTo>
                          <a:pt x="0" y="0"/>
                        </a:lnTo>
                        <a:close/>
                      </a:path>
                    </a:pathLst>
                  </a:custGeom>
                  <a:solidFill>
                    <a:srgbClr val="868686"/>
                  </a:solidFill>
                  <a:ln w="9525">
                    <a:noFill/>
                    <a:round/>
                    <a:headEnd/>
                    <a:tailEnd/>
                  </a:ln>
                </p:spPr>
                <p:txBody>
                  <a:bodyPr/>
                  <a:lstStyle/>
                  <a:p>
                    <a:endParaRPr lang="en-US"/>
                  </a:p>
                </p:txBody>
              </p:sp>
              <p:sp>
                <p:nvSpPr>
                  <p:cNvPr id="37685" name="Freeform 839"/>
                  <p:cNvSpPr>
                    <a:spLocks/>
                  </p:cNvSpPr>
                  <p:nvPr/>
                </p:nvSpPr>
                <p:spPr bwMode="auto">
                  <a:xfrm>
                    <a:off x="846" y="1720"/>
                    <a:ext cx="692" cy="1"/>
                  </a:xfrm>
                  <a:custGeom>
                    <a:avLst/>
                    <a:gdLst>
                      <a:gd name="T0" fmla="*/ 0 w 692"/>
                      <a:gd name="T1" fmla="*/ 0 h 1"/>
                      <a:gd name="T2" fmla="*/ 692 w 692"/>
                      <a:gd name="T3" fmla="*/ 0 h 1"/>
                      <a:gd name="T4" fmla="*/ 166 w 692"/>
                      <a:gd name="T5" fmla="*/ 0 h 1"/>
                      <a:gd name="T6" fmla="*/ 20 w 692"/>
                      <a:gd name="T7" fmla="*/ 0 h 1"/>
                      <a:gd name="T8" fmla="*/ 18 w 692"/>
                      <a:gd name="T9" fmla="*/ 0 h 1"/>
                      <a:gd name="T10" fmla="*/ 17 w 692"/>
                      <a:gd name="T11" fmla="*/ 0 h 1"/>
                      <a:gd name="T12" fmla="*/ 13 w 692"/>
                      <a:gd name="T13" fmla="*/ 0 h 1"/>
                      <a:gd name="T14" fmla="*/ 12 w 692"/>
                      <a:gd name="T15" fmla="*/ 0 h 1"/>
                      <a:gd name="T16" fmla="*/ 8 w 692"/>
                      <a:gd name="T17" fmla="*/ 0 h 1"/>
                      <a:gd name="T18" fmla="*/ 5 w 692"/>
                      <a:gd name="T19" fmla="*/ 0 h 1"/>
                      <a:gd name="T20" fmla="*/ 4 w 692"/>
                      <a:gd name="T21" fmla="*/ 0 h 1"/>
                      <a:gd name="T22" fmla="*/ 0 w 69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2"/>
                      <a:gd name="T37" fmla="*/ 0 h 1"/>
                      <a:gd name="T38" fmla="*/ 692 w 69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2" h="1">
                        <a:moveTo>
                          <a:pt x="0" y="0"/>
                        </a:moveTo>
                        <a:lnTo>
                          <a:pt x="692" y="0"/>
                        </a:lnTo>
                        <a:lnTo>
                          <a:pt x="166" y="0"/>
                        </a:lnTo>
                        <a:lnTo>
                          <a:pt x="20" y="0"/>
                        </a:lnTo>
                        <a:lnTo>
                          <a:pt x="18" y="0"/>
                        </a:lnTo>
                        <a:lnTo>
                          <a:pt x="17" y="0"/>
                        </a:lnTo>
                        <a:lnTo>
                          <a:pt x="13" y="0"/>
                        </a:lnTo>
                        <a:lnTo>
                          <a:pt x="12" y="0"/>
                        </a:lnTo>
                        <a:lnTo>
                          <a:pt x="8" y="0"/>
                        </a:lnTo>
                        <a:lnTo>
                          <a:pt x="5" y="0"/>
                        </a:lnTo>
                        <a:lnTo>
                          <a:pt x="4" y="0"/>
                        </a:lnTo>
                        <a:lnTo>
                          <a:pt x="0" y="0"/>
                        </a:lnTo>
                        <a:close/>
                      </a:path>
                    </a:pathLst>
                  </a:custGeom>
                  <a:solidFill>
                    <a:srgbClr val="828282"/>
                  </a:solidFill>
                  <a:ln w="9525">
                    <a:noFill/>
                    <a:round/>
                    <a:headEnd/>
                    <a:tailEnd/>
                  </a:ln>
                </p:spPr>
                <p:txBody>
                  <a:bodyPr/>
                  <a:lstStyle/>
                  <a:p>
                    <a:endParaRPr lang="en-US"/>
                  </a:p>
                </p:txBody>
              </p:sp>
              <p:sp>
                <p:nvSpPr>
                  <p:cNvPr id="37686" name="Rectangle 840"/>
                  <p:cNvSpPr>
                    <a:spLocks noChangeArrowheads="1"/>
                  </p:cNvSpPr>
                  <p:nvPr/>
                </p:nvSpPr>
                <p:spPr bwMode="auto">
                  <a:xfrm>
                    <a:off x="1012" y="1720"/>
                    <a:ext cx="526" cy="4"/>
                  </a:xfrm>
                  <a:prstGeom prst="rect">
                    <a:avLst/>
                  </a:prstGeom>
                  <a:solidFill>
                    <a:srgbClr val="7F7F7F"/>
                  </a:solidFill>
                  <a:ln w="9525">
                    <a:noFill/>
                    <a:miter lim="800000"/>
                    <a:headEnd/>
                    <a:tailEnd/>
                  </a:ln>
                </p:spPr>
                <p:txBody>
                  <a:bodyPr/>
                  <a:lstStyle/>
                  <a:p>
                    <a:endParaRPr lang="en-US"/>
                  </a:p>
                </p:txBody>
              </p:sp>
              <p:sp>
                <p:nvSpPr>
                  <p:cNvPr id="37687" name="Rectangle 841"/>
                  <p:cNvSpPr>
                    <a:spLocks noChangeArrowheads="1"/>
                  </p:cNvSpPr>
                  <p:nvPr/>
                </p:nvSpPr>
                <p:spPr bwMode="auto">
                  <a:xfrm>
                    <a:off x="1012" y="1724"/>
                    <a:ext cx="526" cy="1"/>
                  </a:xfrm>
                  <a:prstGeom prst="rect">
                    <a:avLst/>
                  </a:prstGeom>
                  <a:solidFill>
                    <a:srgbClr val="7B7B7B"/>
                  </a:solidFill>
                  <a:ln w="9525">
                    <a:noFill/>
                    <a:miter lim="800000"/>
                    <a:headEnd/>
                    <a:tailEnd/>
                  </a:ln>
                </p:spPr>
                <p:txBody>
                  <a:bodyPr/>
                  <a:lstStyle/>
                  <a:p>
                    <a:endParaRPr lang="en-US"/>
                  </a:p>
                </p:txBody>
              </p:sp>
              <p:sp>
                <p:nvSpPr>
                  <p:cNvPr id="37688" name="Freeform 842"/>
                  <p:cNvSpPr>
                    <a:spLocks/>
                  </p:cNvSpPr>
                  <p:nvPr/>
                </p:nvSpPr>
                <p:spPr bwMode="auto">
                  <a:xfrm>
                    <a:off x="1009" y="1725"/>
                    <a:ext cx="529" cy="1"/>
                  </a:xfrm>
                  <a:custGeom>
                    <a:avLst/>
                    <a:gdLst>
                      <a:gd name="T0" fmla="*/ 3 w 529"/>
                      <a:gd name="T1" fmla="*/ 0 h 1"/>
                      <a:gd name="T2" fmla="*/ 529 w 529"/>
                      <a:gd name="T3" fmla="*/ 0 h 1"/>
                      <a:gd name="T4" fmla="*/ 0 w 529"/>
                      <a:gd name="T5" fmla="*/ 0 h 1"/>
                      <a:gd name="T6" fmla="*/ 3 w 529"/>
                      <a:gd name="T7" fmla="*/ 0 h 1"/>
                      <a:gd name="T8" fmla="*/ 0 60000 65536"/>
                      <a:gd name="T9" fmla="*/ 0 60000 65536"/>
                      <a:gd name="T10" fmla="*/ 0 60000 65536"/>
                      <a:gd name="T11" fmla="*/ 0 60000 65536"/>
                      <a:gd name="T12" fmla="*/ 0 w 529"/>
                      <a:gd name="T13" fmla="*/ 0 h 1"/>
                      <a:gd name="T14" fmla="*/ 529 w 529"/>
                      <a:gd name="T15" fmla="*/ 1 h 1"/>
                    </a:gdLst>
                    <a:ahLst/>
                    <a:cxnLst>
                      <a:cxn ang="T8">
                        <a:pos x="T0" y="T1"/>
                      </a:cxn>
                      <a:cxn ang="T9">
                        <a:pos x="T2" y="T3"/>
                      </a:cxn>
                      <a:cxn ang="T10">
                        <a:pos x="T4" y="T5"/>
                      </a:cxn>
                      <a:cxn ang="T11">
                        <a:pos x="T6" y="T7"/>
                      </a:cxn>
                    </a:cxnLst>
                    <a:rect l="T12" t="T13" r="T14" b="T15"/>
                    <a:pathLst>
                      <a:path w="529" h="1">
                        <a:moveTo>
                          <a:pt x="3" y="0"/>
                        </a:moveTo>
                        <a:lnTo>
                          <a:pt x="529" y="0"/>
                        </a:lnTo>
                        <a:lnTo>
                          <a:pt x="0" y="0"/>
                        </a:lnTo>
                        <a:lnTo>
                          <a:pt x="3" y="0"/>
                        </a:lnTo>
                        <a:close/>
                      </a:path>
                    </a:pathLst>
                  </a:custGeom>
                  <a:solidFill>
                    <a:srgbClr val="777777"/>
                  </a:solidFill>
                  <a:ln w="9525">
                    <a:noFill/>
                    <a:round/>
                    <a:headEnd/>
                    <a:tailEnd/>
                  </a:ln>
                </p:spPr>
                <p:txBody>
                  <a:bodyPr/>
                  <a:lstStyle/>
                  <a:p>
                    <a:endParaRPr lang="en-US"/>
                  </a:p>
                </p:txBody>
              </p:sp>
              <p:sp>
                <p:nvSpPr>
                  <p:cNvPr id="37689" name="Rectangle 843"/>
                  <p:cNvSpPr>
                    <a:spLocks noChangeArrowheads="1"/>
                  </p:cNvSpPr>
                  <p:nvPr/>
                </p:nvSpPr>
                <p:spPr bwMode="auto">
                  <a:xfrm>
                    <a:off x="1009" y="1725"/>
                    <a:ext cx="529" cy="4"/>
                  </a:xfrm>
                  <a:prstGeom prst="rect">
                    <a:avLst/>
                  </a:prstGeom>
                  <a:solidFill>
                    <a:srgbClr val="747474"/>
                  </a:solidFill>
                  <a:ln w="9525">
                    <a:noFill/>
                    <a:miter lim="800000"/>
                    <a:headEnd/>
                    <a:tailEnd/>
                  </a:ln>
                </p:spPr>
                <p:txBody>
                  <a:bodyPr/>
                  <a:lstStyle/>
                  <a:p>
                    <a:endParaRPr lang="en-US"/>
                  </a:p>
                </p:txBody>
              </p:sp>
              <p:sp>
                <p:nvSpPr>
                  <p:cNvPr id="37690" name="Rectangle 844"/>
                  <p:cNvSpPr>
                    <a:spLocks noChangeArrowheads="1"/>
                  </p:cNvSpPr>
                  <p:nvPr/>
                </p:nvSpPr>
                <p:spPr bwMode="auto">
                  <a:xfrm>
                    <a:off x="1009" y="1729"/>
                    <a:ext cx="529" cy="1"/>
                  </a:xfrm>
                  <a:prstGeom prst="rect">
                    <a:avLst/>
                  </a:prstGeom>
                  <a:solidFill>
                    <a:srgbClr val="707070"/>
                  </a:solidFill>
                  <a:ln w="9525">
                    <a:noFill/>
                    <a:miter lim="800000"/>
                    <a:headEnd/>
                    <a:tailEnd/>
                  </a:ln>
                </p:spPr>
                <p:txBody>
                  <a:bodyPr/>
                  <a:lstStyle/>
                  <a:p>
                    <a:endParaRPr lang="en-US"/>
                  </a:p>
                </p:txBody>
              </p:sp>
              <p:sp>
                <p:nvSpPr>
                  <p:cNvPr id="37691" name="Freeform 845"/>
                  <p:cNvSpPr>
                    <a:spLocks/>
                  </p:cNvSpPr>
                  <p:nvPr/>
                </p:nvSpPr>
                <p:spPr bwMode="auto">
                  <a:xfrm>
                    <a:off x="1009" y="1730"/>
                    <a:ext cx="529" cy="1"/>
                  </a:xfrm>
                  <a:custGeom>
                    <a:avLst/>
                    <a:gdLst>
                      <a:gd name="T0" fmla="*/ 0 w 529"/>
                      <a:gd name="T1" fmla="*/ 0 h 1"/>
                      <a:gd name="T2" fmla="*/ 529 w 529"/>
                      <a:gd name="T3" fmla="*/ 0 h 1"/>
                      <a:gd name="T4" fmla="*/ 0 w 529"/>
                      <a:gd name="T5" fmla="*/ 0 h 1"/>
                      <a:gd name="T6" fmla="*/ 0 60000 65536"/>
                      <a:gd name="T7" fmla="*/ 0 60000 65536"/>
                      <a:gd name="T8" fmla="*/ 0 60000 65536"/>
                      <a:gd name="T9" fmla="*/ 0 w 529"/>
                      <a:gd name="T10" fmla="*/ 0 h 1"/>
                      <a:gd name="T11" fmla="*/ 529 w 529"/>
                      <a:gd name="T12" fmla="*/ 1 h 1"/>
                    </a:gdLst>
                    <a:ahLst/>
                    <a:cxnLst>
                      <a:cxn ang="T6">
                        <a:pos x="T0" y="T1"/>
                      </a:cxn>
                      <a:cxn ang="T7">
                        <a:pos x="T2" y="T3"/>
                      </a:cxn>
                      <a:cxn ang="T8">
                        <a:pos x="T4" y="T5"/>
                      </a:cxn>
                    </a:cxnLst>
                    <a:rect l="T9" t="T10" r="T11" b="T12"/>
                    <a:pathLst>
                      <a:path w="529" h="1">
                        <a:moveTo>
                          <a:pt x="0" y="0"/>
                        </a:moveTo>
                        <a:lnTo>
                          <a:pt x="529" y="0"/>
                        </a:lnTo>
                        <a:lnTo>
                          <a:pt x="0" y="0"/>
                        </a:lnTo>
                        <a:close/>
                      </a:path>
                    </a:pathLst>
                  </a:custGeom>
                  <a:solidFill>
                    <a:srgbClr val="6D6D6D"/>
                  </a:solidFill>
                  <a:ln w="9525">
                    <a:noFill/>
                    <a:round/>
                    <a:headEnd/>
                    <a:tailEnd/>
                  </a:ln>
                </p:spPr>
                <p:txBody>
                  <a:bodyPr/>
                  <a:lstStyle/>
                  <a:p>
                    <a:endParaRPr lang="en-US"/>
                  </a:p>
                </p:txBody>
              </p:sp>
              <p:sp>
                <p:nvSpPr>
                  <p:cNvPr id="37692" name="Rectangle 846"/>
                  <p:cNvSpPr>
                    <a:spLocks noChangeArrowheads="1"/>
                  </p:cNvSpPr>
                  <p:nvPr/>
                </p:nvSpPr>
                <p:spPr bwMode="auto">
                  <a:xfrm>
                    <a:off x="1009" y="1730"/>
                    <a:ext cx="529" cy="4"/>
                  </a:xfrm>
                  <a:prstGeom prst="rect">
                    <a:avLst/>
                  </a:prstGeom>
                  <a:solidFill>
                    <a:srgbClr val="696969"/>
                  </a:solidFill>
                  <a:ln w="9525">
                    <a:noFill/>
                    <a:miter lim="800000"/>
                    <a:headEnd/>
                    <a:tailEnd/>
                  </a:ln>
                </p:spPr>
                <p:txBody>
                  <a:bodyPr/>
                  <a:lstStyle/>
                  <a:p>
                    <a:endParaRPr lang="en-US"/>
                  </a:p>
                </p:txBody>
              </p:sp>
              <p:sp>
                <p:nvSpPr>
                  <p:cNvPr id="37693" name="Rectangle 847"/>
                  <p:cNvSpPr>
                    <a:spLocks noChangeArrowheads="1"/>
                  </p:cNvSpPr>
                  <p:nvPr/>
                </p:nvSpPr>
                <p:spPr bwMode="auto">
                  <a:xfrm>
                    <a:off x="1009" y="1734"/>
                    <a:ext cx="529" cy="1"/>
                  </a:xfrm>
                  <a:prstGeom prst="rect">
                    <a:avLst/>
                  </a:prstGeom>
                  <a:solidFill>
                    <a:srgbClr val="666666"/>
                  </a:solidFill>
                  <a:ln w="9525">
                    <a:noFill/>
                    <a:miter lim="800000"/>
                    <a:headEnd/>
                    <a:tailEnd/>
                  </a:ln>
                </p:spPr>
                <p:txBody>
                  <a:bodyPr/>
                  <a:lstStyle/>
                  <a:p>
                    <a:endParaRPr lang="en-US"/>
                  </a:p>
                </p:txBody>
              </p:sp>
              <p:sp>
                <p:nvSpPr>
                  <p:cNvPr id="37694" name="Freeform 848"/>
                  <p:cNvSpPr>
                    <a:spLocks/>
                  </p:cNvSpPr>
                  <p:nvPr/>
                </p:nvSpPr>
                <p:spPr bwMode="auto">
                  <a:xfrm>
                    <a:off x="1009" y="1735"/>
                    <a:ext cx="529" cy="1"/>
                  </a:xfrm>
                  <a:custGeom>
                    <a:avLst/>
                    <a:gdLst>
                      <a:gd name="T0" fmla="*/ 0 w 529"/>
                      <a:gd name="T1" fmla="*/ 0 h 1"/>
                      <a:gd name="T2" fmla="*/ 529 w 529"/>
                      <a:gd name="T3" fmla="*/ 0 h 1"/>
                      <a:gd name="T4" fmla="*/ 0 w 529"/>
                      <a:gd name="T5" fmla="*/ 0 h 1"/>
                      <a:gd name="T6" fmla="*/ 0 60000 65536"/>
                      <a:gd name="T7" fmla="*/ 0 60000 65536"/>
                      <a:gd name="T8" fmla="*/ 0 60000 65536"/>
                      <a:gd name="T9" fmla="*/ 0 w 529"/>
                      <a:gd name="T10" fmla="*/ 0 h 1"/>
                      <a:gd name="T11" fmla="*/ 529 w 529"/>
                      <a:gd name="T12" fmla="*/ 1 h 1"/>
                    </a:gdLst>
                    <a:ahLst/>
                    <a:cxnLst>
                      <a:cxn ang="T6">
                        <a:pos x="T0" y="T1"/>
                      </a:cxn>
                      <a:cxn ang="T7">
                        <a:pos x="T2" y="T3"/>
                      </a:cxn>
                      <a:cxn ang="T8">
                        <a:pos x="T4" y="T5"/>
                      </a:cxn>
                    </a:cxnLst>
                    <a:rect l="T9" t="T10" r="T11" b="T12"/>
                    <a:pathLst>
                      <a:path w="529" h="1">
                        <a:moveTo>
                          <a:pt x="0" y="0"/>
                        </a:moveTo>
                        <a:lnTo>
                          <a:pt x="529" y="0"/>
                        </a:lnTo>
                        <a:lnTo>
                          <a:pt x="0" y="0"/>
                        </a:lnTo>
                        <a:close/>
                      </a:path>
                    </a:pathLst>
                  </a:custGeom>
                  <a:solidFill>
                    <a:srgbClr val="626262"/>
                  </a:solidFill>
                  <a:ln w="9525">
                    <a:noFill/>
                    <a:round/>
                    <a:headEnd/>
                    <a:tailEnd/>
                  </a:ln>
                </p:spPr>
                <p:txBody>
                  <a:bodyPr/>
                  <a:lstStyle/>
                  <a:p>
                    <a:endParaRPr lang="en-US"/>
                  </a:p>
                </p:txBody>
              </p:sp>
              <p:sp>
                <p:nvSpPr>
                  <p:cNvPr id="37695" name="Rectangle 849"/>
                  <p:cNvSpPr>
                    <a:spLocks noChangeArrowheads="1"/>
                  </p:cNvSpPr>
                  <p:nvPr/>
                </p:nvSpPr>
                <p:spPr bwMode="auto">
                  <a:xfrm>
                    <a:off x="1009" y="1735"/>
                    <a:ext cx="529" cy="4"/>
                  </a:xfrm>
                  <a:prstGeom prst="rect">
                    <a:avLst/>
                  </a:prstGeom>
                  <a:solidFill>
                    <a:srgbClr val="5E5E5E"/>
                  </a:solidFill>
                  <a:ln w="9525">
                    <a:noFill/>
                    <a:miter lim="800000"/>
                    <a:headEnd/>
                    <a:tailEnd/>
                  </a:ln>
                </p:spPr>
                <p:txBody>
                  <a:bodyPr/>
                  <a:lstStyle/>
                  <a:p>
                    <a:endParaRPr lang="en-US"/>
                  </a:p>
                </p:txBody>
              </p:sp>
              <p:sp>
                <p:nvSpPr>
                  <p:cNvPr id="37696" name="Freeform 850"/>
                  <p:cNvSpPr>
                    <a:spLocks/>
                  </p:cNvSpPr>
                  <p:nvPr/>
                </p:nvSpPr>
                <p:spPr bwMode="auto">
                  <a:xfrm>
                    <a:off x="1009" y="1739"/>
                    <a:ext cx="529" cy="1"/>
                  </a:xfrm>
                  <a:custGeom>
                    <a:avLst/>
                    <a:gdLst>
                      <a:gd name="T0" fmla="*/ 0 w 529"/>
                      <a:gd name="T1" fmla="*/ 0 h 1"/>
                      <a:gd name="T2" fmla="*/ 529 w 529"/>
                      <a:gd name="T3" fmla="*/ 0 h 1"/>
                      <a:gd name="T4" fmla="*/ 529 w 529"/>
                      <a:gd name="T5" fmla="*/ 1 h 1"/>
                      <a:gd name="T6" fmla="*/ 192 w 529"/>
                      <a:gd name="T7" fmla="*/ 1 h 1"/>
                      <a:gd name="T8" fmla="*/ 192 w 529"/>
                      <a:gd name="T9" fmla="*/ 0 h 1"/>
                      <a:gd name="T10" fmla="*/ 0 w 529"/>
                      <a:gd name="T11" fmla="*/ 0 h 1"/>
                      <a:gd name="T12" fmla="*/ 0 60000 65536"/>
                      <a:gd name="T13" fmla="*/ 0 60000 65536"/>
                      <a:gd name="T14" fmla="*/ 0 60000 65536"/>
                      <a:gd name="T15" fmla="*/ 0 60000 65536"/>
                      <a:gd name="T16" fmla="*/ 0 60000 65536"/>
                      <a:gd name="T17" fmla="*/ 0 60000 65536"/>
                      <a:gd name="T18" fmla="*/ 0 w 529"/>
                      <a:gd name="T19" fmla="*/ 0 h 1"/>
                      <a:gd name="T20" fmla="*/ 529 w 5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529" h="1">
                        <a:moveTo>
                          <a:pt x="0" y="0"/>
                        </a:moveTo>
                        <a:lnTo>
                          <a:pt x="529" y="0"/>
                        </a:lnTo>
                        <a:lnTo>
                          <a:pt x="529" y="1"/>
                        </a:lnTo>
                        <a:lnTo>
                          <a:pt x="192" y="1"/>
                        </a:lnTo>
                        <a:lnTo>
                          <a:pt x="192" y="0"/>
                        </a:lnTo>
                        <a:lnTo>
                          <a:pt x="0" y="0"/>
                        </a:lnTo>
                        <a:close/>
                      </a:path>
                    </a:pathLst>
                  </a:custGeom>
                  <a:solidFill>
                    <a:srgbClr val="5B5B5B"/>
                  </a:solidFill>
                  <a:ln w="9525">
                    <a:noFill/>
                    <a:round/>
                    <a:headEnd/>
                    <a:tailEnd/>
                  </a:ln>
                </p:spPr>
                <p:txBody>
                  <a:bodyPr/>
                  <a:lstStyle/>
                  <a:p>
                    <a:endParaRPr lang="en-US"/>
                  </a:p>
                </p:txBody>
              </p:sp>
              <p:sp>
                <p:nvSpPr>
                  <p:cNvPr id="37697" name="Rectangle 851"/>
                  <p:cNvSpPr>
                    <a:spLocks noChangeArrowheads="1"/>
                  </p:cNvSpPr>
                  <p:nvPr/>
                </p:nvSpPr>
                <p:spPr bwMode="auto">
                  <a:xfrm>
                    <a:off x="1201" y="1740"/>
                    <a:ext cx="337" cy="3"/>
                  </a:xfrm>
                  <a:prstGeom prst="rect">
                    <a:avLst/>
                  </a:prstGeom>
                  <a:solidFill>
                    <a:srgbClr val="575757"/>
                  </a:solidFill>
                  <a:ln w="9525">
                    <a:noFill/>
                    <a:miter lim="800000"/>
                    <a:headEnd/>
                    <a:tailEnd/>
                  </a:ln>
                </p:spPr>
                <p:txBody>
                  <a:bodyPr/>
                  <a:lstStyle/>
                  <a:p>
                    <a:endParaRPr lang="en-US"/>
                  </a:p>
                </p:txBody>
              </p:sp>
              <p:sp>
                <p:nvSpPr>
                  <p:cNvPr id="37698" name="Freeform 852"/>
                  <p:cNvSpPr>
                    <a:spLocks/>
                  </p:cNvSpPr>
                  <p:nvPr/>
                </p:nvSpPr>
                <p:spPr bwMode="auto">
                  <a:xfrm>
                    <a:off x="1201" y="1743"/>
                    <a:ext cx="337" cy="1"/>
                  </a:xfrm>
                  <a:custGeom>
                    <a:avLst/>
                    <a:gdLst>
                      <a:gd name="T0" fmla="*/ 0 w 337"/>
                      <a:gd name="T1" fmla="*/ 0 h 1"/>
                      <a:gd name="T2" fmla="*/ 337 w 337"/>
                      <a:gd name="T3" fmla="*/ 0 h 1"/>
                      <a:gd name="T4" fmla="*/ 0 w 337"/>
                      <a:gd name="T5" fmla="*/ 0 h 1"/>
                      <a:gd name="T6" fmla="*/ 0 60000 65536"/>
                      <a:gd name="T7" fmla="*/ 0 60000 65536"/>
                      <a:gd name="T8" fmla="*/ 0 60000 65536"/>
                      <a:gd name="T9" fmla="*/ 0 w 337"/>
                      <a:gd name="T10" fmla="*/ 0 h 1"/>
                      <a:gd name="T11" fmla="*/ 337 w 337"/>
                      <a:gd name="T12" fmla="*/ 1 h 1"/>
                    </a:gdLst>
                    <a:ahLst/>
                    <a:cxnLst>
                      <a:cxn ang="T6">
                        <a:pos x="T0" y="T1"/>
                      </a:cxn>
                      <a:cxn ang="T7">
                        <a:pos x="T2" y="T3"/>
                      </a:cxn>
                      <a:cxn ang="T8">
                        <a:pos x="T4" y="T5"/>
                      </a:cxn>
                    </a:cxnLst>
                    <a:rect l="T9" t="T10" r="T11" b="T12"/>
                    <a:pathLst>
                      <a:path w="337" h="1">
                        <a:moveTo>
                          <a:pt x="0" y="0"/>
                        </a:moveTo>
                        <a:lnTo>
                          <a:pt x="337" y="0"/>
                        </a:lnTo>
                        <a:lnTo>
                          <a:pt x="0" y="0"/>
                        </a:lnTo>
                        <a:close/>
                      </a:path>
                    </a:pathLst>
                  </a:custGeom>
                  <a:solidFill>
                    <a:srgbClr val="545454"/>
                  </a:solidFill>
                  <a:ln w="9525">
                    <a:noFill/>
                    <a:round/>
                    <a:headEnd/>
                    <a:tailEnd/>
                  </a:ln>
                </p:spPr>
                <p:txBody>
                  <a:bodyPr/>
                  <a:lstStyle/>
                  <a:p>
                    <a:endParaRPr lang="en-US"/>
                  </a:p>
                </p:txBody>
              </p:sp>
              <p:sp>
                <p:nvSpPr>
                  <p:cNvPr id="37699" name="Rectangle 853"/>
                  <p:cNvSpPr>
                    <a:spLocks noChangeArrowheads="1"/>
                  </p:cNvSpPr>
                  <p:nvPr/>
                </p:nvSpPr>
                <p:spPr bwMode="auto">
                  <a:xfrm>
                    <a:off x="1201" y="1743"/>
                    <a:ext cx="337" cy="2"/>
                  </a:xfrm>
                  <a:prstGeom prst="rect">
                    <a:avLst/>
                  </a:prstGeom>
                  <a:solidFill>
                    <a:srgbClr val="4C4C4C"/>
                  </a:solidFill>
                  <a:ln w="9525">
                    <a:noFill/>
                    <a:miter lim="800000"/>
                    <a:headEnd/>
                    <a:tailEnd/>
                  </a:ln>
                </p:spPr>
                <p:txBody>
                  <a:bodyPr/>
                  <a:lstStyle/>
                  <a:p>
                    <a:endParaRPr lang="en-US"/>
                  </a:p>
                </p:txBody>
              </p:sp>
              <p:sp>
                <p:nvSpPr>
                  <p:cNvPr id="37700" name="Freeform 854"/>
                  <p:cNvSpPr>
                    <a:spLocks/>
                  </p:cNvSpPr>
                  <p:nvPr/>
                </p:nvSpPr>
                <p:spPr bwMode="auto">
                  <a:xfrm>
                    <a:off x="826" y="1661"/>
                    <a:ext cx="712" cy="84"/>
                  </a:xfrm>
                  <a:custGeom>
                    <a:avLst/>
                    <a:gdLst>
                      <a:gd name="T0" fmla="*/ 712 w 712"/>
                      <a:gd name="T1" fmla="*/ 84 h 84"/>
                      <a:gd name="T2" fmla="*/ 375 w 712"/>
                      <a:gd name="T3" fmla="*/ 84 h 84"/>
                      <a:gd name="T4" fmla="*/ 375 w 712"/>
                      <a:gd name="T5" fmla="*/ 78 h 84"/>
                      <a:gd name="T6" fmla="*/ 183 w 712"/>
                      <a:gd name="T7" fmla="*/ 78 h 84"/>
                      <a:gd name="T8" fmla="*/ 186 w 712"/>
                      <a:gd name="T9" fmla="*/ 59 h 84"/>
                      <a:gd name="T10" fmla="*/ 40 w 712"/>
                      <a:gd name="T11" fmla="*/ 59 h 84"/>
                      <a:gd name="T12" fmla="*/ 37 w 712"/>
                      <a:gd name="T13" fmla="*/ 59 h 84"/>
                      <a:gd name="T14" fmla="*/ 28 w 712"/>
                      <a:gd name="T15" fmla="*/ 59 h 84"/>
                      <a:gd name="T16" fmla="*/ 24 w 712"/>
                      <a:gd name="T17" fmla="*/ 59 h 84"/>
                      <a:gd name="T18" fmla="*/ 15 w 712"/>
                      <a:gd name="T19" fmla="*/ 58 h 84"/>
                      <a:gd name="T20" fmla="*/ 12 w 712"/>
                      <a:gd name="T21" fmla="*/ 58 h 84"/>
                      <a:gd name="T22" fmla="*/ 5 w 712"/>
                      <a:gd name="T23" fmla="*/ 54 h 84"/>
                      <a:gd name="T24" fmla="*/ 4 w 712"/>
                      <a:gd name="T25" fmla="*/ 49 h 84"/>
                      <a:gd name="T26" fmla="*/ 0 w 712"/>
                      <a:gd name="T27" fmla="*/ 44 h 84"/>
                      <a:gd name="T28" fmla="*/ 0 w 712"/>
                      <a:gd name="T29" fmla="*/ 38 h 84"/>
                      <a:gd name="T30" fmla="*/ 5 w 712"/>
                      <a:gd name="T31" fmla="*/ 34 h 84"/>
                      <a:gd name="T32" fmla="*/ 12 w 712"/>
                      <a:gd name="T33" fmla="*/ 29 h 84"/>
                      <a:gd name="T34" fmla="*/ 15 w 712"/>
                      <a:gd name="T35" fmla="*/ 29 h 84"/>
                      <a:gd name="T36" fmla="*/ 24 w 712"/>
                      <a:gd name="T37" fmla="*/ 28 h 84"/>
                      <a:gd name="T38" fmla="*/ 32 w 712"/>
                      <a:gd name="T39" fmla="*/ 28 h 84"/>
                      <a:gd name="T40" fmla="*/ 37 w 712"/>
                      <a:gd name="T41" fmla="*/ 28 h 84"/>
                      <a:gd name="T42" fmla="*/ 40 w 712"/>
                      <a:gd name="T43" fmla="*/ 28 h 84"/>
                      <a:gd name="T44" fmla="*/ 183 w 712"/>
                      <a:gd name="T45" fmla="*/ 28 h 84"/>
                      <a:gd name="T46" fmla="*/ 186 w 712"/>
                      <a:gd name="T47" fmla="*/ 8 h 84"/>
                      <a:gd name="T48" fmla="*/ 375 w 712"/>
                      <a:gd name="T49" fmla="*/ 8 h 84"/>
                      <a:gd name="T50" fmla="*/ 375 w 712"/>
                      <a:gd name="T51" fmla="*/ 0 h 84"/>
                      <a:gd name="T52" fmla="*/ 390 w 712"/>
                      <a:gd name="T53" fmla="*/ 0 h 84"/>
                      <a:gd name="T54" fmla="*/ 702 w 712"/>
                      <a:gd name="T55" fmla="*/ 0 h 84"/>
                      <a:gd name="T56" fmla="*/ 705 w 712"/>
                      <a:gd name="T57" fmla="*/ 0 h 84"/>
                      <a:gd name="T58" fmla="*/ 707 w 712"/>
                      <a:gd name="T59" fmla="*/ 0 h 84"/>
                      <a:gd name="T60" fmla="*/ 710 w 712"/>
                      <a:gd name="T61" fmla="*/ 3 h 84"/>
                      <a:gd name="T62" fmla="*/ 712 w 712"/>
                      <a:gd name="T63" fmla="*/ 5 h 84"/>
                      <a:gd name="T64" fmla="*/ 712 w 712"/>
                      <a:gd name="T65" fmla="*/ 8 h 84"/>
                      <a:gd name="T66" fmla="*/ 712 w 712"/>
                      <a:gd name="T67" fmla="*/ 11 h 84"/>
                      <a:gd name="T68" fmla="*/ 712 w 712"/>
                      <a:gd name="T69" fmla="*/ 19 h 84"/>
                      <a:gd name="T70" fmla="*/ 712 w 712"/>
                      <a:gd name="T71" fmla="*/ 28 h 84"/>
                      <a:gd name="T72" fmla="*/ 712 w 712"/>
                      <a:gd name="T73" fmla="*/ 39 h 84"/>
                      <a:gd name="T74" fmla="*/ 712 w 712"/>
                      <a:gd name="T75" fmla="*/ 53 h 84"/>
                      <a:gd name="T76" fmla="*/ 712 w 712"/>
                      <a:gd name="T77" fmla="*/ 64 h 84"/>
                      <a:gd name="T78" fmla="*/ 712 w 712"/>
                      <a:gd name="T79" fmla="*/ 78 h 84"/>
                      <a:gd name="T80" fmla="*/ 712 w 712"/>
                      <a:gd name="T81" fmla="*/ 84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2"/>
                      <a:gd name="T124" fmla="*/ 0 h 84"/>
                      <a:gd name="T125" fmla="*/ 712 w 712"/>
                      <a:gd name="T126" fmla="*/ 84 h 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2" h="84">
                        <a:moveTo>
                          <a:pt x="712" y="84"/>
                        </a:moveTo>
                        <a:lnTo>
                          <a:pt x="375" y="84"/>
                        </a:lnTo>
                        <a:lnTo>
                          <a:pt x="375" y="78"/>
                        </a:lnTo>
                        <a:lnTo>
                          <a:pt x="183" y="78"/>
                        </a:lnTo>
                        <a:lnTo>
                          <a:pt x="186" y="59"/>
                        </a:lnTo>
                        <a:lnTo>
                          <a:pt x="40" y="59"/>
                        </a:lnTo>
                        <a:lnTo>
                          <a:pt x="37" y="59"/>
                        </a:lnTo>
                        <a:lnTo>
                          <a:pt x="28" y="59"/>
                        </a:lnTo>
                        <a:lnTo>
                          <a:pt x="24" y="59"/>
                        </a:lnTo>
                        <a:lnTo>
                          <a:pt x="15" y="58"/>
                        </a:lnTo>
                        <a:lnTo>
                          <a:pt x="12" y="58"/>
                        </a:lnTo>
                        <a:lnTo>
                          <a:pt x="5" y="54"/>
                        </a:lnTo>
                        <a:lnTo>
                          <a:pt x="4" y="49"/>
                        </a:lnTo>
                        <a:lnTo>
                          <a:pt x="0" y="44"/>
                        </a:lnTo>
                        <a:lnTo>
                          <a:pt x="0" y="38"/>
                        </a:lnTo>
                        <a:lnTo>
                          <a:pt x="5" y="34"/>
                        </a:lnTo>
                        <a:lnTo>
                          <a:pt x="12" y="29"/>
                        </a:lnTo>
                        <a:lnTo>
                          <a:pt x="15" y="29"/>
                        </a:lnTo>
                        <a:lnTo>
                          <a:pt x="24" y="28"/>
                        </a:lnTo>
                        <a:lnTo>
                          <a:pt x="32" y="28"/>
                        </a:lnTo>
                        <a:lnTo>
                          <a:pt x="37" y="28"/>
                        </a:lnTo>
                        <a:lnTo>
                          <a:pt x="40" y="28"/>
                        </a:lnTo>
                        <a:lnTo>
                          <a:pt x="183" y="28"/>
                        </a:lnTo>
                        <a:lnTo>
                          <a:pt x="186" y="8"/>
                        </a:lnTo>
                        <a:lnTo>
                          <a:pt x="375" y="8"/>
                        </a:lnTo>
                        <a:lnTo>
                          <a:pt x="375" y="0"/>
                        </a:lnTo>
                        <a:lnTo>
                          <a:pt x="390" y="0"/>
                        </a:lnTo>
                        <a:lnTo>
                          <a:pt x="702" y="0"/>
                        </a:lnTo>
                        <a:lnTo>
                          <a:pt x="705" y="0"/>
                        </a:lnTo>
                        <a:lnTo>
                          <a:pt x="707" y="0"/>
                        </a:lnTo>
                        <a:lnTo>
                          <a:pt x="710" y="3"/>
                        </a:lnTo>
                        <a:lnTo>
                          <a:pt x="712" y="5"/>
                        </a:lnTo>
                        <a:lnTo>
                          <a:pt x="712" y="8"/>
                        </a:lnTo>
                        <a:lnTo>
                          <a:pt x="712" y="11"/>
                        </a:lnTo>
                        <a:lnTo>
                          <a:pt x="712" y="19"/>
                        </a:lnTo>
                        <a:lnTo>
                          <a:pt x="712" y="28"/>
                        </a:lnTo>
                        <a:lnTo>
                          <a:pt x="712" y="39"/>
                        </a:lnTo>
                        <a:lnTo>
                          <a:pt x="712" y="53"/>
                        </a:lnTo>
                        <a:lnTo>
                          <a:pt x="712" y="64"/>
                        </a:lnTo>
                        <a:lnTo>
                          <a:pt x="712" y="78"/>
                        </a:lnTo>
                        <a:lnTo>
                          <a:pt x="712" y="84"/>
                        </a:lnTo>
                      </a:path>
                    </a:pathLst>
                  </a:custGeom>
                  <a:noFill/>
                  <a:ln w="0">
                    <a:solidFill>
                      <a:srgbClr val="000000"/>
                    </a:solidFill>
                    <a:round/>
                    <a:headEnd/>
                    <a:tailEnd/>
                  </a:ln>
                </p:spPr>
                <p:txBody>
                  <a:bodyPr/>
                  <a:lstStyle/>
                  <a:p>
                    <a:endParaRPr lang="en-US"/>
                  </a:p>
                </p:txBody>
              </p:sp>
              <p:sp>
                <p:nvSpPr>
                  <p:cNvPr id="37701" name="Freeform 855"/>
                  <p:cNvSpPr>
                    <a:spLocks/>
                  </p:cNvSpPr>
                  <p:nvPr/>
                </p:nvSpPr>
                <p:spPr bwMode="auto">
                  <a:xfrm>
                    <a:off x="1249" y="1534"/>
                    <a:ext cx="287" cy="1"/>
                  </a:xfrm>
                  <a:custGeom>
                    <a:avLst/>
                    <a:gdLst>
                      <a:gd name="T0" fmla="*/ 287 w 287"/>
                      <a:gd name="T1" fmla="*/ 0 h 1"/>
                      <a:gd name="T2" fmla="*/ 0 w 287"/>
                      <a:gd name="T3" fmla="*/ 0 h 1"/>
                      <a:gd name="T4" fmla="*/ 12 w 287"/>
                      <a:gd name="T5" fmla="*/ 0 h 1"/>
                      <a:gd name="T6" fmla="*/ 282 w 287"/>
                      <a:gd name="T7" fmla="*/ 0 h 1"/>
                      <a:gd name="T8" fmla="*/ 284 w 287"/>
                      <a:gd name="T9" fmla="*/ 0 h 1"/>
                      <a:gd name="T10" fmla="*/ 287 w 287"/>
                      <a:gd name="T11" fmla="*/ 0 h 1"/>
                      <a:gd name="T12" fmla="*/ 0 60000 65536"/>
                      <a:gd name="T13" fmla="*/ 0 60000 65536"/>
                      <a:gd name="T14" fmla="*/ 0 60000 65536"/>
                      <a:gd name="T15" fmla="*/ 0 60000 65536"/>
                      <a:gd name="T16" fmla="*/ 0 60000 65536"/>
                      <a:gd name="T17" fmla="*/ 0 60000 65536"/>
                      <a:gd name="T18" fmla="*/ 0 w 287"/>
                      <a:gd name="T19" fmla="*/ 0 h 1"/>
                      <a:gd name="T20" fmla="*/ 287 w 287"/>
                      <a:gd name="T21" fmla="*/ 1 h 1"/>
                    </a:gdLst>
                    <a:ahLst/>
                    <a:cxnLst>
                      <a:cxn ang="T12">
                        <a:pos x="T0" y="T1"/>
                      </a:cxn>
                      <a:cxn ang="T13">
                        <a:pos x="T2" y="T3"/>
                      </a:cxn>
                      <a:cxn ang="T14">
                        <a:pos x="T4" y="T5"/>
                      </a:cxn>
                      <a:cxn ang="T15">
                        <a:pos x="T6" y="T7"/>
                      </a:cxn>
                      <a:cxn ang="T16">
                        <a:pos x="T8" y="T9"/>
                      </a:cxn>
                      <a:cxn ang="T17">
                        <a:pos x="T10" y="T11"/>
                      </a:cxn>
                    </a:cxnLst>
                    <a:rect l="T18" t="T19" r="T20" b="T21"/>
                    <a:pathLst>
                      <a:path w="287" h="1">
                        <a:moveTo>
                          <a:pt x="287" y="0"/>
                        </a:moveTo>
                        <a:lnTo>
                          <a:pt x="0" y="0"/>
                        </a:lnTo>
                        <a:lnTo>
                          <a:pt x="12" y="0"/>
                        </a:lnTo>
                        <a:lnTo>
                          <a:pt x="282" y="0"/>
                        </a:lnTo>
                        <a:lnTo>
                          <a:pt x="284" y="0"/>
                        </a:lnTo>
                        <a:lnTo>
                          <a:pt x="287" y="0"/>
                        </a:lnTo>
                        <a:close/>
                      </a:path>
                    </a:pathLst>
                  </a:custGeom>
                  <a:solidFill>
                    <a:srgbClr val="FFFFFF"/>
                  </a:solidFill>
                  <a:ln w="9525">
                    <a:noFill/>
                    <a:round/>
                    <a:headEnd/>
                    <a:tailEnd/>
                  </a:ln>
                </p:spPr>
                <p:txBody>
                  <a:bodyPr/>
                  <a:lstStyle/>
                  <a:p>
                    <a:endParaRPr lang="en-US"/>
                  </a:p>
                </p:txBody>
              </p:sp>
              <p:sp>
                <p:nvSpPr>
                  <p:cNvPr id="37702" name="Freeform 856"/>
                  <p:cNvSpPr>
                    <a:spLocks/>
                  </p:cNvSpPr>
                  <p:nvPr/>
                </p:nvSpPr>
                <p:spPr bwMode="auto">
                  <a:xfrm>
                    <a:off x="1249" y="1534"/>
                    <a:ext cx="289" cy="2"/>
                  </a:xfrm>
                  <a:custGeom>
                    <a:avLst/>
                    <a:gdLst>
                      <a:gd name="T0" fmla="*/ 0 w 289"/>
                      <a:gd name="T1" fmla="*/ 0 h 2"/>
                      <a:gd name="T2" fmla="*/ 287 w 289"/>
                      <a:gd name="T3" fmla="*/ 0 h 2"/>
                      <a:gd name="T4" fmla="*/ 289 w 289"/>
                      <a:gd name="T5" fmla="*/ 0 h 2"/>
                      <a:gd name="T6" fmla="*/ 289 w 289"/>
                      <a:gd name="T7" fmla="*/ 2 h 2"/>
                      <a:gd name="T8" fmla="*/ 0 w 289"/>
                      <a:gd name="T9" fmla="*/ 2 h 2"/>
                      <a:gd name="T10" fmla="*/ 0 w 289"/>
                      <a:gd name="T11" fmla="*/ 0 h 2"/>
                      <a:gd name="T12" fmla="*/ 0 60000 65536"/>
                      <a:gd name="T13" fmla="*/ 0 60000 65536"/>
                      <a:gd name="T14" fmla="*/ 0 60000 65536"/>
                      <a:gd name="T15" fmla="*/ 0 60000 65536"/>
                      <a:gd name="T16" fmla="*/ 0 60000 65536"/>
                      <a:gd name="T17" fmla="*/ 0 60000 65536"/>
                      <a:gd name="T18" fmla="*/ 0 w 289"/>
                      <a:gd name="T19" fmla="*/ 0 h 2"/>
                      <a:gd name="T20" fmla="*/ 289 w 289"/>
                      <a:gd name="T21" fmla="*/ 2 h 2"/>
                    </a:gdLst>
                    <a:ahLst/>
                    <a:cxnLst>
                      <a:cxn ang="T12">
                        <a:pos x="T0" y="T1"/>
                      </a:cxn>
                      <a:cxn ang="T13">
                        <a:pos x="T2" y="T3"/>
                      </a:cxn>
                      <a:cxn ang="T14">
                        <a:pos x="T4" y="T5"/>
                      </a:cxn>
                      <a:cxn ang="T15">
                        <a:pos x="T6" y="T7"/>
                      </a:cxn>
                      <a:cxn ang="T16">
                        <a:pos x="T8" y="T9"/>
                      </a:cxn>
                      <a:cxn ang="T17">
                        <a:pos x="T10" y="T11"/>
                      </a:cxn>
                    </a:cxnLst>
                    <a:rect l="T18" t="T19" r="T20" b="T21"/>
                    <a:pathLst>
                      <a:path w="289" h="2">
                        <a:moveTo>
                          <a:pt x="0" y="0"/>
                        </a:moveTo>
                        <a:lnTo>
                          <a:pt x="287" y="0"/>
                        </a:lnTo>
                        <a:lnTo>
                          <a:pt x="289" y="0"/>
                        </a:lnTo>
                        <a:lnTo>
                          <a:pt x="289" y="2"/>
                        </a:lnTo>
                        <a:lnTo>
                          <a:pt x="0" y="2"/>
                        </a:lnTo>
                        <a:lnTo>
                          <a:pt x="0" y="0"/>
                        </a:lnTo>
                        <a:close/>
                      </a:path>
                    </a:pathLst>
                  </a:custGeom>
                  <a:solidFill>
                    <a:srgbClr val="FCFCFC"/>
                  </a:solidFill>
                  <a:ln w="9525">
                    <a:noFill/>
                    <a:round/>
                    <a:headEnd/>
                    <a:tailEnd/>
                  </a:ln>
                </p:spPr>
                <p:txBody>
                  <a:bodyPr/>
                  <a:lstStyle/>
                  <a:p>
                    <a:endParaRPr lang="en-US"/>
                  </a:p>
                </p:txBody>
              </p:sp>
              <p:sp>
                <p:nvSpPr>
                  <p:cNvPr id="37703" name="Freeform 857"/>
                  <p:cNvSpPr>
                    <a:spLocks/>
                  </p:cNvSpPr>
                  <p:nvPr/>
                </p:nvSpPr>
                <p:spPr bwMode="auto">
                  <a:xfrm>
                    <a:off x="1249" y="1536"/>
                    <a:ext cx="289" cy="1"/>
                  </a:xfrm>
                  <a:custGeom>
                    <a:avLst/>
                    <a:gdLst>
                      <a:gd name="T0" fmla="*/ 0 w 289"/>
                      <a:gd name="T1" fmla="*/ 0 h 1"/>
                      <a:gd name="T2" fmla="*/ 289 w 289"/>
                      <a:gd name="T3" fmla="*/ 0 h 1"/>
                      <a:gd name="T4" fmla="*/ 0 w 289"/>
                      <a:gd name="T5" fmla="*/ 0 h 1"/>
                      <a:gd name="T6" fmla="*/ 0 60000 65536"/>
                      <a:gd name="T7" fmla="*/ 0 60000 65536"/>
                      <a:gd name="T8" fmla="*/ 0 60000 65536"/>
                      <a:gd name="T9" fmla="*/ 0 w 289"/>
                      <a:gd name="T10" fmla="*/ 0 h 1"/>
                      <a:gd name="T11" fmla="*/ 289 w 289"/>
                      <a:gd name="T12" fmla="*/ 1 h 1"/>
                    </a:gdLst>
                    <a:ahLst/>
                    <a:cxnLst>
                      <a:cxn ang="T6">
                        <a:pos x="T0" y="T1"/>
                      </a:cxn>
                      <a:cxn ang="T7">
                        <a:pos x="T2" y="T3"/>
                      </a:cxn>
                      <a:cxn ang="T8">
                        <a:pos x="T4" y="T5"/>
                      </a:cxn>
                    </a:cxnLst>
                    <a:rect l="T9" t="T10" r="T11" b="T12"/>
                    <a:pathLst>
                      <a:path w="289" h="1">
                        <a:moveTo>
                          <a:pt x="0" y="0"/>
                        </a:moveTo>
                        <a:lnTo>
                          <a:pt x="289" y="0"/>
                        </a:lnTo>
                        <a:lnTo>
                          <a:pt x="0" y="0"/>
                        </a:lnTo>
                        <a:close/>
                      </a:path>
                    </a:pathLst>
                  </a:custGeom>
                  <a:solidFill>
                    <a:srgbClr val="F8F8F8"/>
                  </a:solidFill>
                  <a:ln w="9525">
                    <a:noFill/>
                    <a:round/>
                    <a:headEnd/>
                    <a:tailEnd/>
                  </a:ln>
                </p:spPr>
                <p:txBody>
                  <a:bodyPr/>
                  <a:lstStyle/>
                  <a:p>
                    <a:endParaRPr lang="en-US"/>
                  </a:p>
                </p:txBody>
              </p:sp>
              <p:sp>
                <p:nvSpPr>
                  <p:cNvPr id="37704" name="Freeform 858"/>
                  <p:cNvSpPr>
                    <a:spLocks/>
                  </p:cNvSpPr>
                  <p:nvPr/>
                </p:nvSpPr>
                <p:spPr bwMode="auto">
                  <a:xfrm>
                    <a:off x="1105" y="1536"/>
                    <a:ext cx="436" cy="3"/>
                  </a:xfrm>
                  <a:custGeom>
                    <a:avLst/>
                    <a:gdLst>
                      <a:gd name="T0" fmla="*/ 144 w 436"/>
                      <a:gd name="T1" fmla="*/ 0 h 3"/>
                      <a:gd name="T2" fmla="*/ 433 w 436"/>
                      <a:gd name="T3" fmla="*/ 0 h 3"/>
                      <a:gd name="T4" fmla="*/ 436 w 436"/>
                      <a:gd name="T5" fmla="*/ 3 h 3"/>
                      <a:gd name="T6" fmla="*/ 0 w 436"/>
                      <a:gd name="T7" fmla="*/ 3 h 3"/>
                      <a:gd name="T8" fmla="*/ 144 w 436"/>
                      <a:gd name="T9" fmla="*/ 3 h 3"/>
                      <a:gd name="T10" fmla="*/ 144 w 436"/>
                      <a:gd name="T11" fmla="*/ 0 h 3"/>
                      <a:gd name="T12" fmla="*/ 0 60000 65536"/>
                      <a:gd name="T13" fmla="*/ 0 60000 65536"/>
                      <a:gd name="T14" fmla="*/ 0 60000 65536"/>
                      <a:gd name="T15" fmla="*/ 0 60000 65536"/>
                      <a:gd name="T16" fmla="*/ 0 60000 65536"/>
                      <a:gd name="T17" fmla="*/ 0 60000 65536"/>
                      <a:gd name="T18" fmla="*/ 0 w 436"/>
                      <a:gd name="T19" fmla="*/ 0 h 3"/>
                      <a:gd name="T20" fmla="*/ 436 w 436"/>
                      <a:gd name="T21" fmla="*/ 3 h 3"/>
                    </a:gdLst>
                    <a:ahLst/>
                    <a:cxnLst>
                      <a:cxn ang="T12">
                        <a:pos x="T0" y="T1"/>
                      </a:cxn>
                      <a:cxn ang="T13">
                        <a:pos x="T2" y="T3"/>
                      </a:cxn>
                      <a:cxn ang="T14">
                        <a:pos x="T4" y="T5"/>
                      </a:cxn>
                      <a:cxn ang="T15">
                        <a:pos x="T6" y="T7"/>
                      </a:cxn>
                      <a:cxn ang="T16">
                        <a:pos x="T8" y="T9"/>
                      </a:cxn>
                      <a:cxn ang="T17">
                        <a:pos x="T10" y="T11"/>
                      </a:cxn>
                    </a:cxnLst>
                    <a:rect l="T18" t="T19" r="T20" b="T21"/>
                    <a:pathLst>
                      <a:path w="436" h="3">
                        <a:moveTo>
                          <a:pt x="144" y="0"/>
                        </a:moveTo>
                        <a:lnTo>
                          <a:pt x="433" y="0"/>
                        </a:lnTo>
                        <a:lnTo>
                          <a:pt x="436" y="3"/>
                        </a:lnTo>
                        <a:lnTo>
                          <a:pt x="0" y="3"/>
                        </a:lnTo>
                        <a:lnTo>
                          <a:pt x="144" y="3"/>
                        </a:lnTo>
                        <a:lnTo>
                          <a:pt x="144" y="0"/>
                        </a:lnTo>
                        <a:close/>
                      </a:path>
                    </a:pathLst>
                  </a:custGeom>
                  <a:solidFill>
                    <a:srgbClr val="F5F5F5"/>
                  </a:solidFill>
                  <a:ln w="9525">
                    <a:noFill/>
                    <a:round/>
                    <a:headEnd/>
                    <a:tailEnd/>
                  </a:ln>
                </p:spPr>
                <p:txBody>
                  <a:bodyPr/>
                  <a:lstStyle/>
                  <a:p>
                    <a:endParaRPr lang="en-US"/>
                  </a:p>
                </p:txBody>
              </p:sp>
              <p:sp>
                <p:nvSpPr>
                  <p:cNvPr id="37705" name="Rectangle 859"/>
                  <p:cNvSpPr>
                    <a:spLocks noChangeArrowheads="1"/>
                  </p:cNvSpPr>
                  <p:nvPr/>
                </p:nvSpPr>
                <p:spPr bwMode="auto">
                  <a:xfrm>
                    <a:off x="1105" y="1539"/>
                    <a:ext cx="436" cy="2"/>
                  </a:xfrm>
                  <a:prstGeom prst="rect">
                    <a:avLst/>
                  </a:prstGeom>
                  <a:solidFill>
                    <a:srgbClr val="F1F1F1"/>
                  </a:solidFill>
                  <a:ln w="9525">
                    <a:noFill/>
                    <a:miter lim="800000"/>
                    <a:headEnd/>
                    <a:tailEnd/>
                  </a:ln>
                </p:spPr>
                <p:txBody>
                  <a:bodyPr/>
                  <a:lstStyle/>
                  <a:p>
                    <a:endParaRPr lang="en-US"/>
                  </a:p>
                </p:txBody>
              </p:sp>
              <p:sp>
                <p:nvSpPr>
                  <p:cNvPr id="37706" name="Freeform 860"/>
                  <p:cNvSpPr>
                    <a:spLocks/>
                  </p:cNvSpPr>
                  <p:nvPr/>
                </p:nvSpPr>
                <p:spPr bwMode="auto">
                  <a:xfrm>
                    <a:off x="1105" y="1541"/>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EEEEEE"/>
                  </a:solidFill>
                  <a:ln w="9525">
                    <a:noFill/>
                    <a:round/>
                    <a:headEnd/>
                    <a:tailEnd/>
                  </a:ln>
                </p:spPr>
                <p:txBody>
                  <a:bodyPr/>
                  <a:lstStyle/>
                  <a:p>
                    <a:endParaRPr lang="en-US"/>
                  </a:p>
                </p:txBody>
              </p:sp>
              <p:sp>
                <p:nvSpPr>
                  <p:cNvPr id="37707" name="Rectangle 861"/>
                  <p:cNvSpPr>
                    <a:spLocks noChangeArrowheads="1"/>
                  </p:cNvSpPr>
                  <p:nvPr/>
                </p:nvSpPr>
                <p:spPr bwMode="auto">
                  <a:xfrm>
                    <a:off x="1105" y="1541"/>
                    <a:ext cx="436" cy="2"/>
                  </a:xfrm>
                  <a:prstGeom prst="rect">
                    <a:avLst/>
                  </a:prstGeom>
                  <a:solidFill>
                    <a:srgbClr val="EAEAEA"/>
                  </a:solidFill>
                  <a:ln w="9525">
                    <a:noFill/>
                    <a:miter lim="800000"/>
                    <a:headEnd/>
                    <a:tailEnd/>
                  </a:ln>
                </p:spPr>
                <p:txBody>
                  <a:bodyPr/>
                  <a:lstStyle/>
                  <a:p>
                    <a:endParaRPr lang="en-US"/>
                  </a:p>
                </p:txBody>
              </p:sp>
              <p:sp>
                <p:nvSpPr>
                  <p:cNvPr id="37708" name="Rectangle 862"/>
                  <p:cNvSpPr>
                    <a:spLocks noChangeArrowheads="1"/>
                  </p:cNvSpPr>
                  <p:nvPr/>
                </p:nvSpPr>
                <p:spPr bwMode="auto">
                  <a:xfrm>
                    <a:off x="1105" y="1543"/>
                    <a:ext cx="436" cy="3"/>
                  </a:xfrm>
                  <a:prstGeom prst="rect">
                    <a:avLst/>
                  </a:prstGeom>
                  <a:solidFill>
                    <a:srgbClr val="E6E6E6"/>
                  </a:solidFill>
                  <a:ln w="9525">
                    <a:noFill/>
                    <a:miter lim="800000"/>
                    <a:headEnd/>
                    <a:tailEnd/>
                  </a:ln>
                </p:spPr>
                <p:txBody>
                  <a:bodyPr/>
                  <a:lstStyle/>
                  <a:p>
                    <a:endParaRPr lang="en-US"/>
                  </a:p>
                </p:txBody>
              </p:sp>
              <p:sp>
                <p:nvSpPr>
                  <p:cNvPr id="37709" name="Freeform 863"/>
                  <p:cNvSpPr>
                    <a:spLocks/>
                  </p:cNvSpPr>
                  <p:nvPr/>
                </p:nvSpPr>
                <p:spPr bwMode="auto">
                  <a:xfrm>
                    <a:off x="1105" y="1546"/>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E3E3E3"/>
                  </a:solidFill>
                  <a:ln w="9525">
                    <a:noFill/>
                    <a:round/>
                    <a:headEnd/>
                    <a:tailEnd/>
                  </a:ln>
                </p:spPr>
                <p:txBody>
                  <a:bodyPr/>
                  <a:lstStyle/>
                  <a:p>
                    <a:endParaRPr lang="en-US"/>
                  </a:p>
                </p:txBody>
              </p:sp>
              <p:sp>
                <p:nvSpPr>
                  <p:cNvPr id="37710" name="Rectangle 864"/>
                  <p:cNvSpPr>
                    <a:spLocks noChangeArrowheads="1"/>
                  </p:cNvSpPr>
                  <p:nvPr/>
                </p:nvSpPr>
                <p:spPr bwMode="auto">
                  <a:xfrm>
                    <a:off x="1105" y="1546"/>
                    <a:ext cx="436" cy="2"/>
                  </a:xfrm>
                  <a:prstGeom prst="rect">
                    <a:avLst/>
                  </a:prstGeom>
                  <a:solidFill>
                    <a:srgbClr val="DFDFDF"/>
                  </a:solidFill>
                  <a:ln w="9525">
                    <a:noFill/>
                    <a:miter lim="800000"/>
                    <a:headEnd/>
                    <a:tailEnd/>
                  </a:ln>
                </p:spPr>
                <p:txBody>
                  <a:bodyPr/>
                  <a:lstStyle/>
                  <a:p>
                    <a:endParaRPr lang="en-US"/>
                  </a:p>
                </p:txBody>
              </p:sp>
              <p:sp>
                <p:nvSpPr>
                  <p:cNvPr id="37711" name="Rectangle 865"/>
                  <p:cNvSpPr>
                    <a:spLocks noChangeArrowheads="1"/>
                  </p:cNvSpPr>
                  <p:nvPr/>
                </p:nvSpPr>
                <p:spPr bwMode="auto">
                  <a:xfrm>
                    <a:off x="1105" y="1548"/>
                    <a:ext cx="436" cy="3"/>
                  </a:xfrm>
                  <a:prstGeom prst="rect">
                    <a:avLst/>
                  </a:prstGeom>
                  <a:solidFill>
                    <a:srgbClr val="DCDCDC"/>
                  </a:solidFill>
                  <a:ln w="9525">
                    <a:noFill/>
                    <a:miter lim="800000"/>
                    <a:headEnd/>
                    <a:tailEnd/>
                  </a:ln>
                </p:spPr>
                <p:txBody>
                  <a:bodyPr/>
                  <a:lstStyle/>
                  <a:p>
                    <a:endParaRPr lang="en-US"/>
                  </a:p>
                </p:txBody>
              </p:sp>
              <p:sp>
                <p:nvSpPr>
                  <p:cNvPr id="37712" name="Freeform 866"/>
                  <p:cNvSpPr>
                    <a:spLocks/>
                  </p:cNvSpPr>
                  <p:nvPr/>
                </p:nvSpPr>
                <p:spPr bwMode="auto">
                  <a:xfrm>
                    <a:off x="1105" y="1551"/>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D8D8D8"/>
                  </a:solidFill>
                  <a:ln w="9525">
                    <a:noFill/>
                    <a:round/>
                    <a:headEnd/>
                    <a:tailEnd/>
                  </a:ln>
                </p:spPr>
                <p:txBody>
                  <a:bodyPr/>
                  <a:lstStyle/>
                  <a:p>
                    <a:endParaRPr lang="en-US"/>
                  </a:p>
                </p:txBody>
              </p:sp>
              <p:sp>
                <p:nvSpPr>
                  <p:cNvPr id="37713" name="Rectangle 867"/>
                  <p:cNvSpPr>
                    <a:spLocks noChangeArrowheads="1"/>
                  </p:cNvSpPr>
                  <p:nvPr/>
                </p:nvSpPr>
                <p:spPr bwMode="auto">
                  <a:xfrm>
                    <a:off x="1105" y="1551"/>
                    <a:ext cx="436" cy="3"/>
                  </a:xfrm>
                  <a:prstGeom prst="rect">
                    <a:avLst/>
                  </a:prstGeom>
                  <a:solidFill>
                    <a:srgbClr val="D5D5D5"/>
                  </a:solidFill>
                  <a:ln w="9525">
                    <a:noFill/>
                    <a:miter lim="800000"/>
                    <a:headEnd/>
                    <a:tailEnd/>
                  </a:ln>
                </p:spPr>
                <p:txBody>
                  <a:bodyPr/>
                  <a:lstStyle/>
                  <a:p>
                    <a:endParaRPr lang="en-US"/>
                  </a:p>
                </p:txBody>
              </p:sp>
              <p:sp>
                <p:nvSpPr>
                  <p:cNvPr id="37714" name="Rectangle 868"/>
                  <p:cNvSpPr>
                    <a:spLocks noChangeArrowheads="1"/>
                  </p:cNvSpPr>
                  <p:nvPr/>
                </p:nvSpPr>
                <p:spPr bwMode="auto">
                  <a:xfrm>
                    <a:off x="1105" y="1554"/>
                    <a:ext cx="436" cy="2"/>
                  </a:xfrm>
                  <a:prstGeom prst="rect">
                    <a:avLst/>
                  </a:prstGeom>
                  <a:solidFill>
                    <a:srgbClr val="D1D1D1"/>
                  </a:solidFill>
                  <a:ln w="9525">
                    <a:noFill/>
                    <a:miter lim="800000"/>
                    <a:headEnd/>
                    <a:tailEnd/>
                  </a:ln>
                </p:spPr>
                <p:txBody>
                  <a:bodyPr/>
                  <a:lstStyle/>
                  <a:p>
                    <a:endParaRPr lang="en-US"/>
                  </a:p>
                </p:txBody>
              </p:sp>
              <p:sp>
                <p:nvSpPr>
                  <p:cNvPr id="37715" name="Freeform 869"/>
                  <p:cNvSpPr>
                    <a:spLocks/>
                  </p:cNvSpPr>
                  <p:nvPr/>
                </p:nvSpPr>
                <p:spPr bwMode="auto">
                  <a:xfrm>
                    <a:off x="1105" y="1556"/>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CDCDCD"/>
                  </a:solidFill>
                  <a:ln w="9525">
                    <a:noFill/>
                    <a:round/>
                    <a:headEnd/>
                    <a:tailEnd/>
                  </a:ln>
                </p:spPr>
                <p:txBody>
                  <a:bodyPr/>
                  <a:lstStyle/>
                  <a:p>
                    <a:endParaRPr lang="en-US"/>
                  </a:p>
                </p:txBody>
              </p:sp>
              <p:sp>
                <p:nvSpPr>
                  <p:cNvPr id="37716" name="Rectangle 870"/>
                  <p:cNvSpPr>
                    <a:spLocks noChangeArrowheads="1"/>
                  </p:cNvSpPr>
                  <p:nvPr/>
                </p:nvSpPr>
                <p:spPr bwMode="auto">
                  <a:xfrm>
                    <a:off x="1105" y="1556"/>
                    <a:ext cx="436" cy="3"/>
                  </a:xfrm>
                  <a:prstGeom prst="rect">
                    <a:avLst/>
                  </a:prstGeom>
                  <a:solidFill>
                    <a:srgbClr val="CACACA"/>
                  </a:solidFill>
                  <a:ln w="9525">
                    <a:noFill/>
                    <a:miter lim="800000"/>
                    <a:headEnd/>
                    <a:tailEnd/>
                  </a:ln>
                </p:spPr>
                <p:txBody>
                  <a:bodyPr/>
                  <a:lstStyle/>
                  <a:p>
                    <a:endParaRPr lang="en-US"/>
                  </a:p>
                </p:txBody>
              </p:sp>
              <p:sp>
                <p:nvSpPr>
                  <p:cNvPr id="37717" name="Freeform 871"/>
                  <p:cNvSpPr>
                    <a:spLocks/>
                  </p:cNvSpPr>
                  <p:nvPr/>
                </p:nvSpPr>
                <p:spPr bwMode="auto">
                  <a:xfrm>
                    <a:off x="951" y="1559"/>
                    <a:ext cx="590" cy="2"/>
                  </a:xfrm>
                  <a:custGeom>
                    <a:avLst/>
                    <a:gdLst>
                      <a:gd name="T0" fmla="*/ 154 w 590"/>
                      <a:gd name="T1" fmla="*/ 0 h 2"/>
                      <a:gd name="T2" fmla="*/ 590 w 590"/>
                      <a:gd name="T3" fmla="*/ 0 h 2"/>
                      <a:gd name="T4" fmla="*/ 590 w 590"/>
                      <a:gd name="T5" fmla="*/ 2 h 2"/>
                      <a:gd name="T6" fmla="*/ 0 w 590"/>
                      <a:gd name="T7" fmla="*/ 2 h 2"/>
                      <a:gd name="T8" fmla="*/ 3 w 590"/>
                      <a:gd name="T9" fmla="*/ 2 h 2"/>
                      <a:gd name="T10" fmla="*/ 6 w 590"/>
                      <a:gd name="T11" fmla="*/ 2 h 2"/>
                      <a:gd name="T12" fmla="*/ 8 w 590"/>
                      <a:gd name="T13" fmla="*/ 2 h 2"/>
                      <a:gd name="T14" fmla="*/ 11 w 590"/>
                      <a:gd name="T15" fmla="*/ 0 h 2"/>
                      <a:gd name="T16" fmla="*/ 13 w 590"/>
                      <a:gd name="T17" fmla="*/ 0 h 2"/>
                      <a:gd name="T18" fmla="*/ 154 w 59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0"/>
                      <a:gd name="T31" fmla="*/ 0 h 2"/>
                      <a:gd name="T32" fmla="*/ 590 w 59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0" h="2">
                        <a:moveTo>
                          <a:pt x="154" y="0"/>
                        </a:moveTo>
                        <a:lnTo>
                          <a:pt x="590" y="0"/>
                        </a:lnTo>
                        <a:lnTo>
                          <a:pt x="590" y="2"/>
                        </a:lnTo>
                        <a:lnTo>
                          <a:pt x="0" y="2"/>
                        </a:lnTo>
                        <a:lnTo>
                          <a:pt x="3" y="2"/>
                        </a:lnTo>
                        <a:lnTo>
                          <a:pt x="6" y="2"/>
                        </a:lnTo>
                        <a:lnTo>
                          <a:pt x="8" y="2"/>
                        </a:lnTo>
                        <a:lnTo>
                          <a:pt x="11" y="0"/>
                        </a:lnTo>
                        <a:lnTo>
                          <a:pt x="13" y="0"/>
                        </a:lnTo>
                        <a:lnTo>
                          <a:pt x="154" y="0"/>
                        </a:lnTo>
                        <a:close/>
                      </a:path>
                    </a:pathLst>
                  </a:custGeom>
                  <a:solidFill>
                    <a:srgbClr val="C6C6C6"/>
                  </a:solidFill>
                  <a:ln w="9525">
                    <a:noFill/>
                    <a:round/>
                    <a:headEnd/>
                    <a:tailEnd/>
                  </a:ln>
                </p:spPr>
                <p:txBody>
                  <a:bodyPr/>
                  <a:lstStyle/>
                  <a:p>
                    <a:endParaRPr lang="en-US"/>
                  </a:p>
                </p:txBody>
              </p:sp>
              <p:sp>
                <p:nvSpPr>
                  <p:cNvPr id="37718" name="Freeform 872"/>
                  <p:cNvSpPr>
                    <a:spLocks/>
                  </p:cNvSpPr>
                  <p:nvPr/>
                </p:nvSpPr>
                <p:spPr bwMode="auto">
                  <a:xfrm>
                    <a:off x="942" y="1561"/>
                    <a:ext cx="599" cy="1"/>
                  </a:xfrm>
                  <a:custGeom>
                    <a:avLst/>
                    <a:gdLst>
                      <a:gd name="T0" fmla="*/ 9 w 599"/>
                      <a:gd name="T1" fmla="*/ 0 h 1"/>
                      <a:gd name="T2" fmla="*/ 599 w 599"/>
                      <a:gd name="T3" fmla="*/ 0 h 1"/>
                      <a:gd name="T4" fmla="*/ 0 w 599"/>
                      <a:gd name="T5" fmla="*/ 0 h 1"/>
                      <a:gd name="T6" fmla="*/ 2 w 599"/>
                      <a:gd name="T7" fmla="*/ 0 h 1"/>
                      <a:gd name="T8" fmla="*/ 5 w 599"/>
                      <a:gd name="T9" fmla="*/ 0 h 1"/>
                      <a:gd name="T10" fmla="*/ 7 w 599"/>
                      <a:gd name="T11" fmla="*/ 0 h 1"/>
                      <a:gd name="T12" fmla="*/ 9 w 599"/>
                      <a:gd name="T13" fmla="*/ 0 h 1"/>
                      <a:gd name="T14" fmla="*/ 0 60000 65536"/>
                      <a:gd name="T15" fmla="*/ 0 60000 65536"/>
                      <a:gd name="T16" fmla="*/ 0 60000 65536"/>
                      <a:gd name="T17" fmla="*/ 0 60000 65536"/>
                      <a:gd name="T18" fmla="*/ 0 60000 65536"/>
                      <a:gd name="T19" fmla="*/ 0 60000 65536"/>
                      <a:gd name="T20" fmla="*/ 0 60000 65536"/>
                      <a:gd name="T21" fmla="*/ 0 w 599"/>
                      <a:gd name="T22" fmla="*/ 0 h 1"/>
                      <a:gd name="T23" fmla="*/ 599 w 599"/>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9" h="1">
                        <a:moveTo>
                          <a:pt x="9" y="0"/>
                        </a:moveTo>
                        <a:lnTo>
                          <a:pt x="599" y="0"/>
                        </a:lnTo>
                        <a:lnTo>
                          <a:pt x="0" y="0"/>
                        </a:lnTo>
                        <a:lnTo>
                          <a:pt x="2" y="0"/>
                        </a:lnTo>
                        <a:lnTo>
                          <a:pt x="5" y="0"/>
                        </a:lnTo>
                        <a:lnTo>
                          <a:pt x="7" y="0"/>
                        </a:lnTo>
                        <a:lnTo>
                          <a:pt x="9" y="0"/>
                        </a:lnTo>
                        <a:close/>
                      </a:path>
                    </a:pathLst>
                  </a:custGeom>
                  <a:solidFill>
                    <a:srgbClr val="C3C3C3"/>
                  </a:solidFill>
                  <a:ln w="9525">
                    <a:noFill/>
                    <a:round/>
                    <a:headEnd/>
                    <a:tailEnd/>
                  </a:ln>
                </p:spPr>
                <p:txBody>
                  <a:bodyPr/>
                  <a:lstStyle/>
                  <a:p>
                    <a:endParaRPr lang="en-US"/>
                  </a:p>
                </p:txBody>
              </p:sp>
              <p:sp>
                <p:nvSpPr>
                  <p:cNvPr id="37719" name="Freeform 873"/>
                  <p:cNvSpPr>
                    <a:spLocks/>
                  </p:cNvSpPr>
                  <p:nvPr/>
                </p:nvSpPr>
                <p:spPr bwMode="auto">
                  <a:xfrm>
                    <a:off x="939" y="1561"/>
                    <a:ext cx="602" cy="2"/>
                  </a:xfrm>
                  <a:custGeom>
                    <a:avLst/>
                    <a:gdLst>
                      <a:gd name="T0" fmla="*/ 3 w 602"/>
                      <a:gd name="T1" fmla="*/ 0 h 2"/>
                      <a:gd name="T2" fmla="*/ 602 w 602"/>
                      <a:gd name="T3" fmla="*/ 0 h 2"/>
                      <a:gd name="T4" fmla="*/ 602 w 602"/>
                      <a:gd name="T5" fmla="*/ 2 h 2"/>
                      <a:gd name="T6" fmla="*/ 0 w 602"/>
                      <a:gd name="T7" fmla="*/ 2 h 2"/>
                      <a:gd name="T8" fmla="*/ 3 w 602"/>
                      <a:gd name="T9" fmla="*/ 2 h 2"/>
                      <a:gd name="T10" fmla="*/ 3 w 602"/>
                      <a:gd name="T11" fmla="*/ 0 h 2"/>
                      <a:gd name="T12" fmla="*/ 0 60000 65536"/>
                      <a:gd name="T13" fmla="*/ 0 60000 65536"/>
                      <a:gd name="T14" fmla="*/ 0 60000 65536"/>
                      <a:gd name="T15" fmla="*/ 0 60000 65536"/>
                      <a:gd name="T16" fmla="*/ 0 60000 65536"/>
                      <a:gd name="T17" fmla="*/ 0 60000 65536"/>
                      <a:gd name="T18" fmla="*/ 0 w 602"/>
                      <a:gd name="T19" fmla="*/ 0 h 2"/>
                      <a:gd name="T20" fmla="*/ 602 w 602"/>
                      <a:gd name="T21" fmla="*/ 2 h 2"/>
                    </a:gdLst>
                    <a:ahLst/>
                    <a:cxnLst>
                      <a:cxn ang="T12">
                        <a:pos x="T0" y="T1"/>
                      </a:cxn>
                      <a:cxn ang="T13">
                        <a:pos x="T2" y="T3"/>
                      </a:cxn>
                      <a:cxn ang="T14">
                        <a:pos x="T4" y="T5"/>
                      </a:cxn>
                      <a:cxn ang="T15">
                        <a:pos x="T6" y="T7"/>
                      </a:cxn>
                      <a:cxn ang="T16">
                        <a:pos x="T8" y="T9"/>
                      </a:cxn>
                      <a:cxn ang="T17">
                        <a:pos x="T10" y="T11"/>
                      </a:cxn>
                    </a:cxnLst>
                    <a:rect l="T18" t="T19" r="T20" b="T21"/>
                    <a:pathLst>
                      <a:path w="602" h="2">
                        <a:moveTo>
                          <a:pt x="3" y="0"/>
                        </a:moveTo>
                        <a:lnTo>
                          <a:pt x="602" y="0"/>
                        </a:lnTo>
                        <a:lnTo>
                          <a:pt x="602" y="2"/>
                        </a:lnTo>
                        <a:lnTo>
                          <a:pt x="0" y="2"/>
                        </a:lnTo>
                        <a:lnTo>
                          <a:pt x="3" y="2"/>
                        </a:lnTo>
                        <a:lnTo>
                          <a:pt x="3" y="0"/>
                        </a:lnTo>
                        <a:close/>
                      </a:path>
                    </a:pathLst>
                  </a:custGeom>
                  <a:solidFill>
                    <a:srgbClr val="BFBFBF"/>
                  </a:solidFill>
                  <a:ln w="9525">
                    <a:noFill/>
                    <a:round/>
                    <a:headEnd/>
                    <a:tailEnd/>
                  </a:ln>
                </p:spPr>
                <p:txBody>
                  <a:bodyPr/>
                  <a:lstStyle/>
                  <a:p>
                    <a:endParaRPr lang="en-US"/>
                  </a:p>
                </p:txBody>
              </p:sp>
              <p:sp>
                <p:nvSpPr>
                  <p:cNvPr id="37720" name="Freeform 874"/>
                  <p:cNvSpPr>
                    <a:spLocks/>
                  </p:cNvSpPr>
                  <p:nvPr/>
                </p:nvSpPr>
                <p:spPr bwMode="auto">
                  <a:xfrm>
                    <a:off x="934" y="1563"/>
                    <a:ext cx="607" cy="3"/>
                  </a:xfrm>
                  <a:custGeom>
                    <a:avLst/>
                    <a:gdLst>
                      <a:gd name="T0" fmla="*/ 5 w 607"/>
                      <a:gd name="T1" fmla="*/ 0 h 3"/>
                      <a:gd name="T2" fmla="*/ 607 w 607"/>
                      <a:gd name="T3" fmla="*/ 0 h 3"/>
                      <a:gd name="T4" fmla="*/ 607 w 607"/>
                      <a:gd name="T5" fmla="*/ 3 h 3"/>
                      <a:gd name="T6" fmla="*/ 0 w 607"/>
                      <a:gd name="T7" fmla="*/ 3 h 3"/>
                      <a:gd name="T8" fmla="*/ 3 w 607"/>
                      <a:gd name="T9" fmla="*/ 3 h 3"/>
                      <a:gd name="T10" fmla="*/ 3 w 607"/>
                      <a:gd name="T11" fmla="*/ 0 h 3"/>
                      <a:gd name="T12" fmla="*/ 5 w 607"/>
                      <a:gd name="T13" fmla="*/ 0 h 3"/>
                      <a:gd name="T14" fmla="*/ 0 60000 65536"/>
                      <a:gd name="T15" fmla="*/ 0 60000 65536"/>
                      <a:gd name="T16" fmla="*/ 0 60000 65536"/>
                      <a:gd name="T17" fmla="*/ 0 60000 65536"/>
                      <a:gd name="T18" fmla="*/ 0 60000 65536"/>
                      <a:gd name="T19" fmla="*/ 0 60000 65536"/>
                      <a:gd name="T20" fmla="*/ 0 60000 65536"/>
                      <a:gd name="T21" fmla="*/ 0 w 607"/>
                      <a:gd name="T22" fmla="*/ 0 h 3"/>
                      <a:gd name="T23" fmla="*/ 607 w 60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3">
                        <a:moveTo>
                          <a:pt x="5" y="0"/>
                        </a:moveTo>
                        <a:lnTo>
                          <a:pt x="607" y="0"/>
                        </a:lnTo>
                        <a:lnTo>
                          <a:pt x="607" y="3"/>
                        </a:lnTo>
                        <a:lnTo>
                          <a:pt x="0" y="3"/>
                        </a:lnTo>
                        <a:lnTo>
                          <a:pt x="3" y="3"/>
                        </a:lnTo>
                        <a:lnTo>
                          <a:pt x="3" y="0"/>
                        </a:lnTo>
                        <a:lnTo>
                          <a:pt x="5" y="0"/>
                        </a:lnTo>
                        <a:close/>
                      </a:path>
                    </a:pathLst>
                  </a:custGeom>
                  <a:solidFill>
                    <a:srgbClr val="BBBBBB"/>
                  </a:solidFill>
                  <a:ln w="9525">
                    <a:noFill/>
                    <a:round/>
                    <a:headEnd/>
                    <a:tailEnd/>
                  </a:ln>
                </p:spPr>
                <p:txBody>
                  <a:bodyPr/>
                  <a:lstStyle/>
                  <a:p>
                    <a:endParaRPr lang="en-US"/>
                  </a:p>
                </p:txBody>
              </p:sp>
              <p:sp>
                <p:nvSpPr>
                  <p:cNvPr id="37721" name="Freeform 875"/>
                  <p:cNvSpPr>
                    <a:spLocks/>
                  </p:cNvSpPr>
                  <p:nvPr/>
                </p:nvSpPr>
                <p:spPr bwMode="auto">
                  <a:xfrm>
                    <a:off x="934" y="1566"/>
                    <a:ext cx="607" cy="1"/>
                  </a:xfrm>
                  <a:custGeom>
                    <a:avLst/>
                    <a:gdLst>
                      <a:gd name="T0" fmla="*/ 0 w 607"/>
                      <a:gd name="T1" fmla="*/ 0 h 1"/>
                      <a:gd name="T2" fmla="*/ 607 w 607"/>
                      <a:gd name="T3" fmla="*/ 0 h 1"/>
                      <a:gd name="T4" fmla="*/ 0 w 607"/>
                      <a:gd name="T5" fmla="*/ 0 h 1"/>
                      <a:gd name="T6" fmla="*/ 0 60000 65536"/>
                      <a:gd name="T7" fmla="*/ 0 60000 65536"/>
                      <a:gd name="T8" fmla="*/ 0 60000 65536"/>
                      <a:gd name="T9" fmla="*/ 0 w 607"/>
                      <a:gd name="T10" fmla="*/ 0 h 1"/>
                      <a:gd name="T11" fmla="*/ 607 w 607"/>
                      <a:gd name="T12" fmla="*/ 1 h 1"/>
                    </a:gdLst>
                    <a:ahLst/>
                    <a:cxnLst>
                      <a:cxn ang="T6">
                        <a:pos x="T0" y="T1"/>
                      </a:cxn>
                      <a:cxn ang="T7">
                        <a:pos x="T2" y="T3"/>
                      </a:cxn>
                      <a:cxn ang="T8">
                        <a:pos x="T4" y="T5"/>
                      </a:cxn>
                    </a:cxnLst>
                    <a:rect l="T9" t="T10" r="T11" b="T12"/>
                    <a:pathLst>
                      <a:path w="607" h="1">
                        <a:moveTo>
                          <a:pt x="0" y="0"/>
                        </a:moveTo>
                        <a:lnTo>
                          <a:pt x="607" y="0"/>
                        </a:lnTo>
                        <a:lnTo>
                          <a:pt x="0" y="0"/>
                        </a:lnTo>
                        <a:close/>
                      </a:path>
                    </a:pathLst>
                  </a:custGeom>
                  <a:solidFill>
                    <a:srgbClr val="B8B8B8"/>
                  </a:solidFill>
                  <a:ln w="9525">
                    <a:noFill/>
                    <a:round/>
                    <a:headEnd/>
                    <a:tailEnd/>
                  </a:ln>
                </p:spPr>
                <p:txBody>
                  <a:bodyPr/>
                  <a:lstStyle/>
                  <a:p>
                    <a:endParaRPr lang="en-US"/>
                  </a:p>
                </p:txBody>
              </p:sp>
              <p:sp>
                <p:nvSpPr>
                  <p:cNvPr id="37722" name="Freeform 876"/>
                  <p:cNvSpPr>
                    <a:spLocks/>
                  </p:cNvSpPr>
                  <p:nvPr/>
                </p:nvSpPr>
                <p:spPr bwMode="auto">
                  <a:xfrm>
                    <a:off x="931" y="1566"/>
                    <a:ext cx="610" cy="2"/>
                  </a:xfrm>
                  <a:custGeom>
                    <a:avLst/>
                    <a:gdLst>
                      <a:gd name="T0" fmla="*/ 3 w 610"/>
                      <a:gd name="T1" fmla="*/ 0 h 2"/>
                      <a:gd name="T2" fmla="*/ 610 w 610"/>
                      <a:gd name="T3" fmla="*/ 0 h 2"/>
                      <a:gd name="T4" fmla="*/ 610 w 610"/>
                      <a:gd name="T5" fmla="*/ 2 h 2"/>
                      <a:gd name="T6" fmla="*/ 0 w 610"/>
                      <a:gd name="T7" fmla="*/ 2 h 2"/>
                      <a:gd name="T8" fmla="*/ 3 w 610"/>
                      <a:gd name="T9" fmla="*/ 2 h 2"/>
                      <a:gd name="T10" fmla="*/ 3 w 610"/>
                      <a:gd name="T11" fmla="*/ 0 h 2"/>
                      <a:gd name="T12" fmla="*/ 0 60000 65536"/>
                      <a:gd name="T13" fmla="*/ 0 60000 65536"/>
                      <a:gd name="T14" fmla="*/ 0 60000 65536"/>
                      <a:gd name="T15" fmla="*/ 0 60000 65536"/>
                      <a:gd name="T16" fmla="*/ 0 60000 65536"/>
                      <a:gd name="T17" fmla="*/ 0 60000 65536"/>
                      <a:gd name="T18" fmla="*/ 0 w 610"/>
                      <a:gd name="T19" fmla="*/ 0 h 2"/>
                      <a:gd name="T20" fmla="*/ 610 w 6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610" h="2">
                        <a:moveTo>
                          <a:pt x="3" y="0"/>
                        </a:moveTo>
                        <a:lnTo>
                          <a:pt x="610" y="0"/>
                        </a:lnTo>
                        <a:lnTo>
                          <a:pt x="610" y="2"/>
                        </a:lnTo>
                        <a:lnTo>
                          <a:pt x="0" y="2"/>
                        </a:lnTo>
                        <a:lnTo>
                          <a:pt x="3" y="2"/>
                        </a:lnTo>
                        <a:lnTo>
                          <a:pt x="3" y="0"/>
                        </a:lnTo>
                        <a:close/>
                      </a:path>
                    </a:pathLst>
                  </a:custGeom>
                  <a:solidFill>
                    <a:srgbClr val="B4B4B4"/>
                  </a:solidFill>
                  <a:ln w="9525">
                    <a:noFill/>
                    <a:round/>
                    <a:headEnd/>
                    <a:tailEnd/>
                  </a:ln>
                </p:spPr>
                <p:txBody>
                  <a:bodyPr/>
                  <a:lstStyle/>
                  <a:p>
                    <a:endParaRPr lang="en-US"/>
                  </a:p>
                </p:txBody>
              </p:sp>
              <p:sp>
                <p:nvSpPr>
                  <p:cNvPr id="37723" name="Rectangle 877"/>
                  <p:cNvSpPr>
                    <a:spLocks noChangeArrowheads="1"/>
                  </p:cNvSpPr>
                  <p:nvPr/>
                </p:nvSpPr>
                <p:spPr bwMode="auto">
                  <a:xfrm>
                    <a:off x="931" y="1568"/>
                    <a:ext cx="610" cy="3"/>
                  </a:xfrm>
                  <a:prstGeom prst="rect">
                    <a:avLst/>
                  </a:prstGeom>
                  <a:solidFill>
                    <a:srgbClr val="B1B1B1"/>
                  </a:solidFill>
                  <a:ln w="9525">
                    <a:noFill/>
                    <a:miter lim="800000"/>
                    <a:headEnd/>
                    <a:tailEnd/>
                  </a:ln>
                </p:spPr>
                <p:txBody>
                  <a:bodyPr/>
                  <a:lstStyle/>
                  <a:p>
                    <a:endParaRPr lang="en-US"/>
                  </a:p>
                </p:txBody>
              </p:sp>
              <p:sp>
                <p:nvSpPr>
                  <p:cNvPr id="37724" name="Freeform 878"/>
                  <p:cNvSpPr>
                    <a:spLocks/>
                  </p:cNvSpPr>
                  <p:nvPr/>
                </p:nvSpPr>
                <p:spPr bwMode="auto">
                  <a:xfrm>
                    <a:off x="929" y="1571"/>
                    <a:ext cx="612" cy="1"/>
                  </a:xfrm>
                  <a:custGeom>
                    <a:avLst/>
                    <a:gdLst>
                      <a:gd name="T0" fmla="*/ 2 w 612"/>
                      <a:gd name="T1" fmla="*/ 0 h 1"/>
                      <a:gd name="T2" fmla="*/ 612 w 612"/>
                      <a:gd name="T3" fmla="*/ 0 h 1"/>
                      <a:gd name="T4" fmla="*/ 0 w 612"/>
                      <a:gd name="T5" fmla="*/ 0 h 1"/>
                      <a:gd name="T6" fmla="*/ 2 w 612"/>
                      <a:gd name="T7" fmla="*/ 0 h 1"/>
                      <a:gd name="T8" fmla="*/ 0 60000 65536"/>
                      <a:gd name="T9" fmla="*/ 0 60000 65536"/>
                      <a:gd name="T10" fmla="*/ 0 60000 65536"/>
                      <a:gd name="T11" fmla="*/ 0 60000 65536"/>
                      <a:gd name="T12" fmla="*/ 0 w 612"/>
                      <a:gd name="T13" fmla="*/ 0 h 1"/>
                      <a:gd name="T14" fmla="*/ 612 w 612"/>
                      <a:gd name="T15" fmla="*/ 1 h 1"/>
                    </a:gdLst>
                    <a:ahLst/>
                    <a:cxnLst>
                      <a:cxn ang="T8">
                        <a:pos x="T0" y="T1"/>
                      </a:cxn>
                      <a:cxn ang="T9">
                        <a:pos x="T2" y="T3"/>
                      </a:cxn>
                      <a:cxn ang="T10">
                        <a:pos x="T4" y="T5"/>
                      </a:cxn>
                      <a:cxn ang="T11">
                        <a:pos x="T6" y="T7"/>
                      </a:cxn>
                    </a:cxnLst>
                    <a:rect l="T12" t="T13" r="T14" b="T15"/>
                    <a:pathLst>
                      <a:path w="612" h="1">
                        <a:moveTo>
                          <a:pt x="2" y="0"/>
                        </a:moveTo>
                        <a:lnTo>
                          <a:pt x="612" y="0"/>
                        </a:lnTo>
                        <a:lnTo>
                          <a:pt x="0" y="0"/>
                        </a:lnTo>
                        <a:lnTo>
                          <a:pt x="2" y="0"/>
                        </a:lnTo>
                        <a:close/>
                      </a:path>
                    </a:pathLst>
                  </a:custGeom>
                  <a:solidFill>
                    <a:srgbClr val="ADADAD"/>
                  </a:solidFill>
                  <a:ln w="9525">
                    <a:noFill/>
                    <a:round/>
                    <a:headEnd/>
                    <a:tailEnd/>
                  </a:ln>
                </p:spPr>
                <p:txBody>
                  <a:bodyPr/>
                  <a:lstStyle/>
                  <a:p>
                    <a:endParaRPr lang="en-US"/>
                  </a:p>
                </p:txBody>
              </p:sp>
              <p:sp>
                <p:nvSpPr>
                  <p:cNvPr id="37725" name="Rectangle 879"/>
                  <p:cNvSpPr>
                    <a:spLocks noChangeArrowheads="1"/>
                  </p:cNvSpPr>
                  <p:nvPr/>
                </p:nvSpPr>
                <p:spPr bwMode="auto">
                  <a:xfrm>
                    <a:off x="929" y="1571"/>
                    <a:ext cx="612" cy="3"/>
                  </a:xfrm>
                  <a:prstGeom prst="rect">
                    <a:avLst/>
                  </a:prstGeom>
                  <a:solidFill>
                    <a:srgbClr val="AAAAAA"/>
                  </a:solidFill>
                  <a:ln w="9525">
                    <a:noFill/>
                    <a:miter lim="800000"/>
                    <a:headEnd/>
                    <a:tailEnd/>
                  </a:ln>
                </p:spPr>
                <p:txBody>
                  <a:bodyPr/>
                  <a:lstStyle/>
                  <a:p>
                    <a:endParaRPr lang="en-US"/>
                  </a:p>
                </p:txBody>
              </p:sp>
              <p:sp>
                <p:nvSpPr>
                  <p:cNvPr id="37726" name="Rectangle 880"/>
                  <p:cNvSpPr>
                    <a:spLocks noChangeArrowheads="1"/>
                  </p:cNvSpPr>
                  <p:nvPr/>
                </p:nvSpPr>
                <p:spPr bwMode="auto">
                  <a:xfrm>
                    <a:off x="929" y="1574"/>
                    <a:ext cx="612" cy="2"/>
                  </a:xfrm>
                  <a:prstGeom prst="rect">
                    <a:avLst/>
                  </a:prstGeom>
                  <a:solidFill>
                    <a:srgbClr val="A6A6A6"/>
                  </a:solidFill>
                  <a:ln w="9525">
                    <a:noFill/>
                    <a:miter lim="800000"/>
                    <a:headEnd/>
                    <a:tailEnd/>
                  </a:ln>
                </p:spPr>
                <p:txBody>
                  <a:bodyPr/>
                  <a:lstStyle/>
                  <a:p>
                    <a:endParaRPr lang="en-US"/>
                  </a:p>
                </p:txBody>
              </p:sp>
              <p:sp>
                <p:nvSpPr>
                  <p:cNvPr id="37727" name="Freeform 881"/>
                  <p:cNvSpPr>
                    <a:spLocks/>
                  </p:cNvSpPr>
                  <p:nvPr/>
                </p:nvSpPr>
                <p:spPr bwMode="auto">
                  <a:xfrm>
                    <a:off x="929" y="1576"/>
                    <a:ext cx="612" cy="1"/>
                  </a:xfrm>
                  <a:custGeom>
                    <a:avLst/>
                    <a:gdLst>
                      <a:gd name="T0" fmla="*/ 0 w 612"/>
                      <a:gd name="T1" fmla="*/ 0 h 1"/>
                      <a:gd name="T2" fmla="*/ 612 w 612"/>
                      <a:gd name="T3" fmla="*/ 0 h 1"/>
                      <a:gd name="T4" fmla="*/ 0 w 612"/>
                      <a:gd name="T5" fmla="*/ 0 h 1"/>
                      <a:gd name="T6" fmla="*/ 0 60000 65536"/>
                      <a:gd name="T7" fmla="*/ 0 60000 65536"/>
                      <a:gd name="T8" fmla="*/ 0 60000 65536"/>
                      <a:gd name="T9" fmla="*/ 0 w 612"/>
                      <a:gd name="T10" fmla="*/ 0 h 1"/>
                      <a:gd name="T11" fmla="*/ 612 w 612"/>
                      <a:gd name="T12" fmla="*/ 1 h 1"/>
                    </a:gdLst>
                    <a:ahLst/>
                    <a:cxnLst>
                      <a:cxn ang="T6">
                        <a:pos x="T0" y="T1"/>
                      </a:cxn>
                      <a:cxn ang="T7">
                        <a:pos x="T2" y="T3"/>
                      </a:cxn>
                      <a:cxn ang="T8">
                        <a:pos x="T4" y="T5"/>
                      </a:cxn>
                    </a:cxnLst>
                    <a:rect l="T9" t="T10" r="T11" b="T12"/>
                    <a:pathLst>
                      <a:path w="612" h="1">
                        <a:moveTo>
                          <a:pt x="0" y="0"/>
                        </a:moveTo>
                        <a:lnTo>
                          <a:pt x="612" y="0"/>
                        </a:lnTo>
                        <a:lnTo>
                          <a:pt x="0" y="0"/>
                        </a:lnTo>
                        <a:close/>
                      </a:path>
                    </a:pathLst>
                  </a:custGeom>
                  <a:solidFill>
                    <a:srgbClr val="A2A2A2"/>
                  </a:solidFill>
                  <a:ln w="9525">
                    <a:noFill/>
                    <a:round/>
                    <a:headEnd/>
                    <a:tailEnd/>
                  </a:ln>
                </p:spPr>
                <p:txBody>
                  <a:bodyPr/>
                  <a:lstStyle/>
                  <a:p>
                    <a:endParaRPr lang="en-US"/>
                  </a:p>
                </p:txBody>
              </p:sp>
              <p:sp>
                <p:nvSpPr>
                  <p:cNvPr id="37728" name="Rectangle 882"/>
                  <p:cNvSpPr>
                    <a:spLocks noChangeArrowheads="1"/>
                  </p:cNvSpPr>
                  <p:nvPr/>
                </p:nvSpPr>
                <p:spPr bwMode="auto">
                  <a:xfrm>
                    <a:off x="929" y="1576"/>
                    <a:ext cx="612" cy="3"/>
                  </a:xfrm>
                  <a:prstGeom prst="rect">
                    <a:avLst/>
                  </a:prstGeom>
                  <a:solidFill>
                    <a:srgbClr val="9F9F9F"/>
                  </a:solidFill>
                  <a:ln w="9525">
                    <a:noFill/>
                    <a:miter lim="800000"/>
                    <a:headEnd/>
                    <a:tailEnd/>
                  </a:ln>
                </p:spPr>
                <p:txBody>
                  <a:bodyPr/>
                  <a:lstStyle/>
                  <a:p>
                    <a:endParaRPr lang="en-US"/>
                  </a:p>
                </p:txBody>
              </p:sp>
              <p:sp>
                <p:nvSpPr>
                  <p:cNvPr id="37729" name="Freeform 883"/>
                  <p:cNvSpPr>
                    <a:spLocks/>
                  </p:cNvSpPr>
                  <p:nvPr/>
                </p:nvSpPr>
                <p:spPr bwMode="auto">
                  <a:xfrm>
                    <a:off x="929" y="1579"/>
                    <a:ext cx="612" cy="2"/>
                  </a:xfrm>
                  <a:custGeom>
                    <a:avLst/>
                    <a:gdLst>
                      <a:gd name="T0" fmla="*/ 0 w 612"/>
                      <a:gd name="T1" fmla="*/ 0 h 2"/>
                      <a:gd name="T2" fmla="*/ 612 w 612"/>
                      <a:gd name="T3" fmla="*/ 0 h 2"/>
                      <a:gd name="T4" fmla="*/ 612 w 612"/>
                      <a:gd name="T5" fmla="*/ 2 h 2"/>
                      <a:gd name="T6" fmla="*/ 2 w 612"/>
                      <a:gd name="T7" fmla="*/ 2 h 2"/>
                      <a:gd name="T8" fmla="*/ 0 w 612"/>
                      <a:gd name="T9" fmla="*/ 2 h 2"/>
                      <a:gd name="T10" fmla="*/ 0 w 612"/>
                      <a:gd name="T11" fmla="*/ 0 h 2"/>
                      <a:gd name="T12" fmla="*/ 0 60000 65536"/>
                      <a:gd name="T13" fmla="*/ 0 60000 65536"/>
                      <a:gd name="T14" fmla="*/ 0 60000 65536"/>
                      <a:gd name="T15" fmla="*/ 0 60000 65536"/>
                      <a:gd name="T16" fmla="*/ 0 60000 65536"/>
                      <a:gd name="T17" fmla="*/ 0 60000 65536"/>
                      <a:gd name="T18" fmla="*/ 0 w 612"/>
                      <a:gd name="T19" fmla="*/ 0 h 2"/>
                      <a:gd name="T20" fmla="*/ 612 w 612"/>
                      <a:gd name="T21" fmla="*/ 2 h 2"/>
                    </a:gdLst>
                    <a:ahLst/>
                    <a:cxnLst>
                      <a:cxn ang="T12">
                        <a:pos x="T0" y="T1"/>
                      </a:cxn>
                      <a:cxn ang="T13">
                        <a:pos x="T2" y="T3"/>
                      </a:cxn>
                      <a:cxn ang="T14">
                        <a:pos x="T4" y="T5"/>
                      </a:cxn>
                      <a:cxn ang="T15">
                        <a:pos x="T6" y="T7"/>
                      </a:cxn>
                      <a:cxn ang="T16">
                        <a:pos x="T8" y="T9"/>
                      </a:cxn>
                      <a:cxn ang="T17">
                        <a:pos x="T10" y="T11"/>
                      </a:cxn>
                    </a:cxnLst>
                    <a:rect l="T18" t="T19" r="T20" b="T21"/>
                    <a:pathLst>
                      <a:path w="612" h="2">
                        <a:moveTo>
                          <a:pt x="0" y="0"/>
                        </a:moveTo>
                        <a:lnTo>
                          <a:pt x="612" y="0"/>
                        </a:lnTo>
                        <a:lnTo>
                          <a:pt x="612" y="2"/>
                        </a:lnTo>
                        <a:lnTo>
                          <a:pt x="2" y="2"/>
                        </a:lnTo>
                        <a:lnTo>
                          <a:pt x="0" y="2"/>
                        </a:lnTo>
                        <a:lnTo>
                          <a:pt x="0" y="0"/>
                        </a:lnTo>
                        <a:close/>
                      </a:path>
                    </a:pathLst>
                  </a:custGeom>
                  <a:solidFill>
                    <a:srgbClr val="9B9B9B"/>
                  </a:solidFill>
                  <a:ln w="9525">
                    <a:noFill/>
                    <a:round/>
                    <a:headEnd/>
                    <a:tailEnd/>
                  </a:ln>
                </p:spPr>
                <p:txBody>
                  <a:bodyPr/>
                  <a:lstStyle/>
                  <a:p>
                    <a:endParaRPr lang="en-US"/>
                  </a:p>
                </p:txBody>
              </p:sp>
              <p:sp>
                <p:nvSpPr>
                  <p:cNvPr id="37730" name="Rectangle 884"/>
                  <p:cNvSpPr>
                    <a:spLocks noChangeArrowheads="1"/>
                  </p:cNvSpPr>
                  <p:nvPr/>
                </p:nvSpPr>
                <p:spPr bwMode="auto">
                  <a:xfrm>
                    <a:off x="931" y="1581"/>
                    <a:ext cx="610" cy="3"/>
                  </a:xfrm>
                  <a:prstGeom prst="rect">
                    <a:avLst/>
                  </a:prstGeom>
                  <a:solidFill>
                    <a:srgbClr val="989898"/>
                  </a:solidFill>
                  <a:ln w="9525">
                    <a:noFill/>
                    <a:miter lim="800000"/>
                    <a:headEnd/>
                    <a:tailEnd/>
                  </a:ln>
                </p:spPr>
                <p:txBody>
                  <a:bodyPr/>
                  <a:lstStyle/>
                  <a:p>
                    <a:endParaRPr lang="en-US"/>
                  </a:p>
                </p:txBody>
              </p:sp>
              <p:sp>
                <p:nvSpPr>
                  <p:cNvPr id="37731" name="Freeform 885"/>
                  <p:cNvSpPr>
                    <a:spLocks/>
                  </p:cNvSpPr>
                  <p:nvPr/>
                </p:nvSpPr>
                <p:spPr bwMode="auto">
                  <a:xfrm>
                    <a:off x="931" y="1584"/>
                    <a:ext cx="610" cy="1"/>
                  </a:xfrm>
                  <a:custGeom>
                    <a:avLst/>
                    <a:gdLst>
                      <a:gd name="T0" fmla="*/ 0 w 610"/>
                      <a:gd name="T1" fmla="*/ 0 h 1"/>
                      <a:gd name="T2" fmla="*/ 610 w 610"/>
                      <a:gd name="T3" fmla="*/ 0 h 1"/>
                      <a:gd name="T4" fmla="*/ 0 w 610"/>
                      <a:gd name="T5" fmla="*/ 0 h 1"/>
                      <a:gd name="T6" fmla="*/ 0 60000 65536"/>
                      <a:gd name="T7" fmla="*/ 0 60000 65536"/>
                      <a:gd name="T8" fmla="*/ 0 60000 65536"/>
                      <a:gd name="T9" fmla="*/ 0 w 610"/>
                      <a:gd name="T10" fmla="*/ 0 h 1"/>
                      <a:gd name="T11" fmla="*/ 610 w 610"/>
                      <a:gd name="T12" fmla="*/ 1 h 1"/>
                    </a:gdLst>
                    <a:ahLst/>
                    <a:cxnLst>
                      <a:cxn ang="T6">
                        <a:pos x="T0" y="T1"/>
                      </a:cxn>
                      <a:cxn ang="T7">
                        <a:pos x="T2" y="T3"/>
                      </a:cxn>
                      <a:cxn ang="T8">
                        <a:pos x="T4" y="T5"/>
                      </a:cxn>
                    </a:cxnLst>
                    <a:rect l="T9" t="T10" r="T11" b="T12"/>
                    <a:pathLst>
                      <a:path w="610" h="1">
                        <a:moveTo>
                          <a:pt x="0" y="0"/>
                        </a:moveTo>
                        <a:lnTo>
                          <a:pt x="610" y="0"/>
                        </a:lnTo>
                        <a:lnTo>
                          <a:pt x="0" y="0"/>
                        </a:lnTo>
                        <a:close/>
                      </a:path>
                    </a:pathLst>
                  </a:custGeom>
                  <a:solidFill>
                    <a:srgbClr val="949494"/>
                  </a:solidFill>
                  <a:ln w="9525">
                    <a:noFill/>
                    <a:round/>
                    <a:headEnd/>
                    <a:tailEnd/>
                  </a:ln>
                </p:spPr>
                <p:txBody>
                  <a:bodyPr/>
                  <a:lstStyle/>
                  <a:p>
                    <a:endParaRPr lang="en-US"/>
                  </a:p>
                </p:txBody>
              </p:sp>
              <p:sp>
                <p:nvSpPr>
                  <p:cNvPr id="37732" name="Freeform 886"/>
                  <p:cNvSpPr>
                    <a:spLocks/>
                  </p:cNvSpPr>
                  <p:nvPr/>
                </p:nvSpPr>
                <p:spPr bwMode="auto">
                  <a:xfrm>
                    <a:off x="931" y="1584"/>
                    <a:ext cx="610" cy="2"/>
                  </a:xfrm>
                  <a:custGeom>
                    <a:avLst/>
                    <a:gdLst>
                      <a:gd name="T0" fmla="*/ 0 w 610"/>
                      <a:gd name="T1" fmla="*/ 0 h 2"/>
                      <a:gd name="T2" fmla="*/ 610 w 610"/>
                      <a:gd name="T3" fmla="*/ 0 h 2"/>
                      <a:gd name="T4" fmla="*/ 610 w 610"/>
                      <a:gd name="T5" fmla="*/ 2 h 2"/>
                      <a:gd name="T6" fmla="*/ 3 w 610"/>
                      <a:gd name="T7" fmla="*/ 2 h 2"/>
                      <a:gd name="T8" fmla="*/ 0 w 610"/>
                      <a:gd name="T9" fmla="*/ 2 h 2"/>
                      <a:gd name="T10" fmla="*/ 0 w 610"/>
                      <a:gd name="T11" fmla="*/ 0 h 2"/>
                      <a:gd name="T12" fmla="*/ 0 60000 65536"/>
                      <a:gd name="T13" fmla="*/ 0 60000 65536"/>
                      <a:gd name="T14" fmla="*/ 0 60000 65536"/>
                      <a:gd name="T15" fmla="*/ 0 60000 65536"/>
                      <a:gd name="T16" fmla="*/ 0 60000 65536"/>
                      <a:gd name="T17" fmla="*/ 0 60000 65536"/>
                      <a:gd name="T18" fmla="*/ 0 w 610"/>
                      <a:gd name="T19" fmla="*/ 0 h 2"/>
                      <a:gd name="T20" fmla="*/ 610 w 6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610" h="2">
                        <a:moveTo>
                          <a:pt x="0" y="0"/>
                        </a:moveTo>
                        <a:lnTo>
                          <a:pt x="610" y="0"/>
                        </a:lnTo>
                        <a:lnTo>
                          <a:pt x="610" y="2"/>
                        </a:lnTo>
                        <a:lnTo>
                          <a:pt x="3" y="2"/>
                        </a:lnTo>
                        <a:lnTo>
                          <a:pt x="0" y="2"/>
                        </a:lnTo>
                        <a:lnTo>
                          <a:pt x="0" y="0"/>
                        </a:lnTo>
                        <a:close/>
                      </a:path>
                    </a:pathLst>
                  </a:custGeom>
                  <a:solidFill>
                    <a:srgbClr val="919191"/>
                  </a:solidFill>
                  <a:ln w="9525">
                    <a:noFill/>
                    <a:round/>
                    <a:headEnd/>
                    <a:tailEnd/>
                  </a:ln>
                </p:spPr>
                <p:txBody>
                  <a:bodyPr/>
                  <a:lstStyle/>
                  <a:p>
                    <a:endParaRPr lang="en-US"/>
                  </a:p>
                </p:txBody>
              </p:sp>
              <p:sp>
                <p:nvSpPr>
                  <p:cNvPr id="37733" name="Rectangle 887"/>
                  <p:cNvSpPr>
                    <a:spLocks noChangeArrowheads="1"/>
                  </p:cNvSpPr>
                  <p:nvPr/>
                </p:nvSpPr>
                <p:spPr bwMode="auto">
                  <a:xfrm>
                    <a:off x="934" y="1586"/>
                    <a:ext cx="607" cy="2"/>
                  </a:xfrm>
                  <a:prstGeom prst="rect">
                    <a:avLst/>
                  </a:prstGeom>
                  <a:solidFill>
                    <a:srgbClr val="8D8D8D"/>
                  </a:solidFill>
                  <a:ln w="9525">
                    <a:noFill/>
                    <a:miter lim="800000"/>
                    <a:headEnd/>
                    <a:tailEnd/>
                  </a:ln>
                </p:spPr>
                <p:txBody>
                  <a:bodyPr/>
                  <a:lstStyle/>
                  <a:p>
                    <a:endParaRPr lang="en-US"/>
                  </a:p>
                </p:txBody>
              </p:sp>
              <p:sp>
                <p:nvSpPr>
                  <p:cNvPr id="37734" name="Freeform 888"/>
                  <p:cNvSpPr>
                    <a:spLocks/>
                  </p:cNvSpPr>
                  <p:nvPr/>
                </p:nvSpPr>
                <p:spPr bwMode="auto">
                  <a:xfrm>
                    <a:off x="934" y="1588"/>
                    <a:ext cx="607" cy="1"/>
                  </a:xfrm>
                  <a:custGeom>
                    <a:avLst/>
                    <a:gdLst>
                      <a:gd name="T0" fmla="*/ 0 w 607"/>
                      <a:gd name="T1" fmla="*/ 0 h 1"/>
                      <a:gd name="T2" fmla="*/ 607 w 607"/>
                      <a:gd name="T3" fmla="*/ 0 h 1"/>
                      <a:gd name="T4" fmla="*/ 3 w 607"/>
                      <a:gd name="T5" fmla="*/ 0 h 1"/>
                      <a:gd name="T6" fmla="*/ 0 w 607"/>
                      <a:gd name="T7" fmla="*/ 0 h 1"/>
                      <a:gd name="T8" fmla="*/ 0 60000 65536"/>
                      <a:gd name="T9" fmla="*/ 0 60000 65536"/>
                      <a:gd name="T10" fmla="*/ 0 60000 65536"/>
                      <a:gd name="T11" fmla="*/ 0 60000 65536"/>
                      <a:gd name="T12" fmla="*/ 0 w 607"/>
                      <a:gd name="T13" fmla="*/ 0 h 1"/>
                      <a:gd name="T14" fmla="*/ 607 w 607"/>
                      <a:gd name="T15" fmla="*/ 1 h 1"/>
                    </a:gdLst>
                    <a:ahLst/>
                    <a:cxnLst>
                      <a:cxn ang="T8">
                        <a:pos x="T0" y="T1"/>
                      </a:cxn>
                      <a:cxn ang="T9">
                        <a:pos x="T2" y="T3"/>
                      </a:cxn>
                      <a:cxn ang="T10">
                        <a:pos x="T4" y="T5"/>
                      </a:cxn>
                      <a:cxn ang="T11">
                        <a:pos x="T6" y="T7"/>
                      </a:cxn>
                    </a:cxnLst>
                    <a:rect l="T12" t="T13" r="T14" b="T15"/>
                    <a:pathLst>
                      <a:path w="607" h="1">
                        <a:moveTo>
                          <a:pt x="0" y="0"/>
                        </a:moveTo>
                        <a:lnTo>
                          <a:pt x="607" y="0"/>
                        </a:lnTo>
                        <a:lnTo>
                          <a:pt x="3" y="0"/>
                        </a:lnTo>
                        <a:lnTo>
                          <a:pt x="0" y="0"/>
                        </a:lnTo>
                        <a:close/>
                      </a:path>
                    </a:pathLst>
                  </a:custGeom>
                  <a:solidFill>
                    <a:srgbClr val="898989"/>
                  </a:solidFill>
                  <a:ln w="9525">
                    <a:noFill/>
                    <a:round/>
                    <a:headEnd/>
                    <a:tailEnd/>
                  </a:ln>
                </p:spPr>
                <p:txBody>
                  <a:bodyPr/>
                  <a:lstStyle/>
                  <a:p>
                    <a:endParaRPr lang="en-US"/>
                  </a:p>
                </p:txBody>
              </p:sp>
              <p:sp>
                <p:nvSpPr>
                  <p:cNvPr id="37735" name="Freeform 889"/>
                  <p:cNvSpPr>
                    <a:spLocks/>
                  </p:cNvSpPr>
                  <p:nvPr/>
                </p:nvSpPr>
                <p:spPr bwMode="auto">
                  <a:xfrm>
                    <a:off x="937" y="1588"/>
                    <a:ext cx="604" cy="3"/>
                  </a:xfrm>
                  <a:custGeom>
                    <a:avLst/>
                    <a:gdLst>
                      <a:gd name="T0" fmla="*/ 0 w 604"/>
                      <a:gd name="T1" fmla="*/ 0 h 3"/>
                      <a:gd name="T2" fmla="*/ 604 w 604"/>
                      <a:gd name="T3" fmla="*/ 0 h 3"/>
                      <a:gd name="T4" fmla="*/ 604 w 604"/>
                      <a:gd name="T5" fmla="*/ 3 h 3"/>
                      <a:gd name="T6" fmla="*/ 5 w 604"/>
                      <a:gd name="T7" fmla="*/ 3 h 3"/>
                      <a:gd name="T8" fmla="*/ 2 w 604"/>
                      <a:gd name="T9" fmla="*/ 3 h 3"/>
                      <a:gd name="T10" fmla="*/ 2 w 604"/>
                      <a:gd name="T11" fmla="*/ 0 h 3"/>
                      <a:gd name="T12" fmla="*/ 0 w 604"/>
                      <a:gd name="T13" fmla="*/ 0 h 3"/>
                      <a:gd name="T14" fmla="*/ 0 60000 65536"/>
                      <a:gd name="T15" fmla="*/ 0 60000 65536"/>
                      <a:gd name="T16" fmla="*/ 0 60000 65536"/>
                      <a:gd name="T17" fmla="*/ 0 60000 65536"/>
                      <a:gd name="T18" fmla="*/ 0 60000 65536"/>
                      <a:gd name="T19" fmla="*/ 0 60000 65536"/>
                      <a:gd name="T20" fmla="*/ 0 60000 65536"/>
                      <a:gd name="T21" fmla="*/ 0 w 604"/>
                      <a:gd name="T22" fmla="*/ 0 h 3"/>
                      <a:gd name="T23" fmla="*/ 604 w 60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4" h="3">
                        <a:moveTo>
                          <a:pt x="0" y="0"/>
                        </a:moveTo>
                        <a:lnTo>
                          <a:pt x="604" y="0"/>
                        </a:lnTo>
                        <a:lnTo>
                          <a:pt x="604" y="3"/>
                        </a:lnTo>
                        <a:lnTo>
                          <a:pt x="5" y="3"/>
                        </a:lnTo>
                        <a:lnTo>
                          <a:pt x="2" y="3"/>
                        </a:lnTo>
                        <a:lnTo>
                          <a:pt x="2" y="0"/>
                        </a:lnTo>
                        <a:lnTo>
                          <a:pt x="0" y="0"/>
                        </a:lnTo>
                        <a:close/>
                      </a:path>
                    </a:pathLst>
                  </a:custGeom>
                  <a:solidFill>
                    <a:srgbClr val="868686"/>
                  </a:solidFill>
                  <a:ln w="9525">
                    <a:noFill/>
                    <a:round/>
                    <a:headEnd/>
                    <a:tailEnd/>
                  </a:ln>
                </p:spPr>
                <p:txBody>
                  <a:bodyPr/>
                  <a:lstStyle/>
                  <a:p>
                    <a:endParaRPr lang="en-US"/>
                  </a:p>
                </p:txBody>
              </p:sp>
              <p:sp>
                <p:nvSpPr>
                  <p:cNvPr id="37736" name="Freeform 890"/>
                  <p:cNvSpPr>
                    <a:spLocks/>
                  </p:cNvSpPr>
                  <p:nvPr/>
                </p:nvSpPr>
                <p:spPr bwMode="auto">
                  <a:xfrm>
                    <a:off x="942" y="1591"/>
                    <a:ext cx="599" cy="2"/>
                  </a:xfrm>
                  <a:custGeom>
                    <a:avLst/>
                    <a:gdLst>
                      <a:gd name="T0" fmla="*/ 0 w 599"/>
                      <a:gd name="T1" fmla="*/ 0 h 2"/>
                      <a:gd name="T2" fmla="*/ 599 w 599"/>
                      <a:gd name="T3" fmla="*/ 0 h 2"/>
                      <a:gd name="T4" fmla="*/ 599 w 599"/>
                      <a:gd name="T5" fmla="*/ 2 h 2"/>
                      <a:gd name="T6" fmla="*/ 163 w 599"/>
                      <a:gd name="T7" fmla="*/ 2 h 2"/>
                      <a:gd name="T8" fmla="*/ 163 w 599"/>
                      <a:gd name="T9" fmla="*/ 0 h 2"/>
                      <a:gd name="T10" fmla="*/ 22 w 599"/>
                      <a:gd name="T11" fmla="*/ 2 h 2"/>
                      <a:gd name="T12" fmla="*/ 20 w 599"/>
                      <a:gd name="T13" fmla="*/ 0 h 2"/>
                      <a:gd name="T14" fmla="*/ 17 w 599"/>
                      <a:gd name="T15" fmla="*/ 0 h 2"/>
                      <a:gd name="T16" fmla="*/ 15 w 599"/>
                      <a:gd name="T17" fmla="*/ 0 h 2"/>
                      <a:gd name="T18" fmla="*/ 12 w 599"/>
                      <a:gd name="T19" fmla="*/ 0 h 2"/>
                      <a:gd name="T20" fmla="*/ 9 w 599"/>
                      <a:gd name="T21" fmla="*/ 0 h 2"/>
                      <a:gd name="T22" fmla="*/ 5 w 599"/>
                      <a:gd name="T23" fmla="*/ 0 h 2"/>
                      <a:gd name="T24" fmla="*/ 2 w 599"/>
                      <a:gd name="T25" fmla="*/ 0 h 2"/>
                      <a:gd name="T26" fmla="*/ 0 w 599"/>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9"/>
                      <a:gd name="T43" fmla="*/ 0 h 2"/>
                      <a:gd name="T44" fmla="*/ 599 w 599"/>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9" h="2">
                        <a:moveTo>
                          <a:pt x="0" y="0"/>
                        </a:moveTo>
                        <a:lnTo>
                          <a:pt x="599" y="0"/>
                        </a:lnTo>
                        <a:lnTo>
                          <a:pt x="599" y="2"/>
                        </a:lnTo>
                        <a:lnTo>
                          <a:pt x="163" y="2"/>
                        </a:lnTo>
                        <a:lnTo>
                          <a:pt x="163" y="0"/>
                        </a:lnTo>
                        <a:lnTo>
                          <a:pt x="22" y="2"/>
                        </a:lnTo>
                        <a:lnTo>
                          <a:pt x="20" y="0"/>
                        </a:lnTo>
                        <a:lnTo>
                          <a:pt x="17" y="0"/>
                        </a:lnTo>
                        <a:lnTo>
                          <a:pt x="15" y="0"/>
                        </a:lnTo>
                        <a:lnTo>
                          <a:pt x="12" y="0"/>
                        </a:lnTo>
                        <a:lnTo>
                          <a:pt x="9" y="0"/>
                        </a:lnTo>
                        <a:lnTo>
                          <a:pt x="5" y="0"/>
                        </a:lnTo>
                        <a:lnTo>
                          <a:pt x="2" y="0"/>
                        </a:lnTo>
                        <a:lnTo>
                          <a:pt x="0" y="0"/>
                        </a:lnTo>
                        <a:close/>
                      </a:path>
                    </a:pathLst>
                  </a:custGeom>
                  <a:solidFill>
                    <a:srgbClr val="828282"/>
                  </a:solidFill>
                  <a:ln w="9525">
                    <a:noFill/>
                    <a:round/>
                    <a:headEnd/>
                    <a:tailEnd/>
                  </a:ln>
                </p:spPr>
                <p:txBody>
                  <a:bodyPr/>
                  <a:lstStyle/>
                  <a:p>
                    <a:endParaRPr lang="en-US"/>
                  </a:p>
                </p:txBody>
              </p:sp>
              <p:sp>
                <p:nvSpPr>
                  <p:cNvPr id="37737" name="Freeform 891"/>
                  <p:cNvSpPr>
                    <a:spLocks/>
                  </p:cNvSpPr>
                  <p:nvPr/>
                </p:nvSpPr>
                <p:spPr bwMode="auto">
                  <a:xfrm>
                    <a:off x="1105" y="1593"/>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7F7F7F"/>
                  </a:solidFill>
                  <a:ln w="9525">
                    <a:noFill/>
                    <a:round/>
                    <a:headEnd/>
                    <a:tailEnd/>
                  </a:ln>
                </p:spPr>
                <p:txBody>
                  <a:bodyPr/>
                  <a:lstStyle/>
                  <a:p>
                    <a:endParaRPr lang="en-US"/>
                  </a:p>
                </p:txBody>
              </p:sp>
              <p:sp>
                <p:nvSpPr>
                  <p:cNvPr id="37738" name="Rectangle 892"/>
                  <p:cNvSpPr>
                    <a:spLocks noChangeArrowheads="1"/>
                  </p:cNvSpPr>
                  <p:nvPr/>
                </p:nvSpPr>
                <p:spPr bwMode="auto">
                  <a:xfrm>
                    <a:off x="1105" y="1593"/>
                    <a:ext cx="436" cy="3"/>
                  </a:xfrm>
                  <a:prstGeom prst="rect">
                    <a:avLst/>
                  </a:prstGeom>
                  <a:solidFill>
                    <a:srgbClr val="7B7B7B"/>
                  </a:solidFill>
                  <a:ln w="9525">
                    <a:noFill/>
                    <a:miter lim="800000"/>
                    <a:headEnd/>
                    <a:tailEnd/>
                  </a:ln>
                </p:spPr>
                <p:txBody>
                  <a:bodyPr/>
                  <a:lstStyle/>
                  <a:p>
                    <a:endParaRPr lang="en-US"/>
                  </a:p>
                </p:txBody>
              </p:sp>
              <p:sp>
                <p:nvSpPr>
                  <p:cNvPr id="37739" name="Rectangle 893"/>
                  <p:cNvSpPr>
                    <a:spLocks noChangeArrowheads="1"/>
                  </p:cNvSpPr>
                  <p:nvPr/>
                </p:nvSpPr>
                <p:spPr bwMode="auto">
                  <a:xfrm>
                    <a:off x="1105" y="1596"/>
                    <a:ext cx="436" cy="3"/>
                  </a:xfrm>
                  <a:prstGeom prst="rect">
                    <a:avLst/>
                  </a:prstGeom>
                  <a:solidFill>
                    <a:srgbClr val="777777"/>
                  </a:solidFill>
                  <a:ln w="9525">
                    <a:noFill/>
                    <a:miter lim="800000"/>
                    <a:headEnd/>
                    <a:tailEnd/>
                  </a:ln>
                </p:spPr>
                <p:txBody>
                  <a:bodyPr/>
                  <a:lstStyle/>
                  <a:p>
                    <a:endParaRPr lang="en-US"/>
                  </a:p>
                </p:txBody>
              </p:sp>
              <p:sp>
                <p:nvSpPr>
                  <p:cNvPr id="37740" name="Freeform 894"/>
                  <p:cNvSpPr>
                    <a:spLocks/>
                  </p:cNvSpPr>
                  <p:nvPr/>
                </p:nvSpPr>
                <p:spPr bwMode="auto">
                  <a:xfrm>
                    <a:off x="1105" y="1599"/>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747474"/>
                  </a:solidFill>
                  <a:ln w="9525">
                    <a:noFill/>
                    <a:round/>
                    <a:headEnd/>
                    <a:tailEnd/>
                  </a:ln>
                </p:spPr>
                <p:txBody>
                  <a:bodyPr/>
                  <a:lstStyle/>
                  <a:p>
                    <a:endParaRPr lang="en-US"/>
                  </a:p>
                </p:txBody>
              </p:sp>
              <p:sp>
                <p:nvSpPr>
                  <p:cNvPr id="37741" name="Rectangle 895"/>
                  <p:cNvSpPr>
                    <a:spLocks noChangeArrowheads="1"/>
                  </p:cNvSpPr>
                  <p:nvPr/>
                </p:nvSpPr>
                <p:spPr bwMode="auto">
                  <a:xfrm>
                    <a:off x="1105" y="1599"/>
                    <a:ext cx="436" cy="2"/>
                  </a:xfrm>
                  <a:prstGeom prst="rect">
                    <a:avLst/>
                  </a:prstGeom>
                  <a:solidFill>
                    <a:srgbClr val="707070"/>
                  </a:solidFill>
                  <a:ln w="9525">
                    <a:noFill/>
                    <a:miter lim="800000"/>
                    <a:headEnd/>
                    <a:tailEnd/>
                  </a:ln>
                </p:spPr>
                <p:txBody>
                  <a:bodyPr/>
                  <a:lstStyle/>
                  <a:p>
                    <a:endParaRPr lang="en-US"/>
                  </a:p>
                </p:txBody>
              </p:sp>
              <p:sp>
                <p:nvSpPr>
                  <p:cNvPr id="37742" name="Rectangle 896"/>
                  <p:cNvSpPr>
                    <a:spLocks noChangeArrowheads="1"/>
                  </p:cNvSpPr>
                  <p:nvPr/>
                </p:nvSpPr>
                <p:spPr bwMode="auto">
                  <a:xfrm>
                    <a:off x="1105" y="1601"/>
                    <a:ext cx="436" cy="3"/>
                  </a:xfrm>
                  <a:prstGeom prst="rect">
                    <a:avLst/>
                  </a:prstGeom>
                  <a:solidFill>
                    <a:srgbClr val="6D6D6D"/>
                  </a:solidFill>
                  <a:ln w="9525">
                    <a:noFill/>
                    <a:miter lim="800000"/>
                    <a:headEnd/>
                    <a:tailEnd/>
                  </a:ln>
                </p:spPr>
                <p:txBody>
                  <a:bodyPr/>
                  <a:lstStyle/>
                  <a:p>
                    <a:endParaRPr lang="en-US"/>
                  </a:p>
                </p:txBody>
              </p:sp>
              <p:sp>
                <p:nvSpPr>
                  <p:cNvPr id="37743" name="Freeform 897"/>
                  <p:cNvSpPr>
                    <a:spLocks/>
                  </p:cNvSpPr>
                  <p:nvPr/>
                </p:nvSpPr>
                <p:spPr bwMode="auto">
                  <a:xfrm>
                    <a:off x="1105" y="1604"/>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696969"/>
                  </a:solidFill>
                  <a:ln w="9525">
                    <a:noFill/>
                    <a:round/>
                    <a:headEnd/>
                    <a:tailEnd/>
                  </a:ln>
                </p:spPr>
                <p:txBody>
                  <a:bodyPr/>
                  <a:lstStyle/>
                  <a:p>
                    <a:endParaRPr lang="en-US"/>
                  </a:p>
                </p:txBody>
              </p:sp>
              <p:sp>
                <p:nvSpPr>
                  <p:cNvPr id="37744" name="Rectangle 898"/>
                  <p:cNvSpPr>
                    <a:spLocks noChangeArrowheads="1"/>
                  </p:cNvSpPr>
                  <p:nvPr/>
                </p:nvSpPr>
                <p:spPr bwMode="auto">
                  <a:xfrm>
                    <a:off x="1105" y="1604"/>
                    <a:ext cx="436" cy="2"/>
                  </a:xfrm>
                  <a:prstGeom prst="rect">
                    <a:avLst/>
                  </a:prstGeom>
                  <a:solidFill>
                    <a:srgbClr val="666666"/>
                  </a:solidFill>
                  <a:ln w="9525">
                    <a:noFill/>
                    <a:miter lim="800000"/>
                    <a:headEnd/>
                    <a:tailEnd/>
                  </a:ln>
                </p:spPr>
                <p:txBody>
                  <a:bodyPr/>
                  <a:lstStyle/>
                  <a:p>
                    <a:endParaRPr lang="en-US"/>
                  </a:p>
                </p:txBody>
              </p:sp>
              <p:sp>
                <p:nvSpPr>
                  <p:cNvPr id="37745" name="Rectangle 899"/>
                  <p:cNvSpPr>
                    <a:spLocks noChangeArrowheads="1"/>
                  </p:cNvSpPr>
                  <p:nvPr/>
                </p:nvSpPr>
                <p:spPr bwMode="auto">
                  <a:xfrm>
                    <a:off x="1105" y="1606"/>
                    <a:ext cx="436" cy="1"/>
                  </a:xfrm>
                  <a:prstGeom prst="rect">
                    <a:avLst/>
                  </a:prstGeom>
                  <a:solidFill>
                    <a:srgbClr val="626262"/>
                  </a:solidFill>
                  <a:ln w="9525">
                    <a:noFill/>
                    <a:miter lim="800000"/>
                    <a:headEnd/>
                    <a:tailEnd/>
                  </a:ln>
                </p:spPr>
                <p:txBody>
                  <a:bodyPr/>
                  <a:lstStyle/>
                  <a:p>
                    <a:endParaRPr lang="en-US"/>
                  </a:p>
                </p:txBody>
              </p:sp>
              <p:sp>
                <p:nvSpPr>
                  <p:cNvPr id="37746" name="Freeform 900"/>
                  <p:cNvSpPr>
                    <a:spLocks/>
                  </p:cNvSpPr>
                  <p:nvPr/>
                </p:nvSpPr>
                <p:spPr bwMode="auto">
                  <a:xfrm>
                    <a:off x="1105" y="1607"/>
                    <a:ext cx="436" cy="1"/>
                  </a:xfrm>
                  <a:custGeom>
                    <a:avLst/>
                    <a:gdLst>
                      <a:gd name="T0" fmla="*/ 0 w 436"/>
                      <a:gd name="T1" fmla="*/ 0 h 1"/>
                      <a:gd name="T2" fmla="*/ 436 w 436"/>
                      <a:gd name="T3" fmla="*/ 0 h 1"/>
                      <a:gd name="T4" fmla="*/ 0 w 436"/>
                      <a:gd name="T5" fmla="*/ 0 h 1"/>
                      <a:gd name="T6" fmla="*/ 0 60000 65536"/>
                      <a:gd name="T7" fmla="*/ 0 60000 65536"/>
                      <a:gd name="T8" fmla="*/ 0 60000 65536"/>
                      <a:gd name="T9" fmla="*/ 0 w 436"/>
                      <a:gd name="T10" fmla="*/ 0 h 1"/>
                      <a:gd name="T11" fmla="*/ 436 w 436"/>
                      <a:gd name="T12" fmla="*/ 1 h 1"/>
                    </a:gdLst>
                    <a:ahLst/>
                    <a:cxnLst>
                      <a:cxn ang="T6">
                        <a:pos x="T0" y="T1"/>
                      </a:cxn>
                      <a:cxn ang="T7">
                        <a:pos x="T2" y="T3"/>
                      </a:cxn>
                      <a:cxn ang="T8">
                        <a:pos x="T4" y="T5"/>
                      </a:cxn>
                    </a:cxnLst>
                    <a:rect l="T9" t="T10" r="T11" b="T12"/>
                    <a:pathLst>
                      <a:path w="436" h="1">
                        <a:moveTo>
                          <a:pt x="0" y="0"/>
                        </a:moveTo>
                        <a:lnTo>
                          <a:pt x="436" y="0"/>
                        </a:lnTo>
                        <a:lnTo>
                          <a:pt x="0" y="0"/>
                        </a:lnTo>
                        <a:close/>
                      </a:path>
                    </a:pathLst>
                  </a:custGeom>
                  <a:solidFill>
                    <a:srgbClr val="5E5E5E"/>
                  </a:solidFill>
                  <a:ln w="9525">
                    <a:noFill/>
                    <a:round/>
                    <a:headEnd/>
                    <a:tailEnd/>
                  </a:ln>
                </p:spPr>
                <p:txBody>
                  <a:bodyPr/>
                  <a:lstStyle/>
                  <a:p>
                    <a:endParaRPr lang="en-US"/>
                  </a:p>
                </p:txBody>
              </p:sp>
              <p:sp>
                <p:nvSpPr>
                  <p:cNvPr id="37747" name="Freeform 901"/>
                  <p:cNvSpPr>
                    <a:spLocks/>
                  </p:cNvSpPr>
                  <p:nvPr/>
                </p:nvSpPr>
                <p:spPr bwMode="auto">
                  <a:xfrm>
                    <a:off x="1105" y="1607"/>
                    <a:ext cx="436" cy="4"/>
                  </a:xfrm>
                  <a:custGeom>
                    <a:avLst/>
                    <a:gdLst>
                      <a:gd name="T0" fmla="*/ 0 w 436"/>
                      <a:gd name="T1" fmla="*/ 0 h 4"/>
                      <a:gd name="T2" fmla="*/ 436 w 436"/>
                      <a:gd name="T3" fmla="*/ 0 h 4"/>
                      <a:gd name="T4" fmla="*/ 436 w 436"/>
                      <a:gd name="T5" fmla="*/ 4 h 4"/>
                      <a:gd name="T6" fmla="*/ 144 w 436"/>
                      <a:gd name="T7" fmla="*/ 4 h 4"/>
                      <a:gd name="T8" fmla="*/ 144 w 436"/>
                      <a:gd name="T9" fmla="*/ 0 h 4"/>
                      <a:gd name="T10" fmla="*/ 0 w 436"/>
                      <a:gd name="T11" fmla="*/ 0 h 4"/>
                      <a:gd name="T12" fmla="*/ 0 60000 65536"/>
                      <a:gd name="T13" fmla="*/ 0 60000 65536"/>
                      <a:gd name="T14" fmla="*/ 0 60000 65536"/>
                      <a:gd name="T15" fmla="*/ 0 60000 65536"/>
                      <a:gd name="T16" fmla="*/ 0 60000 65536"/>
                      <a:gd name="T17" fmla="*/ 0 60000 65536"/>
                      <a:gd name="T18" fmla="*/ 0 w 436"/>
                      <a:gd name="T19" fmla="*/ 0 h 4"/>
                      <a:gd name="T20" fmla="*/ 436 w 436"/>
                      <a:gd name="T21" fmla="*/ 4 h 4"/>
                    </a:gdLst>
                    <a:ahLst/>
                    <a:cxnLst>
                      <a:cxn ang="T12">
                        <a:pos x="T0" y="T1"/>
                      </a:cxn>
                      <a:cxn ang="T13">
                        <a:pos x="T2" y="T3"/>
                      </a:cxn>
                      <a:cxn ang="T14">
                        <a:pos x="T4" y="T5"/>
                      </a:cxn>
                      <a:cxn ang="T15">
                        <a:pos x="T6" y="T7"/>
                      </a:cxn>
                      <a:cxn ang="T16">
                        <a:pos x="T8" y="T9"/>
                      </a:cxn>
                      <a:cxn ang="T17">
                        <a:pos x="T10" y="T11"/>
                      </a:cxn>
                    </a:cxnLst>
                    <a:rect l="T18" t="T19" r="T20" b="T21"/>
                    <a:pathLst>
                      <a:path w="436" h="4">
                        <a:moveTo>
                          <a:pt x="0" y="0"/>
                        </a:moveTo>
                        <a:lnTo>
                          <a:pt x="436" y="0"/>
                        </a:lnTo>
                        <a:lnTo>
                          <a:pt x="436" y="4"/>
                        </a:lnTo>
                        <a:lnTo>
                          <a:pt x="144" y="4"/>
                        </a:lnTo>
                        <a:lnTo>
                          <a:pt x="144" y="0"/>
                        </a:lnTo>
                        <a:lnTo>
                          <a:pt x="0" y="0"/>
                        </a:lnTo>
                        <a:close/>
                      </a:path>
                    </a:pathLst>
                  </a:custGeom>
                  <a:solidFill>
                    <a:srgbClr val="5B5B5B"/>
                  </a:solidFill>
                  <a:ln w="9525">
                    <a:noFill/>
                    <a:round/>
                    <a:headEnd/>
                    <a:tailEnd/>
                  </a:ln>
                </p:spPr>
                <p:txBody>
                  <a:bodyPr/>
                  <a:lstStyle/>
                  <a:p>
                    <a:endParaRPr lang="en-US"/>
                  </a:p>
                </p:txBody>
              </p:sp>
              <p:sp>
                <p:nvSpPr>
                  <p:cNvPr id="37748" name="Rectangle 902"/>
                  <p:cNvSpPr>
                    <a:spLocks noChangeArrowheads="1"/>
                  </p:cNvSpPr>
                  <p:nvPr/>
                </p:nvSpPr>
                <p:spPr bwMode="auto">
                  <a:xfrm>
                    <a:off x="1249" y="1611"/>
                    <a:ext cx="292" cy="1"/>
                  </a:xfrm>
                  <a:prstGeom prst="rect">
                    <a:avLst/>
                  </a:prstGeom>
                  <a:solidFill>
                    <a:srgbClr val="575757"/>
                  </a:solidFill>
                  <a:ln w="9525">
                    <a:noFill/>
                    <a:miter lim="800000"/>
                    <a:headEnd/>
                    <a:tailEnd/>
                  </a:ln>
                </p:spPr>
                <p:txBody>
                  <a:bodyPr/>
                  <a:lstStyle/>
                  <a:p>
                    <a:endParaRPr lang="en-US"/>
                  </a:p>
                </p:txBody>
              </p:sp>
              <p:sp>
                <p:nvSpPr>
                  <p:cNvPr id="37749" name="Freeform 903"/>
                  <p:cNvSpPr>
                    <a:spLocks/>
                  </p:cNvSpPr>
                  <p:nvPr/>
                </p:nvSpPr>
                <p:spPr bwMode="auto">
                  <a:xfrm>
                    <a:off x="1249" y="1612"/>
                    <a:ext cx="292" cy="1"/>
                  </a:xfrm>
                  <a:custGeom>
                    <a:avLst/>
                    <a:gdLst>
                      <a:gd name="T0" fmla="*/ 0 w 292"/>
                      <a:gd name="T1" fmla="*/ 0 h 1"/>
                      <a:gd name="T2" fmla="*/ 292 w 292"/>
                      <a:gd name="T3" fmla="*/ 0 h 1"/>
                      <a:gd name="T4" fmla="*/ 0 w 292"/>
                      <a:gd name="T5" fmla="*/ 0 h 1"/>
                      <a:gd name="T6" fmla="*/ 0 60000 65536"/>
                      <a:gd name="T7" fmla="*/ 0 60000 65536"/>
                      <a:gd name="T8" fmla="*/ 0 60000 65536"/>
                      <a:gd name="T9" fmla="*/ 0 w 292"/>
                      <a:gd name="T10" fmla="*/ 0 h 1"/>
                      <a:gd name="T11" fmla="*/ 292 w 292"/>
                      <a:gd name="T12" fmla="*/ 1 h 1"/>
                    </a:gdLst>
                    <a:ahLst/>
                    <a:cxnLst>
                      <a:cxn ang="T6">
                        <a:pos x="T0" y="T1"/>
                      </a:cxn>
                      <a:cxn ang="T7">
                        <a:pos x="T2" y="T3"/>
                      </a:cxn>
                      <a:cxn ang="T8">
                        <a:pos x="T4" y="T5"/>
                      </a:cxn>
                    </a:cxnLst>
                    <a:rect l="T9" t="T10" r="T11" b="T12"/>
                    <a:pathLst>
                      <a:path w="292" h="1">
                        <a:moveTo>
                          <a:pt x="0" y="0"/>
                        </a:moveTo>
                        <a:lnTo>
                          <a:pt x="292" y="0"/>
                        </a:lnTo>
                        <a:lnTo>
                          <a:pt x="0" y="0"/>
                        </a:lnTo>
                        <a:close/>
                      </a:path>
                    </a:pathLst>
                  </a:custGeom>
                  <a:solidFill>
                    <a:srgbClr val="545454"/>
                  </a:solidFill>
                  <a:ln w="9525">
                    <a:noFill/>
                    <a:round/>
                    <a:headEnd/>
                    <a:tailEnd/>
                  </a:ln>
                </p:spPr>
                <p:txBody>
                  <a:bodyPr/>
                  <a:lstStyle/>
                  <a:p>
                    <a:endParaRPr lang="en-US"/>
                  </a:p>
                </p:txBody>
              </p:sp>
              <p:sp>
                <p:nvSpPr>
                  <p:cNvPr id="37750" name="Rectangle 904"/>
                  <p:cNvSpPr>
                    <a:spLocks noChangeArrowheads="1"/>
                  </p:cNvSpPr>
                  <p:nvPr/>
                </p:nvSpPr>
                <p:spPr bwMode="auto">
                  <a:xfrm>
                    <a:off x="1249" y="1612"/>
                    <a:ext cx="292" cy="4"/>
                  </a:xfrm>
                  <a:prstGeom prst="rect">
                    <a:avLst/>
                  </a:prstGeom>
                  <a:solidFill>
                    <a:srgbClr val="4C4C4C"/>
                  </a:solidFill>
                  <a:ln w="9525">
                    <a:noFill/>
                    <a:miter lim="800000"/>
                    <a:headEnd/>
                    <a:tailEnd/>
                  </a:ln>
                </p:spPr>
                <p:txBody>
                  <a:bodyPr/>
                  <a:lstStyle/>
                  <a:p>
                    <a:endParaRPr lang="en-US"/>
                  </a:p>
                </p:txBody>
              </p:sp>
              <p:sp>
                <p:nvSpPr>
                  <p:cNvPr id="37751" name="Freeform 905"/>
                  <p:cNvSpPr>
                    <a:spLocks/>
                  </p:cNvSpPr>
                  <p:nvPr/>
                </p:nvSpPr>
                <p:spPr bwMode="auto">
                  <a:xfrm>
                    <a:off x="929" y="1534"/>
                    <a:ext cx="612" cy="82"/>
                  </a:xfrm>
                  <a:custGeom>
                    <a:avLst/>
                    <a:gdLst>
                      <a:gd name="T0" fmla="*/ 612 w 612"/>
                      <a:gd name="T1" fmla="*/ 82 h 82"/>
                      <a:gd name="T2" fmla="*/ 320 w 612"/>
                      <a:gd name="T3" fmla="*/ 82 h 82"/>
                      <a:gd name="T4" fmla="*/ 320 w 612"/>
                      <a:gd name="T5" fmla="*/ 73 h 82"/>
                      <a:gd name="T6" fmla="*/ 176 w 612"/>
                      <a:gd name="T7" fmla="*/ 73 h 82"/>
                      <a:gd name="T8" fmla="*/ 176 w 612"/>
                      <a:gd name="T9" fmla="*/ 57 h 82"/>
                      <a:gd name="T10" fmla="*/ 35 w 612"/>
                      <a:gd name="T11" fmla="*/ 59 h 82"/>
                      <a:gd name="T12" fmla="*/ 30 w 612"/>
                      <a:gd name="T13" fmla="*/ 57 h 82"/>
                      <a:gd name="T14" fmla="*/ 25 w 612"/>
                      <a:gd name="T15" fmla="*/ 57 h 82"/>
                      <a:gd name="T16" fmla="*/ 18 w 612"/>
                      <a:gd name="T17" fmla="*/ 57 h 82"/>
                      <a:gd name="T18" fmla="*/ 13 w 612"/>
                      <a:gd name="T19" fmla="*/ 57 h 82"/>
                      <a:gd name="T20" fmla="*/ 8 w 612"/>
                      <a:gd name="T21" fmla="*/ 54 h 82"/>
                      <a:gd name="T22" fmla="*/ 5 w 612"/>
                      <a:gd name="T23" fmla="*/ 52 h 82"/>
                      <a:gd name="T24" fmla="*/ 2 w 612"/>
                      <a:gd name="T25" fmla="*/ 47 h 82"/>
                      <a:gd name="T26" fmla="*/ 0 w 612"/>
                      <a:gd name="T27" fmla="*/ 42 h 82"/>
                      <a:gd name="T28" fmla="*/ 2 w 612"/>
                      <a:gd name="T29" fmla="*/ 37 h 82"/>
                      <a:gd name="T30" fmla="*/ 5 w 612"/>
                      <a:gd name="T31" fmla="*/ 32 h 82"/>
                      <a:gd name="T32" fmla="*/ 10 w 612"/>
                      <a:gd name="T33" fmla="*/ 29 h 82"/>
                      <a:gd name="T34" fmla="*/ 15 w 612"/>
                      <a:gd name="T35" fmla="*/ 27 h 82"/>
                      <a:gd name="T36" fmla="*/ 20 w 612"/>
                      <a:gd name="T37" fmla="*/ 27 h 82"/>
                      <a:gd name="T38" fmla="*/ 25 w 612"/>
                      <a:gd name="T39" fmla="*/ 27 h 82"/>
                      <a:gd name="T40" fmla="*/ 30 w 612"/>
                      <a:gd name="T41" fmla="*/ 27 h 82"/>
                      <a:gd name="T42" fmla="*/ 35 w 612"/>
                      <a:gd name="T43" fmla="*/ 25 h 82"/>
                      <a:gd name="T44" fmla="*/ 176 w 612"/>
                      <a:gd name="T45" fmla="*/ 25 h 82"/>
                      <a:gd name="T46" fmla="*/ 176 w 612"/>
                      <a:gd name="T47" fmla="*/ 5 h 82"/>
                      <a:gd name="T48" fmla="*/ 320 w 612"/>
                      <a:gd name="T49" fmla="*/ 5 h 82"/>
                      <a:gd name="T50" fmla="*/ 320 w 612"/>
                      <a:gd name="T51" fmla="*/ 0 h 82"/>
                      <a:gd name="T52" fmla="*/ 332 w 612"/>
                      <a:gd name="T53" fmla="*/ 0 h 82"/>
                      <a:gd name="T54" fmla="*/ 602 w 612"/>
                      <a:gd name="T55" fmla="*/ 0 h 82"/>
                      <a:gd name="T56" fmla="*/ 604 w 612"/>
                      <a:gd name="T57" fmla="*/ 0 h 82"/>
                      <a:gd name="T58" fmla="*/ 607 w 612"/>
                      <a:gd name="T59" fmla="*/ 0 h 82"/>
                      <a:gd name="T60" fmla="*/ 609 w 612"/>
                      <a:gd name="T61" fmla="*/ 2 h 82"/>
                      <a:gd name="T62" fmla="*/ 612 w 612"/>
                      <a:gd name="T63" fmla="*/ 5 h 82"/>
                      <a:gd name="T64" fmla="*/ 612 w 612"/>
                      <a:gd name="T65" fmla="*/ 7 h 82"/>
                      <a:gd name="T66" fmla="*/ 612 w 612"/>
                      <a:gd name="T67" fmla="*/ 9 h 82"/>
                      <a:gd name="T68" fmla="*/ 612 w 612"/>
                      <a:gd name="T69" fmla="*/ 17 h 82"/>
                      <a:gd name="T70" fmla="*/ 612 w 612"/>
                      <a:gd name="T71" fmla="*/ 27 h 82"/>
                      <a:gd name="T72" fmla="*/ 612 w 612"/>
                      <a:gd name="T73" fmla="*/ 37 h 82"/>
                      <a:gd name="T74" fmla="*/ 612 w 612"/>
                      <a:gd name="T75" fmla="*/ 50 h 82"/>
                      <a:gd name="T76" fmla="*/ 612 w 612"/>
                      <a:gd name="T77" fmla="*/ 62 h 82"/>
                      <a:gd name="T78" fmla="*/ 612 w 612"/>
                      <a:gd name="T79" fmla="*/ 73 h 82"/>
                      <a:gd name="T80" fmla="*/ 612 w 612"/>
                      <a:gd name="T81" fmla="*/ 82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2"/>
                      <a:gd name="T124" fmla="*/ 0 h 82"/>
                      <a:gd name="T125" fmla="*/ 612 w 612"/>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2" h="82">
                        <a:moveTo>
                          <a:pt x="612" y="82"/>
                        </a:moveTo>
                        <a:lnTo>
                          <a:pt x="320" y="82"/>
                        </a:lnTo>
                        <a:lnTo>
                          <a:pt x="320" y="73"/>
                        </a:lnTo>
                        <a:lnTo>
                          <a:pt x="176" y="73"/>
                        </a:lnTo>
                        <a:lnTo>
                          <a:pt x="176" y="57"/>
                        </a:lnTo>
                        <a:lnTo>
                          <a:pt x="35" y="59"/>
                        </a:lnTo>
                        <a:lnTo>
                          <a:pt x="30" y="57"/>
                        </a:lnTo>
                        <a:lnTo>
                          <a:pt x="25" y="57"/>
                        </a:lnTo>
                        <a:lnTo>
                          <a:pt x="18" y="57"/>
                        </a:lnTo>
                        <a:lnTo>
                          <a:pt x="13" y="57"/>
                        </a:lnTo>
                        <a:lnTo>
                          <a:pt x="8" y="54"/>
                        </a:lnTo>
                        <a:lnTo>
                          <a:pt x="5" y="52"/>
                        </a:lnTo>
                        <a:lnTo>
                          <a:pt x="2" y="47"/>
                        </a:lnTo>
                        <a:lnTo>
                          <a:pt x="0" y="42"/>
                        </a:lnTo>
                        <a:lnTo>
                          <a:pt x="2" y="37"/>
                        </a:lnTo>
                        <a:lnTo>
                          <a:pt x="5" y="32"/>
                        </a:lnTo>
                        <a:lnTo>
                          <a:pt x="10" y="29"/>
                        </a:lnTo>
                        <a:lnTo>
                          <a:pt x="15" y="27"/>
                        </a:lnTo>
                        <a:lnTo>
                          <a:pt x="20" y="27"/>
                        </a:lnTo>
                        <a:lnTo>
                          <a:pt x="25" y="27"/>
                        </a:lnTo>
                        <a:lnTo>
                          <a:pt x="30" y="27"/>
                        </a:lnTo>
                        <a:lnTo>
                          <a:pt x="35" y="25"/>
                        </a:lnTo>
                        <a:lnTo>
                          <a:pt x="176" y="25"/>
                        </a:lnTo>
                        <a:lnTo>
                          <a:pt x="176" y="5"/>
                        </a:lnTo>
                        <a:lnTo>
                          <a:pt x="320" y="5"/>
                        </a:lnTo>
                        <a:lnTo>
                          <a:pt x="320" y="0"/>
                        </a:lnTo>
                        <a:lnTo>
                          <a:pt x="332" y="0"/>
                        </a:lnTo>
                        <a:lnTo>
                          <a:pt x="602" y="0"/>
                        </a:lnTo>
                        <a:lnTo>
                          <a:pt x="604" y="0"/>
                        </a:lnTo>
                        <a:lnTo>
                          <a:pt x="607" y="0"/>
                        </a:lnTo>
                        <a:lnTo>
                          <a:pt x="609" y="2"/>
                        </a:lnTo>
                        <a:lnTo>
                          <a:pt x="612" y="5"/>
                        </a:lnTo>
                        <a:lnTo>
                          <a:pt x="612" y="7"/>
                        </a:lnTo>
                        <a:lnTo>
                          <a:pt x="612" y="9"/>
                        </a:lnTo>
                        <a:lnTo>
                          <a:pt x="612" y="17"/>
                        </a:lnTo>
                        <a:lnTo>
                          <a:pt x="612" y="27"/>
                        </a:lnTo>
                        <a:lnTo>
                          <a:pt x="612" y="37"/>
                        </a:lnTo>
                        <a:lnTo>
                          <a:pt x="612" y="50"/>
                        </a:lnTo>
                        <a:lnTo>
                          <a:pt x="612" y="62"/>
                        </a:lnTo>
                        <a:lnTo>
                          <a:pt x="612" y="73"/>
                        </a:lnTo>
                        <a:lnTo>
                          <a:pt x="612" y="82"/>
                        </a:lnTo>
                      </a:path>
                    </a:pathLst>
                  </a:custGeom>
                  <a:noFill/>
                  <a:ln w="0">
                    <a:solidFill>
                      <a:srgbClr val="000000"/>
                    </a:solidFill>
                    <a:round/>
                    <a:headEnd/>
                    <a:tailEnd/>
                  </a:ln>
                </p:spPr>
                <p:txBody>
                  <a:bodyPr/>
                  <a:lstStyle/>
                  <a:p>
                    <a:endParaRPr lang="en-US"/>
                  </a:p>
                </p:txBody>
              </p:sp>
              <p:sp>
                <p:nvSpPr>
                  <p:cNvPr id="37752" name="Freeform 906"/>
                  <p:cNvSpPr>
                    <a:spLocks/>
                  </p:cNvSpPr>
                  <p:nvPr/>
                </p:nvSpPr>
                <p:spPr bwMode="auto">
                  <a:xfrm>
                    <a:off x="899" y="1641"/>
                    <a:ext cx="130" cy="127"/>
                  </a:xfrm>
                  <a:custGeom>
                    <a:avLst/>
                    <a:gdLst>
                      <a:gd name="T0" fmla="*/ 65 w 130"/>
                      <a:gd name="T1" fmla="*/ 127 h 127"/>
                      <a:gd name="T2" fmla="*/ 52 w 130"/>
                      <a:gd name="T3" fmla="*/ 127 h 127"/>
                      <a:gd name="T4" fmla="*/ 40 w 130"/>
                      <a:gd name="T5" fmla="*/ 122 h 127"/>
                      <a:gd name="T6" fmla="*/ 30 w 130"/>
                      <a:gd name="T7" fmla="*/ 117 h 127"/>
                      <a:gd name="T8" fmla="*/ 20 w 130"/>
                      <a:gd name="T9" fmla="*/ 109 h 127"/>
                      <a:gd name="T10" fmla="*/ 12 w 130"/>
                      <a:gd name="T11" fmla="*/ 99 h 127"/>
                      <a:gd name="T12" fmla="*/ 5 w 130"/>
                      <a:gd name="T13" fmla="*/ 89 h 127"/>
                      <a:gd name="T14" fmla="*/ 4 w 130"/>
                      <a:gd name="T15" fmla="*/ 78 h 127"/>
                      <a:gd name="T16" fmla="*/ 0 w 130"/>
                      <a:gd name="T17" fmla="*/ 64 h 127"/>
                      <a:gd name="T18" fmla="*/ 4 w 130"/>
                      <a:gd name="T19" fmla="*/ 49 h 127"/>
                      <a:gd name="T20" fmla="*/ 5 w 130"/>
                      <a:gd name="T21" fmla="*/ 38 h 127"/>
                      <a:gd name="T22" fmla="*/ 12 w 130"/>
                      <a:gd name="T23" fmla="*/ 28 h 127"/>
                      <a:gd name="T24" fmla="*/ 20 w 130"/>
                      <a:gd name="T25" fmla="*/ 18 h 127"/>
                      <a:gd name="T26" fmla="*/ 30 w 130"/>
                      <a:gd name="T27" fmla="*/ 10 h 127"/>
                      <a:gd name="T28" fmla="*/ 40 w 130"/>
                      <a:gd name="T29" fmla="*/ 5 h 127"/>
                      <a:gd name="T30" fmla="*/ 52 w 130"/>
                      <a:gd name="T31" fmla="*/ 0 h 127"/>
                      <a:gd name="T32" fmla="*/ 65 w 130"/>
                      <a:gd name="T33" fmla="*/ 0 h 127"/>
                      <a:gd name="T34" fmla="*/ 78 w 130"/>
                      <a:gd name="T35" fmla="*/ 0 h 127"/>
                      <a:gd name="T36" fmla="*/ 90 w 130"/>
                      <a:gd name="T37" fmla="*/ 5 h 127"/>
                      <a:gd name="T38" fmla="*/ 103 w 130"/>
                      <a:gd name="T39" fmla="*/ 10 h 127"/>
                      <a:gd name="T40" fmla="*/ 110 w 130"/>
                      <a:gd name="T41" fmla="*/ 18 h 127"/>
                      <a:gd name="T42" fmla="*/ 120 w 130"/>
                      <a:gd name="T43" fmla="*/ 28 h 127"/>
                      <a:gd name="T44" fmla="*/ 125 w 130"/>
                      <a:gd name="T45" fmla="*/ 38 h 127"/>
                      <a:gd name="T46" fmla="*/ 128 w 130"/>
                      <a:gd name="T47" fmla="*/ 49 h 127"/>
                      <a:gd name="T48" fmla="*/ 130 w 130"/>
                      <a:gd name="T49" fmla="*/ 64 h 127"/>
                      <a:gd name="T50" fmla="*/ 128 w 130"/>
                      <a:gd name="T51" fmla="*/ 78 h 127"/>
                      <a:gd name="T52" fmla="*/ 125 w 130"/>
                      <a:gd name="T53" fmla="*/ 89 h 127"/>
                      <a:gd name="T54" fmla="*/ 120 w 130"/>
                      <a:gd name="T55" fmla="*/ 99 h 127"/>
                      <a:gd name="T56" fmla="*/ 110 w 130"/>
                      <a:gd name="T57" fmla="*/ 109 h 127"/>
                      <a:gd name="T58" fmla="*/ 103 w 130"/>
                      <a:gd name="T59" fmla="*/ 117 h 127"/>
                      <a:gd name="T60" fmla="*/ 90 w 130"/>
                      <a:gd name="T61" fmla="*/ 122 h 127"/>
                      <a:gd name="T62" fmla="*/ 78 w 130"/>
                      <a:gd name="T63" fmla="*/ 127 h 127"/>
                      <a:gd name="T64" fmla="*/ 65 w 130"/>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27"/>
                      <a:gd name="T101" fmla="*/ 130 w 13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27">
                        <a:moveTo>
                          <a:pt x="65" y="127"/>
                        </a:moveTo>
                        <a:lnTo>
                          <a:pt x="52" y="127"/>
                        </a:lnTo>
                        <a:lnTo>
                          <a:pt x="40" y="122"/>
                        </a:lnTo>
                        <a:lnTo>
                          <a:pt x="30" y="117"/>
                        </a:lnTo>
                        <a:lnTo>
                          <a:pt x="20" y="109"/>
                        </a:lnTo>
                        <a:lnTo>
                          <a:pt x="12" y="99"/>
                        </a:lnTo>
                        <a:lnTo>
                          <a:pt x="5" y="89"/>
                        </a:lnTo>
                        <a:lnTo>
                          <a:pt x="4" y="78"/>
                        </a:lnTo>
                        <a:lnTo>
                          <a:pt x="0" y="64"/>
                        </a:lnTo>
                        <a:lnTo>
                          <a:pt x="4" y="49"/>
                        </a:lnTo>
                        <a:lnTo>
                          <a:pt x="5" y="38"/>
                        </a:lnTo>
                        <a:lnTo>
                          <a:pt x="12" y="28"/>
                        </a:lnTo>
                        <a:lnTo>
                          <a:pt x="20" y="18"/>
                        </a:lnTo>
                        <a:lnTo>
                          <a:pt x="30" y="10"/>
                        </a:lnTo>
                        <a:lnTo>
                          <a:pt x="40" y="5"/>
                        </a:lnTo>
                        <a:lnTo>
                          <a:pt x="52" y="0"/>
                        </a:lnTo>
                        <a:lnTo>
                          <a:pt x="65" y="0"/>
                        </a:lnTo>
                        <a:lnTo>
                          <a:pt x="78" y="0"/>
                        </a:lnTo>
                        <a:lnTo>
                          <a:pt x="90" y="5"/>
                        </a:lnTo>
                        <a:lnTo>
                          <a:pt x="103" y="10"/>
                        </a:lnTo>
                        <a:lnTo>
                          <a:pt x="110" y="18"/>
                        </a:lnTo>
                        <a:lnTo>
                          <a:pt x="120" y="28"/>
                        </a:lnTo>
                        <a:lnTo>
                          <a:pt x="125" y="38"/>
                        </a:lnTo>
                        <a:lnTo>
                          <a:pt x="128" y="49"/>
                        </a:lnTo>
                        <a:lnTo>
                          <a:pt x="130" y="64"/>
                        </a:lnTo>
                        <a:lnTo>
                          <a:pt x="128" y="78"/>
                        </a:lnTo>
                        <a:lnTo>
                          <a:pt x="125" y="89"/>
                        </a:lnTo>
                        <a:lnTo>
                          <a:pt x="120" y="99"/>
                        </a:lnTo>
                        <a:lnTo>
                          <a:pt x="110" y="109"/>
                        </a:lnTo>
                        <a:lnTo>
                          <a:pt x="103" y="117"/>
                        </a:lnTo>
                        <a:lnTo>
                          <a:pt x="90" y="122"/>
                        </a:lnTo>
                        <a:lnTo>
                          <a:pt x="78" y="127"/>
                        </a:lnTo>
                        <a:lnTo>
                          <a:pt x="65" y="127"/>
                        </a:lnTo>
                        <a:close/>
                      </a:path>
                    </a:pathLst>
                  </a:custGeom>
                  <a:solidFill>
                    <a:srgbClr val="F2F2F2"/>
                  </a:solidFill>
                  <a:ln w="9525">
                    <a:noFill/>
                    <a:round/>
                    <a:headEnd/>
                    <a:tailEnd/>
                  </a:ln>
                </p:spPr>
                <p:txBody>
                  <a:bodyPr/>
                  <a:lstStyle/>
                  <a:p>
                    <a:endParaRPr lang="en-US"/>
                  </a:p>
                </p:txBody>
              </p:sp>
              <p:sp>
                <p:nvSpPr>
                  <p:cNvPr id="37753" name="Freeform 907"/>
                  <p:cNvSpPr>
                    <a:spLocks/>
                  </p:cNvSpPr>
                  <p:nvPr/>
                </p:nvSpPr>
                <p:spPr bwMode="auto">
                  <a:xfrm>
                    <a:off x="899" y="1641"/>
                    <a:ext cx="130" cy="127"/>
                  </a:xfrm>
                  <a:custGeom>
                    <a:avLst/>
                    <a:gdLst>
                      <a:gd name="T0" fmla="*/ 65 w 130"/>
                      <a:gd name="T1" fmla="*/ 127 h 127"/>
                      <a:gd name="T2" fmla="*/ 52 w 130"/>
                      <a:gd name="T3" fmla="*/ 127 h 127"/>
                      <a:gd name="T4" fmla="*/ 40 w 130"/>
                      <a:gd name="T5" fmla="*/ 122 h 127"/>
                      <a:gd name="T6" fmla="*/ 30 w 130"/>
                      <a:gd name="T7" fmla="*/ 117 h 127"/>
                      <a:gd name="T8" fmla="*/ 20 w 130"/>
                      <a:gd name="T9" fmla="*/ 109 h 127"/>
                      <a:gd name="T10" fmla="*/ 12 w 130"/>
                      <a:gd name="T11" fmla="*/ 99 h 127"/>
                      <a:gd name="T12" fmla="*/ 5 w 130"/>
                      <a:gd name="T13" fmla="*/ 89 h 127"/>
                      <a:gd name="T14" fmla="*/ 4 w 130"/>
                      <a:gd name="T15" fmla="*/ 78 h 127"/>
                      <a:gd name="T16" fmla="*/ 0 w 130"/>
                      <a:gd name="T17" fmla="*/ 64 h 127"/>
                      <a:gd name="T18" fmla="*/ 4 w 130"/>
                      <a:gd name="T19" fmla="*/ 49 h 127"/>
                      <a:gd name="T20" fmla="*/ 5 w 130"/>
                      <a:gd name="T21" fmla="*/ 38 h 127"/>
                      <a:gd name="T22" fmla="*/ 12 w 130"/>
                      <a:gd name="T23" fmla="*/ 28 h 127"/>
                      <a:gd name="T24" fmla="*/ 20 w 130"/>
                      <a:gd name="T25" fmla="*/ 18 h 127"/>
                      <a:gd name="T26" fmla="*/ 30 w 130"/>
                      <a:gd name="T27" fmla="*/ 10 h 127"/>
                      <a:gd name="T28" fmla="*/ 40 w 130"/>
                      <a:gd name="T29" fmla="*/ 5 h 127"/>
                      <a:gd name="T30" fmla="*/ 52 w 130"/>
                      <a:gd name="T31" fmla="*/ 0 h 127"/>
                      <a:gd name="T32" fmla="*/ 65 w 130"/>
                      <a:gd name="T33" fmla="*/ 0 h 127"/>
                      <a:gd name="T34" fmla="*/ 78 w 130"/>
                      <a:gd name="T35" fmla="*/ 0 h 127"/>
                      <a:gd name="T36" fmla="*/ 90 w 130"/>
                      <a:gd name="T37" fmla="*/ 5 h 127"/>
                      <a:gd name="T38" fmla="*/ 103 w 130"/>
                      <a:gd name="T39" fmla="*/ 10 h 127"/>
                      <a:gd name="T40" fmla="*/ 110 w 130"/>
                      <a:gd name="T41" fmla="*/ 18 h 127"/>
                      <a:gd name="T42" fmla="*/ 120 w 130"/>
                      <a:gd name="T43" fmla="*/ 28 h 127"/>
                      <a:gd name="T44" fmla="*/ 125 w 130"/>
                      <a:gd name="T45" fmla="*/ 38 h 127"/>
                      <a:gd name="T46" fmla="*/ 128 w 130"/>
                      <a:gd name="T47" fmla="*/ 49 h 127"/>
                      <a:gd name="T48" fmla="*/ 130 w 130"/>
                      <a:gd name="T49" fmla="*/ 64 h 127"/>
                      <a:gd name="T50" fmla="*/ 128 w 130"/>
                      <a:gd name="T51" fmla="*/ 78 h 127"/>
                      <a:gd name="T52" fmla="*/ 125 w 130"/>
                      <a:gd name="T53" fmla="*/ 89 h 127"/>
                      <a:gd name="T54" fmla="*/ 120 w 130"/>
                      <a:gd name="T55" fmla="*/ 99 h 127"/>
                      <a:gd name="T56" fmla="*/ 110 w 130"/>
                      <a:gd name="T57" fmla="*/ 109 h 127"/>
                      <a:gd name="T58" fmla="*/ 103 w 130"/>
                      <a:gd name="T59" fmla="*/ 117 h 127"/>
                      <a:gd name="T60" fmla="*/ 90 w 130"/>
                      <a:gd name="T61" fmla="*/ 122 h 127"/>
                      <a:gd name="T62" fmla="*/ 78 w 130"/>
                      <a:gd name="T63" fmla="*/ 127 h 127"/>
                      <a:gd name="T64" fmla="*/ 65 w 130"/>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27"/>
                      <a:gd name="T101" fmla="*/ 130 w 13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27">
                        <a:moveTo>
                          <a:pt x="65" y="127"/>
                        </a:moveTo>
                        <a:lnTo>
                          <a:pt x="52" y="127"/>
                        </a:lnTo>
                        <a:lnTo>
                          <a:pt x="40" y="122"/>
                        </a:lnTo>
                        <a:lnTo>
                          <a:pt x="30" y="117"/>
                        </a:lnTo>
                        <a:lnTo>
                          <a:pt x="20" y="109"/>
                        </a:lnTo>
                        <a:lnTo>
                          <a:pt x="12" y="99"/>
                        </a:lnTo>
                        <a:lnTo>
                          <a:pt x="5" y="89"/>
                        </a:lnTo>
                        <a:lnTo>
                          <a:pt x="4" y="78"/>
                        </a:lnTo>
                        <a:lnTo>
                          <a:pt x="0" y="64"/>
                        </a:lnTo>
                        <a:lnTo>
                          <a:pt x="4" y="49"/>
                        </a:lnTo>
                        <a:lnTo>
                          <a:pt x="5" y="38"/>
                        </a:lnTo>
                        <a:lnTo>
                          <a:pt x="12" y="28"/>
                        </a:lnTo>
                        <a:lnTo>
                          <a:pt x="20" y="18"/>
                        </a:lnTo>
                        <a:lnTo>
                          <a:pt x="30" y="10"/>
                        </a:lnTo>
                        <a:lnTo>
                          <a:pt x="40" y="5"/>
                        </a:lnTo>
                        <a:lnTo>
                          <a:pt x="52" y="0"/>
                        </a:lnTo>
                        <a:lnTo>
                          <a:pt x="65" y="0"/>
                        </a:lnTo>
                        <a:lnTo>
                          <a:pt x="78" y="0"/>
                        </a:lnTo>
                        <a:lnTo>
                          <a:pt x="90" y="5"/>
                        </a:lnTo>
                        <a:lnTo>
                          <a:pt x="103" y="10"/>
                        </a:lnTo>
                        <a:lnTo>
                          <a:pt x="110" y="18"/>
                        </a:lnTo>
                        <a:lnTo>
                          <a:pt x="120" y="28"/>
                        </a:lnTo>
                        <a:lnTo>
                          <a:pt x="125" y="38"/>
                        </a:lnTo>
                        <a:lnTo>
                          <a:pt x="128" y="49"/>
                        </a:lnTo>
                        <a:lnTo>
                          <a:pt x="130" y="64"/>
                        </a:lnTo>
                        <a:lnTo>
                          <a:pt x="128" y="78"/>
                        </a:lnTo>
                        <a:lnTo>
                          <a:pt x="125" y="89"/>
                        </a:lnTo>
                        <a:lnTo>
                          <a:pt x="120" y="99"/>
                        </a:lnTo>
                        <a:lnTo>
                          <a:pt x="110" y="109"/>
                        </a:lnTo>
                        <a:lnTo>
                          <a:pt x="103" y="117"/>
                        </a:lnTo>
                        <a:lnTo>
                          <a:pt x="90" y="122"/>
                        </a:lnTo>
                        <a:lnTo>
                          <a:pt x="78" y="127"/>
                        </a:lnTo>
                        <a:lnTo>
                          <a:pt x="65" y="127"/>
                        </a:lnTo>
                      </a:path>
                    </a:pathLst>
                  </a:custGeom>
                  <a:noFill/>
                  <a:ln w="0">
                    <a:solidFill>
                      <a:srgbClr val="666666"/>
                    </a:solidFill>
                    <a:round/>
                    <a:headEnd/>
                    <a:tailEnd/>
                  </a:ln>
                </p:spPr>
                <p:txBody>
                  <a:bodyPr/>
                  <a:lstStyle/>
                  <a:p>
                    <a:endParaRPr lang="en-US"/>
                  </a:p>
                </p:txBody>
              </p:sp>
              <p:sp>
                <p:nvSpPr>
                  <p:cNvPr id="37754" name="Freeform 908"/>
                  <p:cNvSpPr>
                    <a:spLocks/>
                  </p:cNvSpPr>
                  <p:nvPr/>
                </p:nvSpPr>
                <p:spPr bwMode="auto">
                  <a:xfrm>
                    <a:off x="917" y="1659"/>
                    <a:ext cx="92" cy="91"/>
                  </a:xfrm>
                  <a:custGeom>
                    <a:avLst/>
                    <a:gdLst>
                      <a:gd name="T0" fmla="*/ 47 w 92"/>
                      <a:gd name="T1" fmla="*/ 91 h 91"/>
                      <a:gd name="T2" fmla="*/ 55 w 92"/>
                      <a:gd name="T3" fmla="*/ 91 h 91"/>
                      <a:gd name="T4" fmla="*/ 65 w 92"/>
                      <a:gd name="T5" fmla="*/ 89 h 91"/>
                      <a:gd name="T6" fmla="*/ 72 w 92"/>
                      <a:gd name="T7" fmla="*/ 84 h 91"/>
                      <a:gd name="T8" fmla="*/ 78 w 92"/>
                      <a:gd name="T9" fmla="*/ 80 h 91"/>
                      <a:gd name="T10" fmla="*/ 85 w 92"/>
                      <a:gd name="T11" fmla="*/ 71 h 91"/>
                      <a:gd name="T12" fmla="*/ 90 w 92"/>
                      <a:gd name="T13" fmla="*/ 65 h 91"/>
                      <a:gd name="T14" fmla="*/ 92 w 92"/>
                      <a:gd name="T15" fmla="*/ 55 h 91"/>
                      <a:gd name="T16" fmla="*/ 92 w 92"/>
                      <a:gd name="T17" fmla="*/ 46 h 91"/>
                      <a:gd name="T18" fmla="*/ 92 w 92"/>
                      <a:gd name="T19" fmla="*/ 36 h 91"/>
                      <a:gd name="T20" fmla="*/ 90 w 92"/>
                      <a:gd name="T21" fmla="*/ 26 h 91"/>
                      <a:gd name="T22" fmla="*/ 85 w 92"/>
                      <a:gd name="T23" fmla="*/ 20 h 91"/>
                      <a:gd name="T24" fmla="*/ 78 w 92"/>
                      <a:gd name="T25" fmla="*/ 11 h 91"/>
                      <a:gd name="T26" fmla="*/ 72 w 92"/>
                      <a:gd name="T27" fmla="*/ 7 h 91"/>
                      <a:gd name="T28" fmla="*/ 65 w 92"/>
                      <a:gd name="T29" fmla="*/ 2 h 91"/>
                      <a:gd name="T30" fmla="*/ 55 w 92"/>
                      <a:gd name="T31" fmla="*/ 0 h 91"/>
                      <a:gd name="T32" fmla="*/ 47 w 92"/>
                      <a:gd name="T33" fmla="*/ 0 h 91"/>
                      <a:gd name="T34" fmla="*/ 37 w 92"/>
                      <a:gd name="T35" fmla="*/ 0 h 91"/>
                      <a:gd name="T36" fmla="*/ 27 w 92"/>
                      <a:gd name="T37" fmla="*/ 2 h 91"/>
                      <a:gd name="T38" fmla="*/ 20 w 92"/>
                      <a:gd name="T39" fmla="*/ 7 h 91"/>
                      <a:gd name="T40" fmla="*/ 12 w 92"/>
                      <a:gd name="T41" fmla="*/ 11 h 91"/>
                      <a:gd name="T42" fmla="*/ 7 w 92"/>
                      <a:gd name="T43" fmla="*/ 20 h 91"/>
                      <a:gd name="T44" fmla="*/ 2 w 92"/>
                      <a:gd name="T45" fmla="*/ 26 h 91"/>
                      <a:gd name="T46" fmla="*/ 0 w 92"/>
                      <a:gd name="T47" fmla="*/ 36 h 91"/>
                      <a:gd name="T48" fmla="*/ 0 w 92"/>
                      <a:gd name="T49" fmla="*/ 46 h 91"/>
                      <a:gd name="T50" fmla="*/ 0 w 92"/>
                      <a:gd name="T51" fmla="*/ 55 h 91"/>
                      <a:gd name="T52" fmla="*/ 2 w 92"/>
                      <a:gd name="T53" fmla="*/ 65 h 91"/>
                      <a:gd name="T54" fmla="*/ 7 w 92"/>
                      <a:gd name="T55" fmla="*/ 71 h 91"/>
                      <a:gd name="T56" fmla="*/ 12 w 92"/>
                      <a:gd name="T57" fmla="*/ 80 h 91"/>
                      <a:gd name="T58" fmla="*/ 20 w 92"/>
                      <a:gd name="T59" fmla="*/ 84 h 91"/>
                      <a:gd name="T60" fmla="*/ 27 w 92"/>
                      <a:gd name="T61" fmla="*/ 89 h 91"/>
                      <a:gd name="T62" fmla="*/ 37 w 92"/>
                      <a:gd name="T63" fmla="*/ 91 h 91"/>
                      <a:gd name="T64" fmla="*/ 47 w 92"/>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1"/>
                      <a:gd name="T101" fmla="*/ 92 w 92"/>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1">
                        <a:moveTo>
                          <a:pt x="47" y="91"/>
                        </a:moveTo>
                        <a:lnTo>
                          <a:pt x="55" y="91"/>
                        </a:lnTo>
                        <a:lnTo>
                          <a:pt x="65" y="89"/>
                        </a:lnTo>
                        <a:lnTo>
                          <a:pt x="72" y="84"/>
                        </a:lnTo>
                        <a:lnTo>
                          <a:pt x="78" y="80"/>
                        </a:lnTo>
                        <a:lnTo>
                          <a:pt x="85" y="71"/>
                        </a:lnTo>
                        <a:lnTo>
                          <a:pt x="90" y="65"/>
                        </a:lnTo>
                        <a:lnTo>
                          <a:pt x="92" y="55"/>
                        </a:lnTo>
                        <a:lnTo>
                          <a:pt x="92" y="46"/>
                        </a:lnTo>
                        <a:lnTo>
                          <a:pt x="92" y="36"/>
                        </a:lnTo>
                        <a:lnTo>
                          <a:pt x="90" y="26"/>
                        </a:lnTo>
                        <a:lnTo>
                          <a:pt x="85" y="20"/>
                        </a:lnTo>
                        <a:lnTo>
                          <a:pt x="78" y="11"/>
                        </a:lnTo>
                        <a:lnTo>
                          <a:pt x="72" y="7"/>
                        </a:lnTo>
                        <a:lnTo>
                          <a:pt x="65" y="2"/>
                        </a:lnTo>
                        <a:lnTo>
                          <a:pt x="55" y="0"/>
                        </a:lnTo>
                        <a:lnTo>
                          <a:pt x="47" y="0"/>
                        </a:lnTo>
                        <a:lnTo>
                          <a:pt x="37" y="0"/>
                        </a:lnTo>
                        <a:lnTo>
                          <a:pt x="27" y="2"/>
                        </a:lnTo>
                        <a:lnTo>
                          <a:pt x="20" y="7"/>
                        </a:lnTo>
                        <a:lnTo>
                          <a:pt x="12" y="11"/>
                        </a:lnTo>
                        <a:lnTo>
                          <a:pt x="7" y="20"/>
                        </a:lnTo>
                        <a:lnTo>
                          <a:pt x="2" y="26"/>
                        </a:lnTo>
                        <a:lnTo>
                          <a:pt x="0" y="36"/>
                        </a:lnTo>
                        <a:lnTo>
                          <a:pt x="0" y="46"/>
                        </a:lnTo>
                        <a:lnTo>
                          <a:pt x="0" y="55"/>
                        </a:lnTo>
                        <a:lnTo>
                          <a:pt x="2" y="65"/>
                        </a:lnTo>
                        <a:lnTo>
                          <a:pt x="7" y="71"/>
                        </a:lnTo>
                        <a:lnTo>
                          <a:pt x="12" y="80"/>
                        </a:lnTo>
                        <a:lnTo>
                          <a:pt x="20" y="84"/>
                        </a:lnTo>
                        <a:lnTo>
                          <a:pt x="27" y="89"/>
                        </a:lnTo>
                        <a:lnTo>
                          <a:pt x="37" y="91"/>
                        </a:lnTo>
                        <a:lnTo>
                          <a:pt x="47" y="91"/>
                        </a:lnTo>
                        <a:close/>
                      </a:path>
                    </a:pathLst>
                  </a:custGeom>
                  <a:solidFill>
                    <a:srgbClr val="CCCCCC"/>
                  </a:solidFill>
                  <a:ln w="9525">
                    <a:noFill/>
                    <a:round/>
                    <a:headEnd/>
                    <a:tailEnd/>
                  </a:ln>
                </p:spPr>
                <p:txBody>
                  <a:bodyPr/>
                  <a:lstStyle/>
                  <a:p>
                    <a:endParaRPr lang="en-US"/>
                  </a:p>
                </p:txBody>
              </p:sp>
              <p:sp>
                <p:nvSpPr>
                  <p:cNvPr id="37755" name="Freeform 909"/>
                  <p:cNvSpPr>
                    <a:spLocks/>
                  </p:cNvSpPr>
                  <p:nvPr/>
                </p:nvSpPr>
                <p:spPr bwMode="auto">
                  <a:xfrm>
                    <a:off x="931" y="1672"/>
                    <a:ext cx="63" cy="63"/>
                  </a:xfrm>
                  <a:custGeom>
                    <a:avLst/>
                    <a:gdLst>
                      <a:gd name="T0" fmla="*/ 33 w 63"/>
                      <a:gd name="T1" fmla="*/ 0 h 63"/>
                      <a:gd name="T2" fmla="*/ 38 w 63"/>
                      <a:gd name="T3" fmla="*/ 0 h 63"/>
                      <a:gd name="T4" fmla="*/ 43 w 63"/>
                      <a:gd name="T5" fmla="*/ 3 h 63"/>
                      <a:gd name="T6" fmla="*/ 51 w 63"/>
                      <a:gd name="T7" fmla="*/ 7 h 63"/>
                      <a:gd name="T8" fmla="*/ 53 w 63"/>
                      <a:gd name="T9" fmla="*/ 12 h 63"/>
                      <a:gd name="T10" fmla="*/ 58 w 63"/>
                      <a:gd name="T11" fmla="*/ 17 h 63"/>
                      <a:gd name="T12" fmla="*/ 61 w 63"/>
                      <a:gd name="T13" fmla="*/ 22 h 63"/>
                      <a:gd name="T14" fmla="*/ 63 w 63"/>
                      <a:gd name="T15" fmla="*/ 27 h 63"/>
                      <a:gd name="T16" fmla="*/ 63 w 63"/>
                      <a:gd name="T17" fmla="*/ 33 h 63"/>
                      <a:gd name="T18" fmla="*/ 63 w 63"/>
                      <a:gd name="T19" fmla="*/ 38 h 63"/>
                      <a:gd name="T20" fmla="*/ 61 w 63"/>
                      <a:gd name="T21" fmla="*/ 43 h 63"/>
                      <a:gd name="T22" fmla="*/ 58 w 63"/>
                      <a:gd name="T23" fmla="*/ 52 h 63"/>
                      <a:gd name="T24" fmla="*/ 53 w 63"/>
                      <a:gd name="T25" fmla="*/ 53 h 63"/>
                      <a:gd name="T26" fmla="*/ 51 w 63"/>
                      <a:gd name="T27" fmla="*/ 58 h 63"/>
                      <a:gd name="T28" fmla="*/ 43 w 63"/>
                      <a:gd name="T29" fmla="*/ 62 h 63"/>
                      <a:gd name="T30" fmla="*/ 38 w 63"/>
                      <a:gd name="T31" fmla="*/ 63 h 63"/>
                      <a:gd name="T32" fmla="*/ 33 w 63"/>
                      <a:gd name="T33" fmla="*/ 63 h 63"/>
                      <a:gd name="T34" fmla="*/ 26 w 63"/>
                      <a:gd name="T35" fmla="*/ 63 h 63"/>
                      <a:gd name="T36" fmla="*/ 20 w 63"/>
                      <a:gd name="T37" fmla="*/ 62 h 63"/>
                      <a:gd name="T38" fmla="*/ 16 w 63"/>
                      <a:gd name="T39" fmla="*/ 58 h 63"/>
                      <a:gd name="T40" fmla="*/ 11 w 63"/>
                      <a:gd name="T41" fmla="*/ 53 h 63"/>
                      <a:gd name="T42" fmla="*/ 6 w 63"/>
                      <a:gd name="T43" fmla="*/ 52 h 63"/>
                      <a:gd name="T44" fmla="*/ 3 w 63"/>
                      <a:gd name="T45" fmla="*/ 43 h 63"/>
                      <a:gd name="T46" fmla="*/ 0 w 63"/>
                      <a:gd name="T47" fmla="*/ 38 h 63"/>
                      <a:gd name="T48" fmla="*/ 0 w 63"/>
                      <a:gd name="T49" fmla="*/ 33 h 63"/>
                      <a:gd name="T50" fmla="*/ 0 w 63"/>
                      <a:gd name="T51" fmla="*/ 27 h 63"/>
                      <a:gd name="T52" fmla="*/ 3 w 63"/>
                      <a:gd name="T53" fmla="*/ 22 h 63"/>
                      <a:gd name="T54" fmla="*/ 6 w 63"/>
                      <a:gd name="T55" fmla="*/ 17 h 63"/>
                      <a:gd name="T56" fmla="*/ 11 w 63"/>
                      <a:gd name="T57" fmla="*/ 12 h 63"/>
                      <a:gd name="T58" fmla="*/ 16 w 63"/>
                      <a:gd name="T59" fmla="*/ 7 h 63"/>
                      <a:gd name="T60" fmla="*/ 20 w 63"/>
                      <a:gd name="T61" fmla="*/ 3 h 63"/>
                      <a:gd name="T62" fmla="*/ 26 w 63"/>
                      <a:gd name="T63" fmla="*/ 0 h 63"/>
                      <a:gd name="T64" fmla="*/ 33 w 6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63"/>
                      <a:gd name="T101" fmla="*/ 63 w 63"/>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63">
                        <a:moveTo>
                          <a:pt x="33" y="0"/>
                        </a:moveTo>
                        <a:lnTo>
                          <a:pt x="38" y="0"/>
                        </a:lnTo>
                        <a:lnTo>
                          <a:pt x="43" y="3"/>
                        </a:lnTo>
                        <a:lnTo>
                          <a:pt x="51" y="7"/>
                        </a:lnTo>
                        <a:lnTo>
                          <a:pt x="53" y="12"/>
                        </a:lnTo>
                        <a:lnTo>
                          <a:pt x="58" y="17"/>
                        </a:lnTo>
                        <a:lnTo>
                          <a:pt x="61" y="22"/>
                        </a:lnTo>
                        <a:lnTo>
                          <a:pt x="63" y="27"/>
                        </a:lnTo>
                        <a:lnTo>
                          <a:pt x="63" y="33"/>
                        </a:lnTo>
                        <a:lnTo>
                          <a:pt x="63" y="38"/>
                        </a:lnTo>
                        <a:lnTo>
                          <a:pt x="61" y="43"/>
                        </a:lnTo>
                        <a:lnTo>
                          <a:pt x="58" y="52"/>
                        </a:lnTo>
                        <a:lnTo>
                          <a:pt x="53" y="53"/>
                        </a:lnTo>
                        <a:lnTo>
                          <a:pt x="51" y="58"/>
                        </a:lnTo>
                        <a:lnTo>
                          <a:pt x="43" y="62"/>
                        </a:lnTo>
                        <a:lnTo>
                          <a:pt x="38" y="63"/>
                        </a:lnTo>
                        <a:lnTo>
                          <a:pt x="33" y="63"/>
                        </a:lnTo>
                        <a:lnTo>
                          <a:pt x="26" y="63"/>
                        </a:lnTo>
                        <a:lnTo>
                          <a:pt x="20" y="62"/>
                        </a:lnTo>
                        <a:lnTo>
                          <a:pt x="16" y="58"/>
                        </a:lnTo>
                        <a:lnTo>
                          <a:pt x="11" y="53"/>
                        </a:lnTo>
                        <a:lnTo>
                          <a:pt x="6" y="52"/>
                        </a:lnTo>
                        <a:lnTo>
                          <a:pt x="3" y="43"/>
                        </a:lnTo>
                        <a:lnTo>
                          <a:pt x="0" y="38"/>
                        </a:lnTo>
                        <a:lnTo>
                          <a:pt x="0" y="33"/>
                        </a:lnTo>
                        <a:lnTo>
                          <a:pt x="0" y="27"/>
                        </a:lnTo>
                        <a:lnTo>
                          <a:pt x="3" y="22"/>
                        </a:lnTo>
                        <a:lnTo>
                          <a:pt x="6" y="17"/>
                        </a:lnTo>
                        <a:lnTo>
                          <a:pt x="11" y="12"/>
                        </a:lnTo>
                        <a:lnTo>
                          <a:pt x="16" y="7"/>
                        </a:lnTo>
                        <a:lnTo>
                          <a:pt x="20" y="3"/>
                        </a:lnTo>
                        <a:lnTo>
                          <a:pt x="26" y="0"/>
                        </a:lnTo>
                        <a:lnTo>
                          <a:pt x="33" y="0"/>
                        </a:lnTo>
                        <a:close/>
                      </a:path>
                    </a:pathLst>
                  </a:custGeom>
                  <a:solidFill>
                    <a:srgbClr val="D8D8D8"/>
                  </a:solidFill>
                  <a:ln w="9525">
                    <a:noFill/>
                    <a:round/>
                    <a:headEnd/>
                    <a:tailEnd/>
                  </a:ln>
                </p:spPr>
                <p:txBody>
                  <a:bodyPr/>
                  <a:lstStyle/>
                  <a:p>
                    <a:endParaRPr lang="en-US"/>
                  </a:p>
                </p:txBody>
              </p:sp>
              <p:sp>
                <p:nvSpPr>
                  <p:cNvPr id="37756" name="Freeform 910"/>
                  <p:cNvSpPr>
                    <a:spLocks/>
                  </p:cNvSpPr>
                  <p:nvPr/>
                </p:nvSpPr>
                <p:spPr bwMode="auto">
                  <a:xfrm>
                    <a:off x="1107" y="1641"/>
                    <a:ext cx="127" cy="129"/>
                  </a:xfrm>
                  <a:custGeom>
                    <a:avLst/>
                    <a:gdLst>
                      <a:gd name="T0" fmla="*/ 64 w 127"/>
                      <a:gd name="T1" fmla="*/ 129 h 129"/>
                      <a:gd name="T2" fmla="*/ 49 w 127"/>
                      <a:gd name="T3" fmla="*/ 127 h 129"/>
                      <a:gd name="T4" fmla="*/ 38 w 127"/>
                      <a:gd name="T5" fmla="*/ 124 h 129"/>
                      <a:gd name="T6" fmla="*/ 26 w 127"/>
                      <a:gd name="T7" fmla="*/ 117 h 129"/>
                      <a:gd name="T8" fmla="*/ 18 w 127"/>
                      <a:gd name="T9" fmla="*/ 109 h 129"/>
                      <a:gd name="T10" fmla="*/ 9 w 127"/>
                      <a:gd name="T11" fmla="*/ 99 h 129"/>
                      <a:gd name="T12" fmla="*/ 4 w 127"/>
                      <a:gd name="T13" fmla="*/ 89 h 129"/>
                      <a:gd name="T14" fmla="*/ 0 w 127"/>
                      <a:gd name="T15" fmla="*/ 78 h 129"/>
                      <a:gd name="T16" fmla="*/ 0 w 127"/>
                      <a:gd name="T17" fmla="*/ 64 h 129"/>
                      <a:gd name="T18" fmla="*/ 0 w 127"/>
                      <a:gd name="T19" fmla="*/ 49 h 129"/>
                      <a:gd name="T20" fmla="*/ 4 w 127"/>
                      <a:gd name="T21" fmla="*/ 39 h 129"/>
                      <a:gd name="T22" fmla="*/ 9 w 127"/>
                      <a:gd name="T23" fmla="*/ 28 h 129"/>
                      <a:gd name="T24" fmla="*/ 18 w 127"/>
                      <a:gd name="T25" fmla="*/ 18 h 129"/>
                      <a:gd name="T26" fmla="*/ 26 w 127"/>
                      <a:gd name="T27" fmla="*/ 10 h 129"/>
                      <a:gd name="T28" fmla="*/ 38 w 127"/>
                      <a:gd name="T29" fmla="*/ 5 h 129"/>
                      <a:gd name="T30" fmla="*/ 49 w 127"/>
                      <a:gd name="T31" fmla="*/ 0 h 129"/>
                      <a:gd name="T32" fmla="*/ 64 w 127"/>
                      <a:gd name="T33" fmla="*/ 0 h 129"/>
                      <a:gd name="T34" fmla="*/ 77 w 127"/>
                      <a:gd name="T35" fmla="*/ 0 h 129"/>
                      <a:gd name="T36" fmla="*/ 89 w 127"/>
                      <a:gd name="T37" fmla="*/ 5 h 129"/>
                      <a:gd name="T38" fmla="*/ 99 w 127"/>
                      <a:gd name="T39" fmla="*/ 10 h 129"/>
                      <a:gd name="T40" fmla="*/ 109 w 127"/>
                      <a:gd name="T41" fmla="*/ 18 h 129"/>
                      <a:gd name="T42" fmla="*/ 117 w 127"/>
                      <a:gd name="T43" fmla="*/ 28 h 129"/>
                      <a:gd name="T44" fmla="*/ 122 w 127"/>
                      <a:gd name="T45" fmla="*/ 39 h 129"/>
                      <a:gd name="T46" fmla="*/ 127 w 127"/>
                      <a:gd name="T47" fmla="*/ 49 h 129"/>
                      <a:gd name="T48" fmla="*/ 127 w 127"/>
                      <a:gd name="T49" fmla="*/ 64 h 129"/>
                      <a:gd name="T50" fmla="*/ 127 w 127"/>
                      <a:gd name="T51" fmla="*/ 78 h 129"/>
                      <a:gd name="T52" fmla="*/ 122 w 127"/>
                      <a:gd name="T53" fmla="*/ 89 h 129"/>
                      <a:gd name="T54" fmla="*/ 117 w 127"/>
                      <a:gd name="T55" fmla="*/ 99 h 129"/>
                      <a:gd name="T56" fmla="*/ 109 w 127"/>
                      <a:gd name="T57" fmla="*/ 109 h 129"/>
                      <a:gd name="T58" fmla="*/ 99 w 127"/>
                      <a:gd name="T59" fmla="*/ 117 h 129"/>
                      <a:gd name="T60" fmla="*/ 89 w 127"/>
                      <a:gd name="T61" fmla="*/ 124 h 129"/>
                      <a:gd name="T62" fmla="*/ 77 w 127"/>
                      <a:gd name="T63" fmla="*/ 127 h 129"/>
                      <a:gd name="T64" fmla="*/ 64 w 127"/>
                      <a:gd name="T65" fmla="*/ 129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9"/>
                      <a:gd name="T101" fmla="*/ 127 w 127"/>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9">
                        <a:moveTo>
                          <a:pt x="64" y="129"/>
                        </a:moveTo>
                        <a:lnTo>
                          <a:pt x="49" y="127"/>
                        </a:lnTo>
                        <a:lnTo>
                          <a:pt x="38" y="124"/>
                        </a:lnTo>
                        <a:lnTo>
                          <a:pt x="26" y="117"/>
                        </a:lnTo>
                        <a:lnTo>
                          <a:pt x="18" y="109"/>
                        </a:lnTo>
                        <a:lnTo>
                          <a:pt x="9" y="99"/>
                        </a:lnTo>
                        <a:lnTo>
                          <a:pt x="4" y="89"/>
                        </a:lnTo>
                        <a:lnTo>
                          <a:pt x="0" y="78"/>
                        </a:lnTo>
                        <a:lnTo>
                          <a:pt x="0" y="64"/>
                        </a:lnTo>
                        <a:lnTo>
                          <a:pt x="0" y="49"/>
                        </a:lnTo>
                        <a:lnTo>
                          <a:pt x="4" y="39"/>
                        </a:lnTo>
                        <a:lnTo>
                          <a:pt x="9" y="28"/>
                        </a:lnTo>
                        <a:lnTo>
                          <a:pt x="18" y="18"/>
                        </a:lnTo>
                        <a:lnTo>
                          <a:pt x="26" y="10"/>
                        </a:lnTo>
                        <a:lnTo>
                          <a:pt x="38" y="5"/>
                        </a:lnTo>
                        <a:lnTo>
                          <a:pt x="49" y="0"/>
                        </a:lnTo>
                        <a:lnTo>
                          <a:pt x="64" y="0"/>
                        </a:lnTo>
                        <a:lnTo>
                          <a:pt x="77" y="0"/>
                        </a:lnTo>
                        <a:lnTo>
                          <a:pt x="89" y="5"/>
                        </a:lnTo>
                        <a:lnTo>
                          <a:pt x="99" y="10"/>
                        </a:lnTo>
                        <a:lnTo>
                          <a:pt x="109" y="18"/>
                        </a:lnTo>
                        <a:lnTo>
                          <a:pt x="117" y="28"/>
                        </a:lnTo>
                        <a:lnTo>
                          <a:pt x="122" y="39"/>
                        </a:lnTo>
                        <a:lnTo>
                          <a:pt x="127" y="49"/>
                        </a:lnTo>
                        <a:lnTo>
                          <a:pt x="127" y="64"/>
                        </a:lnTo>
                        <a:lnTo>
                          <a:pt x="127" y="78"/>
                        </a:lnTo>
                        <a:lnTo>
                          <a:pt x="122" y="89"/>
                        </a:lnTo>
                        <a:lnTo>
                          <a:pt x="117" y="99"/>
                        </a:lnTo>
                        <a:lnTo>
                          <a:pt x="109" y="109"/>
                        </a:lnTo>
                        <a:lnTo>
                          <a:pt x="99" y="117"/>
                        </a:lnTo>
                        <a:lnTo>
                          <a:pt x="89" y="124"/>
                        </a:lnTo>
                        <a:lnTo>
                          <a:pt x="77" y="127"/>
                        </a:lnTo>
                        <a:lnTo>
                          <a:pt x="64" y="129"/>
                        </a:lnTo>
                        <a:close/>
                      </a:path>
                    </a:pathLst>
                  </a:custGeom>
                  <a:solidFill>
                    <a:srgbClr val="F2F2F2"/>
                  </a:solidFill>
                  <a:ln w="9525">
                    <a:noFill/>
                    <a:round/>
                    <a:headEnd/>
                    <a:tailEnd/>
                  </a:ln>
                </p:spPr>
                <p:txBody>
                  <a:bodyPr/>
                  <a:lstStyle/>
                  <a:p>
                    <a:endParaRPr lang="en-US"/>
                  </a:p>
                </p:txBody>
              </p:sp>
              <p:sp>
                <p:nvSpPr>
                  <p:cNvPr id="37757" name="Freeform 911"/>
                  <p:cNvSpPr>
                    <a:spLocks/>
                  </p:cNvSpPr>
                  <p:nvPr/>
                </p:nvSpPr>
                <p:spPr bwMode="auto">
                  <a:xfrm>
                    <a:off x="1107" y="1641"/>
                    <a:ext cx="127" cy="129"/>
                  </a:xfrm>
                  <a:custGeom>
                    <a:avLst/>
                    <a:gdLst>
                      <a:gd name="T0" fmla="*/ 64 w 127"/>
                      <a:gd name="T1" fmla="*/ 129 h 129"/>
                      <a:gd name="T2" fmla="*/ 49 w 127"/>
                      <a:gd name="T3" fmla="*/ 127 h 129"/>
                      <a:gd name="T4" fmla="*/ 38 w 127"/>
                      <a:gd name="T5" fmla="*/ 124 h 129"/>
                      <a:gd name="T6" fmla="*/ 26 w 127"/>
                      <a:gd name="T7" fmla="*/ 117 h 129"/>
                      <a:gd name="T8" fmla="*/ 18 w 127"/>
                      <a:gd name="T9" fmla="*/ 109 h 129"/>
                      <a:gd name="T10" fmla="*/ 9 w 127"/>
                      <a:gd name="T11" fmla="*/ 99 h 129"/>
                      <a:gd name="T12" fmla="*/ 4 w 127"/>
                      <a:gd name="T13" fmla="*/ 89 h 129"/>
                      <a:gd name="T14" fmla="*/ 0 w 127"/>
                      <a:gd name="T15" fmla="*/ 78 h 129"/>
                      <a:gd name="T16" fmla="*/ 0 w 127"/>
                      <a:gd name="T17" fmla="*/ 64 h 129"/>
                      <a:gd name="T18" fmla="*/ 0 w 127"/>
                      <a:gd name="T19" fmla="*/ 49 h 129"/>
                      <a:gd name="T20" fmla="*/ 4 w 127"/>
                      <a:gd name="T21" fmla="*/ 39 h 129"/>
                      <a:gd name="T22" fmla="*/ 9 w 127"/>
                      <a:gd name="T23" fmla="*/ 28 h 129"/>
                      <a:gd name="T24" fmla="*/ 18 w 127"/>
                      <a:gd name="T25" fmla="*/ 18 h 129"/>
                      <a:gd name="T26" fmla="*/ 26 w 127"/>
                      <a:gd name="T27" fmla="*/ 10 h 129"/>
                      <a:gd name="T28" fmla="*/ 38 w 127"/>
                      <a:gd name="T29" fmla="*/ 5 h 129"/>
                      <a:gd name="T30" fmla="*/ 49 w 127"/>
                      <a:gd name="T31" fmla="*/ 0 h 129"/>
                      <a:gd name="T32" fmla="*/ 64 w 127"/>
                      <a:gd name="T33" fmla="*/ 0 h 129"/>
                      <a:gd name="T34" fmla="*/ 77 w 127"/>
                      <a:gd name="T35" fmla="*/ 0 h 129"/>
                      <a:gd name="T36" fmla="*/ 89 w 127"/>
                      <a:gd name="T37" fmla="*/ 5 h 129"/>
                      <a:gd name="T38" fmla="*/ 99 w 127"/>
                      <a:gd name="T39" fmla="*/ 10 h 129"/>
                      <a:gd name="T40" fmla="*/ 109 w 127"/>
                      <a:gd name="T41" fmla="*/ 18 h 129"/>
                      <a:gd name="T42" fmla="*/ 117 w 127"/>
                      <a:gd name="T43" fmla="*/ 28 h 129"/>
                      <a:gd name="T44" fmla="*/ 122 w 127"/>
                      <a:gd name="T45" fmla="*/ 39 h 129"/>
                      <a:gd name="T46" fmla="*/ 127 w 127"/>
                      <a:gd name="T47" fmla="*/ 49 h 129"/>
                      <a:gd name="T48" fmla="*/ 127 w 127"/>
                      <a:gd name="T49" fmla="*/ 64 h 129"/>
                      <a:gd name="T50" fmla="*/ 127 w 127"/>
                      <a:gd name="T51" fmla="*/ 78 h 129"/>
                      <a:gd name="T52" fmla="*/ 122 w 127"/>
                      <a:gd name="T53" fmla="*/ 89 h 129"/>
                      <a:gd name="T54" fmla="*/ 117 w 127"/>
                      <a:gd name="T55" fmla="*/ 99 h 129"/>
                      <a:gd name="T56" fmla="*/ 109 w 127"/>
                      <a:gd name="T57" fmla="*/ 109 h 129"/>
                      <a:gd name="T58" fmla="*/ 99 w 127"/>
                      <a:gd name="T59" fmla="*/ 117 h 129"/>
                      <a:gd name="T60" fmla="*/ 89 w 127"/>
                      <a:gd name="T61" fmla="*/ 124 h 129"/>
                      <a:gd name="T62" fmla="*/ 77 w 127"/>
                      <a:gd name="T63" fmla="*/ 127 h 129"/>
                      <a:gd name="T64" fmla="*/ 64 w 127"/>
                      <a:gd name="T65" fmla="*/ 129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9"/>
                      <a:gd name="T101" fmla="*/ 127 w 127"/>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9">
                        <a:moveTo>
                          <a:pt x="64" y="129"/>
                        </a:moveTo>
                        <a:lnTo>
                          <a:pt x="49" y="127"/>
                        </a:lnTo>
                        <a:lnTo>
                          <a:pt x="38" y="124"/>
                        </a:lnTo>
                        <a:lnTo>
                          <a:pt x="26" y="117"/>
                        </a:lnTo>
                        <a:lnTo>
                          <a:pt x="18" y="109"/>
                        </a:lnTo>
                        <a:lnTo>
                          <a:pt x="9" y="99"/>
                        </a:lnTo>
                        <a:lnTo>
                          <a:pt x="4" y="89"/>
                        </a:lnTo>
                        <a:lnTo>
                          <a:pt x="0" y="78"/>
                        </a:lnTo>
                        <a:lnTo>
                          <a:pt x="0" y="64"/>
                        </a:lnTo>
                        <a:lnTo>
                          <a:pt x="0" y="49"/>
                        </a:lnTo>
                        <a:lnTo>
                          <a:pt x="4" y="39"/>
                        </a:lnTo>
                        <a:lnTo>
                          <a:pt x="9" y="28"/>
                        </a:lnTo>
                        <a:lnTo>
                          <a:pt x="18" y="18"/>
                        </a:lnTo>
                        <a:lnTo>
                          <a:pt x="26" y="10"/>
                        </a:lnTo>
                        <a:lnTo>
                          <a:pt x="38" y="5"/>
                        </a:lnTo>
                        <a:lnTo>
                          <a:pt x="49" y="0"/>
                        </a:lnTo>
                        <a:lnTo>
                          <a:pt x="64" y="0"/>
                        </a:lnTo>
                        <a:lnTo>
                          <a:pt x="77" y="0"/>
                        </a:lnTo>
                        <a:lnTo>
                          <a:pt x="89" y="5"/>
                        </a:lnTo>
                        <a:lnTo>
                          <a:pt x="99" y="10"/>
                        </a:lnTo>
                        <a:lnTo>
                          <a:pt x="109" y="18"/>
                        </a:lnTo>
                        <a:lnTo>
                          <a:pt x="117" y="28"/>
                        </a:lnTo>
                        <a:lnTo>
                          <a:pt x="122" y="39"/>
                        </a:lnTo>
                        <a:lnTo>
                          <a:pt x="127" y="49"/>
                        </a:lnTo>
                        <a:lnTo>
                          <a:pt x="127" y="64"/>
                        </a:lnTo>
                        <a:lnTo>
                          <a:pt x="127" y="78"/>
                        </a:lnTo>
                        <a:lnTo>
                          <a:pt x="122" y="89"/>
                        </a:lnTo>
                        <a:lnTo>
                          <a:pt x="117" y="99"/>
                        </a:lnTo>
                        <a:lnTo>
                          <a:pt x="109" y="109"/>
                        </a:lnTo>
                        <a:lnTo>
                          <a:pt x="99" y="117"/>
                        </a:lnTo>
                        <a:lnTo>
                          <a:pt x="89" y="124"/>
                        </a:lnTo>
                        <a:lnTo>
                          <a:pt x="77" y="127"/>
                        </a:lnTo>
                        <a:lnTo>
                          <a:pt x="64" y="129"/>
                        </a:lnTo>
                      </a:path>
                    </a:pathLst>
                  </a:custGeom>
                  <a:noFill/>
                  <a:ln w="0">
                    <a:solidFill>
                      <a:srgbClr val="666666"/>
                    </a:solidFill>
                    <a:round/>
                    <a:headEnd/>
                    <a:tailEnd/>
                  </a:ln>
                </p:spPr>
                <p:txBody>
                  <a:bodyPr/>
                  <a:lstStyle/>
                  <a:p>
                    <a:endParaRPr lang="en-US"/>
                  </a:p>
                </p:txBody>
              </p:sp>
              <p:sp>
                <p:nvSpPr>
                  <p:cNvPr id="37758" name="Freeform 912"/>
                  <p:cNvSpPr>
                    <a:spLocks/>
                  </p:cNvSpPr>
                  <p:nvPr/>
                </p:nvSpPr>
                <p:spPr bwMode="auto">
                  <a:xfrm>
                    <a:off x="1121" y="1659"/>
                    <a:ext cx="95" cy="91"/>
                  </a:xfrm>
                  <a:custGeom>
                    <a:avLst/>
                    <a:gdLst>
                      <a:gd name="T0" fmla="*/ 49 w 95"/>
                      <a:gd name="T1" fmla="*/ 91 h 91"/>
                      <a:gd name="T2" fmla="*/ 57 w 95"/>
                      <a:gd name="T3" fmla="*/ 91 h 91"/>
                      <a:gd name="T4" fmla="*/ 65 w 95"/>
                      <a:gd name="T5" fmla="*/ 89 h 91"/>
                      <a:gd name="T6" fmla="*/ 75 w 95"/>
                      <a:gd name="T7" fmla="*/ 84 h 91"/>
                      <a:gd name="T8" fmla="*/ 80 w 95"/>
                      <a:gd name="T9" fmla="*/ 80 h 91"/>
                      <a:gd name="T10" fmla="*/ 88 w 95"/>
                      <a:gd name="T11" fmla="*/ 71 h 91"/>
                      <a:gd name="T12" fmla="*/ 90 w 95"/>
                      <a:gd name="T13" fmla="*/ 65 h 91"/>
                      <a:gd name="T14" fmla="*/ 93 w 95"/>
                      <a:gd name="T15" fmla="*/ 55 h 91"/>
                      <a:gd name="T16" fmla="*/ 95 w 95"/>
                      <a:gd name="T17" fmla="*/ 46 h 91"/>
                      <a:gd name="T18" fmla="*/ 93 w 95"/>
                      <a:gd name="T19" fmla="*/ 36 h 91"/>
                      <a:gd name="T20" fmla="*/ 90 w 95"/>
                      <a:gd name="T21" fmla="*/ 26 h 91"/>
                      <a:gd name="T22" fmla="*/ 88 w 95"/>
                      <a:gd name="T23" fmla="*/ 20 h 91"/>
                      <a:gd name="T24" fmla="*/ 80 w 95"/>
                      <a:gd name="T25" fmla="*/ 11 h 91"/>
                      <a:gd name="T26" fmla="*/ 75 w 95"/>
                      <a:gd name="T27" fmla="*/ 7 h 91"/>
                      <a:gd name="T28" fmla="*/ 65 w 95"/>
                      <a:gd name="T29" fmla="*/ 2 h 91"/>
                      <a:gd name="T30" fmla="*/ 57 w 95"/>
                      <a:gd name="T31" fmla="*/ 0 h 91"/>
                      <a:gd name="T32" fmla="*/ 49 w 95"/>
                      <a:gd name="T33" fmla="*/ 0 h 91"/>
                      <a:gd name="T34" fmla="*/ 37 w 95"/>
                      <a:gd name="T35" fmla="*/ 0 h 91"/>
                      <a:gd name="T36" fmla="*/ 30 w 95"/>
                      <a:gd name="T37" fmla="*/ 2 h 91"/>
                      <a:gd name="T38" fmla="*/ 24 w 95"/>
                      <a:gd name="T39" fmla="*/ 7 h 91"/>
                      <a:gd name="T40" fmla="*/ 15 w 95"/>
                      <a:gd name="T41" fmla="*/ 11 h 91"/>
                      <a:gd name="T42" fmla="*/ 10 w 95"/>
                      <a:gd name="T43" fmla="*/ 20 h 91"/>
                      <a:gd name="T44" fmla="*/ 5 w 95"/>
                      <a:gd name="T45" fmla="*/ 26 h 91"/>
                      <a:gd name="T46" fmla="*/ 4 w 95"/>
                      <a:gd name="T47" fmla="*/ 36 h 91"/>
                      <a:gd name="T48" fmla="*/ 0 w 95"/>
                      <a:gd name="T49" fmla="*/ 46 h 91"/>
                      <a:gd name="T50" fmla="*/ 4 w 95"/>
                      <a:gd name="T51" fmla="*/ 55 h 91"/>
                      <a:gd name="T52" fmla="*/ 5 w 95"/>
                      <a:gd name="T53" fmla="*/ 65 h 91"/>
                      <a:gd name="T54" fmla="*/ 10 w 95"/>
                      <a:gd name="T55" fmla="*/ 71 h 91"/>
                      <a:gd name="T56" fmla="*/ 15 w 95"/>
                      <a:gd name="T57" fmla="*/ 80 h 91"/>
                      <a:gd name="T58" fmla="*/ 24 w 95"/>
                      <a:gd name="T59" fmla="*/ 84 h 91"/>
                      <a:gd name="T60" fmla="*/ 30 w 95"/>
                      <a:gd name="T61" fmla="*/ 89 h 91"/>
                      <a:gd name="T62" fmla="*/ 37 w 95"/>
                      <a:gd name="T63" fmla="*/ 91 h 91"/>
                      <a:gd name="T64" fmla="*/ 49 w 95"/>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1"/>
                      <a:gd name="T101" fmla="*/ 95 w 95"/>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1">
                        <a:moveTo>
                          <a:pt x="49" y="91"/>
                        </a:moveTo>
                        <a:lnTo>
                          <a:pt x="57" y="91"/>
                        </a:lnTo>
                        <a:lnTo>
                          <a:pt x="65" y="89"/>
                        </a:lnTo>
                        <a:lnTo>
                          <a:pt x="75" y="84"/>
                        </a:lnTo>
                        <a:lnTo>
                          <a:pt x="80" y="80"/>
                        </a:lnTo>
                        <a:lnTo>
                          <a:pt x="88" y="71"/>
                        </a:lnTo>
                        <a:lnTo>
                          <a:pt x="90" y="65"/>
                        </a:lnTo>
                        <a:lnTo>
                          <a:pt x="93" y="55"/>
                        </a:lnTo>
                        <a:lnTo>
                          <a:pt x="95" y="46"/>
                        </a:lnTo>
                        <a:lnTo>
                          <a:pt x="93" y="36"/>
                        </a:lnTo>
                        <a:lnTo>
                          <a:pt x="90" y="26"/>
                        </a:lnTo>
                        <a:lnTo>
                          <a:pt x="88" y="20"/>
                        </a:lnTo>
                        <a:lnTo>
                          <a:pt x="80" y="11"/>
                        </a:lnTo>
                        <a:lnTo>
                          <a:pt x="75" y="7"/>
                        </a:lnTo>
                        <a:lnTo>
                          <a:pt x="65" y="2"/>
                        </a:lnTo>
                        <a:lnTo>
                          <a:pt x="57" y="0"/>
                        </a:lnTo>
                        <a:lnTo>
                          <a:pt x="49" y="0"/>
                        </a:lnTo>
                        <a:lnTo>
                          <a:pt x="37" y="0"/>
                        </a:lnTo>
                        <a:lnTo>
                          <a:pt x="30" y="2"/>
                        </a:lnTo>
                        <a:lnTo>
                          <a:pt x="24" y="7"/>
                        </a:lnTo>
                        <a:lnTo>
                          <a:pt x="15" y="11"/>
                        </a:lnTo>
                        <a:lnTo>
                          <a:pt x="10" y="20"/>
                        </a:lnTo>
                        <a:lnTo>
                          <a:pt x="5" y="26"/>
                        </a:lnTo>
                        <a:lnTo>
                          <a:pt x="4" y="36"/>
                        </a:lnTo>
                        <a:lnTo>
                          <a:pt x="0" y="46"/>
                        </a:lnTo>
                        <a:lnTo>
                          <a:pt x="4" y="55"/>
                        </a:lnTo>
                        <a:lnTo>
                          <a:pt x="5" y="65"/>
                        </a:lnTo>
                        <a:lnTo>
                          <a:pt x="10" y="71"/>
                        </a:lnTo>
                        <a:lnTo>
                          <a:pt x="15" y="80"/>
                        </a:lnTo>
                        <a:lnTo>
                          <a:pt x="24" y="84"/>
                        </a:lnTo>
                        <a:lnTo>
                          <a:pt x="30" y="89"/>
                        </a:lnTo>
                        <a:lnTo>
                          <a:pt x="37" y="91"/>
                        </a:lnTo>
                        <a:lnTo>
                          <a:pt x="49" y="91"/>
                        </a:lnTo>
                        <a:close/>
                      </a:path>
                    </a:pathLst>
                  </a:custGeom>
                  <a:solidFill>
                    <a:srgbClr val="CCCCCC"/>
                  </a:solidFill>
                  <a:ln w="9525">
                    <a:noFill/>
                    <a:round/>
                    <a:headEnd/>
                    <a:tailEnd/>
                  </a:ln>
                </p:spPr>
                <p:txBody>
                  <a:bodyPr/>
                  <a:lstStyle/>
                  <a:p>
                    <a:endParaRPr lang="en-US"/>
                  </a:p>
                </p:txBody>
              </p:sp>
              <p:sp>
                <p:nvSpPr>
                  <p:cNvPr id="37759" name="Freeform 913"/>
                  <p:cNvSpPr>
                    <a:spLocks/>
                  </p:cNvSpPr>
                  <p:nvPr/>
                </p:nvSpPr>
                <p:spPr bwMode="auto">
                  <a:xfrm>
                    <a:off x="1138" y="1672"/>
                    <a:ext cx="63" cy="63"/>
                  </a:xfrm>
                  <a:custGeom>
                    <a:avLst/>
                    <a:gdLst>
                      <a:gd name="T0" fmla="*/ 32 w 63"/>
                      <a:gd name="T1" fmla="*/ 0 h 63"/>
                      <a:gd name="T2" fmla="*/ 38 w 63"/>
                      <a:gd name="T3" fmla="*/ 0 h 63"/>
                      <a:gd name="T4" fmla="*/ 43 w 63"/>
                      <a:gd name="T5" fmla="*/ 3 h 63"/>
                      <a:gd name="T6" fmla="*/ 48 w 63"/>
                      <a:gd name="T7" fmla="*/ 7 h 63"/>
                      <a:gd name="T8" fmla="*/ 53 w 63"/>
                      <a:gd name="T9" fmla="*/ 12 h 63"/>
                      <a:gd name="T10" fmla="*/ 56 w 63"/>
                      <a:gd name="T11" fmla="*/ 17 h 63"/>
                      <a:gd name="T12" fmla="*/ 60 w 63"/>
                      <a:gd name="T13" fmla="*/ 22 h 63"/>
                      <a:gd name="T14" fmla="*/ 60 w 63"/>
                      <a:gd name="T15" fmla="*/ 27 h 63"/>
                      <a:gd name="T16" fmla="*/ 63 w 63"/>
                      <a:gd name="T17" fmla="*/ 33 h 63"/>
                      <a:gd name="T18" fmla="*/ 60 w 63"/>
                      <a:gd name="T19" fmla="*/ 38 h 63"/>
                      <a:gd name="T20" fmla="*/ 60 w 63"/>
                      <a:gd name="T21" fmla="*/ 47 h 63"/>
                      <a:gd name="T22" fmla="*/ 56 w 63"/>
                      <a:gd name="T23" fmla="*/ 52 h 63"/>
                      <a:gd name="T24" fmla="*/ 53 w 63"/>
                      <a:gd name="T25" fmla="*/ 53 h 63"/>
                      <a:gd name="T26" fmla="*/ 48 w 63"/>
                      <a:gd name="T27" fmla="*/ 58 h 63"/>
                      <a:gd name="T28" fmla="*/ 43 w 63"/>
                      <a:gd name="T29" fmla="*/ 62 h 63"/>
                      <a:gd name="T30" fmla="*/ 38 w 63"/>
                      <a:gd name="T31" fmla="*/ 63 h 63"/>
                      <a:gd name="T32" fmla="*/ 32 w 63"/>
                      <a:gd name="T33" fmla="*/ 63 h 63"/>
                      <a:gd name="T34" fmla="*/ 27 w 63"/>
                      <a:gd name="T35" fmla="*/ 63 h 63"/>
                      <a:gd name="T36" fmla="*/ 18 w 63"/>
                      <a:gd name="T37" fmla="*/ 62 h 63"/>
                      <a:gd name="T38" fmla="*/ 13 w 63"/>
                      <a:gd name="T39" fmla="*/ 58 h 63"/>
                      <a:gd name="T40" fmla="*/ 8 w 63"/>
                      <a:gd name="T41" fmla="*/ 53 h 63"/>
                      <a:gd name="T42" fmla="*/ 7 w 63"/>
                      <a:gd name="T43" fmla="*/ 52 h 63"/>
                      <a:gd name="T44" fmla="*/ 3 w 63"/>
                      <a:gd name="T45" fmla="*/ 47 h 63"/>
                      <a:gd name="T46" fmla="*/ 0 w 63"/>
                      <a:gd name="T47" fmla="*/ 38 h 63"/>
                      <a:gd name="T48" fmla="*/ 0 w 63"/>
                      <a:gd name="T49" fmla="*/ 33 h 63"/>
                      <a:gd name="T50" fmla="*/ 0 w 63"/>
                      <a:gd name="T51" fmla="*/ 27 h 63"/>
                      <a:gd name="T52" fmla="*/ 3 w 63"/>
                      <a:gd name="T53" fmla="*/ 22 h 63"/>
                      <a:gd name="T54" fmla="*/ 7 w 63"/>
                      <a:gd name="T55" fmla="*/ 17 h 63"/>
                      <a:gd name="T56" fmla="*/ 8 w 63"/>
                      <a:gd name="T57" fmla="*/ 12 h 63"/>
                      <a:gd name="T58" fmla="*/ 13 w 63"/>
                      <a:gd name="T59" fmla="*/ 7 h 63"/>
                      <a:gd name="T60" fmla="*/ 18 w 63"/>
                      <a:gd name="T61" fmla="*/ 3 h 63"/>
                      <a:gd name="T62" fmla="*/ 27 w 63"/>
                      <a:gd name="T63" fmla="*/ 0 h 63"/>
                      <a:gd name="T64" fmla="*/ 32 w 6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63"/>
                      <a:gd name="T101" fmla="*/ 63 w 63"/>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63">
                        <a:moveTo>
                          <a:pt x="32" y="0"/>
                        </a:moveTo>
                        <a:lnTo>
                          <a:pt x="38" y="0"/>
                        </a:lnTo>
                        <a:lnTo>
                          <a:pt x="43" y="3"/>
                        </a:lnTo>
                        <a:lnTo>
                          <a:pt x="48" y="7"/>
                        </a:lnTo>
                        <a:lnTo>
                          <a:pt x="53" y="12"/>
                        </a:lnTo>
                        <a:lnTo>
                          <a:pt x="56" y="17"/>
                        </a:lnTo>
                        <a:lnTo>
                          <a:pt x="60" y="22"/>
                        </a:lnTo>
                        <a:lnTo>
                          <a:pt x="60" y="27"/>
                        </a:lnTo>
                        <a:lnTo>
                          <a:pt x="63" y="33"/>
                        </a:lnTo>
                        <a:lnTo>
                          <a:pt x="60" y="38"/>
                        </a:lnTo>
                        <a:lnTo>
                          <a:pt x="60" y="47"/>
                        </a:lnTo>
                        <a:lnTo>
                          <a:pt x="56" y="52"/>
                        </a:lnTo>
                        <a:lnTo>
                          <a:pt x="53" y="53"/>
                        </a:lnTo>
                        <a:lnTo>
                          <a:pt x="48" y="58"/>
                        </a:lnTo>
                        <a:lnTo>
                          <a:pt x="43" y="62"/>
                        </a:lnTo>
                        <a:lnTo>
                          <a:pt x="38" y="63"/>
                        </a:lnTo>
                        <a:lnTo>
                          <a:pt x="32" y="63"/>
                        </a:lnTo>
                        <a:lnTo>
                          <a:pt x="27" y="63"/>
                        </a:lnTo>
                        <a:lnTo>
                          <a:pt x="18" y="62"/>
                        </a:lnTo>
                        <a:lnTo>
                          <a:pt x="13" y="58"/>
                        </a:lnTo>
                        <a:lnTo>
                          <a:pt x="8" y="53"/>
                        </a:lnTo>
                        <a:lnTo>
                          <a:pt x="7" y="52"/>
                        </a:lnTo>
                        <a:lnTo>
                          <a:pt x="3" y="47"/>
                        </a:lnTo>
                        <a:lnTo>
                          <a:pt x="0" y="38"/>
                        </a:lnTo>
                        <a:lnTo>
                          <a:pt x="0" y="33"/>
                        </a:lnTo>
                        <a:lnTo>
                          <a:pt x="0" y="27"/>
                        </a:lnTo>
                        <a:lnTo>
                          <a:pt x="3" y="22"/>
                        </a:lnTo>
                        <a:lnTo>
                          <a:pt x="7" y="17"/>
                        </a:lnTo>
                        <a:lnTo>
                          <a:pt x="8" y="12"/>
                        </a:lnTo>
                        <a:lnTo>
                          <a:pt x="13" y="7"/>
                        </a:lnTo>
                        <a:lnTo>
                          <a:pt x="18" y="3"/>
                        </a:lnTo>
                        <a:lnTo>
                          <a:pt x="27" y="0"/>
                        </a:lnTo>
                        <a:lnTo>
                          <a:pt x="32" y="0"/>
                        </a:lnTo>
                        <a:close/>
                      </a:path>
                    </a:pathLst>
                  </a:custGeom>
                  <a:solidFill>
                    <a:srgbClr val="D8D8D8"/>
                  </a:solidFill>
                  <a:ln w="9525">
                    <a:noFill/>
                    <a:round/>
                    <a:headEnd/>
                    <a:tailEnd/>
                  </a:ln>
                </p:spPr>
                <p:txBody>
                  <a:bodyPr/>
                  <a:lstStyle/>
                  <a:p>
                    <a:endParaRPr lang="en-US"/>
                  </a:p>
                </p:txBody>
              </p:sp>
              <p:sp>
                <p:nvSpPr>
                  <p:cNvPr id="37760" name="Freeform 914"/>
                  <p:cNvSpPr>
                    <a:spLocks/>
                  </p:cNvSpPr>
                  <p:nvPr/>
                </p:nvSpPr>
                <p:spPr bwMode="auto">
                  <a:xfrm>
                    <a:off x="752" y="1753"/>
                    <a:ext cx="3" cy="2"/>
                  </a:xfrm>
                  <a:custGeom>
                    <a:avLst/>
                    <a:gdLst>
                      <a:gd name="T0" fmla="*/ 0 w 3"/>
                      <a:gd name="T1" fmla="*/ 0 h 2"/>
                      <a:gd name="T2" fmla="*/ 3 w 3"/>
                      <a:gd name="T3" fmla="*/ 2 h 2"/>
                      <a:gd name="T4" fmla="*/ 0 w 3"/>
                      <a:gd name="T5" fmla="*/ 0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3" y="2"/>
                        </a:lnTo>
                        <a:lnTo>
                          <a:pt x="0" y="0"/>
                        </a:lnTo>
                        <a:close/>
                      </a:path>
                    </a:pathLst>
                  </a:custGeom>
                  <a:solidFill>
                    <a:srgbClr val="B6B6B6"/>
                  </a:solidFill>
                  <a:ln w="9525">
                    <a:noFill/>
                    <a:round/>
                    <a:headEnd/>
                    <a:tailEnd/>
                  </a:ln>
                </p:spPr>
                <p:txBody>
                  <a:bodyPr/>
                  <a:lstStyle/>
                  <a:p>
                    <a:endParaRPr lang="en-US"/>
                  </a:p>
                </p:txBody>
              </p:sp>
              <p:sp>
                <p:nvSpPr>
                  <p:cNvPr id="37761" name="Freeform 915"/>
                  <p:cNvSpPr>
                    <a:spLocks/>
                  </p:cNvSpPr>
                  <p:nvPr/>
                </p:nvSpPr>
                <p:spPr bwMode="auto">
                  <a:xfrm>
                    <a:off x="740" y="1750"/>
                    <a:ext cx="17" cy="5"/>
                  </a:xfrm>
                  <a:custGeom>
                    <a:avLst/>
                    <a:gdLst>
                      <a:gd name="T0" fmla="*/ 15 w 17"/>
                      <a:gd name="T1" fmla="*/ 5 h 5"/>
                      <a:gd name="T2" fmla="*/ 12 w 17"/>
                      <a:gd name="T3" fmla="*/ 3 h 5"/>
                      <a:gd name="T4" fmla="*/ 0 w 17"/>
                      <a:gd name="T5" fmla="*/ 0 h 5"/>
                      <a:gd name="T6" fmla="*/ 17 w 17"/>
                      <a:gd name="T7" fmla="*/ 3 h 5"/>
                      <a:gd name="T8" fmla="*/ 15 w 17"/>
                      <a:gd name="T9" fmla="*/ 5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15" y="5"/>
                        </a:moveTo>
                        <a:lnTo>
                          <a:pt x="12" y="3"/>
                        </a:lnTo>
                        <a:lnTo>
                          <a:pt x="0" y="0"/>
                        </a:lnTo>
                        <a:lnTo>
                          <a:pt x="17" y="3"/>
                        </a:lnTo>
                        <a:lnTo>
                          <a:pt x="15" y="5"/>
                        </a:lnTo>
                        <a:close/>
                      </a:path>
                    </a:pathLst>
                  </a:custGeom>
                  <a:solidFill>
                    <a:srgbClr val="BABABA"/>
                  </a:solidFill>
                  <a:ln w="9525">
                    <a:noFill/>
                    <a:round/>
                    <a:headEnd/>
                    <a:tailEnd/>
                  </a:ln>
                </p:spPr>
                <p:txBody>
                  <a:bodyPr/>
                  <a:lstStyle/>
                  <a:p>
                    <a:endParaRPr lang="en-US"/>
                  </a:p>
                </p:txBody>
              </p:sp>
              <p:sp>
                <p:nvSpPr>
                  <p:cNvPr id="37762" name="Freeform 916"/>
                  <p:cNvSpPr>
                    <a:spLocks/>
                  </p:cNvSpPr>
                  <p:nvPr/>
                </p:nvSpPr>
                <p:spPr bwMode="auto">
                  <a:xfrm>
                    <a:off x="727" y="1748"/>
                    <a:ext cx="30" cy="5"/>
                  </a:xfrm>
                  <a:custGeom>
                    <a:avLst/>
                    <a:gdLst>
                      <a:gd name="T0" fmla="*/ 30 w 30"/>
                      <a:gd name="T1" fmla="*/ 5 h 5"/>
                      <a:gd name="T2" fmla="*/ 13 w 30"/>
                      <a:gd name="T3" fmla="*/ 2 h 5"/>
                      <a:gd name="T4" fmla="*/ 0 w 30"/>
                      <a:gd name="T5" fmla="*/ 0 h 5"/>
                      <a:gd name="T6" fmla="*/ 30 w 30"/>
                      <a:gd name="T7" fmla="*/ 5 h 5"/>
                      <a:gd name="T8" fmla="*/ 0 60000 65536"/>
                      <a:gd name="T9" fmla="*/ 0 60000 65536"/>
                      <a:gd name="T10" fmla="*/ 0 60000 65536"/>
                      <a:gd name="T11" fmla="*/ 0 60000 65536"/>
                      <a:gd name="T12" fmla="*/ 0 w 30"/>
                      <a:gd name="T13" fmla="*/ 0 h 5"/>
                      <a:gd name="T14" fmla="*/ 30 w 30"/>
                      <a:gd name="T15" fmla="*/ 5 h 5"/>
                    </a:gdLst>
                    <a:ahLst/>
                    <a:cxnLst>
                      <a:cxn ang="T8">
                        <a:pos x="T0" y="T1"/>
                      </a:cxn>
                      <a:cxn ang="T9">
                        <a:pos x="T2" y="T3"/>
                      </a:cxn>
                      <a:cxn ang="T10">
                        <a:pos x="T4" y="T5"/>
                      </a:cxn>
                      <a:cxn ang="T11">
                        <a:pos x="T6" y="T7"/>
                      </a:cxn>
                    </a:cxnLst>
                    <a:rect l="T12" t="T13" r="T14" b="T15"/>
                    <a:pathLst>
                      <a:path w="30" h="5">
                        <a:moveTo>
                          <a:pt x="30" y="5"/>
                        </a:moveTo>
                        <a:lnTo>
                          <a:pt x="13" y="2"/>
                        </a:lnTo>
                        <a:lnTo>
                          <a:pt x="0" y="0"/>
                        </a:lnTo>
                        <a:lnTo>
                          <a:pt x="30" y="5"/>
                        </a:lnTo>
                        <a:close/>
                      </a:path>
                    </a:pathLst>
                  </a:custGeom>
                  <a:solidFill>
                    <a:srgbClr val="BDBDBD"/>
                  </a:solidFill>
                  <a:ln w="9525">
                    <a:noFill/>
                    <a:round/>
                    <a:headEnd/>
                    <a:tailEnd/>
                  </a:ln>
                </p:spPr>
                <p:txBody>
                  <a:bodyPr/>
                  <a:lstStyle/>
                  <a:p>
                    <a:endParaRPr lang="en-US"/>
                  </a:p>
                </p:txBody>
              </p:sp>
              <p:sp>
                <p:nvSpPr>
                  <p:cNvPr id="37763" name="Freeform 917"/>
                  <p:cNvSpPr>
                    <a:spLocks/>
                  </p:cNvSpPr>
                  <p:nvPr/>
                </p:nvSpPr>
                <p:spPr bwMode="auto">
                  <a:xfrm>
                    <a:off x="715" y="1745"/>
                    <a:ext cx="42" cy="8"/>
                  </a:xfrm>
                  <a:custGeom>
                    <a:avLst/>
                    <a:gdLst>
                      <a:gd name="T0" fmla="*/ 42 w 42"/>
                      <a:gd name="T1" fmla="*/ 8 h 8"/>
                      <a:gd name="T2" fmla="*/ 12 w 42"/>
                      <a:gd name="T3" fmla="*/ 3 h 8"/>
                      <a:gd name="T4" fmla="*/ 0 w 42"/>
                      <a:gd name="T5" fmla="*/ 0 h 8"/>
                      <a:gd name="T6" fmla="*/ 42 w 42"/>
                      <a:gd name="T7" fmla="*/ 8 h 8"/>
                      <a:gd name="T8" fmla="*/ 0 60000 65536"/>
                      <a:gd name="T9" fmla="*/ 0 60000 65536"/>
                      <a:gd name="T10" fmla="*/ 0 60000 65536"/>
                      <a:gd name="T11" fmla="*/ 0 60000 65536"/>
                      <a:gd name="T12" fmla="*/ 0 w 42"/>
                      <a:gd name="T13" fmla="*/ 0 h 8"/>
                      <a:gd name="T14" fmla="*/ 42 w 42"/>
                      <a:gd name="T15" fmla="*/ 8 h 8"/>
                    </a:gdLst>
                    <a:ahLst/>
                    <a:cxnLst>
                      <a:cxn ang="T8">
                        <a:pos x="T0" y="T1"/>
                      </a:cxn>
                      <a:cxn ang="T9">
                        <a:pos x="T2" y="T3"/>
                      </a:cxn>
                      <a:cxn ang="T10">
                        <a:pos x="T4" y="T5"/>
                      </a:cxn>
                      <a:cxn ang="T11">
                        <a:pos x="T6" y="T7"/>
                      </a:cxn>
                    </a:cxnLst>
                    <a:rect l="T12" t="T13" r="T14" b="T15"/>
                    <a:pathLst>
                      <a:path w="42" h="8">
                        <a:moveTo>
                          <a:pt x="42" y="8"/>
                        </a:moveTo>
                        <a:lnTo>
                          <a:pt x="12" y="3"/>
                        </a:lnTo>
                        <a:lnTo>
                          <a:pt x="0" y="0"/>
                        </a:lnTo>
                        <a:lnTo>
                          <a:pt x="42" y="8"/>
                        </a:lnTo>
                        <a:close/>
                      </a:path>
                    </a:pathLst>
                  </a:custGeom>
                  <a:solidFill>
                    <a:srgbClr val="C0C0C0"/>
                  </a:solidFill>
                  <a:ln w="9525">
                    <a:noFill/>
                    <a:round/>
                    <a:headEnd/>
                    <a:tailEnd/>
                  </a:ln>
                </p:spPr>
                <p:txBody>
                  <a:bodyPr/>
                  <a:lstStyle/>
                  <a:p>
                    <a:endParaRPr lang="en-US"/>
                  </a:p>
                </p:txBody>
              </p:sp>
              <p:sp>
                <p:nvSpPr>
                  <p:cNvPr id="37764" name="Freeform 918"/>
                  <p:cNvSpPr>
                    <a:spLocks/>
                  </p:cNvSpPr>
                  <p:nvPr/>
                </p:nvSpPr>
                <p:spPr bwMode="auto">
                  <a:xfrm>
                    <a:off x="702" y="1740"/>
                    <a:ext cx="55" cy="13"/>
                  </a:xfrm>
                  <a:custGeom>
                    <a:avLst/>
                    <a:gdLst>
                      <a:gd name="T0" fmla="*/ 55 w 55"/>
                      <a:gd name="T1" fmla="*/ 13 h 13"/>
                      <a:gd name="T2" fmla="*/ 13 w 55"/>
                      <a:gd name="T3" fmla="*/ 5 h 13"/>
                      <a:gd name="T4" fmla="*/ 0 w 55"/>
                      <a:gd name="T5" fmla="*/ 0 h 13"/>
                      <a:gd name="T6" fmla="*/ 55 w 55"/>
                      <a:gd name="T7" fmla="*/ 10 h 13"/>
                      <a:gd name="T8" fmla="*/ 55 w 55"/>
                      <a:gd name="T9" fmla="*/ 13 h 13"/>
                      <a:gd name="T10" fmla="*/ 0 60000 65536"/>
                      <a:gd name="T11" fmla="*/ 0 60000 65536"/>
                      <a:gd name="T12" fmla="*/ 0 60000 65536"/>
                      <a:gd name="T13" fmla="*/ 0 60000 65536"/>
                      <a:gd name="T14" fmla="*/ 0 60000 65536"/>
                      <a:gd name="T15" fmla="*/ 0 w 55"/>
                      <a:gd name="T16" fmla="*/ 0 h 13"/>
                      <a:gd name="T17" fmla="*/ 55 w 55"/>
                      <a:gd name="T18" fmla="*/ 13 h 13"/>
                    </a:gdLst>
                    <a:ahLst/>
                    <a:cxnLst>
                      <a:cxn ang="T10">
                        <a:pos x="T0" y="T1"/>
                      </a:cxn>
                      <a:cxn ang="T11">
                        <a:pos x="T2" y="T3"/>
                      </a:cxn>
                      <a:cxn ang="T12">
                        <a:pos x="T4" y="T5"/>
                      </a:cxn>
                      <a:cxn ang="T13">
                        <a:pos x="T6" y="T7"/>
                      </a:cxn>
                      <a:cxn ang="T14">
                        <a:pos x="T8" y="T9"/>
                      </a:cxn>
                    </a:cxnLst>
                    <a:rect l="T15" t="T16" r="T17" b="T18"/>
                    <a:pathLst>
                      <a:path w="55" h="13">
                        <a:moveTo>
                          <a:pt x="55" y="13"/>
                        </a:moveTo>
                        <a:lnTo>
                          <a:pt x="13" y="5"/>
                        </a:lnTo>
                        <a:lnTo>
                          <a:pt x="0" y="0"/>
                        </a:lnTo>
                        <a:lnTo>
                          <a:pt x="55" y="10"/>
                        </a:lnTo>
                        <a:lnTo>
                          <a:pt x="55" y="13"/>
                        </a:lnTo>
                        <a:close/>
                      </a:path>
                    </a:pathLst>
                  </a:custGeom>
                  <a:solidFill>
                    <a:srgbClr val="C3C3C3"/>
                  </a:solidFill>
                  <a:ln w="9525">
                    <a:noFill/>
                    <a:round/>
                    <a:headEnd/>
                    <a:tailEnd/>
                  </a:ln>
                </p:spPr>
                <p:txBody>
                  <a:bodyPr/>
                  <a:lstStyle/>
                  <a:p>
                    <a:endParaRPr lang="en-US"/>
                  </a:p>
                </p:txBody>
              </p:sp>
              <p:sp>
                <p:nvSpPr>
                  <p:cNvPr id="37765" name="Freeform 919"/>
                  <p:cNvSpPr>
                    <a:spLocks/>
                  </p:cNvSpPr>
                  <p:nvPr/>
                </p:nvSpPr>
                <p:spPr bwMode="auto">
                  <a:xfrm>
                    <a:off x="702" y="1740"/>
                    <a:ext cx="55" cy="10"/>
                  </a:xfrm>
                  <a:custGeom>
                    <a:avLst/>
                    <a:gdLst>
                      <a:gd name="T0" fmla="*/ 55 w 55"/>
                      <a:gd name="T1" fmla="*/ 10 h 10"/>
                      <a:gd name="T2" fmla="*/ 0 w 55"/>
                      <a:gd name="T3" fmla="*/ 0 h 10"/>
                      <a:gd name="T4" fmla="*/ 55 w 55"/>
                      <a:gd name="T5" fmla="*/ 10 h 10"/>
                      <a:gd name="T6" fmla="*/ 0 60000 65536"/>
                      <a:gd name="T7" fmla="*/ 0 60000 65536"/>
                      <a:gd name="T8" fmla="*/ 0 60000 65536"/>
                      <a:gd name="T9" fmla="*/ 0 w 55"/>
                      <a:gd name="T10" fmla="*/ 0 h 10"/>
                      <a:gd name="T11" fmla="*/ 55 w 55"/>
                      <a:gd name="T12" fmla="*/ 10 h 10"/>
                    </a:gdLst>
                    <a:ahLst/>
                    <a:cxnLst>
                      <a:cxn ang="T6">
                        <a:pos x="T0" y="T1"/>
                      </a:cxn>
                      <a:cxn ang="T7">
                        <a:pos x="T2" y="T3"/>
                      </a:cxn>
                      <a:cxn ang="T8">
                        <a:pos x="T4" y="T5"/>
                      </a:cxn>
                    </a:cxnLst>
                    <a:rect l="T9" t="T10" r="T11" b="T12"/>
                    <a:pathLst>
                      <a:path w="55" h="10">
                        <a:moveTo>
                          <a:pt x="55" y="10"/>
                        </a:moveTo>
                        <a:lnTo>
                          <a:pt x="0" y="0"/>
                        </a:lnTo>
                        <a:lnTo>
                          <a:pt x="55" y="10"/>
                        </a:lnTo>
                        <a:close/>
                      </a:path>
                    </a:pathLst>
                  </a:custGeom>
                  <a:solidFill>
                    <a:srgbClr val="C7C7C7"/>
                  </a:solidFill>
                  <a:ln w="9525">
                    <a:noFill/>
                    <a:round/>
                    <a:headEnd/>
                    <a:tailEnd/>
                  </a:ln>
                </p:spPr>
                <p:txBody>
                  <a:bodyPr/>
                  <a:lstStyle/>
                  <a:p>
                    <a:endParaRPr lang="en-US"/>
                  </a:p>
                </p:txBody>
              </p:sp>
              <p:sp>
                <p:nvSpPr>
                  <p:cNvPr id="37766" name="Freeform 920"/>
                  <p:cNvSpPr>
                    <a:spLocks/>
                  </p:cNvSpPr>
                  <p:nvPr/>
                </p:nvSpPr>
                <p:spPr bwMode="auto">
                  <a:xfrm>
                    <a:off x="702" y="1740"/>
                    <a:ext cx="55" cy="10"/>
                  </a:xfrm>
                  <a:custGeom>
                    <a:avLst/>
                    <a:gdLst>
                      <a:gd name="T0" fmla="*/ 55 w 55"/>
                      <a:gd name="T1" fmla="*/ 10 h 10"/>
                      <a:gd name="T2" fmla="*/ 0 w 55"/>
                      <a:gd name="T3" fmla="*/ 0 h 10"/>
                      <a:gd name="T4" fmla="*/ 55 w 55"/>
                      <a:gd name="T5" fmla="*/ 8 h 10"/>
                      <a:gd name="T6" fmla="*/ 55 w 55"/>
                      <a:gd name="T7" fmla="*/ 10 h 10"/>
                      <a:gd name="T8" fmla="*/ 0 60000 65536"/>
                      <a:gd name="T9" fmla="*/ 0 60000 65536"/>
                      <a:gd name="T10" fmla="*/ 0 60000 65536"/>
                      <a:gd name="T11" fmla="*/ 0 60000 65536"/>
                      <a:gd name="T12" fmla="*/ 0 w 55"/>
                      <a:gd name="T13" fmla="*/ 0 h 10"/>
                      <a:gd name="T14" fmla="*/ 55 w 55"/>
                      <a:gd name="T15" fmla="*/ 10 h 10"/>
                    </a:gdLst>
                    <a:ahLst/>
                    <a:cxnLst>
                      <a:cxn ang="T8">
                        <a:pos x="T0" y="T1"/>
                      </a:cxn>
                      <a:cxn ang="T9">
                        <a:pos x="T2" y="T3"/>
                      </a:cxn>
                      <a:cxn ang="T10">
                        <a:pos x="T4" y="T5"/>
                      </a:cxn>
                      <a:cxn ang="T11">
                        <a:pos x="T6" y="T7"/>
                      </a:cxn>
                    </a:cxnLst>
                    <a:rect l="T12" t="T13" r="T14" b="T15"/>
                    <a:pathLst>
                      <a:path w="55" h="10">
                        <a:moveTo>
                          <a:pt x="55" y="10"/>
                        </a:moveTo>
                        <a:lnTo>
                          <a:pt x="0" y="0"/>
                        </a:lnTo>
                        <a:lnTo>
                          <a:pt x="55" y="8"/>
                        </a:lnTo>
                        <a:lnTo>
                          <a:pt x="55" y="10"/>
                        </a:lnTo>
                        <a:close/>
                      </a:path>
                    </a:pathLst>
                  </a:custGeom>
                  <a:solidFill>
                    <a:srgbClr val="CACACA"/>
                  </a:solidFill>
                  <a:ln w="9525">
                    <a:noFill/>
                    <a:round/>
                    <a:headEnd/>
                    <a:tailEnd/>
                  </a:ln>
                </p:spPr>
                <p:txBody>
                  <a:bodyPr/>
                  <a:lstStyle/>
                  <a:p>
                    <a:endParaRPr lang="en-US"/>
                  </a:p>
                </p:txBody>
              </p:sp>
              <p:sp>
                <p:nvSpPr>
                  <p:cNvPr id="37767" name="Freeform 921"/>
                  <p:cNvSpPr>
                    <a:spLocks/>
                  </p:cNvSpPr>
                  <p:nvPr/>
                </p:nvSpPr>
                <p:spPr bwMode="auto">
                  <a:xfrm>
                    <a:off x="702" y="1739"/>
                    <a:ext cx="55" cy="9"/>
                  </a:xfrm>
                  <a:custGeom>
                    <a:avLst/>
                    <a:gdLst>
                      <a:gd name="T0" fmla="*/ 55 w 55"/>
                      <a:gd name="T1" fmla="*/ 9 h 9"/>
                      <a:gd name="T2" fmla="*/ 0 w 55"/>
                      <a:gd name="T3" fmla="*/ 1 h 9"/>
                      <a:gd name="T4" fmla="*/ 0 w 55"/>
                      <a:gd name="T5" fmla="*/ 0 h 9"/>
                      <a:gd name="T6" fmla="*/ 55 w 55"/>
                      <a:gd name="T7" fmla="*/ 9 h 9"/>
                      <a:gd name="T8" fmla="*/ 0 60000 65536"/>
                      <a:gd name="T9" fmla="*/ 0 60000 65536"/>
                      <a:gd name="T10" fmla="*/ 0 60000 65536"/>
                      <a:gd name="T11" fmla="*/ 0 60000 65536"/>
                      <a:gd name="T12" fmla="*/ 0 w 55"/>
                      <a:gd name="T13" fmla="*/ 0 h 9"/>
                      <a:gd name="T14" fmla="*/ 55 w 55"/>
                      <a:gd name="T15" fmla="*/ 9 h 9"/>
                    </a:gdLst>
                    <a:ahLst/>
                    <a:cxnLst>
                      <a:cxn ang="T8">
                        <a:pos x="T0" y="T1"/>
                      </a:cxn>
                      <a:cxn ang="T9">
                        <a:pos x="T2" y="T3"/>
                      </a:cxn>
                      <a:cxn ang="T10">
                        <a:pos x="T4" y="T5"/>
                      </a:cxn>
                      <a:cxn ang="T11">
                        <a:pos x="T6" y="T7"/>
                      </a:cxn>
                    </a:cxnLst>
                    <a:rect l="T12" t="T13" r="T14" b="T15"/>
                    <a:pathLst>
                      <a:path w="55" h="9">
                        <a:moveTo>
                          <a:pt x="55" y="9"/>
                        </a:moveTo>
                        <a:lnTo>
                          <a:pt x="0" y="1"/>
                        </a:lnTo>
                        <a:lnTo>
                          <a:pt x="0" y="0"/>
                        </a:lnTo>
                        <a:lnTo>
                          <a:pt x="55" y="9"/>
                        </a:lnTo>
                        <a:close/>
                      </a:path>
                    </a:pathLst>
                  </a:custGeom>
                  <a:solidFill>
                    <a:srgbClr val="CDCDCD"/>
                  </a:solidFill>
                  <a:ln w="9525">
                    <a:noFill/>
                    <a:round/>
                    <a:headEnd/>
                    <a:tailEnd/>
                  </a:ln>
                </p:spPr>
                <p:txBody>
                  <a:bodyPr/>
                  <a:lstStyle/>
                  <a:p>
                    <a:endParaRPr lang="en-US"/>
                  </a:p>
                </p:txBody>
              </p:sp>
              <p:sp>
                <p:nvSpPr>
                  <p:cNvPr id="37768" name="Freeform 922"/>
                  <p:cNvSpPr>
                    <a:spLocks/>
                  </p:cNvSpPr>
                  <p:nvPr/>
                </p:nvSpPr>
                <p:spPr bwMode="auto">
                  <a:xfrm>
                    <a:off x="702" y="1739"/>
                    <a:ext cx="55" cy="9"/>
                  </a:xfrm>
                  <a:custGeom>
                    <a:avLst/>
                    <a:gdLst>
                      <a:gd name="T0" fmla="*/ 55 w 55"/>
                      <a:gd name="T1" fmla="*/ 9 h 9"/>
                      <a:gd name="T2" fmla="*/ 0 w 55"/>
                      <a:gd name="T3" fmla="*/ 0 h 9"/>
                      <a:gd name="T4" fmla="*/ 55 w 55"/>
                      <a:gd name="T5" fmla="*/ 9 h 9"/>
                      <a:gd name="T6" fmla="*/ 0 60000 65536"/>
                      <a:gd name="T7" fmla="*/ 0 60000 65536"/>
                      <a:gd name="T8" fmla="*/ 0 60000 65536"/>
                      <a:gd name="T9" fmla="*/ 0 w 55"/>
                      <a:gd name="T10" fmla="*/ 0 h 9"/>
                      <a:gd name="T11" fmla="*/ 55 w 55"/>
                      <a:gd name="T12" fmla="*/ 9 h 9"/>
                    </a:gdLst>
                    <a:ahLst/>
                    <a:cxnLst>
                      <a:cxn ang="T6">
                        <a:pos x="T0" y="T1"/>
                      </a:cxn>
                      <a:cxn ang="T7">
                        <a:pos x="T2" y="T3"/>
                      </a:cxn>
                      <a:cxn ang="T8">
                        <a:pos x="T4" y="T5"/>
                      </a:cxn>
                    </a:cxnLst>
                    <a:rect l="T9" t="T10" r="T11" b="T12"/>
                    <a:pathLst>
                      <a:path w="55" h="9">
                        <a:moveTo>
                          <a:pt x="55" y="9"/>
                        </a:moveTo>
                        <a:lnTo>
                          <a:pt x="0" y="0"/>
                        </a:lnTo>
                        <a:lnTo>
                          <a:pt x="55" y="9"/>
                        </a:lnTo>
                        <a:close/>
                      </a:path>
                    </a:pathLst>
                  </a:custGeom>
                  <a:solidFill>
                    <a:srgbClr val="D1D1D1"/>
                  </a:solidFill>
                  <a:ln w="9525">
                    <a:noFill/>
                    <a:round/>
                    <a:headEnd/>
                    <a:tailEnd/>
                  </a:ln>
                </p:spPr>
                <p:txBody>
                  <a:bodyPr/>
                  <a:lstStyle/>
                  <a:p>
                    <a:endParaRPr lang="en-US"/>
                  </a:p>
                </p:txBody>
              </p:sp>
              <p:sp>
                <p:nvSpPr>
                  <p:cNvPr id="37769" name="Freeform 923"/>
                  <p:cNvSpPr>
                    <a:spLocks/>
                  </p:cNvSpPr>
                  <p:nvPr/>
                </p:nvSpPr>
                <p:spPr bwMode="auto">
                  <a:xfrm>
                    <a:off x="702" y="1735"/>
                    <a:ext cx="55" cy="13"/>
                  </a:xfrm>
                  <a:custGeom>
                    <a:avLst/>
                    <a:gdLst>
                      <a:gd name="T0" fmla="*/ 55 w 55"/>
                      <a:gd name="T1" fmla="*/ 13 h 13"/>
                      <a:gd name="T2" fmla="*/ 0 w 55"/>
                      <a:gd name="T3" fmla="*/ 4 h 13"/>
                      <a:gd name="T4" fmla="*/ 0 w 55"/>
                      <a:gd name="T5" fmla="*/ 0 h 13"/>
                      <a:gd name="T6" fmla="*/ 55 w 55"/>
                      <a:gd name="T7" fmla="*/ 10 h 13"/>
                      <a:gd name="T8" fmla="*/ 55 w 55"/>
                      <a:gd name="T9" fmla="*/ 13 h 13"/>
                      <a:gd name="T10" fmla="*/ 0 60000 65536"/>
                      <a:gd name="T11" fmla="*/ 0 60000 65536"/>
                      <a:gd name="T12" fmla="*/ 0 60000 65536"/>
                      <a:gd name="T13" fmla="*/ 0 60000 65536"/>
                      <a:gd name="T14" fmla="*/ 0 60000 65536"/>
                      <a:gd name="T15" fmla="*/ 0 w 55"/>
                      <a:gd name="T16" fmla="*/ 0 h 13"/>
                      <a:gd name="T17" fmla="*/ 55 w 55"/>
                      <a:gd name="T18" fmla="*/ 13 h 13"/>
                    </a:gdLst>
                    <a:ahLst/>
                    <a:cxnLst>
                      <a:cxn ang="T10">
                        <a:pos x="T0" y="T1"/>
                      </a:cxn>
                      <a:cxn ang="T11">
                        <a:pos x="T2" y="T3"/>
                      </a:cxn>
                      <a:cxn ang="T12">
                        <a:pos x="T4" y="T5"/>
                      </a:cxn>
                      <a:cxn ang="T13">
                        <a:pos x="T6" y="T7"/>
                      </a:cxn>
                      <a:cxn ang="T14">
                        <a:pos x="T8" y="T9"/>
                      </a:cxn>
                    </a:cxnLst>
                    <a:rect l="T15" t="T16" r="T17" b="T18"/>
                    <a:pathLst>
                      <a:path w="55" h="13">
                        <a:moveTo>
                          <a:pt x="55" y="13"/>
                        </a:moveTo>
                        <a:lnTo>
                          <a:pt x="0" y="4"/>
                        </a:lnTo>
                        <a:lnTo>
                          <a:pt x="0" y="0"/>
                        </a:lnTo>
                        <a:lnTo>
                          <a:pt x="55" y="10"/>
                        </a:lnTo>
                        <a:lnTo>
                          <a:pt x="55" y="13"/>
                        </a:lnTo>
                        <a:close/>
                      </a:path>
                    </a:pathLst>
                  </a:custGeom>
                  <a:solidFill>
                    <a:srgbClr val="D4D4D4"/>
                  </a:solidFill>
                  <a:ln w="9525">
                    <a:noFill/>
                    <a:round/>
                    <a:headEnd/>
                    <a:tailEnd/>
                  </a:ln>
                </p:spPr>
                <p:txBody>
                  <a:bodyPr/>
                  <a:lstStyle/>
                  <a:p>
                    <a:endParaRPr lang="en-US"/>
                  </a:p>
                </p:txBody>
              </p:sp>
              <p:sp>
                <p:nvSpPr>
                  <p:cNvPr id="37770" name="Freeform 924"/>
                  <p:cNvSpPr>
                    <a:spLocks/>
                  </p:cNvSpPr>
                  <p:nvPr/>
                </p:nvSpPr>
                <p:spPr bwMode="auto">
                  <a:xfrm>
                    <a:off x="702" y="1735"/>
                    <a:ext cx="58" cy="10"/>
                  </a:xfrm>
                  <a:custGeom>
                    <a:avLst/>
                    <a:gdLst>
                      <a:gd name="T0" fmla="*/ 55 w 58"/>
                      <a:gd name="T1" fmla="*/ 10 h 10"/>
                      <a:gd name="T2" fmla="*/ 0 w 58"/>
                      <a:gd name="T3" fmla="*/ 0 h 10"/>
                      <a:gd name="T4" fmla="*/ 58 w 58"/>
                      <a:gd name="T5" fmla="*/ 10 h 10"/>
                      <a:gd name="T6" fmla="*/ 55 w 58"/>
                      <a:gd name="T7" fmla="*/ 10 h 10"/>
                      <a:gd name="T8" fmla="*/ 0 60000 65536"/>
                      <a:gd name="T9" fmla="*/ 0 60000 65536"/>
                      <a:gd name="T10" fmla="*/ 0 60000 65536"/>
                      <a:gd name="T11" fmla="*/ 0 60000 65536"/>
                      <a:gd name="T12" fmla="*/ 0 w 58"/>
                      <a:gd name="T13" fmla="*/ 0 h 10"/>
                      <a:gd name="T14" fmla="*/ 58 w 58"/>
                      <a:gd name="T15" fmla="*/ 10 h 10"/>
                    </a:gdLst>
                    <a:ahLst/>
                    <a:cxnLst>
                      <a:cxn ang="T8">
                        <a:pos x="T0" y="T1"/>
                      </a:cxn>
                      <a:cxn ang="T9">
                        <a:pos x="T2" y="T3"/>
                      </a:cxn>
                      <a:cxn ang="T10">
                        <a:pos x="T4" y="T5"/>
                      </a:cxn>
                      <a:cxn ang="T11">
                        <a:pos x="T6" y="T7"/>
                      </a:cxn>
                    </a:cxnLst>
                    <a:rect l="T12" t="T13" r="T14" b="T15"/>
                    <a:pathLst>
                      <a:path w="58" h="10">
                        <a:moveTo>
                          <a:pt x="55" y="10"/>
                        </a:moveTo>
                        <a:lnTo>
                          <a:pt x="0" y="0"/>
                        </a:lnTo>
                        <a:lnTo>
                          <a:pt x="58" y="10"/>
                        </a:lnTo>
                        <a:lnTo>
                          <a:pt x="55" y="10"/>
                        </a:lnTo>
                        <a:close/>
                      </a:path>
                    </a:pathLst>
                  </a:custGeom>
                  <a:solidFill>
                    <a:srgbClr val="D7D7D7"/>
                  </a:solidFill>
                  <a:ln w="9525">
                    <a:noFill/>
                    <a:round/>
                    <a:headEnd/>
                    <a:tailEnd/>
                  </a:ln>
                </p:spPr>
                <p:txBody>
                  <a:bodyPr/>
                  <a:lstStyle/>
                  <a:p>
                    <a:endParaRPr lang="en-US"/>
                  </a:p>
                </p:txBody>
              </p:sp>
              <p:sp>
                <p:nvSpPr>
                  <p:cNvPr id="37771" name="Freeform 925"/>
                  <p:cNvSpPr>
                    <a:spLocks/>
                  </p:cNvSpPr>
                  <p:nvPr/>
                </p:nvSpPr>
                <p:spPr bwMode="auto">
                  <a:xfrm>
                    <a:off x="702" y="1735"/>
                    <a:ext cx="58" cy="10"/>
                  </a:xfrm>
                  <a:custGeom>
                    <a:avLst/>
                    <a:gdLst>
                      <a:gd name="T0" fmla="*/ 58 w 58"/>
                      <a:gd name="T1" fmla="*/ 10 h 10"/>
                      <a:gd name="T2" fmla="*/ 0 w 58"/>
                      <a:gd name="T3" fmla="*/ 0 h 10"/>
                      <a:gd name="T4" fmla="*/ 3 w 58"/>
                      <a:gd name="T5" fmla="*/ 0 h 10"/>
                      <a:gd name="T6" fmla="*/ 58 w 58"/>
                      <a:gd name="T7" fmla="*/ 10 h 10"/>
                      <a:gd name="T8" fmla="*/ 0 60000 65536"/>
                      <a:gd name="T9" fmla="*/ 0 60000 65536"/>
                      <a:gd name="T10" fmla="*/ 0 60000 65536"/>
                      <a:gd name="T11" fmla="*/ 0 60000 65536"/>
                      <a:gd name="T12" fmla="*/ 0 w 58"/>
                      <a:gd name="T13" fmla="*/ 0 h 10"/>
                      <a:gd name="T14" fmla="*/ 58 w 58"/>
                      <a:gd name="T15" fmla="*/ 10 h 10"/>
                    </a:gdLst>
                    <a:ahLst/>
                    <a:cxnLst>
                      <a:cxn ang="T8">
                        <a:pos x="T0" y="T1"/>
                      </a:cxn>
                      <a:cxn ang="T9">
                        <a:pos x="T2" y="T3"/>
                      </a:cxn>
                      <a:cxn ang="T10">
                        <a:pos x="T4" y="T5"/>
                      </a:cxn>
                      <a:cxn ang="T11">
                        <a:pos x="T6" y="T7"/>
                      </a:cxn>
                    </a:cxnLst>
                    <a:rect l="T12" t="T13" r="T14" b="T15"/>
                    <a:pathLst>
                      <a:path w="58" h="10">
                        <a:moveTo>
                          <a:pt x="58" y="10"/>
                        </a:moveTo>
                        <a:lnTo>
                          <a:pt x="0" y="0"/>
                        </a:lnTo>
                        <a:lnTo>
                          <a:pt x="3" y="0"/>
                        </a:lnTo>
                        <a:lnTo>
                          <a:pt x="58" y="10"/>
                        </a:lnTo>
                        <a:close/>
                      </a:path>
                    </a:pathLst>
                  </a:custGeom>
                  <a:solidFill>
                    <a:srgbClr val="DBDBDB"/>
                  </a:solidFill>
                  <a:ln w="9525">
                    <a:noFill/>
                    <a:round/>
                    <a:headEnd/>
                    <a:tailEnd/>
                  </a:ln>
                </p:spPr>
                <p:txBody>
                  <a:bodyPr/>
                  <a:lstStyle/>
                  <a:p>
                    <a:endParaRPr lang="en-US"/>
                  </a:p>
                </p:txBody>
              </p:sp>
              <p:sp>
                <p:nvSpPr>
                  <p:cNvPr id="37772" name="Freeform 926"/>
                  <p:cNvSpPr>
                    <a:spLocks/>
                  </p:cNvSpPr>
                  <p:nvPr/>
                </p:nvSpPr>
                <p:spPr bwMode="auto">
                  <a:xfrm>
                    <a:off x="705" y="1734"/>
                    <a:ext cx="55" cy="11"/>
                  </a:xfrm>
                  <a:custGeom>
                    <a:avLst/>
                    <a:gdLst>
                      <a:gd name="T0" fmla="*/ 55 w 55"/>
                      <a:gd name="T1" fmla="*/ 11 h 11"/>
                      <a:gd name="T2" fmla="*/ 0 w 55"/>
                      <a:gd name="T3" fmla="*/ 1 h 11"/>
                      <a:gd name="T4" fmla="*/ 0 w 55"/>
                      <a:gd name="T5" fmla="*/ 0 h 11"/>
                      <a:gd name="T6" fmla="*/ 55 w 55"/>
                      <a:gd name="T7" fmla="*/ 9 h 11"/>
                      <a:gd name="T8" fmla="*/ 55 w 55"/>
                      <a:gd name="T9" fmla="*/ 11 h 11"/>
                      <a:gd name="T10" fmla="*/ 0 60000 65536"/>
                      <a:gd name="T11" fmla="*/ 0 60000 65536"/>
                      <a:gd name="T12" fmla="*/ 0 60000 65536"/>
                      <a:gd name="T13" fmla="*/ 0 60000 65536"/>
                      <a:gd name="T14" fmla="*/ 0 60000 65536"/>
                      <a:gd name="T15" fmla="*/ 0 w 55"/>
                      <a:gd name="T16" fmla="*/ 0 h 11"/>
                      <a:gd name="T17" fmla="*/ 55 w 55"/>
                      <a:gd name="T18" fmla="*/ 11 h 11"/>
                    </a:gdLst>
                    <a:ahLst/>
                    <a:cxnLst>
                      <a:cxn ang="T10">
                        <a:pos x="T0" y="T1"/>
                      </a:cxn>
                      <a:cxn ang="T11">
                        <a:pos x="T2" y="T3"/>
                      </a:cxn>
                      <a:cxn ang="T12">
                        <a:pos x="T4" y="T5"/>
                      </a:cxn>
                      <a:cxn ang="T13">
                        <a:pos x="T6" y="T7"/>
                      </a:cxn>
                      <a:cxn ang="T14">
                        <a:pos x="T8" y="T9"/>
                      </a:cxn>
                    </a:cxnLst>
                    <a:rect l="T15" t="T16" r="T17" b="T18"/>
                    <a:pathLst>
                      <a:path w="55" h="11">
                        <a:moveTo>
                          <a:pt x="55" y="11"/>
                        </a:moveTo>
                        <a:lnTo>
                          <a:pt x="0" y="1"/>
                        </a:lnTo>
                        <a:lnTo>
                          <a:pt x="0" y="0"/>
                        </a:lnTo>
                        <a:lnTo>
                          <a:pt x="55" y="9"/>
                        </a:lnTo>
                        <a:lnTo>
                          <a:pt x="55" y="11"/>
                        </a:lnTo>
                        <a:close/>
                      </a:path>
                    </a:pathLst>
                  </a:custGeom>
                  <a:solidFill>
                    <a:srgbClr val="DEDEDE"/>
                  </a:solidFill>
                  <a:ln w="9525">
                    <a:noFill/>
                    <a:round/>
                    <a:headEnd/>
                    <a:tailEnd/>
                  </a:ln>
                </p:spPr>
                <p:txBody>
                  <a:bodyPr/>
                  <a:lstStyle/>
                  <a:p>
                    <a:endParaRPr lang="en-US"/>
                  </a:p>
                </p:txBody>
              </p:sp>
              <p:sp>
                <p:nvSpPr>
                  <p:cNvPr id="37773" name="Freeform 927"/>
                  <p:cNvSpPr>
                    <a:spLocks/>
                  </p:cNvSpPr>
                  <p:nvPr/>
                </p:nvSpPr>
                <p:spPr bwMode="auto">
                  <a:xfrm>
                    <a:off x="705" y="1734"/>
                    <a:ext cx="55" cy="9"/>
                  </a:xfrm>
                  <a:custGeom>
                    <a:avLst/>
                    <a:gdLst>
                      <a:gd name="T0" fmla="*/ 55 w 55"/>
                      <a:gd name="T1" fmla="*/ 9 h 9"/>
                      <a:gd name="T2" fmla="*/ 0 w 55"/>
                      <a:gd name="T3" fmla="*/ 0 h 9"/>
                      <a:gd name="T4" fmla="*/ 55 w 55"/>
                      <a:gd name="T5" fmla="*/ 9 h 9"/>
                      <a:gd name="T6" fmla="*/ 0 60000 65536"/>
                      <a:gd name="T7" fmla="*/ 0 60000 65536"/>
                      <a:gd name="T8" fmla="*/ 0 60000 65536"/>
                      <a:gd name="T9" fmla="*/ 0 w 55"/>
                      <a:gd name="T10" fmla="*/ 0 h 9"/>
                      <a:gd name="T11" fmla="*/ 55 w 55"/>
                      <a:gd name="T12" fmla="*/ 9 h 9"/>
                    </a:gdLst>
                    <a:ahLst/>
                    <a:cxnLst>
                      <a:cxn ang="T6">
                        <a:pos x="T0" y="T1"/>
                      </a:cxn>
                      <a:cxn ang="T7">
                        <a:pos x="T2" y="T3"/>
                      </a:cxn>
                      <a:cxn ang="T8">
                        <a:pos x="T4" y="T5"/>
                      </a:cxn>
                    </a:cxnLst>
                    <a:rect l="T9" t="T10" r="T11" b="T12"/>
                    <a:pathLst>
                      <a:path w="55" h="9">
                        <a:moveTo>
                          <a:pt x="55" y="9"/>
                        </a:moveTo>
                        <a:lnTo>
                          <a:pt x="0" y="0"/>
                        </a:lnTo>
                        <a:lnTo>
                          <a:pt x="55" y="9"/>
                        </a:lnTo>
                        <a:close/>
                      </a:path>
                    </a:pathLst>
                  </a:custGeom>
                  <a:solidFill>
                    <a:srgbClr val="E1E1E1"/>
                  </a:solidFill>
                  <a:ln w="9525">
                    <a:noFill/>
                    <a:round/>
                    <a:headEnd/>
                    <a:tailEnd/>
                  </a:ln>
                </p:spPr>
                <p:txBody>
                  <a:bodyPr/>
                  <a:lstStyle/>
                  <a:p>
                    <a:endParaRPr lang="en-US"/>
                  </a:p>
                </p:txBody>
              </p:sp>
              <p:sp>
                <p:nvSpPr>
                  <p:cNvPr id="37774" name="Freeform 928"/>
                  <p:cNvSpPr>
                    <a:spLocks/>
                  </p:cNvSpPr>
                  <p:nvPr/>
                </p:nvSpPr>
                <p:spPr bwMode="auto">
                  <a:xfrm>
                    <a:off x="705" y="1734"/>
                    <a:ext cx="55" cy="9"/>
                  </a:xfrm>
                  <a:custGeom>
                    <a:avLst/>
                    <a:gdLst>
                      <a:gd name="T0" fmla="*/ 55 w 55"/>
                      <a:gd name="T1" fmla="*/ 9 h 9"/>
                      <a:gd name="T2" fmla="*/ 0 w 55"/>
                      <a:gd name="T3" fmla="*/ 0 h 9"/>
                      <a:gd name="T4" fmla="*/ 55 w 55"/>
                      <a:gd name="T5" fmla="*/ 6 h 9"/>
                      <a:gd name="T6" fmla="*/ 55 w 55"/>
                      <a:gd name="T7" fmla="*/ 9 h 9"/>
                      <a:gd name="T8" fmla="*/ 0 60000 65536"/>
                      <a:gd name="T9" fmla="*/ 0 60000 65536"/>
                      <a:gd name="T10" fmla="*/ 0 60000 65536"/>
                      <a:gd name="T11" fmla="*/ 0 60000 65536"/>
                      <a:gd name="T12" fmla="*/ 0 w 55"/>
                      <a:gd name="T13" fmla="*/ 0 h 9"/>
                      <a:gd name="T14" fmla="*/ 55 w 55"/>
                      <a:gd name="T15" fmla="*/ 9 h 9"/>
                    </a:gdLst>
                    <a:ahLst/>
                    <a:cxnLst>
                      <a:cxn ang="T8">
                        <a:pos x="T0" y="T1"/>
                      </a:cxn>
                      <a:cxn ang="T9">
                        <a:pos x="T2" y="T3"/>
                      </a:cxn>
                      <a:cxn ang="T10">
                        <a:pos x="T4" y="T5"/>
                      </a:cxn>
                      <a:cxn ang="T11">
                        <a:pos x="T6" y="T7"/>
                      </a:cxn>
                    </a:cxnLst>
                    <a:rect l="T12" t="T13" r="T14" b="T15"/>
                    <a:pathLst>
                      <a:path w="55" h="9">
                        <a:moveTo>
                          <a:pt x="55" y="9"/>
                        </a:moveTo>
                        <a:lnTo>
                          <a:pt x="0" y="0"/>
                        </a:lnTo>
                        <a:lnTo>
                          <a:pt x="55" y="6"/>
                        </a:lnTo>
                        <a:lnTo>
                          <a:pt x="55" y="9"/>
                        </a:lnTo>
                        <a:close/>
                      </a:path>
                    </a:pathLst>
                  </a:custGeom>
                  <a:solidFill>
                    <a:srgbClr val="E5E5E5"/>
                  </a:solidFill>
                  <a:ln w="9525">
                    <a:noFill/>
                    <a:round/>
                    <a:headEnd/>
                    <a:tailEnd/>
                  </a:ln>
                </p:spPr>
                <p:txBody>
                  <a:bodyPr/>
                  <a:lstStyle/>
                  <a:p>
                    <a:endParaRPr lang="en-US"/>
                  </a:p>
                </p:txBody>
              </p:sp>
              <p:sp>
                <p:nvSpPr>
                  <p:cNvPr id="37775" name="Freeform 929"/>
                  <p:cNvSpPr>
                    <a:spLocks/>
                  </p:cNvSpPr>
                  <p:nvPr/>
                </p:nvSpPr>
                <p:spPr bwMode="auto">
                  <a:xfrm>
                    <a:off x="705" y="1730"/>
                    <a:ext cx="55" cy="10"/>
                  </a:xfrm>
                  <a:custGeom>
                    <a:avLst/>
                    <a:gdLst>
                      <a:gd name="T0" fmla="*/ 55 w 55"/>
                      <a:gd name="T1" fmla="*/ 10 h 10"/>
                      <a:gd name="T2" fmla="*/ 0 w 55"/>
                      <a:gd name="T3" fmla="*/ 4 h 10"/>
                      <a:gd name="T4" fmla="*/ 0 w 55"/>
                      <a:gd name="T5" fmla="*/ 0 h 10"/>
                      <a:gd name="T6" fmla="*/ 55 w 55"/>
                      <a:gd name="T7" fmla="*/ 10 h 10"/>
                      <a:gd name="T8" fmla="*/ 0 60000 65536"/>
                      <a:gd name="T9" fmla="*/ 0 60000 65536"/>
                      <a:gd name="T10" fmla="*/ 0 60000 65536"/>
                      <a:gd name="T11" fmla="*/ 0 60000 65536"/>
                      <a:gd name="T12" fmla="*/ 0 w 55"/>
                      <a:gd name="T13" fmla="*/ 0 h 10"/>
                      <a:gd name="T14" fmla="*/ 55 w 55"/>
                      <a:gd name="T15" fmla="*/ 10 h 10"/>
                    </a:gdLst>
                    <a:ahLst/>
                    <a:cxnLst>
                      <a:cxn ang="T8">
                        <a:pos x="T0" y="T1"/>
                      </a:cxn>
                      <a:cxn ang="T9">
                        <a:pos x="T2" y="T3"/>
                      </a:cxn>
                      <a:cxn ang="T10">
                        <a:pos x="T4" y="T5"/>
                      </a:cxn>
                      <a:cxn ang="T11">
                        <a:pos x="T6" y="T7"/>
                      </a:cxn>
                    </a:cxnLst>
                    <a:rect l="T12" t="T13" r="T14" b="T15"/>
                    <a:pathLst>
                      <a:path w="55" h="10">
                        <a:moveTo>
                          <a:pt x="55" y="10"/>
                        </a:moveTo>
                        <a:lnTo>
                          <a:pt x="0" y="4"/>
                        </a:lnTo>
                        <a:lnTo>
                          <a:pt x="0" y="0"/>
                        </a:lnTo>
                        <a:lnTo>
                          <a:pt x="55" y="10"/>
                        </a:lnTo>
                        <a:close/>
                      </a:path>
                    </a:pathLst>
                  </a:custGeom>
                  <a:solidFill>
                    <a:srgbClr val="E3E3E3"/>
                  </a:solidFill>
                  <a:ln w="9525">
                    <a:noFill/>
                    <a:round/>
                    <a:headEnd/>
                    <a:tailEnd/>
                  </a:ln>
                </p:spPr>
                <p:txBody>
                  <a:bodyPr/>
                  <a:lstStyle/>
                  <a:p>
                    <a:endParaRPr lang="en-US"/>
                  </a:p>
                </p:txBody>
              </p:sp>
              <p:sp>
                <p:nvSpPr>
                  <p:cNvPr id="37776" name="Freeform 930"/>
                  <p:cNvSpPr>
                    <a:spLocks/>
                  </p:cNvSpPr>
                  <p:nvPr/>
                </p:nvSpPr>
                <p:spPr bwMode="auto">
                  <a:xfrm>
                    <a:off x="705" y="1730"/>
                    <a:ext cx="55" cy="10"/>
                  </a:xfrm>
                  <a:custGeom>
                    <a:avLst/>
                    <a:gdLst>
                      <a:gd name="T0" fmla="*/ 55 w 55"/>
                      <a:gd name="T1" fmla="*/ 10 h 10"/>
                      <a:gd name="T2" fmla="*/ 0 w 55"/>
                      <a:gd name="T3" fmla="*/ 0 h 10"/>
                      <a:gd name="T4" fmla="*/ 55 w 55"/>
                      <a:gd name="T5" fmla="*/ 10 h 10"/>
                      <a:gd name="T6" fmla="*/ 0 60000 65536"/>
                      <a:gd name="T7" fmla="*/ 0 60000 65536"/>
                      <a:gd name="T8" fmla="*/ 0 60000 65536"/>
                      <a:gd name="T9" fmla="*/ 0 w 55"/>
                      <a:gd name="T10" fmla="*/ 0 h 10"/>
                      <a:gd name="T11" fmla="*/ 55 w 55"/>
                      <a:gd name="T12" fmla="*/ 10 h 10"/>
                    </a:gdLst>
                    <a:ahLst/>
                    <a:cxnLst>
                      <a:cxn ang="T6">
                        <a:pos x="T0" y="T1"/>
                      </a:cxn>
                      <a:cxn ang="T7">
                        <a:pos x="T2" y="T3"/>
                      </a:cxn>
                      <a:cxn ang="T8">
                        <a:pos x="T4" y="T5"/>
                      </a:cxn>
                    </a:cxnLst>
                    <a:rect l="T9" t="T10" r="T11" b="T12"/>
                    <a:pathLst>
                      <a:path w="55" h="10">
                        <a:moveTo>
                          <a:pt x="55" y="10"/>
                        </a:moveTo>
                        <a:lnTo>
                          <a:pt x="0" y="0"/>
                        </a:lnTo>
                        <a:lnTo>
                          <a:pt x="55" y="10"/>
                        </a:lnTo>
                        <a:close/>
                      </a:path>
                    </a:pathLst>
                  </a:custGeom>
                  <a:solidFill>
                    <a:srgbClr val="E0E0E0"/>
                  </a:solidFill>
                  <a:ln w="9525">
                    <a:noFill/>
                    <a:round/>
                    <a:headEnd/>
                    <a:tailEnd/>
                  </a:ln>
                </p:spPr>
                <p:txBody>
                  <a:bodyPr/>
                  <a:lstStyle/>
                  <a:p>
                    <a:endParaRPr lang="en-US"/>
                  </a:p>
                </p:txBody>
              </p:sp>
              <p:sp>
                <p:nvSpPr>
                  <p:cNvPr id="37777" name="Freeform 931"/>
                  <p:cNvSpPr>
                    <a:spLocks/>
                  </p:cNvSpPr>
                  <p:nvPr/>
                </p:nvSpPr>
                <p:spPr bwMode="auto">
                  <a:xfrm>
                    <a:off x="705" y="1729"/>
                    <a:ext cx="55" cy="11"/>
                  </a:xfrm>
                  <a:custGeom>
                    <a:avLst/>
                    <a:gdLst>
                      <a:gd name="T0" fmla="*/ 55 w 55"/>
                      <a:gd name="T1" fmla="*/ 11 h 11"/>
                      <a:gd name="T2" fmla="*/ 0 w 55"/>
                      <a:gd name="T3" fmla="*/ 1 h 11"/>
                      <a:gd name="T4" fmla="*/ 0 w 55"/>
                      <a:gd name="T5" fmla="*/ 0 h 11"/>
                      <a:gd name="T6" fmla="*/ 55 w 55"/>
                      <a:gd name="T7" fmla="*/ 10 h 11"/>
                      <a:gd name="T8" fmla="*/ 55 w 55"/>
                      <a:gd name="T9" fmla="*/ 11 h 11"/>
                      <a:gd name="T10" fmla="*/ 0 60000 65536"/>
                      <a:gd name="T11" fmla="*/ 0 60000 65536"/>
                      <a:gd name="T12" fmla="*/ 0 60000 65536"/>
                      <a:gd name="T13" fmla="*/ 0 60000 65536"/>
                      <a:gd name="T14" fmla="*/ 0 60000 65536"/>
                      <a:gd name="T15" fmla="*/ 0 w 55"/>
                      <a:gd name="T16" fmla="*/ 0 h 11"/>
                      <a:gd name="T17" fmla="*/ 55 w 55"/>
                      <a:gd name="T18" fmla="*/ 11 h 11"/>
                    </a:gdLst>
                    <a:ahLst/>
                    <a:cxnLst>
                      <a:cxn ang="T10">
                        <a:pos x="T0" y="T1"/>
                      </a:cxn>
                      <a:cxn ang="T11">
                        <a:pos x="T2" y="T3"/>
                      </a:cxn>
                      <a:cxn ang="T12">
                        <a:pos x="T4" y="T5"/>
                      </a:cxn>
                      <a:cxn ang="T13">
                        <a:pos x="T6" y="T7"/>
                      </a:cxn>
                      <a:cxn ang="T14">
                        <a:pos x="T8" y="T9"/>
                      </a:cxn>
                    </a:cxnLst>
                    <a:rect l="T15" t="T16" r="T17" b="T18"/>
                    <a:pathLst>
                      <a:path w="55" h="11">
                        <a:moveTo>
                          <a:pt x="55" y="11"/>
                        </a:moveTo>
                        <a:lnTo>
                          <a:pt x="0" y="1"/>
                        </a:lnTo>
                        <a:lnTo>
                          <a:pt x="0" y="0"/>
                        </a:lnTo>
                        <a:lnTo>
                          <a:pt x="55" y="10"/>
                        </a:lnTo>
                        <a:lnTo>
                          <a:pt x="55" y="11"/>
                        </a:lnTo>
                        <a:close/>
                      </a:path>
                    </a:pathLst>
                  </a:custGeom>
                  <a:solidFill>
                    <a:srgbClr val="DDDDDD"/>
                  </a:solidFill>
                  <a:ln w="9525">
                    <a:noFill/>
                    <a:round/>
                    <a:headEnd/>
                    <a:tailEnd/>
                  </a:ln>
                </p:spPr>
                <p:txBody>
                  <a:bodyPr/>
                  <a:lstStyle/>
                  <a:p>
                    <a:endParaRPr lang="en-US"/>
                  </a:p>
                </p:txBody>
              </p:sp>
              <p:sp>
                <p:nvSpPr>
                  <p:cNvPr id="37778" name="Freeform 932"/>
                  <p:cNvSpPr>
                    <a:spLocks/>
                  </p:cNvSpPr>
                  <p:nvPr/>
                </p:nvSpPr>
                <p:spPr bwMode="auto">
                  <a:xfrm>
                    <a:off x="705" y="1729"/>
                    <a:ext cx="55" cy="10"/>
                  </a:xfrm>
                  <a:custGeom>
                    <a:avLst/>
                    <a:gdLst>
                      <a:gd name="T0" fmla="*/ 55 w 55"/>
                      <a:gd name="T1" fmla="*/ 10 h 10"/>
                      <a:gd name="T2" fmla="*/ 0 w 55"/>
                      <a:gd name="T3" fmla="*/ 0 h 10"/>
                      <a:gd name="T4" fmla="*/ 55 w 55"/>
                      <a:gd name="T5" fmla="*/ 10 h 10"/>
                      <a:gd name="T6" fmla="*/ 0 60000 65536"/>
                      <a:gd name="T7" fmla="*/ 0 60000 65536"/>
                      <a:gd name="T8" fmla="*/ 0 60000 65536"/>
                      <a:gd name="T9" fmla="*/ 0 w 55"/>
                      <a:gd name="T10" fmla="*/ 0 h 10"/>
                      <a:gd name="T11" fmla="*/ 55 w 55"/>
                      <a:gd name="T12" fmla="*/ 10 h 10"/>
                    </a:gdLst>
                    <a:ahLst/>
                    <a:cxnLst>
                      <a:cxn ang="T6">
                        <a:pos x="T0" y="T1"/>
                      </a:cxn>
                      <a:cxn ang="T7">
                        <a:pos x="T2" y="T3"/>
                      </a:cxn>
                      <a:cxn ang="T8">
                        <a:pos x="T4" y="T5"/>
                      </a:cxn>
                    </a:cxnLst>
                    <a:rect l="T9" t="T10" r="T11" b="T12"/>
                    <a:pathLst>
                      <a:path w="55" h="10">
                        <a:moveTo>
                          <a:pt x="55" y="10"/>
                        </a:moveTo>
                        <a:lnTo>
                          <a:pt x="0" y="0"/>
                        </a:lnTo>
                        <a:lnTo>
                          <a:pt x="55" y="10"/>
                        </a:lnTo>
                        <a:close/>
                      </a:path>
                    </a:pathLst>
                  </a:custGeom>
                  <a:solidFill>
                    <a:srgbClr val="DADADA"/>
                  </a:solidFill>
                  <a:ln w="9525">
                    <a:noFill/>
                    <a:round/>
                    <a:headEnd/>
                    <a:tailEnd/>
                  </a:ln>
                </p:spPr>
                <p:txBody>
                  <a:bodyPr/>
                  <a:lstStyle/>
                  <a:p>
                    <a:endParaRPr lang="en-US"/>
                  </a:p>
                </p:txBody>
              </p:sp>
              <p:sp>
                <p:nvSpPr>
                  <p:cNvPr id="37779" name="Freeform 933"/>
                  <p:cNvSpPr>
                    <a:spLocks/>
                  </p:cNvSpPr>
                  <p:nvPr/>
                </p:nvSpPr>
                <p:spPr bwMode="auto">
                  <a:xfrm>
                    <a:off x="705" y="1729"/>
                    <a:ext cx="55" cy="10"/>
                  </a:xfrm>
                  <a:custGeom>
                    <a:avLst/>
                    <a:gdLst>
                      <a:gd name="T0" fmla="*/ 55 w 55"/>
                      <a:gd name="T1" fmla="*/ 10 h 10"/>
                      <a:gd name="T2" fmla="*/ 0 w 55"/>
                      <a:gd name="T3" fmla="*/ 0 h 10"/>
                      <a:gd name="T4" fmla="*/ 55 w 55"/>
                      <a:gd name="T5" fmla="*/ 10 h 10"/>
                      <a:gd name="T6" fmla="*/ 0 60000 65536"/>
                      <a:gd name="T7" fmla="*/ 0 60000 65536"/>
                      <a:gd name="T8" fmla="*/ 0 60000 65536"/>
                      <a:gd name="T9" fmla="*/ 0 w 55"/>
                      <a:gd name="T10" fmla="*/ 0 h 10"/>
                      <a:gd name="T11" fmla="*/ 55 w 55"/>
                      <a:gd name="T12" fmla="*/ 10 h 10"/>
                    </a:gdLst>
                    <a:ahLst/>
                    <a:cxnLst>
                      <a:cxn ang="T6">
                        <a:pos x="T0" y="T1"/>
                      </a:cxn>
                      <a:cxn ang="T7">
                        <a:pos x="T2" y="T3"/>
                      </a:cxn>
                      <a:cxn ang="T8">
                        <a:pos x="T4" y="T5"/>
                      </a:cxn>
                    </a:cxnLst>
                    <a:rect l="T9" t="T10" r="T11" b="T12"/>
                    <a:pathLst>
                      <a:path w="55" h="10">
                        <a:moveTo>
                          <a:pt x="55" y="10"/>
                        </a:moveTo>
                        <a:lnTo>
                          <a:pt x="0" y="0"/>
                        </a:lnTo>
                        <a:lnTo>
                          <a:pt x="55" y="10"/>
                        </a:lnTo>
                        <a:close/>
                      </a:path>
                    </a:pathLst>
                  </a:custGeom>
                  <a:solidFill>
                    <a:srgbClr val="D7D7D7"/>
                  </a:solidFill>
                  <a:ln w="9525">
                    <a:noFill/>
                    <a:round/>
                    <a:headEnd/>
                    <a:tailEnd/>
                  </a:ln>
                </p:spPr>
                <p:txBody>
                  <a:bodyPr/>
                  <a:lstStyle/>
                  <a:p>
                    <a:endParaRPr lang="en-US"/>
                  </a:p>
                </p:txBody>
              </p:sp>
              <p:sp>
                <p:nvSpPr>
                  <p:cNvPr id="37780" name="Freeform 934"/>
                  <p:cNvSpPr>
                    <a:spLocks/>
                  </p:cNvSpPr>
                  <p:nvPr/>
                </p:nvSpPr>
                <p:spPr bwMode="auto">
                  <a:xfrm>
                    <a:off x="705" y="1725"/>
                    <a:ext cx="57" cy="14"/>
                  </a:xfrm>
                  <a:custGeom>
                    <a:avLst/>
                    <a:gdLst>
                      <a:gd name="T0" fmla="*/ 55 w 57"/>
                      <a:gd name="T1" fmla="*/ 14 h 14"/>
                      <a:gd name="T2" fmla="*/ 0 w 57"/>
                      <a:gd name="T3" fmla="*/ 4 h 14"/>
                      <a:gd name="T4" fmla="*/ 0 w 57"/>
                      <a:gd name="T5" fmla="*/ 0 h 14"/>
                      <a:gd name="T6" fmla="*/ 57 w 57"/>
                      <a:gd name="T7" fmla="*/ 10 h 14"/>
                      <a:gd name="T8" fmla="*/ 55 w 57"/>
                      <a:gd name="T9" fmla="*/ 14 h 14"/>
                      <a:gd name="T10" fmla="*/ 0 60000 65536"/>
                      <a:gd name="T11" fmla="*/ 0 60000 65536"/>
                      <a:gd name="T12" fmla="*/ 0 60000 65536"/>
                      <a:gd name="T13" fmla="*/ 0 60000 65536"/>
                      <a:gd name="T14" fmla="*/ 0 60000 65536"/>
                      <a:gd name="T15" fmla="*/ 0 w 57"/>
                      <a:gd name="T16" fmla="*/ 0 h 14"/>
                      <a:gd name="T17" fmla="*/ 57 w 57"/>
                      <a:gd name="T18" fmla="*/ 14 h 14"/>
                    </a:gdLst>
                    <a:ahLst/>
                    <a:cxnLst>
                      <a:cxn ang="T10">
                        <a:pos x="T0" y="T1"/>
                      </a:cxn>
                      <a:cxn ang="T11">
                        <a:pos x="T2" y="T3"/>
                      </a:cxn>
                      <a:cxn ang="T12">
                        <a:pos x="T4" y="T5"/>
                      </a:cxn>
                      <a:cxn ang="T13">
                        <a:pos x="T6" y="T7"/>
                      </a:cxn>
                      <a:cxn ang="T14">
                        <a:pos x="T8" y="T9"/>
                      </a:cxn>
                    </a:cxnLst>
                    <a:rect l="T15" t="T16" r="T17" b="T18"/>
                    <a:pathLst>
                      <a:path w="57" h="14">
                        <a:moveTo>
                          <a:pt x="55" y="14"/>
                        </a:moveTo>
                        <a:lnTo>
                          <a:pt x="0" y="4"/>
                        </a:lnTo>
                        <a:lnTo>
                          <a:pt x="0" y="0"/>
                        </a:lnTo>
                        <a:lnTo>
                          <a:pt x="57" y="10"/>
                        </a:lnTo>
                        <a:lnTo>
                          <a:pt x="55" y="14"/>
                        </a:lnTo>
                        <a:close/>
                      </a:path>
                    </a:pathLst>
                  </a:custGeom>
                  <a:solidFill>
                    <a:srgbClr val="D5D5D5"/>
                  </a:solidFill>
                  <a:ln w="9525">
                    <a:noFill/>
                    <a:round/>
                    <a:headEnd/>
                    <a:tailEnd/>
                  </a:ln>
                </p:spPr>
                <p:txBody>
                  <a:bodyPr/>
                  <a:lstStyle/>
                  <a:p>
                    <a:endParaRPr lang="en-US"/>
                  </a:p>
                </p:txBody>
              </p:sp>
              <p:sp>
                <p:nvSpPr>
                  <p:cNvPr id="37781" name="Freeform 935"/>
                  <p:cNvSpPr>
                    <a:spLocks/>
                  </p:cNvSpPr>
                  <p:nvPr/>
                </p:nvSpPr>
                <p:spPr bwMode="auto">
                  <a:xfrm>
                    <a:off x="705" y="1725"/>
                    <a:ext cx="57" cy="10"/>
                  </a:xfrm>
                  <a:custGeom>
                    <a:avLst/>
                    <a:gdLst>
                      <a:gd name="T0" fmla="*/ 57 w 57"/>
                      <a:gd name="T1" fmla="*/ 10 h 10"/>
                      <a:gd name="T2" fmla="*/ 0 w 57"/>
                      <a:gd name="T3" fmla="*/ 0 h 10"/>
                      <a:gd name="T4" fmla="*/ 57 w 57"/>
                      <a:gd name="T5" fmla="*/ 10 h 10"/>
                      <a:gd name="T6" fmla="*/ 0 60000 65536"/>
                      <a:gd name="T7" fmla="*/ 0 60000 65536"/>
                      <a:gd name="T8" fmla="*/ 0 60000 65536"/>
                      <a:gd name="T9" fmla="*/ 0 w 57"/>
                      <a:gd name="T10" fmla="*/ 0 h 10"/>
                      <a:gd name="T11" fmla="*/ 57 w 57"/>
                      <a:gd name="T12" fmla="*/ 10 h 10"/>
                    </a:gdLst>
                    <a:ahLst/>
                    <a:cxnLst>
                      <a:cxn ang="T6">
                        <a:pos x="T0" y="T1"/>
                      </a:cxn>
                      <a:cxn ang="T7">
                        <a:pos x="T2" y="T3"/>
                      </a:cxn>
                      <a:cxn ang="T8">
                        <a:pos x="T4" y="T5"/>
                      </a:cxn>
                    </a:cxnLst>
                    <a:rect l="T9" t="T10" r="T11" b="T12"/>
                    <a:pathLst>
                      <a:path w="57" h="10">
                        <a:moveTo>
                          <a:pt x="57" y="10"/>
                        </a:moveTo>
                        <a:lnTo>
                          <a:pt x="0" y="0"/>
                        </a:lnTo>
                        <a:lnTo>
                          <a:pt x="57" y="10"/>
                        </a:lnTo>
                        <a:close/>
                      </a:path>
                    </a:pathLst>
                  </a:custGeom>
                  <a:solidFill>
                    <a:srgbClr val="D2D2D2"/>
                  </a:solidFill>
                  <a:ln w="9525">
                    <a:noFill/>
                    <a:round/>
                    <a:headEnd/>
                    <a:tailEnd/>
                  </a:ln>
                </p:spPr>
                <p:txBody>
                  <a:bodyPr/>
                  <a:lstStyle/>
                  <a:p>
                    <a:endParaRPr lang="en-US"/>
                  </a:p>
                </p:txBody>
              </p:sp>
              <p:sp>
                <p:nvSpPr>
                  <p:cNvPr id="37782" name="Freeform 936"/>
                  <p:cNvSpPr>
                    <a:spLocks/>
                  </p:cNvSpPr>
                  <p:nvPr/>
                </p:nvSpPr>
                <p:spPr bwMode="auto">
                  <a:xfrm>
                    <a:off x="705" y="1725"/>
                    <a:ext cx="57" cy="10"/>
                  </a:xfrm>
                  <a:custGeom>
                    <a:avLst/>
                    <a:gdLst>
                      <a:gd name="T0" fmla="*/ 57 w 57"/>
                      <a:gd name="T1" fmla="*/ 10 h 10"/>
                      <a:gd name="T2" fmla="*/ 0 w 57"/>
                      <a:gd name="T3" fmla="*/ 0 h 10"/>
                      <a:gd name="T4" fmla="*/ 2 w 57"/>
                      <a:gd name="T5" fmla="*/ 0 h 10"/>
                      <a:gd name="T6" fmla="*/ 57 w 57"/>
                      <a:gd name="T7" fmla="*/ 9 h 10"/>
                      <a:gd name="T8" fmla="*/ 57 w 57"/>
                      <a:gd name="T9" fmla="*/ 10 h 10"/>
                      <a:gd name="T10" fmla="*/ 0 60000 65536"/>
                      <a:gd name="T11" fmla="*/ 0 60000 65536"/>
                      <a:gd name="T12" fmla="*/ 0 60000 65536"/>
                      <a:gd name="T13" fmla="*/ 0 60000 65536"/>
                      <a:gd name="T14" fmla="*/ 0 60000 65536"/>
                      <a:gd name="T15" fmla="*/ 0 w 57"/>
                      <a:gd name="T16" fmla="*/ 0 h 10"/>
                      <a:gd name="T17" fmla="*/ 57 w 57"/>
                      <a:gd name="T18" fmla="*/ 10 h 10"/>
                    </a:gdLst>
                    <a:ahLst/>
                    <a:cxnLst>
                      <a:cxn ang="T10">
                        <a:pos x="T0" y="T1"/>
                      </a:cxn>
                      <a:cxn ang="T11">
                        <a:pos x="T2" y="T3"/>
                      </a:cxn>
                      <a:cxn ang="T12">
                        <a:pos x="T4" y="T5"/>
                      </a:cxn>
                      <a:cxn ang="T13">
                        <a:pos x="T6" y="T7"/>
                      </a:cxn>
                      <a:cxn ang="T14">
                        <a:pos x="T8" y="T9"/>
                      </a:cxn>
                    </a:cxnLst>
                    <a:rect l="T15" t="T16" r="T17" b="T18"/>
                    <a:pathLst>
                      <a:path w="57" h="10">
                        <a:moveTo>
                          <a:pt x="57" y="10"/>
                        </a:moveTo>
                        <a:lnTo>
                          <a:pt x="0" y="0"/>
                        </a:lnTo>
                        <a:lnTo>
                          <a:pt x="2" y="0"/>
                        </a:lnTo>
                        <a:lnTo>
                          <a:pt x="57" y="9"/>
                        </a:lnTo>
                        <a:lnTo>
                          <a:pt x="57" y="10"/>
                        </a:lnTo>
                        <a:close/>
                      </a:path>
                    </a:pathLst>
                  </a:custGeom>
                  <a:solidFill>
                    <a:srgbClr val="CFCFCF"/>
                  </a:solidFill>
                  <a:ln w="9525">
                    <a:noFill/>
                    <a:round/>
                    <a:headEnd/>
                    <a:tailEnd/>
                  </a:ln>
                </p:spPr>
                <p:txBody>
                  <a:bodyPr/>
                  <a:lstStyle/>
                  <a:p>
                    <a:endParaRPr lang="en-US"/>
                  </a:p>
                </p:txBody>
              </p:sp>
              <p:sp>
                <p:nvSpPr>
                  <p:cNvPr id="37783" name="Freeform 937"/>
                  <p:cNvSpPr>
                    <a:spLocks/>
                  </p:cNvSpPr>
                  <p:nvPr/>
                </p:nvSpPr>
                <p:spPr bwMode="auto">
                  <a:xfrm>
                    <a:off x="707" y="1724"/>
                    <a:ext cx="55" cy="10"/>
                  </a:xfrm>
                  <a:custGeom>
                    <a:avLst/>
                    <a:gdLst>
                      <a:gd name="T0" fmla="*/ 55 w 55"/>
                      <a:gd name="T1" fmla="*/ 10 h 10"/>
                      <a:gd name="T2" fmla="*/ 0 w 55"/>
                      <a:gd name="T3" fmla="*/ 1 h 10"/>
                      <a:gd name="T4" fmla="*/ 0 w 55"/>
                      <a:gd name="T5" fmla="*/ 0 h 10"/>
                      <a:gd name="T6" fmla="*/ 55 w 55"/>
                      <a:gd name="T7" fmla="*/ 10 h 10"/>
                      <a:gd name="T8" fmla="*/ 0 60000 65536"/>
                      <a:gd name="T9" fmla="*/ 0 60000 65536"/>
                      <a:gd name="T10" fmla="*/ 0 60000 65536"/>
                      <a:gd name="T11" fmla="*/ 0 60000 65536"/>
                      <a:gd name="T12" fmla="*/ 0 w 55"/>
                      <a:gd name="T13" fmla="*/ 0 h 10"/>
                      <a:gd name="T14" fmla="*/ 55 w 55"/>
                      <a:gd name="T15" fmla="*/ 10 h 10"/>
                    </a:gdLst>
                    <a:ahLst/>
                    <a:cxnLst>
                      <a:cxn ang="T8">
                        <a:pos x="T0" y="T1"/>
                      </a:cxn>
                      <a:cxn ang="T9">
                        <a:pos x="T2" y="T3"/>
                      </a:cxn>
                      <a:cxn ang="T10">
                        <a:pos x="T4" y="T5"/>
                      </a:cxn>
                      <a:cxn ang="T11">
                        <a:pos x="T6" y="T7"/>
                      </a:cxn>
                    </a:cxnLst>
                    <a:rect l="T12" t="T13" r="T14" b="T15"/>
                    <a:pathLst>
                      <a:path w="55" h="10">
                        <a:moveTo>
                          <a:pt x="55" y="10"/>
                        </a:moveTo>
                        <a:lnTo>
                          <a:pt x="0" y="1"/>
                        </a:lnTo>
                        <a:lnTo>
                          <a:pt x="0" y="0"/>
                        </a:lnTo>
                        <a:lnTo>
                          <a:pt x="55" y="10"/>
                        </a:lnTo>
                        <a:close/>
                      </a:path>
                    </a:pathLst>
                  </a:custGeom>
                  <a:solidFill>
                    <a:srgbClr val="CCCCCC"/>
                  </a:solidFill>
                  <a:ln w="9525">
                    <a:noFill/>
                    <a:round/>
                    <a:headEnd/>
                    <a:tailEnd/>
                  </a:ln>
                </p:spPr>
                <p:txBody>
                  <a:bodyPr/>
                  <a:lstStyle/>
                  <a:p>
                    <a:endParaRPr lang="en-US"/>
                  </a:p>
                </p:txBody>
              </p:sp>
              <p:sp>
                <p:nvSpPr>
                  <p:cNvPr id="37784" name="Freeform 938"/>
                  <p:cNvSpPr>
                    <a:spLocks/>
                  </p:cNvSpPr>
                  <p:nvPr/>
                </p:nvSpPr>
                <p:spPr bwMode="auto">
                  <a:xfrm>
                    <a:off x="707" y="1724"/>
                    <a:ext cx="55" cy="10"/>
                  </a:xfrm>
                  <a:custGeom>
                    <a:avLst/>
                    <a:gdLst>
                      <a:gd name="T0" fmla="*/ 55 w 55"/>
                      <a:gd name="T1" fmla="*/ 10 h 10"/>
                      <a:gd name="T2" fmla="*/ 0 w 55"/>
                      <a:gd name="T3" fmla="*/ 0 h 10"/>
                      <a:gd name="T4" fmla="*/ 55 w 55"/>
                      <a:gd name="T5" fmla="*/ 10 h 10"/>
                      <a:gd name="T6" fmla="*/ 0 60000 65536"/>
                      <a:gd name="T7" fmla="*/ 0 60000 65536"/>
                      <a:gd name="T8" fmla="*/ 0 60000 65536"/>
                      <a:gd name="T9" fmla="*/ 0 w 55"/>
                      <a:gd name="T10" fmla="*/ 0 h 10"/>
                      <a:gd name="T11" fmla="*/ 55 w 55"/>
                      <a:gd name="T12" fmla="*/ 10 h 10"/>
                    </a:gdLst>
                    <a:ahLst/>
                    <a:cxnLst>
                      <a:cxn ang="T6">
                        <a:pos x="T0" y="T1"/>
                      </a:cxn>
                      <a:cxn ang="T7">
                        <a:pos x="T2" y="T3"/>
                      </a:cxn>
                      <a:cxn ang="T8">
                        <a:pos x="T4" y="T5"/>
                      </a:cxn>
                    </a:cxnLst>
                    <a:rect l="T9" t="T10" r="T11" b="T12"/>
                    <a:pathLst>
                      <a:path w="55" h="10">
                        <a:moveTo>
                          <a:pt x="55" y="10"/>
                        </a:moveTo>
                        <a:lnTo>
                          <a:pt x="0" y="0"/>
                        </a:lnTo>
                        <a:lnTo>
                          <a:pt x="55" y="10"/>
                        </a:lnTo>
                        <a:close/>
                      </a:path>
                    </a:pathLst>
                  </a:custGeom>
                  <a:solidFill>
                    <a:srgbClr val="C9C9C9"/>
                  </a:solidFill>
                  <a:ln w="9525">
                    <a:noFill/>
                    <a:round/>
                    <a:headEnd/>
                    <a:tailEnd/>
                  </a:ln>
                </p:spPr>
                <p:txBody>
                  <a:bodyPr/>
                  <a:lstStyle/>
                  <a:p>
                    <a:endParaRPr lang="en-US"/>
                  </a:p>
                </p:txBody>
              </p:sp>
              <p:sp>
                <p:nvSpPr>
                  <p:cNvPr id="37785" name="Freeform 939"/>
                  <p:cNvSpPr>
                    <a:spLocks/>
                  </p:cNvSpPr>
                  <p:nvPr/>
                </p:nvSpPr>
                <p:spPr bwMode="auto">
                  <a:xfrm>
                    <a:off x="707" y="1720"/>
                    <a:ext cx="55" cy="14"/>
                  </a:xfrm>
                  <a:custGeom>
                    <a:avLst/>
                    <a:gdLst>
                      <a:gd name="T0" fmla="*/ 55 w 55"/>
                      <a:gd name="T1" fmla="*/ 14 h 14"/>
                      <a:gd name="T2" fmla="*/ 0 w 55"/>
                      <a:gd name="T3" fmla="*/ 4 h 14"/>
                      <a:gd name="T4" fmla="*/ 0 w 55"/>
                      <a:gd name="T5" fmla="*/ 0 h 14"/>
                      <a:gd name="T6" fmla="*/ 55 w 55"/>
                      <a:gd name="T7" fmla="*/ 10 h 14"/>
                      <a:gd name="T8" fmla="*/ 55 w 55"/>
                      <a:gd name="T9" fmla="*/ 14 h 14"/>
                      <a:gd name="T10" fmla="*/ 0 60000 65536"/>
                      <a:gd name="T11" fmla="*/ 0 60000 65536"/>
                      <a:gd name="T12" fmla="*/ 0 60000 65536"/>
                      <a:gd name="T13" fmla="*/ 0 60000 65536"/>
                      <a:gd name="T14" fmla="*/ 0 60000 65536"/>
                      <a:gd name="T15" fmla="*/ 0 w 55"/>
                      <a:gd name="T16" fmla="*/ 0 h 14"/>
                      <a:gd name="T17" fmla="*/ 55 w 55"/>
                      <a:gd name="T18" fmla="*/ 14 h 14"/>
                    </a:gdLst>
                    <a:ahLst/>
                    <a:cxnLst>
                      <a:cxn ang="T10">
                        <a:pos x="T0" y="T1"/>
                      </a:cxn>
                      <a:cxn ang="T11">
                        <a:pos x="T2" y="T3"/>
                      </a:cxn>
                      <a:cxn ang="T12">
                        <a:pos x="T4" y="T5"/>
                      </a:cxn>
                      <a:cxn ang="T13">
                        <a:pos x="T6" y="T7"/>
                      </a:cxn>
                      <a:cxn ang="T14">
                        <a:pos x="T8" y="T9"/>
                      </a:cxn>
                    </a:cxnLst>
                    <a:rect l="T15" t="T16" r="T17" b="T18"/>
                    <a:pathLst>
                      <a:path w="55" h="14">
                        <a:moveTo>
                          <a:pt x="55" y="14"/>
                        </a:moveTo>
                        <a:lnTo>
                          <a:pt x="0" y="4"/>
                        </a:lnTo>
                        <a:lnTo>
                          <a:pt x="0" y="0"/>
                        </a:lnTo>
                        <a:lnTo>
                          <a:pt x="55" y="10"/>
                        </a:lnTo>
                        <a:lnTo>
                          <a:pt x="55" y="14"/>
                        </a:lnTo>
                        <a:close/>
                      </a:path>
                    </a:pathLst>
                  </a:custGeom>
                  <a:solidFill>
                    <a:srgbClr val="C7C7C7"/>
                  </a:solidFill>
                  <a:ln w="9525">
                    <a:noFill/>
                    <a:round/>
                    <a:headEnd/>
                    <a:tailEnd/>
                  </a:ln>
                </p:spPr>
                <p:txBody>
                  <a:bodyPr/>
                  <a:lstStyle/>
                  <a:p>
                    <a:endParaRPr lang="en-US"/>
                  </a:p>
                </p:txBody>
              </p:sp>
              <p:sp>
                <p:nvSpPr>
                  <p:cNvPr id="37786" name="Freeform 940"/>
                  <p:cNvSpPr>
                    <a:spLocks/>
                  </p:cNvSpPr>
                  <p:nvPr/>
                </p:nvSpPr>
                <p:spPr bwMode="auto">
                  <a:xfrm>
                    <a:off x="707" y="1720"/>
                    <a:ext cx="55" cy="10"/>
                  </a:xfrm>
                  <a:custGeom>
                    <a:avLst/>
                    <a:gdLst>
                      <a:gd name="T0" fmla="*/ 55 w 55"/>
                      <a:gd name="T1" fmla="*/ 10 h 10"/>
                      <a:gd name="T2" fmla="*/ 0 w 55"/>
                      <a:gd name="T3" fmla="*/ 0 h 10"/>
                      <a:gd name="T4" fmla="*/ 55 w 55"/>
                      <a:gd name="T5" fmla="*/ 10 h 10"/>
                      <a:gd name="T6" fmla="*/ 0 60000 65536"/>
                      <a:gd name="T7" fmla="*/ 0 60000 65536"/>
                      <a:gd name="T8" fmla="*/ 0 60000 65536"/>
                      <a:gd name="T9" fmla="*/ 0 w 55"/>
                      <a:gd name="T10" fmla="*/ 0 h 10"/>
                      <a:gd name="T11" fmla="*/ 55 w 55"/>
                      <a:gd name="T12" fmla="*/ 10 h 10"/>
                    </a:gdLst>
                    <a:ahLst/>
                    <a:cxnLst>
                      <a:cxn ang="T6">
                        <a:pos x="T0" y="T1"/>
                      </a:cxn>
                      <a:cxn ang="T7">
                        <a:pos x="T2" y="T3"/>
                      </a:cxn>
                      <a:cxn ang="T8">
                        <a:pos x="T4" y="T5"/>
                      </a:cxn>
                    </a:cxnLst>
                    <a:rect l="T9" t="T10" r="T11" b="T12"/>
                    <a:pathLst>
                      <a:path w="55" h="10">
                        <a:moveTo>
                          <a:pt x="55" y="10"/>
                        </a:moveTo>
                        <a:lnTo>
                          <a:pt x="0" y="0"/>
                        </a:lnTo>
                        <a:lnTo>
                          <a:pt x="55" y="10"/>
                        </a:lnTo>
                        <a:close/>
                      </a:path>
                    </a:pathLst>
                  </a:custGeom>
                  <a:solidFill>
                    <a:srgbClr val="C4C4C4"/>
                  </a:solidFill>
                  <a:ln w="9525">
                    <a:noFill/>
                    <a:round/>
                    <a:headEnd/>
                    <a:tailEnd/>
                  </a:ln>
                </p:spPr>
                <p:txBody>
                  <a:bodyPr/>
                  <a:lstStyle/>
                  <a:p>
                    <a:endParaRPr lang="en-US"/>
                  </a:p>
                </p:txBody>
              </p:sp>
              <p:sp>
                <p:nvSpPr>
                  <p:cNvPr id="37787" name="Freeform 941"/>
                  <p:cNvSpPr>
                    <a:spLocks/>
                  </p:cNvSpPr>
                  <p:nvPr/>
                </p:nvSpPr>
                <p:spPr bwMode="auto">
                  <a:xfrm>
                    <a:off x="707" y="1720"/>
                    <a:ext cx="55" cy="10"/>
                  </a:xfrm>
                  <a:custGeom>
                    <a:avLst/>
                    <a:gdLst>
                      <a:gd name="T0" fmla="*/ 55 w 55"/>
                      <a:gd name="T1" fmla="*/ 10 h 10"/>
                      <a:gd name="T2" fmla="*/ 0 w 55"/>
                      <a:gd name="T3" fmla="*/ 0 h 10"/>
                      <a:gd name="T4" fmla="*/ 55 w 55"/>
                      <a:gd name="T5" fmla="*/ 10 h 10"/>
                      <a:gd name="T6" fmla="*/ 0 60000 65536"/>
                      <a:gd name="T7" fmla="*/ 0 60000 65536"/>
                      <a:gd name="T8" fmla="*/ 0 60000 65536"/>
                      <a:gd name="T9" fmla="*/ 0 w 55"/>
                      <a:gd name="T10" fmla="*/ 0 h 10"/>
                      <a:gd name="T11" fmla="*/ 55 w 55"/>
                      <a:gd name="T12" fmla="*/ 10 h 10"/>
                    </a:gdLst>
                    <a:ahLst/>
                    <a:cxnLst>
                      <a:cxn ang="T6">
                        <a:pos x="T0" y="T1"/>
                      </a:cxn>
                      <a:cxn ang="T7">
                        <a:pos x="T2" y="T3"/>
                      </a:cxn>
                      <a:cxn ang="T8">
                        <a:pos x="T4" y="T5"/>
                      </a:cxn>
                    </a:cxnLst>
                    <a:rect l="T9" t="T10" r="T11" b="T12"/>
                    <a:pathLst>
                      <a:path w="55" h="10">
                        <a:moveTo>
                          <a:pt x="55" y="10"/>
                        </a:moveTo>
                        <a:lnTo>
                          <a:pt x="0" y="0"/>
                        </a:lnTo>
                        <a:lnTo>
                          <a:pt x="55" y="10"/>
                        </a:lnTo>
                        <a:close/>
                      </a:path>
                    </a:pathLst>
                  </a:custGeom>
                  <a:solidFill>
                    <a:srgbClr val="C1C1C1"/>
                  </a:solidFill>
                  <a:ln w="9525">
                    <a:noFill/>
                    <a:round/>
                    <a:headEnd/>
                    <a:tailEnd/>
                  </a:ln>
                </p:spPr>
                <p:txBody>
                  <a:bodyPr/>
                  <a:lstStyle/>
                  <a:p>
                    <a:endParaRPr lang="en-US"/>
                  </a:p>
                </p:txBody>
              </p:sp>
              <p:sp>
                <p:nvSpPr>
                  <p:cNvPr id="37788" name="Freeform 942"/>
                  <p:cNvSpPr>
                    <a:spLocks/>
                  </p:cNvSpPr>
                  <p:nvPr/>
                </p:nvSpPr>
                <p:spPr bwMode="auto">
                  <a:xfrm>
                    <a:off x="707" y="1719"/>
                    <a:ext cx="55" cy="11"/>
                  </a:xfrm>
                  <a:custGeom>
                    <a:avLst/>
                    <a:gdLst>
                      <a:gd name="T0" fmla="*/ 55 w 55"/>
                      <a:gd name="T1" fmla="*/ 11 h 11"/>
                      <a:gd name="T2" fmla="*/ 0 w 55"/>
                      <a:gd name="T3" fmla="*/ 1 h 11"/>
                      <a:gd name="T4" fmla="*/ 0 w 55"/>
                      <a:gd name="T5" fmla="*/ 0 h 11"/>
                      <a:gd name="T6" fmla="*/ 55 w 55"/>
                      <a:gd name="T7" fmla="*/ 10 h 11"/>
                      <a:gd name="T8" fmla="*/ 55 w 55"/>
                      <a:gd name="T9" fmla="*/ 11 h 11"/>
                      <a:gd name="T10" fmla="*/ 0 60000 65536"/>
                      <a:gd name="T11" fmla="*/ 0 60000 65536"/>
                      <a:gd name="T12" fmla="*/ 0 60000 65536"/>
                      <a:gd name="T13" fmla="*/ 0 60000 65536"/>
                      <a:gd name="T14" fmla="*/ 0 60000 65536"/>
                      <a:gd name="T15" fmla="*/ 0 w 55"/>
                      <a:gd name="T16" fmla="*/ 0 h 11"/>
                      <a:gd name="T17" fmla="*/ 55 w 55"/>
                      <a:gd name="T18" fmla="*/ 11 h 11"/>
                    </a:gdLst>
                    <a:ahLst/>
                    <a:cxnLst>
                      <a:cxn ang="T10">
                        <a:pos x="T0" y="T1"/>
                      </a:cxn>
                      <a:cxn ang="T11">
                        <a:pos x="T2" y="T3"/>
                      </a:cxn>
                      <a:cxn ang="T12">
                        <a:pos x="T4" y="T5"/>
                      </a:cxn>
                      <a:cxn ang="T13">
                        <a:pos x="T6" y="T7"/>
                      </a:cxn>
                      <a:cxn ang="T14">
                        <a:pos x="T8" y="T9"/>
                      </a:cxn>
                    </a:cxnLst>
                    <a:rect l="T15" t="T16" r="T17" b="T18"/>
                    <a:pathLst>
                      <a:path w="55" h="11">
                        <a:moveTo>
                          <a:pt x="55" y="11"/>
                        </a:moveTo>
                        <a:lnTo>
                          <a:pt x="0" y="1"/>
                        </a:lnTo>
                        <a:lnTo>
                          <a:pt x="0" y="0"/>
                        </a:lnTo>
                        <a:lnTo>
                          <a:pt x="55" y="10"/>
                        </a:lnTo>
                        <a:lnTo>
                          <a:pt x="55" y="11"/>
                        </a:lnTo>
                        <a:close/>
                      </a:path>
                    </a:pathLst>
                  </a:custGeom>
                  <a:solidFill>
                    <a:srgbClr val="BEBEBE"/>
                  </a:solidFill>
                  <a:ln w="9525">
                    <a:noFill/>
                    <a:round/>
                    <a:headEnd/>
                    <a:tailEnd/>
                  </a:ln>
                </p:spPr>
                <p:txBody>
                  <a:bodyPr/>
                  <a:lstStyle/>
                  <a:p>
                    <a:endParaRPr lang="en-US"/>
                  </a:p>
                </p:txBody>
              </p:sp>
              <p:sp>
                <p:nvSpPr>
                  <p:cNvPr id="37789" name="Freeform 943"/>
                  <p:cNvSpPr>
                    <a:spLocks/>
                  </p:cNvSpPr>
                  <p:nvPr/>
                </p:nvSpPr>
                <p:spPr bwMode="auto">
                  <a:xfrm>
                    <a:off x="707" y="1719"/>
                    <a:ext cx="58" cy="10"/>
                  </a:xfrm>
                  <a:custGeom>
                    <a:avLst/>
                    <a:gdLst>
                      <a:gd name="T0" fmla="*/ 55 w 58"/>
                      <a:gd name="T1" fmla="*/ 10 h 10"/>
                      <a:gd name="T2" fmla="*/ 0 w 58"/>
                      <a:gd name="T3" fmla="*/ 0 h 10"/>
                      <a:gd name="T4" fmla="*/ 58 w 58"/>
                      <a:gd name="T5" fmla="*/ 10 h 10"/>
                      <a:gd name="T6" fmla="*/ 55 w 58"/>
                      <a:gd name="T7" fmla="*/ 10 h 10"/>
                      <a:gd name="T8" fmla="*/ 0 60000 65536"/>
                      <a:gd name="T9" fmla="*/ 0 60000 65536"/>
                      <a:gd name="T10" fmla="*/ 0 60000 65536"/>
                      <a:gd name="T11" fmla="*/ 0 60000 65536"/>
                      <a:gd name="T12" fmla="*/ 0 w 58"/>
                      <a:gd name="T13" fmla="*/ 0 h 10"/>
                      <a:gd name="T14" fmla="*/ 58 w 58"/>
                      <a:gd name="T15" fmla="*/ 10 h 10"/>
                    </a:gdLst>
                    <a:ahLst/>
                    <a:cxnLst>
                      <a:cxn ang="T8">
                        <a:pos x="T0" y="T1"/>
                      </a:cxn>
                      <a:cxn ang="T9">
                        <a:pos x="T2" y="T3"/>
                      </a:cxn>
                      <a:cxn ang="T10">
                        <a:pos x="T4" y="T5"/>
                      </a:cxn>
                      <a:cxn ang="T11">
                        <a:pos x="T6" y="T7"/>
                      </a:cxn>
                    </a:cxnLst>
                    <a:rect l="T12" t="T13" r="T14" b="T15"/>
                    <a:pathLst>
                      <a:path w="58" h="10">
                        <a:moveTo>
                          <a:pt x="55" y="10"/>
                        </a:moveTo>
                        <a:lnTo>
                          <a:pt x="0" y="0"/>
                        </a:lnTo>
                        <a:lnTo>
                          <a:pt x="58" y="10"/>
                        </a:lnTo>
                        <a:lnTo>
                          <a:pt x="55" y="10"/>
                        </a:lnTo>
                        <a:close/>
                      </a:path>
                    </a:pathLst>
                  </a:custGeom>
                  <a:solidFill>
                    <a:srgbClr val="BBBBBB"/>
                  </a:solidFill>
                  <a:ln w="9525">
                    <a:noFill/>
                    <a:round/>
                    <a:headEnd/>
                    <a:tailEnd/>
                  </a:ln>
                </p:spPr>
                <p:txBody>
                  <a:bodyPr/>
                  <a:lstStyle/>
                  <a:p>
                    <a:endParaRPr lang="en-US"/>
                  </a:p>
                </p:txBody>
              </p:sp>
              <p:sp>
                <p:nvSpPr>
                  <p:cNvPr id="37790" name="Freeform 944"/>
                  <p:cNvSpPr>
                    <a:spLocks/>
                  </p:cNvSpPr>
                  <p:nvPr/>
                </p:nvSpPr>
                <p:spPr bwMode="auto">
                  <a:xfrm>
                    <a:off x="707" y="1719"/>
                    <a:ext cx="58" cy="10"/>
                  </a:xfrm>
                  <a:custGeom>
                    <a:avLst/>
                    <a:gdLst>
                      <a:gd name="T0" fmla="*/ 58 w 58"/>
                      <a:gd name="T1" fmla="*/ 10 h 10"/>
                      <a:gd name="T2" fmla="*/ 0 w 58"/>
                      <a:gd name="T3" fmla="*/ 0 h 10"/>
                      <a:gd name="T4" fmla="*/ 3 w 58"/>
                      <a:gd name="T5" fmla="*/ 0 h 10"/>
                      <a:gd name="T6" fmla="*/ 58 w 58"/>
                      <a:gd name="T7" fmla="*/ 6 h 10"/>
                      <a:gd name="T8" fmla="*/ 58 w 58"/>
                      <a:gd name="T9" fmla="*/ 10 h 10"/>
                      <a:gd name="T10" fmla="*/ 0 60000 65536"/>
                      <a:gd name="T11" fmla="*/ 0 60000 65536"/>
                      <a:gd name="T12" fmla="*/ 0 60000 65536"/>
                      <a:gd name="T13" fmla="*/ 0 60000 65536"/>
                      <a:gd name="T14" fmla="*/ 0 60000 65536"/>
                      <a:gd name="T15" fmla="*/ 0 w 58"/>
                      <a:gd name="T16" fmla="*/ 0 h 10"/>
                      <a:gd name="T17" fmla="*/ 58 w 58"/>
                      <a:gd name="T18" fmla="*/ 10 h 10"/>
                    </a:gdLst>
                    <a:ahLst/>
                    <a:cxnLst>
                      <a:cxn ang="T10">
                        <a:pos x="T0" y="T1"/>
                      </a:cxn>
                      <a:cxn ang="T11">
                        <a:pos x="T2" y="T3"/>
                      </a:cxn>
                      <a:cxn ang="T12">
                        <a:pos x="T4" y="T5"/>
                      </a:cxn>
                      <a:cxn ang="T13">
                        <a:pos x="T6" y="T7"/>
                      </a:cxn>
                      <a:cxn ang="T14">
                        <a:pos x="T8" y="T9"/>
                      </a:cxn>
                    </a:cxnLst>
                    <a:rect l="T15" t="T16" r="T17" b="T18"/>
                    <a:pathLst>
                      <a:path w="58" h="10">
                        <a:moveTo>
                          <a:pt x="58" y="10"/>
                        </a:moveTo>
                        <a:lnTo>
                          <a:pt x="0" y="0"/>
                        </a:lnTo>
                        <a:lnTo>
                          <a:pt x="3" y="0"/>
                        </a:lnTo>
                        <a:lnTo>
                          <a:pt x="58" y="6"/>
                        </a:lnTo>
                        <a:lnTo>
                          <a:pt x="58" y="10"/>
                        </a:lnTo>
                        <a:close/>
                      </a:path>
                    </a:pathLst>
                  </a:custGeom>
                  <a:solidFill>
                    <a:srgbClr val="B8B8B8"/>
                  </a:solidFill>
                  <a:ln w="9525">
                    <a:noFill/>
                    <a:round/>
                    <a:headEnd/>
                    <a:tailEnd/>
                  </a:ln>
                </p:spPr>
                <p:txBody>
                  <a:bodyPr/>
                  <a:lstStyle/>
                  <a:p>
                    <a:endParaRPr lang="en-US"/>
                  </a:p>
                </p:txBody>
              </p:sp>
              <p:sp>
                <p:nvSpPr>
                  <p:cNvPr id="37791" name="Freeform 945"/>
                  <p:cNvSpPr>
                    <a:spLocks/>
                  </p:cNvSpPr>
                  <p:nvPr/>
                </p:nvSpPr>
                <p:spPr bwMode="auto">
                  <a:xfrm>
                    <a:off x="710" y="1719"/>
                    <a:ext cx="55" cy="6"/>
                  </a:xfrm>
                  <a:custGeom>
                    <a:avLst/>
                    <a:gdLst>
                      <a:gd name="T0" fmla="*/ 55 w 55"/>
                      <a:gd name="T1" fmla="*/ 6 h 6"/>
                      <a:gd name="T2" fmla="*/ 0 w 55"/>
                      <a:gd name="T3" fmla="*/ 0 h 6"/>
                      <a:gd name="T4" fmla="*/ 18 w 55"/>
                      <a:gd name="T5" fmla="*/ 1 h 6"/>
                      <a:gd name="T6" fmla="*/ 55 w 55"/>
                      <a:gd name="T7" fmla="*/ 6 h 6"/>
                      <a:gd name="T8" fmla="*/ 0 60000 65536"/>
                      <a:gd name="T9" fmla="*/ 0 60000 65536"/>
                      <a:gd name="T10" fmla="*/ 0 60000 65536"/>
                      <a:gd name="T11" fmla="*/ 0 60000 65536"/>
                      <a:gd name="T12" fmla="*/ 0 w 55"/>
                      <a:gd name="T13" fmla="*/ 0 h 6"/>
                      <a:gd name="T14" fmla="*/ 55 w 55"/>
                      <a:gd name="T15" fmla="*/ 6 h 6"/>
                    </a:gdLst>
                    <a:ahLst/>
                    <a:cxnLst>
                      <a:cxn ang="T8">
                        <a:pos x="T0" y="T1"/>
                      </a:cxn>
                      <a:cxn ang="T9">
                        <a:pos x="T2" y="T3"/>
                      </a:cxn>
                      <a:cxn ang="T10">
                        <a:pos x="T4" y="T5"/>
                      </a:cxn>
                      <a:cxn ang="T11">
                        <a:pos x="T6" y="T7"/>
                      </a:cxn>
                    </a:cxnLst>
                    <a:rect l="T12" t="T13" r="T14" b="T15"/>
                    <a:pathLst>
                      <a:path w="55" h="6">
                        <a:moveTo>
                          <a:pt x="55" y="6"/>
                        </a:moveTo>
                        <a:lnTo>
                          <a:pt x="0" y="0"/>
                        </a:lnTo>
                        <a:lnTo>
                          <a:pt x="18" y="1"/>
                        </a:lnTo>
                        <a:lnTo>
                          <a:pt x="55" y="6"/>
                        </a:lnTo>
                        <a:close/>
                      </a:path>
                    </a:pathLst>
                  </a:custGeom>
                  <a:solidFill>
                    <a:srgbClr val="B6B6B6"/>
                  </a:solidFill>
                  <a:ln w="9525">
                    <a:noFill/>
                    <a:round/>
                    <a:headEnd/>
                    <a:tailEnd/>
                  </a:ln>
                </p:spPr>
                <p:txBody>
                  <a:bodyPr/>
                  <a:lstStyle/>
                  <a:p>
                    <a:endParaRPr lang="en-US"/>
                  </a:p>
                </p:txBody>
              </p:sp>
              <p:sp>
                <p:nvSpPr>
                  <p:cNvPr id="37792" name="Freeform 946"/>
                  <p:cNvSpPr>
                    <a:spLocks/>
                  </p:cNvSpPr>
                  <p:nvPr/>
                </p:nvSpPr>
                <p:spPr bwMode="auto">
                  <a:xfrm>
                    <a:off x="728" y="1720"/>
                    <a:ext cx="37" cy="5"/>
                  </a:xfrm>
                  <a:custGeom>
                    <a:avLst/>
                    <a:gdLst>
                      <a:gd name="T0" fmla="*/ 37 w 37"/>
                      <a:gd name="T1" fmla="*/ 5 h 5"/>
                      <a:gd name="T2" fmla="*/ 0 w 37"/>
                      <a:gd name="T3" fmla="*/ 0 h 5"/>
                      <a:gd name="T4" fmla="*/ 19 w 37"/>
                      <a:gd name="T5" fmla="*/ 0 h 5"/>
                      <a:gd name="T6" fmla="*/ 37 w 37"/>
                      <a:gd name="T7" fmla="*/ 5 h 5"/>
                      <a:gd name="T8" fmla="*/ 0 60000 65536"/>
                      <a:gd name="T9" fmla="*/ 0 60000 65536"/>
                      <a:gd name="T10" fmla="*/ 0 60000 65536"/>
                      <a:gd name="T11" fmla="*/ 0 60000 65536"/>
                      <a:gd name="T12" fmla="*/ 0 w 37"/>
                      <a:gd name="T13" fmla="*/ 0 h 5"/>
                      <a:gd name="T14" fmla="*/ 37 w 37"/>
                      <a:gd name="T15" fmla="*/ 5 h 5"/>
                    </a:gdLst>
                    <a:ahLst/>
                    <a:cxnLst>
                      <a:cxn ang="T8">
                        <a:pos x="T0" y="T1"/>
                      </a:cxn>
                      <a:cxn ang="T9">
                        <a:pos x="T2" y="T3"/>
                      </a:cxn>
                      <a:cxn ang="T10">
                        <a:pos x="T4" y="T5"/>
                      </a:cxn>
                      <a:cxn ang="T11">
                        <a:pos x="T6" y="T7"/>
                      </a:cxn>
                    </a:cxnLst>
                    <a:rect l="T12" t="T13" r="T14" b="T15"/>
                    <a:pathLst>
                      <a:path w="37" h="5">
                        <a:moveTo>
                          <a:pt x="37" y="5"/>
                        </a:moveTo>
                        <a:lnTo>
                          <a:pt x="0" y="0"/>
                        </a:lnTo>
                        <a:lnTo>
                          <a:pt x="19" y="0"/>
                        </a:lnTo>
                        <a:lnTo>
                          <a:pt x="37" y="5"/>
                        </a:lnTo>
                        <a:close/>
                      </a:path>
                    </a:pathLst>
                  </a:custGeom>
                  <a:solidFill>
                    <a:srgbClr val="B3B3B3"/>
                  </a:solidFill>
                  <a:ln w="9525">
                    <a:noFill/>
                    <a:round/>
                    <a:headEnd/>
                    <a:tailEnd/>
                  </a:ln>
                </p:spPr>
                <p:txBody>
                  <a:bodyPr/>
                  <a:lstStyle/>
                  <a:p>
                    <a:endParaRPr lang="en-US"/>
                  </a:p>
                </p:txBody>
              </p:sp>
              <p:sp>
                <p:nvSpPr>
                  <p:cNvPr id="37793" name="Freeform 947"/>
                  <p:cNvSpPr>
                    <a:spLocks/>
                  </p:cNvSpPr>
                  <p:nvPr/>
                </p:nvSpPr>
                <p:spPr bwMode="auto">
                  <a:xfrm>
                    <a:off x="747" y="1720"/>
                    <a:ext cx="18" cy="5"/>
                  </a:xfrm>
                  <a:custGeom>
                    <a:avLst/>
                    <a:gdLst>
                      <a:gd name="T0" fmla="*/ 18 w 18"/>
                      <a:gd name="T1" fmla="*/ 5 h 5"/>
                      <a:gd name="T2" fmla="*/ 0 w 18"/>
                      <a:gd name="T3" fmla="*/ 0 h 5"/>
                      <a:gd name="T4" fmla="*/ 18 w 18"/>
                      <a:gd name="T5" fmla="*/ 4 h 5"/>
                      <a:gd name="T6" fmla="*/ 18 w 18"/>
                      <a:gd name="T7" fmla="*/ 5 h 5"/>
                      <a:gd name="T8" fmla="*/ 0 60000 65536"/>
                      <a:gd name="T9" fmla="*/ 0 60000 65536"/>
                      <a:gd name="T10" fmla="*/ 0 60000 65536"/>
                      <a:gd name="T11" fmla="*/ 0 60000 65536"/>
                      <a:gd name="T12" fmla="*/ 0 w 18"/>
                      <a:gd name="T13" fmla="*/ 0 h 5"/>
                      <a:gd name="T14" fmla="*/ 18 w 18"/>
                      <a:gd name="T15" fmla="*/ 5 h 5"/>
                    </a:gdLst>
                    <a:ahLst/>
                    <a:cxnLst>
                      <a:cxn ang="T8">
                        <a:pos x="T0" y="T1"/>
                      </a:cxn>
                      <a:cxn ang="T9">
                        <a:pos x="T2" y="T3"/>
                      </a:cxn>
                      <a:cxn ang="T10">
                        <a:pos x="T4" y="T5"/>
                      </a:cxn>
                      <a:cxn ang="T11">
                        <a:pos x="T6" y="T7"/>
                      </a:cxn>
                    </a:cxnLst>
                    <a:rect l="T12" t="T13" r="T14" b="T15"/>
                    <a:pathLst>
                      <a:path w="18" h="5">
                        <a:moveTo>
                          <a:pt x="18" y="5"/>
                        </a:moveTo>
                        <a:lnTo>
                          <a:pt x="0" y="0"/>
                        </a:lnTo>
                        <a:lnTo>
                          <a:pt x="18" y="4"/>
                        </a:lnTo>
                        <a:lnTo>
                          <a:pt x="18" y="5"/>
                        </a:lnTo>
                        <a:close/>
                      </a:path>
                    </a:pathLst>
                  </a:custGeom>
                  <a:solidFill>
                    <a:srgbClr val="B0B0B0"/>
                  </a:solidFill>
                  <a:ln w="9525">
                    <a:noFill/>
                    <a:round/>
                    <a:headEnd/>
                    <a:tailEnd/>
                  </a:ln>
                </p:spPr>
                <p:txBody>
                  <a:bodyPr/>
                  <a:lstStyle/>
                  <a:p>
                    <a:endParaRPr lang="en-US"/>
                  </a:p>
                </p:txBody>
              </p:sp>
              <p:sp>
                <p:nvSpPr>
                  <p:cNvPr id="37794" name="Freeform 948"/>
                  <p:cNvSpPr>
                    <a:spLocks/>
                  </p:cNvSpPr>
                  <p:nvPr/>
                </p:nvSpPr>
                <p:spPr bwMode="auto">
                  <a:xfrm>
                    <a:off x="702" y="1719"/>
                    <a:ext cx="63" cy="36"/>
                  </a:xfrm>
                  <a:custGeom>
                    <a:avLst/>
                    <a:gdLst>
                      <a:gd name="T0" fmla="*/ 63 w 63"/>
                      <a:gd name="T1" fmla="*/ 5 h 36"/>
                      <a:gd name="T2" fmla="*/ 5 w 63"/>
                      <a:gd name="T3" fmla="*/ 0 h 36"/>
                      <a:gd name="T4" fmla="*/ 0 w 63"/>
                      <a:gd name="T5" fmla="*/ 21 h 36"/>
                      <a:gd name="T6" fmla="*/ 53 w 63"/>
                      <a:gd name="T7" fmla="*/ 36 h 36"/>
                      <a:gd name="T8" fmla="*/ 63 w 63"/>
                      <a:gd name="T9" fmla="*/ 5 h 36"/>
                      <a:gd name="T10" fmla="*/ 0 60000 65536"/>
                      <a:gd name="T11" fmla="*/ 0 60000 65536"/>
                      <a:gd name="T12" fmla="*/ 0 60000 65536"/>
                      <a:gd name="T13" fmla="*/ 0 60000 65536"/>
                      <a:gd name="T14" fmla="*/ 0 60000 65536"/>
                      <a:gd name="T15" fmla="*/ 0 w 63"/>
                      <a:gd name="T16" fmla="*/ 0 h 36"/>
                      <a:gd name="T17" fmla="*/ 63 w 63"/>
                      <a:gd name="T18" fmla="*/ 36 h 36"/>
                    </a:gdLst>
                    <a:ahLst/>
                    <a:cxnLst>
                      <a:cxn ang="T10">
                        <a:pos x="T0" y="T1"/>
                      </a:cxn>
                      <a:cxn ang="T11">
                        <a:pos x="T2" y="T3"/>
                      </a:cxn>
                      <a:cxn ang="T12">
                        <a:pos x="T4" y="T5"/>
                      </a:cxn>
                      <a:cxn ang="T13">
                        <a:pos x="T6" y="T7"/>
                      </a:cxn>
                      <a:cxn ang="T14">
                        <a:pos x="T8" y="T9"/>
                      </a:cxn>
                    </a:cxnLst>
                    <a:rect l="T15" t="T16" r="T17" b="T18"/>
                    <a:pathLst>
                      <a:path w="63" h="36">
                        <a:moveTo>
                          <a:pt x="63" y="5"/>
                        </a:moveTo>
                        <a:lnTo>
                          <a:pt x="5" y="0"/>
                        </a:lnTo>
                        <a:lnTo>
                          <a:pt x="0" y="21"/>
                        </a:lnTo>
                        <a:lnTo>
                          <a:pt x="53" y="36"/>
                        </a:lnTo>
                        <a:lnTo>
                          <a:pt x="63" y="5"/>
                        </a:lnTo>
                      </a:path>
                    </a:pathLst>
                  </a:custGeom>
                  <a:noFill/>
                  <a:ln w="0">
                    <a:solidFill>
                      <a:srgbClr val="000000"/>
                    </a:solidFill>
                    <a:round/>
                    <a:headEnd/>
                    <a:tailEnd/>
                  </a:ln>
                </p:spPr>
                <p:txBody>
                  <a:bodyPr/>
                  <a:lstStyle/>
                  <a:p>
                    <a:endParaRPr lang="en-US"/>
                  </a:p>
                </p:txBody>
              </p:sp>
              <p:sp>
                <p:nvSpPr>
                  <p:cNvPr id="37795" name="Freeform 949"/>
                  <p:cNvSpPr>
                    <a:spLocks noEditPoints="1"/>
                  </p:cNvSpPr>
                  <p:nvPr/>
                </p:nvSpPr>
                <p:spPr bwMode="auto">
                  <a:xfrm>
                    <a:off x="747" y="1730"/>
                    <a:ext cx="48" cy="10"/>
                  </a:xfrm>
                  <a:custGeom>
                    <a:avLst/>
                    <a:gdLst>
                      <a:gd name="T0" fmla="*/ 48 w 48"/>
                      <a:gd name="T1" fmla="*/ 10 h 10"/>
                      <a:gd name="T2" fmla="*/ 46 w 48"/>
                      <a:gd name="T3" fmla="*/ 9 h 10"/>
                      <a:gd name="T4" fmla="*/ 48 w 48"/>
                      <a:gd name="T5" fmla="*/ 9 h 10"/>
                      <a:gd name="T6" fmla="*/ 48 w 48"/>
                      <a:gd name="T7" fmla="*/ 10 h 10"/>
                      <a:gd name="T8" fmla="*/ 3 w 48"/>
                      <a:gd name="T9" fmla="*/ 0 h 10"/>
                      <a:gd name="T10" fmla="*/ 3 w 48"/>
                      <a:gd name="T11" fmla="*/ 4 h 10"/>
                      <a:gd name="T12" fmla="*/ 3 w 48"/>
                      <a:gd name="T13" fmla="*/ 0 h 10"/>
                      <a:gd name="T14" fmla="*/ 3 w 48"/>
                      <a:gd name="T15" fmla="*/ 4 h 10"/>
                      <a:gd name="T16" fmla="*/ 3 w 48"/>
                      <a:gd name="T17" fmla="*/ 5 h 10"/>
                      <a:gd name="T18" fmla="*/ 0 w 48"/>
                      <a:gd name="T19" fmla="*/ 10 h 10"/>
                      <a:gd name="T20" fmla="*/ 0 w 48"/>
                      <a:gd name="T21" fmla="*/ 9 h 10"/>
                      <a:gd name="T22" fmla="*/ 3 w 48"/>
                      <a:gd name="T23" fmla="*/ 9 h 10"/>
                      <a:gd name="T24" fmla="*/ 3 w 48"/>
                      <a:gd name="T25" fmla="*/ 5 h 10"/>
                      <a:gd name="T26" fmla="*/ 3 w 48"/>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10"/>
                      <a:gd name="T44" fmla="*/ 48 w 4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10">
                        <a:moveTo>
                          <a:pt x="48" y="10"/>
                        </a:moveTo>
                        <a:lnTo>
                          <a:pt x="46" y="9"/>
                        </a:lnTo>
                        <a:lnTo>
                          <a:pt x="48" y="9"/>
                        </a:lnTo>
                        <a:lnTo>
                          <a:pt x="48" y="10"/>
                        </a:lnTo>
                        <a:close/>
                        <a:moveTo>
                          <a:pt x="3" y="0"/>
                        </a:moveTo>
                        <a:lnTo>
                          <a:pt x="3" y="4"/>
                        </a:lnTo>
                        <a:lnTo>
                          <a:pt x="3" y="0"/>
                        </a:lnTo>
                        <a:close/>
                        <a:moveTo>
                          <a:pt x="3" y="4"/>
                        </a:moveTo>
                        <a:lnTo>
                          <a:pt x="3" y="5"/>
                        </a:lnTo>
                        <a:lnTo>
                          <a:pt x="0" y="10"/>
                        </a:lnTo>
                        <a:lnTo>
                          <a:pt x="0" y="9"/>
                        </a:lnTo>
                        <a:lnTo>
                          <a:pt x="3" y="9"/>
                        </a:lnTo>
                        <a:lnTo>
                          <a:pt x="3" y="5"/>
                        </a:lnTo>
                        <a:lnTo>
                          <a:pt x="3" y="4"/>
                        </a:lnTo>
                        <a:close/>
                      </a:path>
                    </a:pathLst>
                  </a:custGeom>
                  <a:solidFill>
                    <a:srgbClr val="A6A6A6"/>
                  </a:solidFill>
                  <a:ln w="9525">
                    <a:noFill/>
                    <a:round/>
                    <a:headEnd/>
                    <a:tailEnd/>
                  </a:ln>
                </p:spPr>
                <p:txBody>
                  <a:bodyPr/>
                  <a:lstStyle/>
                  <a:p>
                    <a:endParaRPr lang="en-US"/>
                  </a:p>
                </p:txBody>
              </p:sp>
              <p:sp>
                <p:nvSpPr>
                  <p:cNvPr id="37796" name="Freeform 950"/>
                  <p:cNvSpPr>
                    <a:spLocks noEditPoints="1"/>
                  </p:cNvSpPr>
                  <p:nvPr/>
                </p:nvSpPr>
                <p:spPr bwMode="auto">
                  <a:xfrm>
                    <a:off x="747" y="1729"/>
                    <a:ext cx="48" cy="19"/>
                  </a:xfrm>
                  <a:custGeom>
                    <a:avLst/>
                    <a:gdLst>
                      <a:gd name="T0" fmla="*/ 48 w 48"/>
                      <a:gd name="T1" fmla="*/ 11 h 19"/>
                      <a:gd name="T2" fmla="*/ 46 w 48"/>
                      <a:gd name="T3" fmla="*/ 10 h 19"/>
                      <a:gd name="T4" fmla="*/ 46 w 48"/>
                      <a:gd name="T5" fmla="*/ 6 h 19"/>
                      <a:gd name="T6" fmla="*/ 46 w 48"/>
                      <a:gd name="T7" fmla="*/ 11 h 19"/>
                      <a:gd name="T8" fmla="*/ 48 w 48"/>
                      <a:gd name="T9" fmla="*/ 11 h 19"/>
                      <a:gd name="T10" fmla="*/ 48 w 48"/>
                      <a:gd name="T11" fmla="*/ 14 h 19"/>
                      <a:gd name="T12" fmla="*/ 46 w 48"/>
                      <a:gd name="T13" fmla="*/ 14 h 19"/>
                      <a:gd name="T14" fmla="*/ 46 w 48"/>
                      <a:gd name="T15" fmla="*/ 16 h 19"/>
                      <a:gd name="T16" fmla="*/ 46 w 48"/>
                      <a:gd name="T17" fmla="*/ 11 h 19"/>
                      <a:gd name="T18" fmla="*/ 48 w 48"/>
                      <a:gd name="T19" fmla="*/ 11 h 19"/>
                      <a:gd name="T20" fmla="*/ 3 w 48"/>
                      <a:gd name="T21" fmla="*/ 1 h 19"/>
                      <a:gd name="T22" fmla="*/ 3 w 48"/>
                      <a:gd name="T23" fmla="*/ 5 h 19"/>
                      <a:gd name="T24" fmla="*/ 3 w 48"/>
                      <a:gd name="T25" fmla="*/ 6 h 19"/>
                      <a:gd name="T26" fmla="*/ 0 w 48"/>
                      <a:gd name="T27" fmla="*/ 11 h 19"/>
                      <a:gd name="T28" fmla="*/ 0 w 48"/>
                      <a:gd name="T29" fmla="*/ 14 h 19"/>
                      <a:gd name="T30" fmla="*/ 3 w 48"/>
                      <a:gd name="T31" fmla="*/ 14 h 19"/>
                      <a:gd name="T32" fmla="*/ 3 w 48"/>
                      <a:gd name="T33" fmla="*/ 16 h 19"/>
                      <a:gd name="T34" fmla="*/ 3 w 48"/>
                      <a:gd name="T35" fmla="*/ 19 h 19"/>
                      <a:gd name="T36" fmla="*/ 3 w 48"/>
                      <a:gd name="T37" fmla="*/ 16 h 19"/>
                      <a:gd name="T38" fmla="*/ 3 w 48"/>
                      <a:gd name="T39" fmla="*/ 11 h 19"/>
                      <a:gd name="T40" fmla="*/ 3 w 48"/>
                      <a:gd name="T41" fmla="*/ 6 h 19"/>
                      <a:gd name="T42" fmla="*/ 3 w 48"/>
                      <a:gd name="T43" fmla="*/ 5 h 19"/>
                      <a:gd name="T44" fmla="*/ 5 w 48"/>
                      <a:gd name="T45" fmla="*/ 0 h 19"/>
                      <a:gd name="T46" fmla="*/ 5 w 48"/>
                      <a:gd name="T47" fmla="*/ 1 h 19"/>
                      <a:gd name="T48" fmla="*/ 3 w 48"/>
                      <a:gd name="T49" fmla="*/ 1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9"/>
                      <a:gd name="T77" fmla="*/ 48 w 48"/>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9">
                        <a:moveTo>
                          <a:pt x="48" y="11"/>
                        </a:moveTo>
                        <a:lnTo>
                          <a:pt x="46" y="10"/>
                        </a:lnTo>
                        <a:lnTo>
                          <a:pt x="46" y="6"/>
                        </a:lnTo>
                        <a:lnTo>
                          <a:pt x="46" y="11"/>
                        </a:lnTo>
                        <a:lnTo>
                          <a:pt x="48" y="11"/>
                        </a:lnTo>
                        <a:lnTo>
                          <a:pt x="48" y="14"/>
                        </a:lnTo>
                        <a:lnTo>
                          <a:pt x="46" y="14"/>
                        </a:lnTo>
                        <a:lnTo>
                          <a:pt x="46" y="16"/>
                        </a:lnTo>
                        <a:lnTo>
                          <a:pt x="46" y="11"/>
                        </a:lnTo>
                        <a:lnTo>
                          <a:pt x="48" y="11"/>
                        </a:lnTo>
                        <a:close/>
                        <a:moveTo>
                          <a:pt x="3" y="1"/>
                        </a:moveTo>
                        <a:lnTo>
                          <a:pt x="3" y="5"/>
                        </a:lnTo>
                        <a:lnTo>
                          <a:pt x="3" y="6"/>
                        </a:lnTo>
                        <a:lnTo>
                          <a:pt x="0" y="11"/>
                        </a:lnTo>
                        <a:lnTo>
                          <a:pt x="0" y="14"/>
                        </a:lnTo>
                        <a:lnTo>
                          <a:pt x="3" y="14"/>
                        </a:lnTo>
                        <a:lnTo>
                          <a:pt x="3" y="16"/>
                        </a:lnTo>
                        <a:lnTo>
                          <a:pt x="3" y="19"/>
                        </a:lnTo>
                        <a:lnTo>
                          <a:pt x="3" y="16"/>
                        </a:lnTo>
                        <a:lnTo>
                          <a:pt x="3" y="11"/>
                        </a:lnTo>
                        <a:lnTo>
                          <a:pt x="3" y="6"/>
                        </a:lnTo>
                        <a:lnTo>
                          <a:pt x="3" y="5"/>
                        </a:lnTo>
                        <a:lnTo>
                          <a:pt x="5" y="0"/>
                        </a:lnTo>
                        <a:lnTo>
                          <a:pt x="5" y="1"/>
                        </a:lnTo>
                        <a:lnTo>
                          <a:pt x="3" y="1"/>
                        </a:lnTo>
                        <a:close/>
                      </a:path>
                    </a:pathLst>
                  </a:custGeom>
                  <a:solidFill>
                    <a:srgbClr val="A8A8A8"/>
                  </a:solidFill>
                  <a:ln w="9525">
                    <a:noFill/>
                    <a:round/>
                    <a:headEnd/>
                    <a:tailEnd/>
                  </a:ln>
                </p:spPr>
                <p:txBody>
                  <a:bodyPr/>
                  <a:lstStyle/>
                  <a:p>
                    <a:endParaRPr lang="en-US"/>
                  </a:p>
                </p:txBody>
              </p:sp>
              <p:sp>
                <p:nvSpPr>
                  <p:cNvPr id="37797" name="Freeform 951"/>
                  <p:cNvSpPr>
                    <a:spLocks noEditPoints="1"/>
                  </p:cNvSpPr>
                  <p:nvPr/>
                </p:nvSpPr>
                <p:spPr bwMode="auto">
                  <a:xfrm>
                    <a:off x="750" y="1725"/>
                    <a:ext cx="43" cy="28"/>
                  </a:xfrm>
                  <a:custGeom>
                    <a:avLst/>
                    <a:gdLst>
                      <a:gd name="T0" fmla="*/ 43 w 43"/>
                      <a:gd name="T1" fmla="*/ 15 h 28"/>
                      <a:gd name="T2" fmla="*/ 43 w 43"/>
                      <a:gd name="T3" fmla="*/ 10 h 28"/>
                      <a:gd name="T4" fmla="*/ 43 w 43"/>
                      <a:gd name="T5" fmla="*/ 9 h 28"/>
                      <a:gd name="T6" fmla="*/ 43 w 43"/>
                      <a:gd name="T7" fmla="*/ 10 h 28"/>
                      <a:gd name="T8" fmla="*/ 43 w 43"/>
                      <a:gd name="T9" fmla="*/ 15 h 28"/>
                      <a:gd name="T10" fmla="*/ 43 w 43"/>
                      <a:gd name="T11" fmla="*/ 20 h 28"/>
                      <a:gd name="T12" fmla="*/ 43 w 43"/>
                      <a:gd name="T13" fmla="*/ 15 h 28"/>
                      <a:gd name="T14" fmla="*/ 2 w 43"/>
                      <a:gd name="T15" fmla="*/ 4 h 28"/>
                      <a:gd name="T16" fmla="*/ 0 w 43"/>
                      <a:gd name="T17" fmla="*/ 9 h 28"/>
                      <a:gd name="T18" fmla="*/ 0 w 43"/>
                      <a:gd name="T19" fmla="*/ 10 h 28"/>
                      <a:gd name="T20" fmla="*/ 0 w 43"/>
                      <a:gd name="T21" fmla="*/ 15 h 28"/>
                      <a:gd name="T22" fmla="*/ 0 w 43"/>
                      <a:gd name="T23" fmla="*/ 20 h 28"/>
                      <a:gd name="T24" fmla="*/ 0 w 43"/>
                      <a:gd name="T25" fmla="*/ 23 h 28"/>
                      <a:gd name="T26" fmla="*/ 0 w 43"/>
                      <a:gd name="T27" fmla="*/ 25 h 28"/>
                      <a:gd name="T28" fmla="*/ 2 w 43"/>
                      <a:gd name="T29" fmla="*/ 25 h 28"/>
                      <a:gd name="T30" fmla="*/ 2 w 43"/>
                      <a:gd name="T31" fmla="*/ 28 h 28"/>
                      <a:gd name="T32" fmla="*/ 2 w 43"/>
                      <a:gd name="T33" fmla="*/ 25 h 28"/>
                      <a:gd name="T34" fmla="*/ 0 w 43"/>
                      <a:gd name="T35" fmla="*/ 20 h 28"/>
                      <a:gd name="T36" fmla="*/ 0 w 43"/>
                      <a:gd name="T37" fmla="*/ 15 h 28"/>
                      <a:gd name="T38" fmla="*/ 0 w 43"/>
                      <a:gd name="T39" fmla="*/ 10 h 28"/>
                      <a:gd name="T40" fmla="*/ 2 w 43"/>
                      <a:gd name="T41" fmla="*/ 9 h 28"/>
                      <a:gd name="T42" fmla="*/ 2 w 43"/>
                      <a:gd name="T43" fmla="*/ 4 h 28"/>
                      <a:gd name="T44" fmla="*/ 5 w 43"/>
                      <a:gd name="T45" fmla="*/ 0 h 28"/>
                      <a:gd name="T46" fmla="*/ 5 w 43"/>
                      <a:gd name="T47" fmla="*/ 4 h 28"/>
                      <a:gd name="T48" fmla="*/ 2 w 43"/>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28"/>
                      <a:gd name="T77" fmla="*/ 43 w 43"/>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28">
                        <a:moveTo>
                          <a:pt x="43" y="15"/>
                        </a:moveTo>
                        <a:lnTo>
                          <a:pt x="43" y="10"/>
                        </a:lnTo>
                        <a:lnTo>
                          <a:pt x="43" y="9"/>
                        </a:lnTo>
                        <a:lnTo>
                          <a:pt x="43" y="10"/>
                        </a:lnTo>
                        <a:lnTo>
                          <a:pt x="43" y="15"/>
                        </a:lnTo>
                        <a:lnTo>
                          <a:pt x="43" y="20"/>
                        </a:lnTo>
                        <a:lnTo>
                          <a:pt x="43" y="15"/>
                        </a:lnTo>
                        <a:close/>
                        <a:moveTo>
                          <a:pt x="2" y="4"/>
                        </a:moveTo>
                        <a:lnTo>
                          <a:pt x="0" y="9"/>
                        </a:lnTo>
                        <a:lnTo>
                          <a:pt x="0" y="10"/>
                        </a:lnTo>
                        <a:lnTo>
                          <a:pt x="0" y="15"/>
                        </a:lnTo>
                        <a:lnTo>
                          <a:pt x="0" y="20"/>
                        </a:lnTo>
                        <a:lnTo>
                          <a:pt x="0" y="23"/>
                        </a:lnTo>
                        <a:lnTo>
                          <a:pt x="0" y="25"/>
                        </a:lnTo>
                        <a:lnTo>
                          <a:pt x="2" y="25"/>
                        </a:lnTo>
                        <a:lnTo>
                          <a:pt x="2" y="28"/>
                        </a:lnTo>
                        <a:lnTo>
                          <a:pt x="2" y="25"/>
                        </a:lnTo>
                        <a:lnTo>
                          <a:pt x="0" y="20"/>
                        </a:lnTo>
                        <a:lnTo>
                          <a:pt x="0" y="15"/>
                        </a:lnTo>
                        <a:lnTo>
                          <a:pt x="0" y="10"/>
                        </a:lnTo>
                        <a:lnTo>
                          <a:pt x="2" y="9"/>
                        </a:lnTo>
                        <a:lnTo>
                          <a:pt x="2" y="4"/>
                        </a:lnTo>
                        <a:lnTo>
                          <a:pt x="5" y="0"/>
                        </a:lnTo>
                        <a:lnTo>
                          <a:pt x="5" y="4"/>
                        </a:lnTo>
                        <a:lnTo>
                          <a:pt x="2" y="4"/>
                        </a:lnTo>
                        <a:close/>
                      </a:path>
                    </a:pathLst>
                  </a:custGeom>
                  <a:solidFill>
                    <a:srgbClr val="A9A9A9"/>
                  </a:solidFill>
                  <a:ln w="9525">
                    <a:noFill/>
                    <a:round/>
                    <a:headEnd/>
                    <a:tailEnd/>
                  </a:ln>
                </p:spPr>
                <p:txBody>
                  <a:bodyPr/>
                  <a:lstStyle/>
                  <a:p>
                    <a:endParaRPr lang="en-US"/>
                  </a:p>
                </p:txBody>
              </p:sp>
              <p:sp>
                <p:nvSpPr>
                  <p:cNvPr id="37798" name="Freeform 952"/>
                  <p:cNvSpPr>
                    <a:spLocks noEditPoints="1"/>
                  </p:cNvSpPr>
                  <p:nvPr/>
                </p:nvSpPr>
                <p:spPr bwMode="auto">
                  <a:xfrm>
                    <a:off x="750" y="1725"/>
                    <a:ext cx="43" cy="28"/>
                  </a:xfrm>
                  <a:custGeom>
                    <a:avLst/>
                    <a:gdLst>
                      <a:gd name="T0" fmla="*/ 43 w 43"/>
                      <a:gd name="T1" fmla="*/ 15 h 28"/>
                      <a:gd name="T2" fmla="*/ 43 w 43"/>
                      <a:gd name="T3" fmla="*/ 10 h 28"/>
                      <a:gd name="T4" fmla="*/ 43 w 43"/>
                      <a:gd name="T5" fmla="*/ 9 h 28"/>
                      <a:gd name="T6" fmla="*/ 40 w 43"/>
                      <a:gd name="T7" fmla="*/ 9 h 28"/>
                      <a:gd name="T8" fmla="*/ 43 w 43"/>
                      <a:gd name="T9" fmla="*/ 10 h 28"/>
                      <a:gd name="T10" fmla="*/ 43 w 43"/>
                      <a:gd name="T11" fmla="*/ 15 h 28"/>
                      <a:gd name="T12" fmla="*/ 43 w 43"/>
                      <a:gd name="T13" fmla="*/ 20 h 28"/>
                      <a:gd name="T14" fmla="*/ 43 w 43"/>
                      <a:gd name="T15" fmla="*/ 23 h 28"/>
                      <a:gd name="T16" fmla="*/ 40 w 43"/>
                      <a:gd name="T17" fmla="*/ 23 h 28"/>
                      <a:gd name="T18" fmla="*/ 43 w 43"/>
                      <a:gd name="T19" fmla="*/ 20 h 28"/>
                      <a:gd name="T20" fmla="*/ 43 w 43"/>
                      <a:gd name="T21" fmla="*/ 15 h 28"/>
                      <a:gd name="T22" fmla="*/ 5 w 43"/>
                      <a:gd name="T23" fmla="*/ 0 h 28"/>
                      <a:gd name="T24" fmla="*/ 2 w 43"/>
                      <a:gd name="T25" fmla="*/ 4 h 28"/>
                      <a:gd name="T26" fmla="*/ 2 w 43"/>
                      <a:gd name="T27" fmla="*/ 9 h 28"/>
                      <a:gd name="T28" fmla="*/ 0 w 43"/>
                      <a:gd name="T29" fmla="*/ 10 h 28"/>
                      <a:gd name="T30" fmla="*/ 0 w 43"/>
                      <a:gd name="T31" fmla="*/ 15 h 28"/>
                      <a:gd name="T32" fmla="*/ 0 w 43"/>
                      <a:gd name="T33" fmla="*/ 20 h 28"/>
                      <a:gd name="T34" fmla="*/ 2 w 43"/>
                      <a:gd name="T35" fmla="*/ 25 h 28"/>
                      <a:gd name="T36" fmla="*/ 2 w 43"/>
                      <a:gd name="T37" fmla="*/ 28 h 28"/>
                      <a:gd name="T38" fmla="*/ 5 w 43"/>
                      <a:gd name="T39" fmla="*/ 28 h 28"/>
                      <a:gd name="T40" fmla="*/ 2 w 43"/>
                      <a:gd name="T41" fmla="*/ 23 h 28"/>
                      <a:gd name="T42" fmla="*/ 0 w 43"/>
                      <a:gd name="T43" fmla="*/ 20 h 28"/>
                      <a:gd name="T44" fmla="*/ 0 w 43"/>
                      <a:gd name="T45" fmla="*/ 15 h 28"/>
                      <a:gd name="T46" fmla="*/ 0 w 43"/>
                      <a:gd name="T47" fmla="*/ 10 h 28"/>
                      <a:gd name="T48" fmla="*/ 2 w 43"/>
                      <a:gd name="T49" fmla="*/ 9 h 28"/>
                      <a:gd name="T50" fmla="*/ 5 w 43"/>
                      <a:gd name="T51" fmla="*/ 4 h 28"/>
                      <a:gd name="T52" fmla="*/ 7 w 43"/>
                      <a:gd name="T53" fmla="*/ 0 h 28"/>
                      <a:gd name="T54" fmla="*/ 5 w 43"/>
                      <a:gd name="T55" fmla="*/ 0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
                      <a:gd name="T85" fmla="*/ 0 h 28"/>
                      <a:gd name="T86" fmla="*/ 43 w 43"/>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 h="28">
                        <a:moveTo>
                          <a:pt x="43" y="15"/>
                        </a:moveTo>
                        <a:lnTo>
                          <a:pt x="43" y="10"/>
                        </a:lnTo>
                        <a:lnTo>
                          <a:pt x="43" y="9"/>
                        </a:lnTo>
                        <a:lnTo>
                          <a:pt x="40" y="9"/>
                        </a:lnTo>
                        <a:lnTo>
                          <a:pt x="43" y="10"/>
                        </a:lnTo>
                        <a:lnTo>
                          <a:pt x="43" y="15"/>
                        </a:lnTo>
                        <a:lnTo>
                          <a:pt x="43" y="20"/>
                        </a:lnTo>
                        <a:lnTo>
                          <a:pt x="43" y="23"/>
                        </a:lnTo>
                        <a:lnTo>
                          <a:pt x="40" y="23"/>
                        </a:lnTo>
                        <a:lnTo>
                          <a:pt x="43" y="20"/>
                        </a:lnTo>
                        <a:lnTo>
                          <a:pt x="43" y="15"/>
                        </a:lnTo>
                        <a:close/>
                        <a:moveTo>
                          <a:pt x="5" y="0"/>
                        </a:moveTo>
                        <a:lnTo>
                          <a:pt x="2" y="4"/>
                        </a:lnTo>
                        <a:lnTo>
                          <a:pt x="2" y="9"/>
                        </a:lnTo>
                        <a:lnTo>
                          <a:pt x="0" y="10"/>
                        </a:lnTo>
                        <a:lnTo>
                          <a:pt x="0" y="15"/>
                        </a:lnTo>
                        <a:lnTo>
                          <a:pt x="0" y="20"/>
                        </a:lnTo>
                        <a:lnTo>
                          <a:pt x="2" y="25"/>
                        </a:lnTo>
                        <a:lnTo>
                          <a:pt x="2" y="28"/>
                        </a:lnTo>
                        <a:lnTo>
                          <a:pt x="5" y="28"/>
                        </a:lnTo>
                        <a:lnTo>
                          <a:pt x="2" y="23"/>
                        </a:lnTo>
                        <a:lnTo>
                          <a:pt x="0" y="20"/>
                        </a:lnTo>
                        <a:lnTo>
                          <a:pt x="0" y="15"/>
                        </a:lnTo>
                        <a:lnTo>
                          <a:pt x="0" y="10"/>
                        </a:lnTo>
                        <a:lnTo>
                          <a:pt x="2" y="9"/>
                        </a:lnTo>
                        <a:lnTo>
                          <a:pt x="5" y="4"/>
                        </a:lnTo>
                        <a:lnTo>
                          <a:pt x="7" y="0"/>
                        </a:lnTo>
                        <a:lnTo>
                          <a:pt x="5" y="0"/>
                        </a:lnTo>
                        <a:close/>
                      </a:path>
                    </a:pathLst>
                  </a:custGeom>
                  <a:solidFill>
                    <a:srgbClr val="ABABAB"/>
                  </a:solidFill>
                  <a:ln w="9525">
                    <a:noFill/>
                    <a:round/>
                    <a:headEnd/>
                    <a:tailEnd/>
                  </a:ln>
                </p:spPr>
                <p:txBody>
                  <a:bodyPr/>
                  <a:lstStyle/>
                  <a:p>
                    <a:endParaRPr lang="en-US"/>
                  </a:p>
                </p:txBody>
              </p:sp>
              <p:sp>
                <p:nvSpPr>
                  <p:cNvPr id="37799" name="Freeform 953"/>
                  <p:cNvSpPr>
                    <a:spLocks noEditPoints="1"/>
                  </p:cNvSpPr>
                  <p:nvPr/>
                </p:nvSpPr>
                <p:spPr bwMode="auto">
                  <a:xfrm>
                    <a:off x="750" y="1725"/>
                    <a:ext cx="43" cy="30"/>
                  </a:xfrm>
                  <a:custGeom>
                    <a:avLst/>
                    <a:gdLst>
                      <a:gd name="T0" fmla="*/ 43 w 43"/>
                      <a:gd name="T1" fmla="*/ 15 h 30"/>
                      <a:gd name="T2" fmla="*/ 43 w 43"/>
                      <a:gd name="T3" fmla="*/ 10 h 30"/>
                      <a:gd name="T4" fmla="*/ 40 w 43"/>
                      <a:gd name="T5" fmla="*/ 9 h 30"/>
                      <a:gd name="T6" fmla="*/ 40 w 43"/>
                      <a:gd name="T7" fmla="*/ 5 h 30"/>
                      <a:gd name="T8" fmla="*/ 40 w 43"/>
                      <a:gd name="T9" fmla="*/ 9 h 30"/>
                      <a:gd name="T10" fmla="*/ 40 w 43"/>
                      <a:gd name="T11" fmla="*/ 14 h 30"/>
                      <a:gd name="T12" fmla="*/ 43 w 43"/>
                      <a:gd name="T13" fmla="*/ 15 h 30"/>
                      <a:gd name="T14" fmla="*/ 43 w 43"/>
                      <a:gd name="T15" fmla="*/ 20 h 30"/>
                      <a:gd name="T16" fmla="*/ 40 w 43"/>
                      <a:gd name="T17" fmla="*/ 23 h 30"/>
                      <a:gd name="T18" fmla="*/ 40 w 43"/>
                      <a:gd name="T19" fmla="*/ 20 h 30"/>
                      <a:gd name="T20" fmla="*/ 43 w 43"/>
                      <a:gd name="T21" fmla="*/ 15 h 30"/>
                      <a:gd name="T22" fmla="*/ 7 w 43"/>
                      <a:gd name="T23" fmla="*/ 0 h 30"/>
                      <a:gd name="T24" fmla="*/ 5 w 43"/>
                      <a:gd name="T25" fmla="*/ 4 h 30"/>
                      <a:gd name="T26" fmla="*/ 2 w 43"/>
                      <a:gd name="T27" fmla="*/ 9 h 30"/>
                      <a:gd name="T28" fmla="*/ 0 w 43"/>
                      <a:gd name="T29" fmla="*/ 10 h 30"/>
                      <a:gd name="T30" fmla="*/ 0 w 43"/>
                      <a:gd name="T31" fmla="*/ 15 h 30"/>
                      <a:gd name="T32" fmla="*/ 0 w 43"/>
                      <a:gd name="T33" fmla="*/ 20 h 30"/>
                      <a:gd name="T34" fmla="*/ 2 w 43"/>
                      <a:gd name="T35" fmla="*/ 23 h 30"/>
                      <a:gd name="T36" fmla="*/ 5 w 43"/>
                      <a:gd name="T37" fmla="*/ 28 h 30"/>
                      <a:gd name="T38" fmla="*/ 5 w 43"/>
                      <a:gd name="T39" fmla="*/ 30 h 30"/>
                      <a:gd name="T40" fmla="*/ 7 w 43"/>
                      <a:gd name="T41" fmla="*/ 30 h 30"/>
                      <a:gd name="T42" fmla="*/ 5 w 43"/>
                      <a:gd name="T43" fmla="*/ 28 h 30"/>
                      <a:gd name="T44" fmla="*/ 2 w 43"/>
                      <a:gd name="T45" fmla="*/ 23 h 30"/>
                      <a:gd name="T46" fmla="*/ 0 w 43"/>
                      <a:gd name="T47" fmla="*/ 20 h 30"/>
                      <a:gd name="T48" fmla="*/ 0 w 43"/>
                      <a:gd name="T49" fmla="*/ 15 h 30"/>
                      <a:gd name="T50" fmla="*/ 0 w 43"/>
                      <a:gd name="T51" fmla="*/ 14 h 30"/>
                      <a:gd name="T52" fmla="*/ 2 w 43"/>
                      <a:gd name="T53" fmla="*/ 9 h 30"/>
                      <a:gd name="T54" fmla="*/ 5 w 43"/>
                      <a:gd name="T55" fmla="*/ 5 h 30"/>
                      <a:gd name="T56" fmla="*/ 7 w 43"/>
                      <a:gd name="T57" fmla="*/ 0 h 30"/>
                      <a:gd name="T58" fmla="*/ 10 w 43"/>
                      <a:gd name="T59" fmla="*/ 0 h 30"/>
                      <a:gd name="T60" fmla="*/ 7 w 43"/>
                      <a:gd name="T61" fmla="*/ 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30"/>
                      <a:gd name="T95" fmla="*/ 43 w 43"/>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30">
                        <a:moveTo>
                          <a:pt x="43" y="15"/>
                        </a:moveTo>
                        <a:lnTo>
                          <a:pt x="43" y="10"/>
                        </a:lnTo>
                        <a:lnTo>
                          <a:pt x="40" y="9"/>
                        </a:lnTo>
                        <a:lnTo>
                          <a:pt x="40" y="5"/>
                        </a:lnTo>
                        <a:lnTo>
                          <a:pt x="40" y="9"/>
                        </a:lnTo>
                        <a:lnTo>
                          <a:pt x="40" y="14"/>
                        </a:lnTo>
                        <a:lnTo>
                          <a:pt x="43" y="15"/>
                        </a:lnTo>
                        <a:lnTo>
                          <a:pt x="43" y="20"/>
                        </a:lnTo>
                        <a:lnTo>
                          <a:pt x="40" y="23"/>
                        </a:lnTo>
                        <a:lnTo>
                          <a:pt x="40" y="20"/>
                        </a:lnTo>
                        <a:lnTo>
                          <a:pt x="43" y="15"/>
                        </a:lnTo>
                        <a:close/>
                        <a:moveTo>
                          <a:pt x="7" y="0"/>
                        </a:moveTo>
                        <a:lnTo>
                          <a:pt x="5" y="4"/>
                        </a:lnTo>
                        <a:lnTo>
                          <a:pt x="2" y="9"/>
                        </a:lnTo>
                        <a:lnTo>
                          <a:pt x="0" y="10"/>
                        </a:lnTo>
                        <a:lnTo>
                          <a:pt x="0" y="15"/>
                        </a:lnTo>
                        <a:lnTo>
                          <a:pt x="0" y="20"/>
                        </a:lnTo>
                        <a:lnTo>
                          <a:pt x="2" y="23"/>
                        </a:lnTo>
                        <a:lnTo>
                          <a:pt x="5" y="28"/>
                        </a:lnTo>
                        <a:lnTo>
                          <a:pt x="5" y="30"/>
                        </a:lnTo>
                        <a:lnTo>
                          <a:pt x="7" y="30"/>
                        </a:lnTo>
                        <a:lnTo>
                          <a:pt x="5" y="28"/>
                        </a:lnTo>
                        <a:lnTo>
                          <a:pt x="2" y="23"/>
                        </a:lnTo>
                        <a:lnTo>
                          <a:pt x="0" y="20"/>
                        </a:lnTo>
                        <a:lnTo>
                          <a:pt x="0" y="15"/>
                        </a:lnTo>
                        <a:lnTo>
                          <a:pt x="0" y="14"/>
                        </a:lnTo>
                        <a:lnTo>
                          <a:pt x="2" y="9"/>
                        </a:lnTo>
                        <a:lnTo>
                          <a:pt x="5" y="5"/>
                        </a:lnTo>
                        <a:lnTo>
                          <a:pt x="7" y="0"/>
                        </a:lnTo>
                        <a:lnTo>
                          <a:pt x="10" y="0"/>
                        </a:lnTo>
                        <a:lnTo>
                          <a:pt x="7" y="0"/>
                        </a:lnTo>
                        <a:close/>
                      </a:path>
                    </a:pathLst>
                  </a:custGeom>
                  <a:solidFill>
                    <a:srgbClr val="ACACAC"/>
                  </a:solidFill>
                  <a:ln w="9525">
                    <a:noFill/>
                    <a:round/>
                    <a:headEnd/>
                    <a:tailEnd/>
                  </a:ln>
                </p:spPr>
                <p:txBody>
                  <a:bodyPr/>
                  <a:lstStyle/>
                  <a:p>
                    <a:endParaRPr lang="en-US"/>
                  </a:p>
                </p:txBody>
              </p:sp>
              <p:sp>
                <p:nvSpPr>
                  <p:cNvPr id="37800" name="Freeform 954"/>
                  <p:cNvSpPr>
                    <a:spLocks noEditPoints="1"/>
                  </p:cNvSpPr>
                  <p:nvPr/>
                </p:nvSpPr>
                <p:spPr bwMode="auto">
                  <a:xfrm>
                    <a:off x="750" y="1725"/>
                    <a:ext cx="43" cy="30"/>
                  </a:xfrm>
                  <a:custGeom>
                    <a:avLst/>
                    <a:gdLst>
                      <a:gd name="T0" fmla="*/ 43 w 43"/>
                      <a:gd name="T1" fmla="*/ 15 h 30"/>
                      <a:gd name="T2" fmla="*/ 40 w 43"/>
                      <a:gd name="T3" fmla="*/ 14 h 30"/>
                      <a:gd name="T4" fmla="*/ 40 w 43"/>
                      <a:gd name="T5" fmla="*/ 9 h 30"/>
                      <a:gd name="T6" fmla="*/ 40 w 43"/>
                      <a:gd name="T7" fmla="*/ 5 h 30"/>
                      <a:gd name="T8" fmla="*/ 36 w 43"/>
                      <a:gd name="T9" fmla="*/ 5 h 30"/>
                      <a:gd name="T10" fmla="*/ 40 w 43"/>
                      <a:gd name="T11" fmla="*/ 9 h 30"/>
                      <a:gd name="T12" fmla="*/ 40 w 43"/>
                      <a:gd name="T13" fmla="*/ 14 h 30"/>
                      <a:gd name="T14" fmla="*/ 40 w 43"/>
                      <a:gd name="T15" fmla="*/ 15 h 30"/>
                      <a:gd name="T16" fmla="*/ 43 w 43"/>
                      <a:gd name="T17" fmla="*/ 15 h 30"/>
                      <a:gd name="T18" fmla="*/ 40 w 43"/>
                      <a:gd name="T19" fmla="*/ 20 h 30"/>
                      <a:gd name="T20" fmla="*/ 40 w 43"/>
                      <a:gd name="T21" fmla="*/ 23 h 30"/>
                      <a:gd name="T22" fmla="*/ 40 w 43"/>
                      <a:gd name="T23" fmla="*/ 20 h 30"/>
                      <a:gd name="T24" fmla="*/ 40 w 43"/>
                      <a:gd name="T25" fmla="*/ 15 h 30"/>
                      <a:gd name="T26" fmla="*/ 43 w 43"/>
                      <a:gd name="T27" fmla="*/ 15 h 30"/>
                      <a:gd name="T28" fmla="*/ 10 w 43"/>
                      <a:gd name="T29" fmla="*/ 0 h 30"/>
                      <a:gd name="T30" fmla="*/ 7 w 43"/>
                      <a:gd name="T31" fmla="*/ 0 h 30"/>
                      <a:gd name="T32" fmla="*/ 5 w 43"/>
                      <a:gd name="T33" fmla="*/ 5 h 30"/>
                      <a:gd name="T34" fmla="*/ 2 w 43"/>
                      <a:gd name="T35" fmla="*/ 9 h 30"/>
                      <a:gd name="T36" fmla="*/ 0 w 43"/>
                      <a:gd name="T37" fmla="*/ 14 h 30"/>
                      <a:gd name="T38" fmla="*/ 0 w 43"/>
                      <a:gd name="T39" fmla="*/ 15 h 30"/>
                      <a:gd name="T40" fmla="*/ 0 w 43"/>
                      <a:gd name="T41" fmla="*/ 20 h 30"/>
                      <a:gd name="T42" fmla="*/ 2 w 43"/>
                      <a:gd name="T43" fmla="*/ 23 h 30"/>
                      <a:gd name="T44" fmla="*/ 5 w 43"/>
                      <a:gd name="T45" fmla="*/ 28 h 30"/>
                      <a:gd name="T46" fmla="*/ 7 w 43"/>
                      <a:gd name="T47" fmla="*/ 30 h 30"/>
                      <a:gd name="T48" fmla="*/ 5 w 43"/>
                      <a:gd name="T49" fmla="*/ 28 h 30"/>
                      <a:gd name="T50" fmla="*/ 2 w 43"/>
                      <a:gd name="T51" fmla="*/ 23 h 30"/>
                      <a:gd name="T52" fmla="*/ 2 w 43"/>
                      <a:gd name="T53" fmla="*/ 20 h 30"/>
                      <a:gd name="T54" fmla="*/ 2 w 43"/>
                      <a:gd name="T55" fmla="*/ 15 h 30"/>
                      <a:gd name="T56" fmla="*/ 2 w 43"/>
                      <a:gd name="T57" fmla="*/ 14 h 30"/>
                      <a:gd name="T58" fmla="*/ 2 w 43"/>
                      <a:gd name="T59" fmla="*/ 9 h 30"/>
                      <a:gd name="T60" fmla="*/ 5 w 43"/>
                      <a:gd name="T61" fmla="*/ 5 h 30"/>
                      <a:gd name="T62" fmla="*/ 7 w 43"/>
                      <a:gd name="T63" fmla="*/ 4 h 30"/>
                      <a:gd name="T64" fmla="*/ 10 w 43"/>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30"/>
                      <a:gd name="T101" fmla="*/ 43 w 43"/>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30">
                        <a:moveTo>
                          <a:pt x="43" y="15"/>
                        </a:moveTo>
                        <a:lnTo>
                          <a:pt x="40" y="14"/>
                        </a:lnTo>
                        <a:lnTo>
                          <a:pt x="40" y="9"/>
                        </a:lnTo>
                        <a:lnTo>
                          <a:pt x="40" y="5"/>
                        </a:lnTo>
                        <a:lnTo>
                          <a:pt x="36" y="5"/>
                        </a:lnTo>
                        <a:lnTo>
                          <a:pt x="40" y="9"/>
                        </a:lnTo>
                        <a:lnTo>
                          <a:pt x="40" y="14"/>
                        </a:lnTo>
                        <a:lnTo>
                          <a:pt x="40" y="15"/>
                        </a:lnTo>
                        <a:lnTo>
                          <a:pt x="43" y="15"/>
                        </a:lnTo>
                        <a:lnTo>
                          <a:pt x="40" y="20"/>
                        </a:lnTo>
                        <a:lnTo>
                          <a:pt x="40" y="23"/>
                        </a:lnTo>
                        <a:lnTo>
                          <a:pt x="40" y="20"/>
                        </a:lnTo>
                        <a:lnTo>
                          <a:pt x="40" y="15"/>
                        </a:lnTo>
                        <a:lnTo>
                          <a:pt x="43" y="15"/>
                        </a:lnTo>
                        <a:close/>
                        <a:moveTo>
                          <a:pt x="10" y="0"/>
                        </a:moveTo>
                        <a:lnTo>
                          <a:pt x="7" y="0"/>
                        </a:lnTo>
                        <a:lnTo>
                          <a:pt x="5" y="5"/>
                        </a:lnTo>
                        <a:lnTo>
                          <a:pt x="2" y="9"/>
                        </a:lnTo>
                        <a:lnTo>
                          <a:pt x="0" y="14"/>
                        </a:lnTo>
                        <a:lnTo>
                          <a:pt x="0" y="15"/>
                        </a:lnTo>
                        <a:lnTo>
                          <a:pt x="0" y="20"/>
                        </a:lnTo>
                        <a:lnTo>
                          <a:pt x="2" y="23"/>
                        </a:lnTo>
                        <a:lnTo>
                          <a:pt x="5" y="28"/>
                        </a:lnTo>
                        <a:lnTo>
                          <a:pt x="7" y="30"/>
                        </a:lnTo>
                        <a:lnTo>
                          <a:pt x="5" y="28"/>
                        </a:lnTo>
                        <a:lnTo>
                          <a:pt x="2" y="23"/>
                        </a:lnTo>
                        <a:lnTo>
                          <a:pt x="2" y="20"/>
                        </a:lnTo>
                        <a:lnTo>
                          <a:pt x="2" y="15"/>
                        </a:lnTo>
                        <a:lnTo>
                          <a:pt x="2" y="14"/>
                        </a:lnTo>
                        <a:lnTo>
                          <a:pt x="2" y="9"/>
                        </a:lnTo>
                        <a:lnTo>
                          <a:pt x="5" y="5"/>
                        </a:lnTo>
                        <a:lnTo>
                          <a:pt x="7" y="4"/>
                        </a:lnTo>
                        <a:lnTo>
                          <a:pt x="10" y="0"/>
                        </a:lnTo>
                        <a:close/>
                      </a:path>
                    </a:pathLst>
                  </a:custGeom>
                  <a:solidFill>
                    <a:srgbClr val="AEAEAE"/>
                  </a:solidFill>
                  <a:ln w="9525">
                    <a:noFill/>
                    <a:round/>
                    <a:headEnd/>
                    <a:tailEnd/>
                  </a:ln>
                </p:spPr>
                <p:txBody>
                  <a:bodyPr/>
                  <a:lstStyle/>
                  <a:p>
                    <a:endParaRPr lang="en-US"/>
                  </a:p>
                </p:txBody>
              </p:sp>
              <p:sp>
                <p:nvSpPr>
                  <p:cNvPr id="37801" name="Freeform 955"/>
                  <p:cNvSpPr>
                    <a:spLocks noEditPoints="1"/>
                  </p:cNvSpPr>
                  <p:nvPr/>
                </p:nvSpPr>
                <p:spPr bwMode="auto">
                  <a:xfrm>
                    <a:off x="752" y="1724"/>
                    <a:ext cx="38" cy="31"/>
                  </a:xfrm>
                  <a:custGeom>
                    <a:avLst/>
                    <a:gdLst>
                      <a:gd name="T0" fmla="*/ 38 w 38"/>
                      <a:gd name="T1" fmla="*/ 16 h 31"/>
                      <a:gd name="T2" fmla="*/ 38 w 38"/>
                      <a:gd name="T3" fmla="*/ 15 h 31"/>
                      <a:gd name="T4" fmla="*/ 38 w 38"/>
                      <a:gd name="T5" fmla="*/ 10 h 31"/>
                      <a:gd name="T6" fmla="*/ 34 w 38"/>
                      <a:gd name="T7" fmla="*/ 6 h 31"/>
                      <a:gd name="T8" fmla="*/ 38 w 38"/>
                      <a:gd name="T9" fmla="*/ 10 h 31"/>
                      <a:gd name="T10" fmla="*/ 38 w 38"/>
                      <a:gd name="T11" fmla="*/ 15 h 31"/>
                      <a:gd name="T12" fmla="*/ 38 w 38"/>
                      <a:gd name="T13" fmla="*/ 16 h 31"/>
                      <a:gd name="T14" fmla="*/ 38 w 38"/>
                      <a:gd name="T15" fmla="*/ 21 h 31"/>
                      <a:gd name="T16" fmla="*/ 38 w 38"/>
                      <a:gd name="T17" fmla="*/ 24 h 31"/>
                      <a:gd name="T18" fmla="*/ 38 w 38"/>
                      <a:gd name="T19" fmla="*/ 26 h 31"/>
                      <a:gd name="T20" fmla="*/ 34 w 38"/>
                      <a:gd name="T21" fmla="*/ 26 h 31"/>
                      <a:gd name="T22" fmla="*/ 38 w 38"/>
                      <a:gd name="T23" fmla="*/ 24 h 31"/>
                      <a:gd name="T24" fmla="*/ 38 w 38"/>
                      <a:gd name="T25" fmla="*/ 21 h 31"/>
                      <a:gd name="T26" fmla="*/ 38 w 38"/>
                      <a:gd name="T27" fmla="*/ 16 h 31"/>
                      <a:gd name="T28" fmla="*/ 8 w 38"/>
                      <a:gd name="T29" fmla="*/ 1 h 31"/>
                      <a:gd name="T30" fmla="*/ 5 w 38"/>
                      <a:gd name="T31" fmla="*/ 5 h 31"/>
                      <a:gd name="T32" fmla="*/ 3 w 38"/>
                      <a:gd name="T33" fmla="*/ 6 h 31"/>
                      <a:gd name="T34" fmla="*/ 0 w 38"/>
                      <a:gd name="T35" fmla="*/ 10 h 31"/>
                      <a:gd name="T36" fmla="*/ 0 w 38"/>
                      <a:gd name="T37" fmla="*/ 15 h 31"/>
                      <a:gd name="T38" fmla="*/ 0 w 38"/>
                      <a:gd name="T39" fmla="*/ 16 h 31"/>
                      <a:gd name="T40" fmla="*/ 0 w 38"/>
                      <a:gd name="T41" fmla="*/ 21 h 31"/>
                      <a:gd name="T42" fmla="*/ 0 w 38"/>
                      <a:gd name="T43" fmla="*/ 24 h 31"/>
                      <a:gd name="T44" fmla="*/ 3 w 38"/>
                      <a:gd name="T45" fmla="*/ 29 h 31"/>
                      <a:gd name="T46" fmla="*/ 5 w 38"/>
                      <a:gd name="T47" fmla="*/ 31 h 31"/>
                      <a:gd name="T48" fmla="*/ 8 w 38"/>
                      <a:gd name="T49" fmla="*/ 31 h 31"/>
                      <a:gd name="T50" fmla="*/ 5 w 38"/>
                      <a:gd name="T51" fmla="*/ 31 h 31"/>
                      <a:gd name="T52" fmla="*/ 3 w 38"/>
                      <a:gd name="T53" fmla="*/ 26 h 31"/>
                      <a:gd name="T54" fmla="*/ 0 w 38"/>
                      <a:gd name="T55" fmla="*/ 24 h 31"/>
                      <a:gd name="T56" fmla="*/ 0 w 38"/>
                      <a:gd name="T57" fmla="*/ 21 h 31"/>
                      <a:gd name="T58" fmla="*/ 0 w 38"/>
                      <a:gd name="T59" fmla="*/ 16 h 31"/>
                      <a:gd name="T60" fmla="*/ 0 w 38"/>
                      <a:gd name="T61" fmla="*/ 15 h 31"/>
                      <a:gd name="T62" fmla="*/ 0 w 38"/>
                      <a:gd name="T63" fmla="*/ 10 h 31"/>
                      <a:gd name="T64" fmla="*/ 3 w 38"/>
                      <a:gd name="T65" fmla="*/ 6 h 31"/>
                      <a:gd name="T66" fmla="*/ 5 w 38"/>
                      <a:gd name="T67" fmla="*/ 5 h 31"/>
                      <a:gd name="T68" fmla="*/ 8 w 38"/>
                      <a:gd name="T69" fmla="*/ 1 h 31"/>
                      <a:gd name="T70" fmla="*/ 10 w 38"/>
                      <a:gd name="T71" fmla="*/ 0 h 31"/>
                      <a:gd name="T72" fmla="*/ 8 w 38"/>
                      <a:gd name="T73" fmla="*/ 0 h 31"/>
                      <a:gd name="T74" fmla="*/ 8 w 38"/>
                      <a:gd name="T75" fmla="*/ 1 h 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
                      <a:gd name="T115" fmla="*/ 0 h 31"/>
                      <a:gd name="T116" fmla="*/ 38 w 38"/>
                      <a:gd name="T117" fmla="*/ 31 h 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 h="31">
                        <a:moveTo>
                          <a:pt x="38" y="16"/>
                        </a:moveTo>
                        <a:lnTo>
                          <a:pt x="38" y="15"/>
                        </a:lnTo>
                        <a:lnTo>
                          <a:pt x="38" y="10"/>
                        </a:lnTo>
                        <a:lnTo>
                          <a:pt x="34" y="6"/>
                        </a:lnTo>
                        <a:lnTo>
                          <a:pt x="38" y="10"/>
                        </a:lnTo>
                        <a:lnTo>
                          <a:pt x="38" y="15"/>
                        </a:lnTo>
                        <a:lnTo>
                          <a:pt x="38" y="16"/>
                        </a:lnTo>
                        <a:lnTo>
                          <a:pt x="38" y="21"/>
                        </a:lnTo>
                        <a:lnTo>
                          <a:pt x="38" y="24"/>
                        </a:lnTo>
                        <a:lnTo>
                          <a:pt x="38" y="26"/>
                        </a:lnTo>
                        <a:lnTo>
                          <a:pt x="34" y="26"/>
                        </a:lnTo>
                        <a:lnTo>
                          <a:pt x="38" y="24"/>
                        </a:lnTo>
                        <a:lnTo>
                          <a:pt x="38" y="21"/>
                        </a:lnTo>
                        <a:lnTo>
                          <a:pt x="38" y="16"/>
                        </a:lnTo>
                        <a:close/>
                        <a:moveTo>
                          <a:pt x="8" y="1"/>
                        </a:moveTo>
                        <a:lnTo>
                          <a:pt x="5" y="5"/>
                        </a:lnTo>
                        <a:lnTo>
                          <a:pt x="3" y="6"/>
                        </a:lnTo>
                        <a:lnTo>
                          <a:pt x="0" y="10"/>
                        </a:lnTo>
                        <a:lnTo>
                          <a:pt x="0" y="15"/>
                        </a:lnTo>
                        <a:lnTo>
                          <a:pt x="0" y="16"/>
                        </a:lnTo>
                        <a:lnTo>
                          <a:pt x="0" y="21"/>
                        </a:lnTo>
                        <a:lnTo>
                          <a:pt x="0" y="24"/>
                        </a:lnTo>
                        <a:lnTo>
                          <a:pt x="3" y="29"/>
                        </a:lnTo>
                        <a:lnTo>
                          <a:pt x="5" y="31"/>
                        </a:lnTo>
                        <a:lnTo>
                          <a:pt x="8" y="31"/>
                        </a:lnTo>
                        <a:lnTo>
                          <a:pt x="5" y="31"/>
                        </a:lnTo>
                        <a:lnTo>
                          <a:pt x="3" y="26"/>
                        </a:lnTo>
                        <a:lnTo>
                          <a:pt x="0" y="24"/>
                        </a:lnTo>
                        <a:lnTo>
                          <a:pt x="0" y="21"/>
                        </a:lnTo>
                        <a:lnTo>
                          <a:pt x="0" y="16"/>
                        </a:lnTo>
                        <a:lnTo>
                          <a:pt x="0" y="15"/>
                        </a:lnTo>
                        <a:lnTo>
                          <a:pt x="0" y="10"/>
                        </a:lnTo>
                        <a:lnTo>
                          <a:pt x="3" y="6"/>
                        </a:lnTo>
                        <a:lnTo>
                          <a:pt x="5" y="5"/>
                        </a:lnTo>
                        <a:lnTo>
                          <a:pt x="8" y="1"/>
                        </a:lnTo>
                        <a:lnTo>
                          <a:pt x="10" y="0"/>
                        </a:lnTo>
                        <a:lnTo>
                          <a:pt x="8" y="0"/>
                        </a:lnTo>
                        <a:lnTo>
                          <a:pt x="8" y="1"/>
                        </a:lnTo>
                        <a:close/>
                      </a:path>
                    </a:pathLst>
                  </a:custGeom>
                  <a:solidFill>
                    <a:srgbClr val="AFAFAF"/>
                  </a:solidFill>
                  <a:ln w="9525">
                    <a:noFill/>
                    <a:round/>
                    <a:headEnd/>
                    <a:tailEnd/>
                  </a:ln>
                </p:spPr>
                <p:txBody>
                  <a:bodyPr/>
                  <a:lstStyle/>
                  <a:p>
                    <a:endParaRPr lang="en-US"/>
                  </a:p>
                </p:txBody>
              </p:sp>
              <p:sp>
                <p:nvSpPr>
                  <p:cNvPr id="37802" name="Freeform 956"/>
                  <p:cNvSpPr>
                    <a:spLocks noEditPoints="1"/>
                  </p:cNvSpPr>
                  <p:nvPr/>
                </p:nvSpPr>
                <p:spPr bwMode="auto">
                  <a:xfrm>
                    <a:off x="752" y="1724"/>
                    <a:ext cx="38" cy="34"/>
                  </a:xfrm>
                  <a:custGeom>
                    <a:avLst/>
                    <a:gdLst>
                      <a:gd name="T0" fmla="*/ 38 w 38"/>
                      <a:gd name="T1" fmla="*/ 16 h 34"/>
                      <a:gd name="T2" fmla="*/ 38 w 38"/>
                      <a:gd name="T3" fmla="*/ 15 h 34"/>
                      <a:gd name="T4" fmla="*/ 38 w 38"/>
                      <a:gd name="T5" fmla="*/ 10 h 34"/>
                      <a:gd name="T6" fmla="*/ 34 w 38"/>
                      <a:gd name="T7" fmla="*/ 6 h 34"/>
                      <a:gd name="T8" fmla="*/ 33 w 38"/>
                      <a:gd name="T9" fmla="*/ 5 h 34"/>
                      <a:gd name="T10" fmla="*/ 34 w 38"/>
                      <a:gd name="T11" fmla="*/ 6 h 34"/>
                      <a:gd name="T12" fmla="*/ 34 w 38"/>
                      <a:gd name="T13" fmla="*/ 10 h 34"/>
                      <a:gd name="T14" fmla="*/ 38 w 38"/>
                      <a:gd name="T15" fmla="*/ 15 h 34"/>
                      <a:gd name="T16" fmla="*/ 38 w 38"/>
                      <a:gd name="T17" fmla="*/ 16 h 34"/>
                      <a:gd name="T18" fmla="*/ 38 w 38"/>
                      <a:gd name="T19" fmla="*/ 21 h 34"/>
                      <a:gd name="T20" fmla="*/ 38 w 38"/>
                      <a:gd name="T21" fmla="*/ 24 h 34"/>
                      <a:gd name="T22" fmla="*/ 34 w 38"/>
                      <a:gd name="T23" fmla="*/ 26 h 34"/>
                      <a:gd name="T24" fmla="*/ 34 w 38"/>
                      <a:gd name="T25" fmla="*/ 24 h 34"/>
                      <a:gd name="T26" fmla="*/ 38 w 38"/>
                      <a:gd name="T27" fmla="*/ 21 h 34"/>
                      <a:gd name="T28" fmla="*/ 38 w 38"/>
                      <a:gd name="T29" fmla="*/ 16 h 34"/>
                      <a:gd name="T30" fmla="*/ 10 w 38"/>
                      <a:gd name="T31" fmla="*/ 0 h 34"/>
                      <a:gd name="T32" fmla="*/ 8 w 38"/>
                      <a:gd name="T33" fmla="*/ 1 h 34"/>
                      <a:gd name="T34" fmla="*/ 5 w 38"/>
                      <a:gd name="T35" fmla="*/ 5 h 34"/>
                      <a:gd name="T36" fmla="*/ 3 w 38"/>
                      <a:gd name="T37" fmla="*/ 6 h 34"/>
                      <a:gd name="T38" fmla="*/ 0 w 38"/>
                      <a:gd name="T39" fmla="*/ 10 h 34"/>
                      <a:gd name="T40" fmla="*/ 0 w 38"/>
                      <a:gd name="T41" fmla="*/ 15 h 34"/>
                      <a:gd name="T42" fmla="*/ 0 w 38"/>
                      <a:gd name="T43" fmla="*/ 16 h 34"/>
                      <a:gd name="T44" fmla="*/ 0 w 38"/>
                      <a:gd name="T45" fmla="*/ 21 h 34"/>
                      <a:gd name="T46" fmla="*/ 0 w 38"/>
                      <a:gd name="T47" fmla="*/ 24 h 34"/>
                      <a:gd name="T48" fmla="*/ 3 w 38"/>
                      <a:gd name="T49" fmla="*/ 26 h 34"/>
                      <a:gd name="T50" fmla="*/ 5 w 38"/>
                      <a:gd name="T51" fmla="*/ 31 h 34"/>
                      <a:gd name="T52" fmla="*/ 8 w 38"/>
                      <a:gd name="T53" fmla="*/ 31 h 34"/>
                      <a:gd name="T54" fmla="*/ 8 w 38"/>
                      <a:gd name="T55" fmla="*/ 34 h 34"/>
                      <a:gd name="T56" fmla="*/ 10 w 38"/>
                      <a:gd name="T57" fmla="*/ 34 h 34"/>
                      <a:gd name="T58" fmla="*/ 8 w 38"/>
                      <a:gd name="T59" fmla="*/ 31 h 34"/>
                      <a:gd name="T60" fmla="*/ 5 w 38"/>
                      <a:gd name="T61" fmla="*/ 29 h 34"/>
                      <a:gd name="T62" fmla="*/ 3 w 38"/>
                      <a:gd name="T63" fmla="*/ 26 h 34"/>
                      <a:gd name="T64" fmla="*/ 3 w 38"/>
                      <a:gd name="T65" fmla="*/ 24 h 34"/>
                      <a:gd name="T66" fmla="*/ 0 w 38"/>
                      <a:gd name="T67" fmla="*/ 21 h 34"/>
                      <a:gd name="T68" fmla="*/ 0 w 38"/>
                      <a:gd name="T69" fmla="*/ 16 h 34"/>
                      <a:gd name="T70" fmla="*/ 0 w 38"/>
                      <a:gd name="T71" fmla="*/ 15 h 34"/>
                      <a:gd name="T72" fmla="*/ 3 w 38"/>
                      <a:gd name="T73" fmla="*/ 10 h 34"/>
                      <a:gd name="T74" fmla="*/ 3 w 38"/>
                      <a:gd name="T75" fmla="*/ 6 h 34"/>
                      <a:gd name="T76" fmla="*/ 5 w 38"/>
                      <a:gd name="T77" fmla="*/ 5 h 34"/>
                      <a:gd name="T78" fmla="*/ 8 w 38"/>
                      <a:gd name="T79" fmla="*/ 1 h 34"/>
                      <a:gd name="T80" fmla="*/ 10 w 38"/>
                      <a:gd name="T81" fmla="*/ 0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4"/>
                      <a:gd name="T125" fmla="*/ 38 w 38"/>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4">
                        <a:moveTo>
                          <a:pt x="38" y="16"/>
                        </a:moveTo>
                        <a:lnTo>
                          <a:pt x="38" y="15"/>
                        </a:lnTo>
                        <a:lnTo>
                          <a:pt x="38" y="10"/>
                        </a:lnTo>
                        <a:lnTo>
                          <a:pt x="34" y="6"/>
                        </a:lnTo>
                        <a:lnTo>
                          <a:pt x="33" y="5"/>
                        </a:lnTo>
                        <a:lnTo>
                          <a:pt x="34" y="6"/>
                        </a:lnTo>
                        <a:lnTo>
                          <a:pt x="34" y="10"/>
                        </a:lnTo>
                        <a:lnTo>
                          <a:pt x="38" y="15"/>
                        </a:lnTo>
                        <a:lnTo>
                          <a:pt x="38" y="16"/>
                        </a:lnTo>
                        <a:lnTo>
                          <a:pt x="38" y="21"/>
                        </a:lnTo>
                        <a:lnTo>
                          <a:pt x="38" y="24"/>
                        </a:lnTo>
                        <a:lnTo>
                          <a:pt x="34" y="26"/>
                        </a:lnTo>
                        <a:lnTo>
                          <a:pt x="34" y="24"/>
                        </a:lnTo>
                        <a:lnTo>
                          <a:pt x="38" y="21"/>
                        </a:lnTo>
                        <a:lnTo>
                          <a:pt x="38" y="16"/>
                        </a:lnTo>
                        <a:close/>
                        <a:moveTo>
                          <a:pt x="10" y="0"/>
                        </a:moveTo>
                        <a:lnTo>
                          <a:pt x="8" y="1"/>
                        </a:lnTo>
                        <a:lnTo>
                          <a:pt x="5" y="5"/>
                        </a:lnTo>
                        <a:lnTo>
                          <a:pt x="3" y="6"/>
                        </a:lnTo>
                        <a:lnTo>
                          <a:pt x="0" y="10"/>
                        </a:lnTo>
                        <a:lnTo>
                          <a:pt x="0" y="15"/>
                        </a:lnTo>
                        <a:lnTo>
                          <a:pt x="0" y="16"/>
                        </a:lnTo>
                        <a:lnTo>
                          <a:pt x="0" y="21"/>
                        </a:lnTo>
                        <a:lnTo>
                          <a:pt x="0" y="24"/>
                        </a:lnTo>
                        <a:lnTo>
                          <a:pt x="3" y="26"/>
                        </a:lnTo>
                        <a:lnTo>
                          <a:pt x="5" y="31"/>
                        </a:lnTo>
                        <a:lnTo>
                          <a:pt x="8" y="31"/>
                        </a:lnTo>
                        <a:lnTo>
                          <a:pt x="8" y="34"/>
                        </a:lnTo>
                        <a:lnTo>
                          <a:pt x="10" y="34"/>
                        </a:lnTo>
                        <a:lnTo>
                          <a:pt x="8" y="31"/>
                        </a:lnTo>
                        <a:lnTo>
                          <a:pt x="5" y="29"/>
                        </a:lnTo>
                        <a:lnTo>
                          <a:pt x="3" y="26"/>
                        </a:lnTo>
                        <a:lnTo>
                          <a:pt x="3" y="24"/>
                        </a:lnTo>
                        <a:lnTo>
                          <a:pt x="0" y="21"/>
                        </a:lnTo>
                        <a:lnTo>
                          <a:pt x="0" y="16"/>
                        </a:lnTo>
                        <a:lnTo>
                          <a:pt x="0" y="15"/>
                        </a:lnTo>
                        <a:lnTo>
                          <a:pt x="3" y="10"/>
                        </a:lnTo>
                        <a:lnTo>
                          <a:pt x="3" y="6"/>
                        </a:lnTo>
                        <a:lnTo>
                          <a:pt x="5" y="5"/>
                        </a:lnTo>
                        <a:lnTo>
                          <a:pt x="8" y="1"/>
                        </a:lnTo>
                        <a:lnTo>
                          <a:pt x="10" y="0"/>
                        </a:lnTo>
                        <a:close/>
                      </a:path>
                    </a:pathLst>
                  </a:custGeom>
                  <a:solidFill>
                    <a:srgbClr val="B1B1B1"/>
                  </a:solidFill>
                  <a:ln w="9525">
                    <a:noFill/>
                    <a:round/>
                    <a:headEnd/>
                    <a:tailEnd/>
                  </a:ln>
                </p:spPr>
                <p:txBody>
                  <a:bodyPr/>
                  <a:lstStyle/>
                  <a:p>
                    <a:endParaRPr lang="en-US"/>
                  </a:p>
                </p:txBody>
              </p:sp>
              <p:sp>
                <p:nvSpPr>
                  <p:cNvPr id="37803" name="Freeform 957"/>
                  <p:cNvSpPr>
                    <a:spLocks noEditPoints="1"/>
                  </p:cNvSpPr>
                  <p:nvPr/>
                </p:nvSpPr>
                <p:spPr bwMode="auto">
                  <a:xfrm>
                    <a:off x="752" y="1724"/>
                    <a:ext cx="38" cy="34"/>
                  </a:xfrm>
                  <a:custGeom>
                    <a:avLst/>
                    <a:gdLst>
                      <a:gd name="T0" fmla="*/ 38 w 38"/>
                      <a:gd name="T1" fmla="*/ 16 h 34"/>
                      <a:gd name="T2" fmla="*/ 38 w 38"/>
                      <a:gd name="T3" fmla="*/ 15 h 34"/>
                      <a:gd name="T4" fmla="*/ 34 w 38"/>
                      <a:gd name="T5" fmla="*/ 10 h 34"/>
                      <a:gd name="T6" fmla="*/ 34 w 38"/>
                      <a:gd name="T7" fmla="*/ 6 h 34"/>
                      <a:gd name="T8" fmla="*/ 33 w 38"/>
                      <a:gd name="T9" fmla="*/ 5 h 34"/>
                      <a:gd name="T10" fmla="*/ 34 w 38"/>
                      <a:gd name="T11" fmla="*/ 6 h 34"/>
                      <a:gd name="T12" fmla="*/ 34 w 38"/>
                      <a:gd name="T13" fmla="*/ 10 h 34"/>
                      <a:gd name="T14" fmla="*/ 38 w 38"/>
                      <a:gd name="T15" fmla="*/ 15 h 34"/>
                      <a:gd name="T16" fmla="*/ 38 w 38"/>
                      <a:gd name="T17" fmla="*/ 16 h 34"/>
                      <a:gd name="T18" fmla="*/ 38 w 38"/>
                      <a:gd name="T19" fmla="*/ 21 h 34"/>
                      <a:gd name="T20" fmla="*/ 34 w 38"/>
                      <a:gd name="T21" fmla="*/ 24 h 34"/>
                      <a:gd name="T22" fmla="*/ 34 w 38"/>
                      <a:gd name="T23" fmla="*/ 26 h 34"/>
                      <a:gd name="T24" fmla="*/ 34 w 38"/>
                      <a:gd name="T25" fmla="*/ 24 h 34"/>
                      <a:gd name="T26" fmla="*/ 38 w 38"/>
                      <a:gd name="T27" fmla="*/ 21 h 34"/>
                      <a:gd name="T28" fmla="*/ 38 w 38"/>
                      <a:gd name="T29" fmla="*/ 16 h 34"/>
                      <a:gd name="T30" fmla="*/ 10 w 38"/>
                      <a:gd name="T31" fmla="*/ 0 h 34"/>
                      <a:gd name="T32" fmla="*/ 8 w 38"/>
                      <a:gd name="T33" fmla="*/ 1 h 34"/>
                      <a:gd name="T34" fmla="*/ 5 w 38"/>
                      <a:gd name="T35" fmla="*/ 5 h 34"/>
                      <a:gd name="T36" fmla="*/ 3 w 38"/>
                      <a:gd name="T37" fmla="*/ 6 h 34"/>
                      <a:gd name="T38" fmla="*/ 3 w 38"/>
                      <a:gd name="T39" fmla="*/ 10 h 34"/>
                      <a:gd name="T40" fmla="*/ 0 w 38"/>
                      <a:gd name="T41" fmla="*/ 15 h 34"/>
                      <a:gd name="T42" fmla="*/ 0 w 38"/>
                      <a:gd name="T43" fmla="*/ 16 h 34"/>
                      <a:gd name="T44" fmla="*/ 0 w 38"/>
                      <a:gd name="T45" fmla="*/ 21 h 34"/>
                      <a:gd name="T46" fmla="*/ 3 w 38"/>
                      <a:gd name="T47" fmla="*/ 24 h 34"/>
                      <a:gd name="T48" fmla="*/ 3 w 38"/>
                      <a:gd name="T49" fmla="*/ 26 h 34"/>
                      <a:gd name="T50" fmla="*/ 5 w 38"/>
                      <a:gd name="T51" fmla="*/ 29 h 34"/>
                      <a:gd name="T52" fmla="*/ 8 w 38"/>
                      <a:gd name="T53" fmla="*/ 31 h 34"/>
                      <a:gd name="T54" fmla="*/ 10 w 38"/>
                      <a:gd name="T55" fmla="*/ 34 h 34"/>
                      <a:gd name="T56" fmla="*/ 8 w 38"/>
                      <a:gd name="T57" fmla="*/ 31 h 34"/>
                      <a:gd name="T58" fmla="*/ 5 w 38"/>
                      <a:gd name="T59" fmla="*/ 29 h 34"/>
                      <a:gd name="T60" fmla="*/ 3 w 38"/>
                      <a:gd name="T61" fmla="*/ 26 h 34"/>
                      <a:gd name="T62" fmla="*/ 3 w 38"/>
                      <a:gd name="T63" fmla="*/ 24 h 34"/>
                      <a:gd name="T64" fmla="*/ 0 w 38"/>
                      <a:gd name="T65" fmla="*/ 21 h 34"/>
                      <a:gd name="T66" fmla="*/ 0 w 38"/>
                      <a:gd name="T67" fmla="*/ 16 h 34"/>
                      <a:gd name="T68" fmla="*/ 0 w 38"/>
                      <a:gd name="T69" fmla="*/ 15 h 34"/>
                      <a:gd name="T70" fmla="*/ 3 w 38"/>
                      <a:gd name="T71" fmla="*/ 10 h 34"/>
                      <a:gd name="T72" fmla="*/ 3 w 38"/>
                      <a:gd name="T73" fmla="*/ 6 h 34"/>
                      <a:gd name="T74" fmla="*/ 5 w 38"/>
                      <a:gd name="T75" fmla="*/ 5 h 34"/>
                      <a:gd name="T76" fmla="*/ 8 w 38"/>
                      <a:gd name="T77" fmla="*/ 1 h 34"/>
                      <a:gd name="T78" fmla="*/ 13 w 38"/>
                      <a:gd name="T79" fmla="*/ 0 h 34"/>
                      <a:gd name="T80" fmla="*/ 10 w 38"/>
                      <a:gd name="T81" fmla="*/ 0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4"/>
                      <a:gd name="T125" fmla="*/ 38 w 38"/>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4">
                        <a:moveTo>
                          <a:pt x="38" y="16"/>
                        </a:moveTo>
                        <a:lnTo>
                          <a:pt x="38" y="15"/>
                        </a:lnTo>
                        <a:lnTo>
                          <a:pt x="34" y="10"/>
                        </a:lnTo>
                        <a:lnTo>
                          <a:pt x="34" y="6"/>
                        </a:lnTo>
                        <a:lnTo>
                          <a:pt x="33" y="5"/>
                        </a:lnTo>
                        <a:lnTo>
                          <a:pt x="34" y="6"/>
                        </a:lnTo>
                        <a:lnTo>
                          <a:pt x="34" y="10"/>
                        </a:lnTo>
                        <a:lnTo>
                          <a:pt x="38" y="15"/>
                        </a:lnTo>
                        <a:lnTo>
                          <a:pt x="38" y="16"/>
                        </a:lnTo>
                        <a:lnTo>
                          <a:pt x="38" y="21"/>
                        </a:lnTo>
                        <a:lnTo>
                          <a:pt x="34" y="24"/>
                        </a:lnTo>
                        <a:lnTo>
                          <a:pt x="34" y="26"/>
                        </a:lnTo>
                        <a:lnTo>
                          <a:pt x="34" y="24"/>
                        </a:lnTo>
                        <a:lnTo>
                          <a:pt x="38" y="21"/>
                        </a:lnTo>
                        <a:lnTo>
                          <a:pt x="38" y="16"/>
                        </a:lnTo>
                        <a:close/>
                        <a:moveTo>
                          <a:pt x="10" y="0"/>
                        </a:moveTo>
                        <a:lnTo>
                          <a:pt x="8" y="1"/>
                        </a:lnTo>
                        <a:lnTo>
                          <a:pt x="5" y="5"/>
                        </a:lnTo>
                        <a:lnTo>
                          <a:pt x="3" y="6"/>
                        </a:lnTo>
                        <a:lnTo>
                          <a:pt x="3" y="10"/>
                        </a:lnTo>
                        <a:lnTo>
                          <a:pt x="0" y="15"/>
                        </a:lnTo>
                        <a:lnTo>
                          <a:pt x="0" y="16"/>
                        </a:lnTo>
                        <a:lnTo>
                          <a:pt x="0" y="21"/>
                        </a:lnTo>
                        <a:lnTo>
                          <a:pt x="3" y="24"/>
                        </a:lnTo>
                        <a:lnTo>
                          <a:pt x="3" y="26"/>
                        </a:lnTo>
                        <a:lnTo>
                          <a:pt x="5" y="29"/>
                        </a:lnTo>
                        <a:lnTo>
                          <a:pt x="8" y="31"/>
                        </a:lnTo>
                        <a:lnTo>
                          <a:pt x="10" y="34"/>
                        </a:lnTo>
                        <a:lnTo>
                          <a:pt x="8" y="31"/>
                        </a:lnTo>
                        <a:lnTo>
                          <a:pt x="5" y="29"/>
                        </a:lnTo>
                        <a:lnTo>
                          <a:pt x="3" y="26"/>
                        </a:lnTo>
                        <a:lnTo>
                          <a:pt x="3" y="24"/>
                        </a:lnTo>
                        <a:lnTo>
                          <a:pt x="0" y="21"/>
                        </a:lnTo>
                        <a:lnTo>
                          <a:pt x="0" y="16"/>
                        </a:lnTo>
                        <a:lnTo>
                          <a:pt x="0" y="15"/>
                        </a:lnTo>
                        <a:lnTo>
                          <a:pt x="3" y="10"/>
                        </a:lnTo>
                        <a:lnTo>
                          <a:pt x="3" y="6"/>
                        </a:lnTo>
                        <a:lnTo>
                          <a:pt x="5" y="5"/>
                        </a:lnTo>
                        <a:lnTo>
                          <a:pt x="8" y="1"/>
                        </a:lnTo>
                        <a:lnTo>
                          <a:pt x="13" y="0"/>
                        </a:lnTo>
                        <a:lnTo>
                          <a:pt x="10" y="0"/>
                        </a:lnTo>
                        <a:close/>
                      </a:path>
                    </a:pathLst>
                  </a:custGeom>
                  <a:solidFill>
                    <a:srgbClr val="B2B2B2"/>
                  </a:solidFill>
                  <a:ln w="9525">
                    <a:noFill/>
                    <a:round/>
                    <a:headEnd/>
                    <a:tailEnd/>
                  </a:ln>
                </p:spPr>
                <p:txBody>
                  <a:bodyPr/>
                  <a:lstStyle/>
                  <a:p>
                    <a:endParaRPr lang="en-US"/>
                  </a:p>
                </p:txBody>
              </p:sp>
              <p:sp>
                <p:nvSpPr>
                  <p:cNvPr id="37804" name="Freeform 958"/>
                  <p:cNvSpPr>
                    <a:spLocks noEditPoints="1"/>
                  </p:cNvSpPr>
                  <p:nvPr/>
                </p:nvSpPr>
                <p:spPr bwMode="auto">
                  <a:xfrm>
                    <a:off x="752" y="1724"/>
                    <a:ext cx="38" cy="34"/>
                  </a:xfrm>
                  <a:custGeom>
                    <a:avLst/>
                    <a:gdLst>
                      <a:gd name="T0" fmla="*/ 38 w 38"/>
                      <a:gd name="T1" fmla="*/ 16 h 34"/>
                      <a:gd name="T2" fmla="*/ 38 w 38"/>
                      <a:gd name="T3" fmla="*/ 15 h 34"/>
                      <a:gd name="T4" fmla="*/ 34 w 38"/>
                      <a:gd name="T5" fmla="*/ 10 h 34"/>
                      <a:gd name="T6" fmla="*/ 34 w 38"/>
                      <a:gd name="T7" fmla="*/ 6 h 34"/>
                      <a:gd name="T8" fmla="*/ 33 w 38"/>
                      <a:gd name="T9" fmla="*/ 5 h 34"/>
                      <a:gd name="T10" fmla="*/ 30 w 38"/>
                      <a:gd name="T11" fmla="*/ 5 h 34"/>
                      <a:gd name="T12" fmla="*/ 33 w 38"/>
                      <a:gd name="T13" fmla="*/ 6 h 34"/>
                      <a:gd name="T14" fmla="*/ 34 w 38"/>
                      <a:gd name="T15" fmla="*/ 10 h 34"/>
                      <a:gd name="T16" fmla="*/ 34 w 38"/>
                      <a:gd name="T17" fmla="*/ 15 h 34"/>
                      <a:gd name="T18" fmla="*/ 38 w 38"/>
                      <a:gd name="T19" fmla="*/ 16 h 34"/>
                      <a:gd name="T20" fmla="*/ 38 w 38"/>
                      <a:gd name="T21" fmla="*/ 21 h 34"/>
                      <a:gd name="T22" fmla="*/ 34 w 38"/>
                      <a:gd name="T23" fmla="*/ 24 h 34"/>
                      <a:gd name="T24" fmla="*/ 34 w 38"/>
                      <a:gd name="T25" fmla="*/ 26 h 34"/>
                      <a:gd name="T26" fmla="*/ 33 w 38"/>
                      <a:gd name="T27" fmla="*/ 26 h 34"/>
                      <a:gd name="T28" fmla="*/ 34 w 38"/>
                      <a:gd name="T29" fmla="*/ 24 h 34"/>
                      <a:gd name="T30" fmla="*/ 34 w 38"/>
                      <a:gd name="T31" fmla="*/ 21 h 34"/>
                      <a:gd name="T32" fmla="*/ 38 w 38"/>
                      <a:gd name="T33" fmla="*/ 16 h 34"/>
                      <a:gd name="T34" fmla="*/ 13 w 38"/>
                      <a:gd name="T35" fmla="*/ 0 h 34"/>
                      <a:gd name="T36" fmla="*/ 8 w 38"/>
                      <a:gd name="T37" fmla="*/ 1 h 34"/>
                      <a:gd name="T38" fmla="*/ 5 w 38"/>
                      <a:gd name="T39" fmla="*/ 5 h 34"/>
                      <a:gd name="T40" fmla="*/ 3 w 38"/>
                      <a:gd name="T41" fmla="*/ 6 h 34"/>
                      <a:gd name="T42" fmla="*/ 3 w 38"/>
                      <a:gd name="T43" fmla="*/ 10 h 34"/>
                      <a:gd name="T44" fmla="*/ 0 w 38"/>
                      <a:gd name="T45" fmla="*/ 15 h 34"/>
                      <a:gd name="T46" fmla="*/ 0 w 38"/>
                      <a:gd name="T47" fmla="*/ 16 h 34"/>
                      <a:gd name="T48" fmla="*/ 0 w 38"/>
                      <a:gd name="T49" fmla="*/ 21 h 34"/>
                      <a:gd name="T50" fmla="*/ 3 w 38"/>
                      <a:gd name="T51" fmla="*/ 24 h 34"/>
                      <a:gd name="T52" fmla="*/ 3 w 38"/>
                      <a:gd name="T53" fmla="*/ 26 h 34"/>
                      <a:gd name="T54" fmla="*/ 5 w 38"/>
                      <a:gd name="T55" fmla="*/ 29 h 34"/>
                      <a:gd name="T56" fmla="*/ 8 w 38"/>
                      <a:gd name="T57" fmla="*/ 31 h 34"/>
                      <a:gd name="T58" fmla="*/ 10 w 38"/>
                      <a:gd name="T59" fmla="*/ 34 h 34"/>
                      <a:gd name="T60" fmla="*/ 13 w 38"/>
                      <a:gd name="T61" fmla="*/ 34 h 34"/>
                      <a:gd name="T62" fmla="*/ 10 w 38"/>
                      <a:gd name="T63" fmla="*/ 31 h 34"/>
                      <a:gd name="T64" fmla="*/ 8 w 38"/>
                      <a:gd name="T65" fmla="*/ 29 h 34"/>
                      <a:gd name="T66" fmla="*/ 5 w 38"/>
                      <a:gd name="T67" fmla="*/ 26 h 34"/>
                      <a:gd name="T68" fmla="*/ 3 w 38"/>
                      <a:gd name="T69" fmla="*/ 24 h 34"/>
                      <a:gd name="T70" fmla="*/ 3 w 38"/>
                      <a:gd name="T71" fmla="*/ 21 h 34"/>
                      <a:gd name="T72" fmla="*/ 0 w 38"/>
                      <a:gd name="T73" fmla="*/ 16 h 34"/>
                      <a:gd name="T74" fmla="*/ 3 w 38"/>
                      <a:gd name="T75" fmla="*/ 15 h 34"/>
                      <a:gd name="T76" fmla="*/ 3 w 38"/>
                      <a:gd name="T77" fmla="*/ 10 h 34"/>
                      <a:gd name="T78" fmla="*/ 5 w 38"/>
                      <a:gd name="T79" fmla="*/ 6 h 34"/>
                      <a:gd name="T80" fmla="*/ 8 w 38"/>
                      <a:gd name="T81" fmla="*/ 5 h 34"/>
                      <a:gd name="T82" fmla="*/ 10 w 38"/>
                      <a:gd name="T83" fmla="*/ 1 h 34"/>
                      <a:gd name="T84" fmla="*/ 13 w 38"/>
                      <a:gd name="T85" fmla="*/ 1 h 34"/>
                      <a:gd name="T86" fmla="*/ 15 w 38"/>
                      <a:gd name="T87" fmla="*/ 0 h 34"/>
                      <a:gd name="T88" fmla="*/ 13 w 38"/>
                      <a:gd name="T89" fmla="*/ 0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34"/>
                      <a:gd name="T137" fmla="*/ 38 w 38"/>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34">
                        <a:moveTo>
                          <a:pt x="38" y="16"/>
                        </a:moveTo>
                        <a:lnTo>
                          <a:pt x="38" y="15"/>
                        </a:lnTo>
                        <a:lnTo>
                          <a:pt x="34" y="10"/>
                        </a:lnTo>
                        <a:lnTo>
                          <a:pt x="34" y="6"/>
                        </a:lnTo>
                        <a:lnTo>
                          <a:pt x="33" y="5"/>
                        </a:lnTo>
                        <a:lnTo>
                          <a:pt x="30" y="5"/>
                        </a:lnTo>
                        <a:lnTo>
                          <a:pt x="33" y="6"/>
                        </a:lnTo>
                        <a:lnTo>
                          <a:pt x="34" y="10"/>
                        </a:lnTo>
                        <a:lnTo>
                          <a:pt x="34" y="15"/>
                        </a:lnTo>
                        <a:lnTo>
                          <a:pt x="38" y="16"/>
                        </a:lnTo>
                        <a:lnTo>
                          <a:pt x="38" y="21"/>
                        </a:lnTo>
                        <a:lnTo>
                          <a:pt x="34" y="24"/>
                        </a:lnTo>
                        <a:lnTo>
                          <a:pt x="34" y="26"/>
                        </a:lnTo>
                        <a:lnTo>
                          <a:pt x="33" y="26"/>
                        </a:lnTo>
                        <a:lnTo>
                          <a:pt x="34" y="24"/>
                        </a:lnTo>
                        <a:lnTo>
                          <a:pt x="34" y="21"/>
                        </a:lnTo>
                        <a:lnTo>
                          <a:pt x="38" y="16"/>
                        </a:lnTo>
                        <a:close/>
                        <a:moveTo>
                          <a:pt x="13" y="0"/>
                        </a:moveTo>
                        <a:lnTo>
                          <a:pt x="8" y="1"/>
                        </a:lnTo>
                        <a:lnTo>
                          <a:pt x="5" y="5"/>
                        </a:lnTo>
                        <a:lnTo>
                          <a:pt x="3" y="6"/>
                        </a:lnTo>
                        <a:lnTo>
                          <a:pt x="3" y="10"/>
                        </a:lnTo>
                        <a:lnTo>
                          <a:pt x="0" y="15"/>
                        </a:lnTo>
                        <a:lnTo>
                          <a:pt x="0" y="16"/>
                        </a:lnTo>
                        <a:lnTo>
                          <a:pt x="0" y="21"/>
                        </a:lnTo>
                        <a:lnTo>
                          <a:pt x="3" y="24"/>
                        </a:lnTo>
                        <a:lnTo>
                          <a:pt x="3" y="26"/>
                        </a:lnTo>
                        <a:lnTo>
                          <a:pt x="5" y="29"/>
                        </a:lnTo>
                        <a:lnTo>
                          <a:pt x="8" y="31"/>
                        </a:lnTo>
                        <a:lnTo>
                          <a:pt x="10" y="34"/>
                        </a:lnTo>
                        <a:lnTo>
                          <a:pt x="13" y="34"/>
                        </a:lnTo>
                        <a:lnTo>
                          <a:pt x="10" y="31"/>
                        </a:lnTo>
                        <a:lnTo>
                          <a:pt x="8" y="29"/>
                        </a:lnTo>
                        <a:lnTo>
                          <a:pt x="5" y="26"/>
                        </a:lnTo>
                        <a:lnTo>
                          <a:pt x="3" y="24"/>
                        </a:lnTo>
                        <a:lnTo>
                          <a:pt x="3" y="21"/>
                        </a:lnTo>
                        <a:lnTo>
                          <a:pt x="0" y="16"/>
                        </a:lnTo>
                        <a:lnTo>
                          <a:pt x="3" y="15"/>
                        </a:lnTo>
                        <a:lnTo>
                          <a:pt x="3" y="10"/>
                        </a:lnTo>
                        <a:lnTo>
                          <a:pt x="5" y="6"/>
                        </a:lnTo>
                        <a:lnTo>
                          <a:pt x="8" y="5"/>
                        </a:lnTo>
                        <a:lnTo>
                          <a:pt x="10" y="1"/>
                        </a:lnTo>
                        <a:lnTo>
                          <a:pt x="13" y="1"/>
                        </a:lnTo>
                        <a:lnTo>
                          <a:pt x="15" y="0"/>
                        </a:lnTo>
                        <a:lnTo>
                          <a:pt x="13" y="0"/>
                        </a:lnTo>
                        <a:close/>
                      </a:path>
                    </a:pathLst>
                  </a:custGeom>
                  <a:solidFill>
                    <a:srgbClr val="B4B4B4"/>
                  </a:solidFill>
                  <a:ln w="9525">
                    <a:noFill/>
                    <a:round/>
                    <a:headEnd/>
                    <a:tailEnd/>
                  </a:ln>
                </p:spPr>
                <p:txBody>
                  <a:bodyPr/>
                  <a:lstStyle/>
                  <a:p>
                    <a:endParaRPr lang="en-US"/>
                  </a:p>
                </p:txBody>
              </p:sp>
              <p:sp>
                <p:nvSpPr>
                  <p:cNvPr id="37805" name="Freeform 959"/>
                  <p:cNvSpPr>
                    <a:spLocks noEditPoints="1"/>
                  </p:cNvSpPr>
                  <p:nvPr/>
                </p:nvSpPr>
                <p:spPr bwMode="auto">
                  <a:xfrm>
                    <a:off x="752" y="1724"/>
                    <a:ext cx="38" cy="34"/>
                  </a:xfrm>
                  <a:custGeom>
                    <a:avLst/>
                    <a:gdLst>
                      <a:gd name="T0" fmla="*/ 38 w 38"/>
                      <a:gd name="T1" fmla="*/ 16 h 34"/>
                      <a:gd name="T2" fmla="*/ 34 w 38"/>
                      <a:gd name="T3" fmla="*/ 15 h 34"/>
                      <a:gd name="T4" fmla="*/ 34 w 38"/>
                      <a:gd name="T5" fmla="*/ 10 h 34"/>
                      <a:gd name="T6" fmla="*/ 33 w 38"/>
                      <a:gd name="T7" fmla="*/ 6 h 34"/>
                      <a:gd name="T8" fmla="*/ 30 w 38"/>
                      <a:gd name="T9" fmla="*/ 5 h 34"/>
                      <a:gd name="T10" fmla="*/ 28 w 38"/>
                      <a:gd name="T11" fmla="*/ 5 h 34"/>
                      <a:gd name="T12" fmla="*/ 28 w 38"/>
                      <a:gd name="T13" fmla="*/ 1 h 34"/>
                      <a:gd name="T14" fmla="*/ 28 w 38"/>
                      <a:gd name="T15" fmla="*/ 5 h 34"/>
                      <a:gd name="T16" fmla="*/ 30 w 38"/>
                      <a:gd name="T17" fmla="*/ 5 h 34"/>
                      <a:gd name="T18" fmla="*/ 33 w 38"/>
                      <a:gd name="T19" fmla="*/ 6 h 34"/>
                      <a:gd name="T20" fmla="*/ 34 w 38"/>
                      <a:gd name="T21" fmla="*/ 11 h 34"/>
                      <a:gd name="T22" fmla="*/ 34 w 38"/>
                      <a:gd name="T23" fmla="*/ 15 h 34"/>
                      <a:gd name="T24" fmla="*/ 34 w 38"/>
                      <a:gd name="T25" fmla="*/ 16 h 34"/>
                      <a:gd name="T26" fmla="*/ 38 w 38"/>
                      <a:gd name="T27" fmla="*/ 16 h 34"/>
                      <a:gd name="T28" fmla="*/ 34 w 38"/>
                      <a:gd name="T29" fmla="*/ 21 h 34"/>
                      <a:gd name="T30" fmla="*/ 34 w 38"/>
                      <a:gd name="T31" fmla="*/ 24 h 34"/>
                      <a:gd name="T32" fmla="*/ 33 w 38"/>
                      <a:gd name="T33" fmla="*/ 26 h 34"/>
                      <a:gd name="T34" fmla="*/ 33 w 38"/>
                      <a:gd name="T35" fmla="*/ 29 h 34"/>
                      <a:gd name="T36" fmla="*/ 33 w 38"/>
                      <a:gd name="T37" fmla="*/ 26 h 34"/>
                      <a:gd name="T38" fmla="*/ 34 w 38"/>
                      <a:gd name="T39" fmla="*/ 24 h 34"/>
                      <a:gd name="T40" fmla="*/ 34 w 38"/>
                      <a:gd name="T41" fmla="*/ 21 h 34"/>
                      <a:gd name="T42" fmla="*/ 34 w 38"/>
                      <a:gd name="T43" fmla="*/ 16 h 34"/>
                      <a:gd name="T44" fmla="*/ 38 w 38"/>
                      <a:gd name="T45" fmla="*/ 16 h 34"/>
                      <a:gd name="T46" fmla="*/ 15 w 38"/>
                      <a:gd name="T47" fmla="*/ 0 h 34"/>
                      <a:gd name="T48" fmla="*/ 13 w 38"/>
                      <a:gd name="T49" fmla="*/ 1 h 34"/>
                      <a:gd name="T50" fmla="*/ 10 w 38"/>
                      <a:gd name="T51" fmla="*/ 1 h 34"/>
                      <a:gd name="T52" fmla="*/ 8 w 38"/>
                      <a:gd name="T53" fmla="*/ 5 h 34"/>
                      <a:gd name="T54" fmla="*/ 5 w 38"/>
                      <a:gd name="T55" fmla="*/ 6 h 34"/>
                      <a:gd name="T56" fmla="*/ 3 w 38"/>
                      <a:gd name="T57" fmla="*/ 10 h 34"/>
                      <a:gd name="T58" fmla="*/ 3 w 38"/>
                      <a:gd name="T59" fmla="*/ 15 h 34"/>
                      <a:gd name="T60" fmla="*/ 0 w 38"/>
                      <a:gd name="T61" fmla="*/ 16 h 34"/>
                      <a:gd name="T62" fmla="*/ 3 w 38"/>
                      <a:gd name="T63" fmla="*/ 21 h 34"/>
                      <a:gd name="T64" fmla="*/ 3 w 38"/>
                      <a:gd name="T65" fmla="*/ 24 h 34"/>
                      <a:gd name="T66" fmla="*/ 5 w 38"/>
                      <a:gd name="T67" fmla="*/ 26 h 34"/>
                      <a:gd name="T68" fmla="*/ 8 w 38"/>
                      <a:gd name="T69" fmla="*/ 29 h 34"/>
                      <a:gd name="T70" fmla="*/ 10 w 38"/>
                      <a:gd name="T71" fmla="*/ 31 h 34"/>
                      <a:gd name="T72" fmla="*/ 13 w 38"/>
                      <a:gd name="T73" fmla="*/ 34 h 34"/>
                      <a:gd name="T74" fmla="*/ 13 w 38"/>
                      <a:gd name="T75" fmla="*/ 31 h 34"/>
                      <a:gd name="T76" fmla="*/ 10 w 38"/>
                      <a:gd name="T77" fmla="*/ 31 h 34"/>
                      <a:gd name="T78" fmla="*/ 8 w 38"/>
                      <a:gd name="T79" fmla="*/ 29 h 34"/>
                      <a:gd name="T80" fmla="*/ 5 w 38"/>
                      <a:gd name="T81" fmla="*/ 26 h 34"/>
                      <a:gd name="T82" fmla="*/ 3 w 38"/>
                      <a:gd name="T83" fmla="*/ 24 h 34"/>
                      <a:gd name="T84" fmla="*/ 3 w 38"/>
                      <a:gd name="T85" fmla="*/ 21 h 34"/>
                      <a:gd name="T86" fmla="*/ 3 w 38"/>
                      <a:gd name="T87" fmla="*/ 16 h 34"/>
                      <a:gd name="T88" fmla="*/ 3 w 38"/>
                      <a:gd name="T89" fmla="*/ 15 h 34"/>
                      <a:gd name="T90" fmla="*/ 3 w 38"/>
                      <a:gd name="T91" fmla="*/ 11 h 34"/>
                      <a:gd name="T92" fmla="*/ 5 w 38"/>
                      <a:gd name="T93" fmla="*/ 6 h 34"/>
                      <a:gd name="T94" fmla="*/ 8 w 38"/>
                      <a:gd name="T95" fmla="*/ 5 h 34"/>
                      <a:gd name="T96" fmla="*/ 10 w 38"/>
                      <a:gd name="T97" fmla="*/ 5 h 34"/>
                      <a:gd name="T98" fmla="*/ 13 w 38"/>
                      <a:gd name="T99" fmla="*/ 1 h 34"/>
                      <a:gd name="T100" fmla="*/ 15 w 38"/>
                      <a:gd name="T101" fmla="*/ 1 h 34"/>
                      <a:gd name="T102" fmla="*/ 18 w 38"/>
                      <a:gd name="T103" fmla="*/ 0 h 34"/>
                      <a:gd name="T104" fmla="*/ 15 w 38"/>
                      <a:gd name="T105" fmla="*/ 0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
                      <a:gd name="T160" fmla="*/ 0 h 34"/>
                      <a:gd name="T161" fmla="*/ 38 w 38"/>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 h="34">
                        <a:moveTo>
                          <a:pt x="38" y="16"/>
                        </a:moveTo>
                        <a:lnTo>
                          <a:pt x="34" y="15"/>
                        </a:lnTo>
                        <a:lnTo>
                          <a:pt x="34" y="10"/>
                        </a:lnTo>
                        <a:lnTo>
                          <a:pt x="33" y="6"/>
                        </a:lnTo>
                        <a:lnTo>
                          <a:pt x="30" y="5"/>
                        </a:lnTo>
                        <a:lnTo>
                          <a:pt x="28" y="5"/>
                        </a:lnTo>
                        <a:lnTo>
                          <a:pt x="28" y="1"/>
                        </a:lnTo>
                        <a:lnTo>
                          <a:pt x="28" y="5"/>
                        </a:lnTo>
                        <a:lnTo>
                          <a:pt x="30" y="5"/>
                        </a:lnTo>
                        <a:lnTo>
                          <a:pt x="33" y="6"/>
                        </a:lnTo>
                        <a:lnTo>
                          <a:pt x="34" y="11"/>
                        </a:lnTo>
                        <a:lnTo>
                          <a:pt x="34" y="15"/>
                        </a:lnTo>
                        <a:lnTo>
                          <a:pt x="34" y="16"/>
                        </a:lnTo>
                        <a:lnTo>
                          <a:pt x="38" y="16"/>
                        </a:lnTo>
                        <a:lnTo>
                          <a:pt x="34" y="21"/>
                        </a:lnTo>
                        <a:lnTo>
                          <a:pt x="34" y="24"/>
                        </a:lnTo>
                        <a:lnTo>
                          <a:pt x="33" y="26"/>
                        </a:lnTo>
                        <a:lnTo>
                          <a:pt x="33" y="29"/>
                        </a:lnTo>
                        <a:lnTo>
                          <a:pt x="33" y="26"/>
                        </a:lnTo>
                        <a:lnTo>
                          <a:pt x="34" y="24"/>
                        </a:lnTo>
                        <a:lnTo>
                          <a:pt x="34" y="21"/>
                        </a:lnTo>
                        <a:lnTo>
                          <a:pt x="34" y="16"/>
                        </a:lnTo>
                        <a:lnTo>
                          <a:pt x="38" y="16"/>
                        </a:lnTo>
                        <a:close/>
                        <a:moveTo>
                          <a:pt x="15" y="0"/>
                        </a:moveTo>
                        <a:lnTo>
                          <a:pt x="13" y="1"/>
                        </a:lnTo>
                        <a:lnTo>
                          <a:pt x="10" y="1"/>
                        </a:lnTo>
                        <a:lnTo>
                          <a:pt x="8" y="5"/>
                        </a:lnTo>
                        <a:lnTo>
                          <a:pt x="5" y="6"/>
                        </a:lnTo>
                        <a:lnTo>
                          <a:pt x="3" y="10"/>
                        </a:lnTo>
                        <a:lnTo>
                          <a:pt x="3" y="15"/>
                        </a:lnTo>
                        <a:lnTo>
                          <a:pt x="0" y="16"/>
                        </a:lnTo>
                        <a:lnTo>
                          <a:pt x="3" y="21"/>
                        </a:lnTo>
                        <a:lnTo>
                          <a:pt x="3" y="24"/>
                        </a:lnTo>
                        <a:lnTo>
                          <a:pt x="5" y="26"/>
                        </a:lnTo>
                        <a:lnTo>
                          <a:pt x="8" y="29"/>
                        </a:lnTo>
                        <a:lnTo>
                          <a:pt x="10" y="31"/>
                        </a:lnTo>
                        <a:lnTo>
                          <a:pt x="13" y="34"/>
                        </a:lnTo>
                        <a:lnTo>
                          <a:pt x="13" y="31"/>
                        </a:lnTo>
                        <a:lnTo>
                          <a:pt x="10" y="31"/>
                        </a:lnTo>
                        <a:lnTo>
                          <a:pt x="8" y="29"/>
                        </a:lnTo>
                        <a:lnTo>
                          <a:pt x="5" y="26"/>
                        </a:lnTo>
                        <a:lnTo>
                          <a:pt x="3" y="24"/>
                        </a:lnTo>
                        <a:lnTo>
                          <a:pt x="3" y="21"/>
                        </a:lnTo>
                        <a:lnTo>
                          <a:pt x="3" y="16"/>
                        </a:lnTo>
                        <a:lnTo>
                          <a:pt x="3" y="15"/>
                        </a:lnTo>
                        <a:lnTo>
                          <a:pt x="3" y="11"/>
                        </a:lnTo>
                        <a:lnTo>
                          <a:pt x="5" y="6"/>
                        </a:lnTo>
                        <a:lnTo>
                          <a:pt x="8" y="5"/>
                        </a:lnTo>
                        <a:lnTo>
                          <a:pt x="10" y="5"/>
                        </a:lnTo>
                        <a:lnTo>
                          <a:pt x="13" y="1"/>
                        </a:lnTo>
                        <a:lnTo>
                          <a:pt x="15" y="1"/>
                        </a:lnTo>
                        <a:lnTo>
                          <a:pt x="18" y="0"/>
                        </a:lnTo>
                        <a:lnTo>
                          <a:pt x="15" y="0"/>
                        </a:lnTo>
                        <a:close/>
                      </a:path>
                    </a:pathLst>
                  </a:custGeom>
                  <a:solidFill>
                    <a:srgbClr val="B5B5B5"/>
                  </a:solidFill>
                  <a:ln w="9525">
                    <a:noFill/>
                    <a:round/>
                    <a:headEnd/>
                    <a:tailEnd/>
                  </a:ln>
                </p:spPr>
                <p:txBody>
                  <a:bodyPr/>
                  <a:lstStyle/>
                  <a:p>
                    <a:endParaRPr lang="en-US"/>
                  </a:p>
                </p:txBody>
              </p:sp>
              <p:sp>
                <p:nvSpPr>
                  <p:cNvPr id="37806" name="Freeform 960"/>
                  <p:cNvSpPr>
                    <a:spLocks/>
                  </p:cNvSpPr>
                  <p:nvPr/>
                </p:nvSpPr>
                <p:spPr bwMode="auto">
                  <a:xfrm>
                    <a:off x="755" y="1724"/>
                    <a:ext cx="31" cy="34"/>
                  </a:xfrm>
                  <a:custGeom>
                    <a:avLst/>
                    <a:gdLst>
                      <a:gd name="T0" fmla="*/ 31 w 31"/>
                      <a:gd name="T1" fmla="*/ 16 h 34"/>
                      <a:gd name="T2" fmla="*/ 31 w 31"/>
                      <a:gd name="T3" fmla="*/ 15 h 34"/>
                      <a:gd name="T4" fmla="*/ 31 w 31"/>
                      <a:gd name="T5" fmla="*/ 11 h 34"/>
                      <a:gd name="T6" fmla="*/ 30 w 31"/>
                      <a:gd name="T7" fmla="*/ 6 h 34"/>
                      <a:gd name="T8" fmla="*/ 27 w 31"/>
                      <a:gd name="T9" fmla="*/ 5 h 34"/>
                      <a:gd name="T10" fmla="*/ 25 w 31"/>
                      <a:gd name="T11" fmla="*/ 5 h 34"/>
                      <a:gd name="T12" fmla="*/ 25 w 31"/>
                      <a:gd name="T13" fmla="*/ 1 h 34"/>
                      <a:gd name="T14" fmla="*/ 22 w 31"/>
                      <a:gd name="T15" fmla="*/ 1 h 34"/>
                      <a:gd name="T16" fmla="*/ 20 w 31"/>
                      <a:gd name="T17" fmla="*/ 1 h 34"/>
                      <a:gd name="T18" fmla="*/ 18 w 31"/>
                      <a:gd name="T19" fmla="*/ 1 h 34"/>
                      <a:gd name="T20" fmla="*/ 15 w 31"/>
                      <a:gd name="T21" fmla="*/ 1 h 34"/>
                      <a:gd name="T22" fmla="*/ 15 w 31"/>
                      <a:gd name="T23" fmla="*/ 0 h 34"/>
                      <a:gd name="T24" fmla="*/ 12 w 31"/>
                      <a:gd name="T25" fmla="*/ 1 h 34"/>
                      <a:gd name="T26" fmla="*/ 10 w 31"/>
                      <a:gd name="T27" fmla="*/ 1 h 34"/>
                      <a:gd name="T28" fmla="*/ 7 w 31"/>
                      <a:gd name="T29" fmla="*/ 5 h 34"/>
                      <a:gd name="T30" fmla="*/ 5 w 31"/>
                      <a:gd name="T31" fmla="*/ 5 h 34"/>
                      <a:gd name="T32" fmla="*/ 2 w 31"/>
                      <a:gd name="T33" fmla="*/ 6 h 34"/>
                      <a:gd name="T34" fmla="*/ 0 w 31"/>
                      <a:gd name="T35" fmla="*/ 11 h 34"/>
                      <a:gd name="T36" fmla="*/ 0 w 31"/>
                      <a:gd name="T37" fmla="*/ 15 h 34"/>
                      <a:gd name="T38" fmla="*/ 0 w 31"/>
                      <a:gd name="T39" fmla="*/ 16 h 34"/>
                      <a:gd name="T40" fmla="*/ 0 w 31"/>
                      <a:gd name="T41" fmla="*/ 21 h 34"/>
                      <a:gd name="T42" fmla="*/ 0 w 31"/>
                      <a:gd name="T43" fmla="*/ 24 h 34"/>
                      <a:gd name="T44" fmla="*/ 2 w 31"/>
                      <a:gd name="T45" fmla="*/ 26 h 34"/>
                      <a:gd name="T46" fmla="*/ 5 w 31"/>
                      <a:gd name="T47" fmla="*/ 29 h 34"/>
                      <a:gd name="T48" fmla="*/ 7 w 31"/>
                      <a:gd name="T49" fmla="*/ 31 h 34"/>
                      <a:gd name="T50" fmla="*/ 10 w 31"/>
                      <a:gd name="T51" fmla="*/ 31 h 34"/>
                      <a:gd name="T52" fmla="*/ 10 w 31"/>
                      <a:gd name="T53" fmla="*/ 34 h 34"/>
                      <a:gd name="T54" fmla="*/ 12 w 31"/>
                      <a:gd name="T55" fmla="*/ 34 h 34"/>
                      <a:gd name="T56" fmla="*/ 10 w 31"/>
                      <a:gd name="T57" fmla="*/ 31 h 34"/>
                      <a:gd name="T58" fmla="*/ 7 w 31"/>
                      <a:gd name="T59" fmla="*/ 31 h 34"/>
                      <a:gd name="T60" fmla="*/ 5 w 31"/>
                      <a:gd name="T61" fmla="*/ 29 h 34"/>
                      <a:gd name="T62" fmla="*/ 2 w 31"/>
                      <a:gd name="T63" fmla="*/ 26 h 34"/>
                      <a:gd name="T64" fmla="*/ 0 w 31"/>
                      <a:gd name="T65" fmla="*/ 24 h 34"/>
                      <a:gd name="T66" fmla="*/ 0 w 31"/>
                      <a:gd name="T67" fmla="*/ 21 h 34"/>
                      <a:gd name="T68" fmla="*/ 0 w 31"/>
                      <a:gd name="T69" fmla="*/ 16 h 34"/>
                      <a:gd name="T70" fmla="*/ 0 w 31"/>
                      <a:gd name="T71" fmla="*/ 15 h 34"/>
                      <a:gd name="T72" fmla="*/ 0 w 31"/>
                      <a:gd name="T73" fmla="*/ 11 h 34"/>
                      <a:gd name="T74" fmla="*/ 2 w 31"/>
                      <a:gd name="T75" fmla="*/ 10 h 34"/>
                      <a:gd name="T76" fmla="*/ 5 w 31"/>
                      <a:gd name="T77" fmla="*/ 6 h 34"/>
                      <a:gd name="T78" fmla="*/ 7 w 31"/>
                      <a:gd name="T79" fmla="*/ 5 h 34"/>
                      <a:gd name="T80" fmla="*/ 10 w 31"/>
                      <a:gd name="T81" fmla="*/ 1 h 34"/>
                      <a:gd name="T82" fmla="*/ 12 w 31"/>
                      <a:gd name="T83" fmla="*/ 1 h 34"/>
                      <a:gd name="T84" fmla="*/ 15 w 31"/>
                      <a:gd name="T85" fmla="*/ 1 h 34"/>
                      <a:gd name="T86" fmla="*/ 20 w 31"/>
                      <a:gd name="T87" fmla="*/ 1 h 34"/>
                      <a:gd name="T88" fmla="*/ 22 w 31"/>
                      <a:gd name="T89" fmla="*/ 1 h 34"/>
                      <a:gd name="T90" fmla="*/ 25 w 31"/>
                      <a:gd name="T91" fmla="*/ 5 h 34"/>
                      <a:gd name="T92" fmla="*/ 27 w 31"/>
                      <a:gd name="T93" fmla="*/ 6 h 34"/>
                      <a:gd name="T94" fmla="*/ 30 w 31"/>
                      <a:gd name="T95" fmla="*/ 10 h 34"/>
                      <a:gd name="T96" fmla="*/ 31 w 31"/>
                      <a:gd name="T97" fmla="*/ 11 h 34"/>
                      <a:gd name="T98" fmla="*/ 31 w 31"/>
                      <a:gd name="T99" fmla="*/ 15 h 34"/>
                      <a:gd name="T100" fmla="*/ 31 w 31"/>
                      <a:gd name="T101" fmla="*/ 16 h 34"/>
                      <a:gd name="T102" fmla="*/ 31 w 31"/>
                      <a:gd name="T103" fmla="*/ 21 h 34"/>
                      <a:gd name="T104" fmla="*/ 31 w 31"/>
                      <a:gd name="T105" fmla="*/ 24 h 34"/>
                      <a:gd name="T106" fmla="*/ 30 w 31"/>
                      <a:gd name="T107" fmla="*/ 26 h 34"/>
                      <a:gd name="T108" fmla="*/ 30 w 31"/>
                      <a:gd name="T109" fmla="*/ 29 h 34"/>
                      <a:gd name="T110" fmla="*/ 27 w 31"/>
                      <a:gd name="T111" fmla="*/ 29 h 34"/>
                      <a:gd name="T112" fmla="*/ 30 w 31"/>
                      <a:gd name="T113" fmla="*/ 26 h 34"/>
                      <a:gd name="T114" fmla="*/ 31 w 31"/>
                      <a:gd name="T115" fmla="*/ 24 h 34"/>
                      <a:gd name="T116" fmla="*/ 31 w 31"/>
                      <a:gd name="T117" fmla="*/ 21 h 34"/>
                      <a:gd name="T118" fmla="*/ 31 w 31"/>
                      <a:gd name="T119" fmla="*/ 16 h 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
                      <a:gd name="T181" fmla="*/ 0 h 34"/>
                      <a:gd name="T182" fmla="*/ 31 w 31"/>
                      <a:gd name="T183" fmla="*/ 34 h 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 h="34">
                        <a:moveTo>
                          <a:pt x="31" y="16"/>
                        </a:moveTo>
                        <a:lnTo>
                          <a:pt x="31" y="15"/>
                        </a:lnTo>
                        <a:lnTo>
                          <a:pt x="31" y="11"/>
                        </a:lnTo>
                        <a:lnTo>
                          <a:pt x="30" y="6"/>
                        </a:lnTo>
                        <a:lnTo>
                          <a:pt x="27" y="5"/>
                        </a:lnTo>
                        <a:lnTo>
                          <a:pt x="25" y="5"/>
                        </a:lnTo>
                        <a:lnTo>
                          <a:pt x="25" y="1"/>
                        </a:lnTo>
                        <a:lnTo>
                          <a:pt x="22" y="1"/>
                        </a:lnTo>
                        <a:lnTo>
                          <a:pt x="20" y="1"/>
                        </a:lnTo>
                        <a:lnTo>
                          <a:pt x="18" y="1"/>
                        </a:lnTo>
                        <a:lnTo>
                          <a:pt x="15" y="1"/>
                        </a:lnTo>
                        <a:lnTo>
                          <a:pt x="15" y="0"/>
                        </a:lnTo>
                        <a:lnTo>
                          <a:pt x="12" y="1"/>
                        </a:lnTo>
                        <a:lnTo>
                          <a:pt x="10" y="1"/>
                        </a:lnTo>
                        <a:lnTo>
                          <a:pt x="7" y="5"/>
                        </a:lnTo>
                        <a:lnTo>
                          <a:pt x="5" y="5"/>
                        </a:lnTo>
                        <a:lnTo>
                          <a:pt x="2" y="6"/>
                        </a:lnTo>
                        <a:lnTo>
                          <a:pt x="0" y="11"/>
                        </a:lnTo>
                        <a:lnTo>
                          <a:pt x="0" y="15"/>
                        </a:lnTo>
                        <a:lnTo>
                          <a:pt x="0" y="16"/>
                        </a:lnTo>
                        <a:lnTo>
                          <a:pt x="0" y="21"/>
                        </a:lnTo>
                        <a:lnTo>
                          <a:pt x="0" y="24"/>
                        </a:lnTo>
                        <a:lnTo>
                          <a:pt x="2" y="26"/>
                        </a:lnTo>
                        <a:lnTo>
                          <a:pt x="5" y="29"/>
                        </a:lnTo>
                        <a:lnTo>
                          <a:pt x="7" y="31"/>
                        </a:lnTo>
                        <a:lnTo>
                          <a:pt x="10" y="31"/>
                        </a:lnTo>
                        <a:lnTo>
                          <a:pt x="10" y="34"/>
                        </a:lnTo>
                        <a:lnTo>
                          <a:pt x="12" y="34"/>
                        </a:lnTo>
                        <a:lnTo>
                          <a:pt x="10" y="31"/>
                        </a:lnTo>
                        <a:lnTo>
                          <a:pt x="7" y="31"/>
                        </a:lnTo>
                        <a:lnTo>
                          <a:pt x="5" y="29"/>
                        </a:lnTo>
                        <a:lnTo>
                          <a:pt x="2" y="26"/>
                        </a:lnTo>
                        <a:lnTo>
                          <a:pt x="0" y="24"/>
                        </a:lnTo>
                        <a:lnTo>
                          <a:pt x="0" y="21"/>
                        </a:lnTo>
                        <a:lnTo>
                          <a:pt x="0" y="16"/>
                        </a:lnTo>
                        <a:lnTo>
                          <a:pt x="0" y="15"/>
                        </a:lnTo>
                        <a:lnTo>
                          <a:pt x="0" y="11"/>
                        </a:lnTo>
                        <a:lnTo>
                          <a:pt x="2" y="10"/>
                        </a:lnTo>
                        <a:lnTo>
                          <a:pt x="5" y="6"/>
                        </a:lnTo>
                        <a:lnTo>
                          <a:pt x="7" y="5"/>
                        </a:lnTo>
                        <a:lnTo>
                          <a:pt x="10" y="1"/>
                        </a:lnTo>
                        <a:lnTo>
                          <a:pt x="12" y="1"/>
                        </a:lnTo>
                        <a:lnTo>
                          <a:pt x="15" y="1"/>
                        </a:lnTo>
                        <a:lnTo>
                          <a:pt x="20" y="1"/>
                        </a:lnTo>
                        <a:lnTo>
                          <a:pt x="22" y="1"/>
                        </a:lnTo>
                        <a:lnTo>
                          <a:pt x="25" y="5"/>
                        </a:lnTo>
                        <a:lnTo>
                          <a:pt x="27" y="6"/>
                        </a:lnTo>
                        <a:lnTo>
                          <a:pt x="30" y="10"/>
                        </a:lnTo>
                        <a:lnTo>
                          <a:pt x="31" y="11"/>
                        </a:lnTo>
                        <a:lnTo>
                          <a:pt x="31" y="15"/>
                        </a:lnTo>
                        <a:lnTo>
                          <a:pt x="31" y="16"/>
                        </a:lnTo>
                        <a:lnTo>
                          <a:pt x="31" y="21"/>
                        </a:lnTo>
                        <a:lnTo>
                          <a:pt x="31" y="24"/>
                        </a:lnTo>
                        <a:lnTo>
                          <a:pt x="30" y="26"/>
                        </a:lnTo>
                        <a:lnTo>
                          <a:pt x="30" y="29"/>
                        </a:lnTo>
                        <a:lnTo>
                          <a:pt x="27" y="29"/>
                        </a:lnTo>
                        <a:lnTo>
                          <a:pt x="30" y="26"/>
                        </a:lnTo>
                        <a:lnTo>
                          <a:pt x="31" y="24"/>
                        </a:lnTo>
                        <a:lnTo>
                          <a:pt x="31" y="21"/>
                        </a:lnTo>
                        <a:lnTo>
                          <a:pt x="31" y="16"/>
                        </a:lnTo>
                        <a:close/>
                      </a:path>
                    </a:pathLst>
                  </a:custGeom>
                  <a:solidFill>
                    <a:srgbClr val="B7B7B7"/>
                  </a:solidFill>
                  <a:ln w="9525">
                    <a:noFill/>
                    <a:round/>
                    <a:headEnd/>
                    <a:tailEnd/>
                  </a:ln>
                </p:spPr>
                <p:txBody>
                  <a:bodyPr/>
                  <a:lstStyle/>
                  <a:p>
                    <a:endParaRPr lang="en-US"/>
                  </a:p>
                </p:txBody>
              </p:sp>
              <p:sp>
                <p:nvSpPr>
                  <p:cNvPr id="37807" name="Freeform 961"/>
                  <p:cNvSpPr>
                    <a:spLocks/>
                  </p:cNvSpPr>
                  <p:nvPr/>
                </p:nvSpPr>
                <p:spPr bwMode="auto">
                  <a:xfrm>
                    <a:off x="755" y="1725"/>
                    <a:ext cx="31" cy="33"/>
                  </a:xfrm>
                  <a:custGeom>
                    <a:avLst/>
                    <a:gdLst>
                      <a:gd name="T0" fmla="*/ 31 w 31"/>
                      <a:gd name="T1" fmla="*/ 15 h 33"/>
                      <a:gd name="T2" fmla="*/ 31 w 31"/>
                      <a:gd name="T3" fmla="*/ 14 h 33"/>
                      <a:gd name="T4" fmla="*/ 31 w 31"/>
                      <a:gd name="T5" fmla="*/ 10 h 33"/>
                      <a:gd name="T6" fmla="*/ 30 w 31"/>
                      <a:gd name="T7" fmla="*/ 9 h 33"/>
                      <a:gd name="T8" fmla="*/ 27 w 31"/>
                      <a:gd name="T9" fmla="*/ 5 h 33"/>
                      <a:gd name="T10" fmla="*/ 25 w 31"/>
                      <a:gd name="T11" fmla="*/ 4 h 33"/>
                      <a:gd name="T12" fmla="*/ 22 w 31"/>
                      <a:gd name="T13" fmla="*/ 0 h 33"/>
                      <a:gd name="T14" fmla="*/ 20 w 31"/>
                      <a:gd name="T15" fmla="*/ 0 h 33"/>
                      <a:gd name="T16" fmla="*/ 15 w 31"/>
                      <a:gd name="T17" fmla="*/ 0 h 33"/>
                      <a:gd name="T18" fmla="*/ 12 w 31"/>
                      <a:gd name="T19" fmla="*/ 0 h 33"/>
                      <a:gd name="T20" fmla="*/ 10 w 31"/>
                      <a:gd name="T21" fmla="*/ 0 h 33"/>
                      <a:gd name="T22" fmla="*/ 7 w 31"/>
                      <a:gd name="T23" fmla="*/ 4 h 33"/>
                      <a:gd name="T24" fmla="*/ 5 w 31"/>
                      <a:gd name="T25" fmla="*/ 5 h 33"/>
                      <a:gd name="T26" fmla="*/ 2 w 31"/>
                      <a:gd name="T27" fmla="*/ 9 h 33"/>
                      <a:gd name="T28" fmla="*/ 0 w 31"/>
                      <a:gd name="T29" fmla="*/ 10 h 33"/>
                      <a:gd name="T30" fmla="*/ 0 w 31"/>
                      <a:gd name="T31" fmla="*/ 14 h 33"/>
                      <a:gd name="T32" fmla="*/ 0 w 31"/>
                      <a:gd name="T33" fmla="*/ 15 h 33"/>
                      <a:gd name="T34" fmla="*/ 0 w 31"/>
                      <a:gd name="T35" fmla="*/ 20 h 33"/>
                      <a:gd name="T36" fmla="*/ 0 w 31"/>
                      <a:gd name="T37" fmla="*/ 23 h 33"/>
                      <a:gd name="T38" fmla="*/ 2 w 31"/>
                      <a:gd name="T39" fmla="*/ 25 h 33"/>
                      <a:gd name="T40" fmla="*/ 5 w 31"/>
                      <a:gd name="T41" fmla="*/ 28 h 33"/>
                      <a:gd name="T42" fmla="*/ 7 w 31"/>
                      <a:gd name="T43" fmla="*/ 30 h 33"/>
                      <a:gd name="T44" fmla="*/ 10 w 31"/>
                      <a:gd name="T45" fmla="*/ 30 h 33"/>
                      <a:gd name="T46" fmla="*/ 12 w 31"/>
                      <a:gd name="T47" fmla="*/ 33 h 33"/>
                      <a:gd name="T48" fmla="*/ 12 w 31"/>
                      <a:gd name="T49" fmla="*/ 30 h 33"/>
                      <a:gd name="T50" fmla="*/ 10 w 31"/>
                      <a:gd name="T51" fmla="*/ 30 h 33"/>
                      <a:gd name="T52" fmla="*/ 7 w 31"/>
                      <a:gd name="T53" fmla="*/ 28 h 33"/>
                      <a:gd name="T54" fmla="*/ 5 w 31"/>
                      <a:gd name="T55" fmla="*/ 28 h 33"/>
                      <a:gd name="T56" fmla="*/ 2 w 31"/>
                      <a:gd name="T57" fmla="*/ 25 h 33"/>
                      <a:gd name="T58" fmla="*/ 2 w 31"/>
                      <a:gd name="T59" fmla="*/ 23 h 33"/>
                      <a:gd name="T60" fmla="*/ 0 w 31"/>
                      <a:gd name="T61" fmla="*/ 18 h 33"/>
                      <a:gd name="T62" fmla="*/ 0 w 31"/>
                      <a:gd name="T63" fmla="*/ 15 h 33"/>
                      <a:gd name="T64" fmla="*/ 0 w 31"/>
                      <a:gd name="T65" fmla="*/ 14 h 33"/>
                      <a:gd name="T66" fmla="*/ 2 w 31"/>
                      <a:gd name="T67" fmla="*/ 10 h 33"/>
                      <a:gd name="T68" fmla="*/ 2 w 31"/>
                      <a:gd name="T69" fmla="*/ 9 h 33"/>
                      <a:gd name="T70" fmla="*/ 5 w 31"/>
                      <a:gd name="T71" fmla="*/ 5 h 33"/>
                      <a:gd name="T72" fmla="*/ 7 w 31"/>
                      <a:gd name="T73" fmla="*/ 4 h 33"/>
                      <a:gd name="T74" fmla="*/ 10 w 31"/>
                      <a:gd name="T75" fmla="*/ 0 h 33"/>
                      <a:gd name="T76" fmla="*/ 12 w 31"/>
                      <a:gd name="T77" fmla="*/ 0 h 33"/>
                      <a:gd name="T78" fmla="*/ 15 w 31"/>
                      <a:gd name="T79" fmla="*/ 0 h 33"/>
                      <a:gd name="T80" fmla="*/ 20 w 31"/>
                      <a:gd name="T81" fmla="*/ 0 h 33"/>
                      <a:gd name="T82" fmla="*/ 22 w 31"/>
                      <a:gd name="T83" fmla="*/ 0 h 33"/>
                      <a:gd name="T84" fmla="*/ 25 w 31"/>
                      <a:gd name="T85" fmla="*/ 4 h 33"/>
                      <a:gd name="T86" fmla="*/ 27 w 31"/>
                      <a:gd name="T87" fmla="*/ 5 h 33"/>
                      <a:gd name="T88" fmla="*/ 30 w 31"/>
                      <a:gd name="T89" fmla="*/ 9 h 33"/>
                      <a:gd name="T90" fmla="*/ 30 w 31"/>
                      <a:gd name="T91" fmla="*/ 10 h 33"/>
                      <a:gd name="T92" fmla="*/ 31 w 31"/>
                      <a:gd name="T93" fmla="*/ 14 h 33"/>
                      <a:gd name="T94" fmla="*/ 31 w 31"/>
                      <a:gd name="T95" fmla="*/ 15 h 33"/>
                      <a:gd name="T96" fmla="*/ 31 w 31"/>
                      <a:gd name="T97" fmla="*/ 20 h 33"/>
                      <a:gd name="T98" fmla="*/ 31 w 31"/>
                      <a:gd name="T99" fmla="*/ 23 h 33"/>
                      <a:gd name="T100" fmla="*/ 30 w 31"/>
                      <a:gd name="T101" fmla="*/ 25 h 33"/>
                      <a:gd name="T102" fmla="*/ 27 w 31"/>
                      <a:gd name="T103" fmla="*/ 28 h 33"/>
                      <a:gd name="T104" fmla="*/ 25 w 31"/>
                      <a:gd name="T105" fmla="*/ 28 h 33"/>
                      <a:gd name="T106" fmla="*/ 27 w 31"/>
                      <a:gd name="T107" fmla="*/ 28 h 33"/>
                      <a:gd name="T108" fmla="*/ 30 w 31"/>
                      <a:gd name="T109" fmla="*/ 25 h 33"/>
                      <a:gd name="T110" fmla="*/ 30 w 31"/>
                      <a:gd name="T111" fmla="*/ 23 h 33"/>
                      <a:gd name="T112" fmla="*/ 31 w 31"/>
                      <a:gd name="T113" fmla="*/ 18 h 33"/>
                      <a:gd name="T114" fmla="*/ 31 w 31"/>
                      <a:gd name="T115" fmla="*/ 15 h 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33"/>
                      <a:gd name="T176" fmla="*/ 31 w 31"/>
                      <a:gd name="T177" fmla="*/ 33 h 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33">
                        <a:moveTo>
                          <a:pt x="31" y="15"/>
                        </a:moveTo>
                        <a:lnTo>
                          <a:pt x="31" y="14"/>
                        </a:lnTo>
                        <a:lnTo>
                          <a:pt x="31" y="10"/>
                        </a:lnTo>
                        <a:lnTo>
                          <a:pt x="30" y="9"/>
                        </a:lnTo>
                        <a:lnTo>
                          <a:pt x="27" y="5"/>
                        </a:lnTo>
                        <a:lnTo>
                          <a:pt x="25" y="4"/>
                        </a:lnTo>
                        <a:lnTo>
                          <a:pt x="22" y="0"/>
                        </a:lnTo>
                        <a:lnTo>
                          <a:pt x="20" y="0"/>
                        </a:lnTo>
                        <a:lnTo>
                          <a:pt x="15" y="0"/>
                        </a:lnTo>
                        <a:lnTo>
                          <a:pt x="12" y="0"/>
                        </a:lnTo>
                        <a:lnTo>
                          <a:pt x="10" y="0"/>
                        </a:lnTo>
                        <a:lnTo>
                          <a:pt x="7" y="4"/>
                        </a:lnTo>
                        <a:lnTo>
                          <a:pt x="5" y="5"/>
                        </a:lnTo>
                        <a:lnTo>
                          <a:pt x="2" y="9"/>
                        </a:lnTo>
                        <a:lnTo>
                          <a:pt x="0" y="10"/>
                        </a:lnTo>
                        <a:lnTo>
                          <a:pt x="0" y="14"/>
                        </a:lnTo>
                        <a:lnTo>
                          <a:pt x="0" y="15"/>
                        </a:lnTo>
                        <a:lnTo>
                          <a:pt x="0" y="20"/>
                        </a:lnTo>
                        <a:lnTo>
                          <a:pt x="0" y="23"/>
                        </a:lnTo>
                        <a:lnTo>
                          <a:pt x="2" y="25"/>
                        </a:lnTo>
                        <a:lnTo>
                          <a:pt x="5" y="28"/>
                        </a:lnTo>
                        <a:lnTo>
                          <a:pt x="7" y="30"/>
                        </a:lnTo>
                        <a:lnTo>
                          <a:pt x="10" y="30"/>
                        </a:lnTo>
                        <a:lnTo>
                          <a:pt x="12" y="33"/>
                        </a:lnTo>
                        <a:lnTo>
                          <a:pt x="12" y="30"/>
                        </a:lnTo>
                        <a:lnTo>
                          <a:pt x="10" y="30"/>
                        </a:lnTo>
                        <a:lnTo>
                          <a:pt x="7" y="28"/>
                        </a:lnTo>
                        <a:lnTo>
                          <a:pt x="5" y="28"/>
                        </a:lnTo>
                        <a:lnTo>
                          <a:pt x="2" y="25"/>
                        </a:lnTo>
                        <a:lnTo>
                          <a:pt x="2" y="23"/>
                        </a:lnTo>
                        <a:lnTo>
                          <a:pt x="0" y="18"/>
                        </a:lnTo>
                        <a:lnTo>
                          <a:pt x="0" y="15"/>
                        </a:lnTo>
                        <a:lnTo>
                          <a:pt x="0" y="14"/>
                        </a:lnTo>
                        <a:lnTo>
                          <a:pt x="2" y="10"/>
                        </a:lnTo>
                        <a:lnTo>
                          <a:pt x="2" y="9"/>
                        </a:lnTo>
                        <a:lnTo>
                          <a:pt x="5" y="5"/>
                        </a:lnTo>
                        <a:lnTo>
                          <a:pt x="7" y="4"/>
                        </a:lnTo>
                        <a:lnTo>
                          <a:pt x="10" y="0"/>
                        </a:lnTo>
                        <a:lnTo>
                          <a:pt x="12" y="0"/>
                        </a:lnTo>
                        <a:lnTo>
                          <a:pt x="15" y="0"/>
                        </a:lnTo>
                        <a:lnTo>
                          <a:pt x="20" y="0"/>
                        </a:lnTo>
                        <a:lnTo>
                          <a:pt x="22" y="0"/>
                        </a:lnTo>
                        <a:lnTo>
                          <a:pt x="25" y="4"/>
                        </a:lnTo>
                        <a:lnTo>
                          <a:pt x="27" y="5"/>
                        </a:lnTo>
                        <a:lnTo>
                          <a:pt x="30" y="9"/>
                        </a:lnTo>
                        <a:lnTo>
                          <a:pt x="30" y="10"/>
                        </a:lnTo>
                        <a:lnTo>
                          <a:pt x="31" y="14"/>
                        </a:lnTo>
                        <a:lnTo>
                          <a:pt x="31" y="15"/>
                        </a:lnTo>
                        <a:lnTo>
                          <a:pt x="31" y="20"/>
                        </a:lnTo>
                        <a:lnTo>
                          <a:pt x="31" y="23"/>
                        </a:lnTo>
                        <a:lnTo>
                          <a:pt x="30" y="25"/>
                        </a:lnTo>
                        <a:lnTo>
                          <a:pt x="27" y="28"/>
                        </a:lnTo>
                        <a:lnTo>
                          <a:pt x="25" y="28"/>
                        </a:lnTo>
                        <a:lnTo>
                          <a:pt x="27" y="28"/>
                        </a:lnTo>
                        <a:lnTo>
                          <a:pt x="30" y="25"/>
                        </a:lnTo>
                        <a:lnTo>
                          <a:pt x="30" y="23"/>
                        </a:lnTo>
                        <a:lnTo>
                          <a:pt x="31" y="18"/>
                        </a:lnTo>
                        <a:lnTo>
                          <a:pt x="31" y="15"/>
                        </a:lnTo>
                        <a:close/>
                      </a:path>
                    </a:pathLst>
                  </a:custGeom>
                  <a:solidFill>
                    <a:srgbClr val="B8B8B8"/>
                  </a:solidFill>
                  <a:ln w="9525">
                    <a:noFill/>
                    <a:round/>
                    <a:headEnd/>
                    <a:tailEnd/>
                  </a:ln>
                </p:spPr>
                <p:txBody>
                  <a:bodyPr/>
                  <a:lstStyle/>
                  <a:p>
                    <a:endParaRPr lang="en-US"/>
                  </a:p>
                </p:txBody>
              </p:sp>
              <p:sp>
                <p:nvSpPr>
                  <p:cNvPr id="37808" name="Freeform 962"/>
                  <p:cNvSpPr>
                    <a:spLocks/>
                  </p:cNvSpPr>
                  <p:nvPr/>
                </p:nvSpPr>
                <p:spPr bwMode="auto">
                  <a:xfrm>
                    <a:off x="755" y="1725"/>
                    <a:ext cx="31" cy="30"/>
                  </a:xfrm>
                  <a:custGeom>
                    <a:avLst/>
                    <a:gdLst>
                      <a:gd name="T0" fmla="*/ 31 w 31"/>
                      <a:gd name="T1" fmla="*/ 15 h 30"/>
                      <a:gd name="T2" fmla="*/ 31 w 31"/>
                      <a:gd name="T3" fmla="*/ 14 h 30"/>
                      <a:gd name="T4" fmla="*/ 30 w 31"/>
                      <a:gd name="T5" fmla="*/ 10 h 30"/>
                      <a:gd name="T6" fmla="*/ 30 w 31"/>
                      <a:gd name="T7" fmla="*/ 9 h 30"/>
                      <a:gd name="T8" fmla="*/ 27 w 31"/>
                      <a:gd name="T9" fmla="*/ 5 h 30"/>
                      <a:gd name="T10" fmla="*/ 25 w 31"/>
                      <a:gd name="T11" fmla="*/ 4 h 30"/>
                      <a:gd name="T12" fmla="*/ 22 w 31"/>
                      <a:gd name="T13" fmla="*/ 0 h 30"/>
                      <a:gd name="T14" fmla="*/ 20 w 31"/>
                      <a:gd name="T15" fmla="*/ 0 h 30"/>
                      <a:gd name="T16" fmla="*/ 15 w 31"/>
                      <a:gd name="T17" fmla="*/ 0 h 30"/>
                      <a:gd name="T18" fmla="*/ 12 w 31"/>
                      <a:gd name="T19" fmla="*/ 0 h 30"/>
                      <a:gd name="T20" fmla="*/ 10 w 31"/>
                      <a:gd name="T21" fmla="*/ 0 h 30"/>
                      <a:gd name="T22" fmla="*/ 7 w 31"/>
                      <a:gd name="T23" fmla="*/ 4 h 30"/>
                      <a:gd name="T24" fmla="*/ 5 w 31"/>
                      <a:gd name="T25" fmla="*/ 5 h 30"/>
                      <a:gd name="T26" fmla="*/ 2 w 31"/>
                      <a:gd name="T27" fmla="*/ 9 h 30"/>
                      <a:gd name="T28" fmla="*/ 2 w 31"/>
                      <a:gd name="T29" fmla="*/ 10 h 30"/>
                      <a:gd name="T30" fmla="*/ 0 w 31"/>
                      <a:gd name="T31" fmla="*/ 14 h 30"/>
                      <a:gd name="T32" fmla="*/ 0 w 31"/>
                      <a:gd name="T33" fmla="*/ 15 h 30"/>
                      <a:gd name="T34" fmla="*/ 0 w 31"/>
                      <a:gd name="T35" fmla="*/ 18 h 30"/>
                      <a:gd name="T36" fmla="*/ 2 w 31"/>
                      <a:gd name="T37" fmla="*/ 23 h 30"/>
                      <a:gd name="T38" fmla="*/ 2 w 31"/>
                      <a:gd name="T39" fmla="*/ 25 h 30"/>
                      <a:gd name="T40" fmla="*/ 5 w 31"/>
                      <a:gd name="T41" fmla="*/ 28 h 30"/>
                      <a:gd name="T42" fmla="*/ 7 w 31"/>
                      <a:gd name="T43" fmla="*/ 28 h 30"/>
                      <a:gd name="T44" fmla="*/ 10 w 31"/>
                      <a:gd name="T45" fmla="*/ 30 h 30"/>
                      <a:gd name="T46" fmla="*/ 12 w 31"/>
                      <a:gd name="T47" fmla="*/ 30 h 30"/>
                      <a:gd name="T48" fmla="*/ 15 w 31"/>
                      <a:gd name="T49" fmla="*/ 30 h 30"/>
                      <a:gd name="T50" fmla="*/ 12 w 31"/>
                      <a:gd name="T51" fmla="*/ 30 h 30"/>
                      <a:gd name="T52" fmla="*/ 10 w 31"/>
                      <a:gd name="T53" fmla="*/ 30 h 30"/>
                      <a:gd name="T54" fmla="*/ 7 w 31"/>
                      <a:gd name="T55" fmla="*/ 28 h 30"/>
                      <a:gd name="T56" fmla="*/ 5 w 31"/>
                      <a:gd name="T57" fmla="*/ 28 h 30"/>
                      <a:gd name="T58" fmla="*/ 2 w 31"/>
                      <a:gd name="T59" fmla="*/ 25 h 30"/>
                      <a:gd name="T60" fmla="*/ 2 w 31"/>
                      <a:gd name="T61" fmla="*/ 23 h 30"/>
                      <a:gd name="T62" fmla="*/ 0 w 31"/>
                      <a:gd name="T63" fmla="*/ 18 h 30"/>
                      <a:gd name="T64" fmla="*/ 0 w 31"/>
                      <a:gd name="T65" fmla="*/ 15 h 30"/>
                      <a:gd name="T66" fmla="*/ 0 w 31"/>
                      <a:gd name="T67" fmla="*/ 14 h 30"/>
                      <a:gd name="T68" fmla="*/ 2 w 31"/>
                      <a:gd name="T69" fmla="*/ 10 h 30"/>
                      <a:gd name="T70" fmla="*/ 2 w 31"/>
                      <a:gd name="T71" fmla="*/ 9 h 30"/>
                      <a:gd name="T72" fmla="*/ 5 w 31"/>
                      <a:gd name="T73" fmla="*/ 5 h 30"/>
                      <a:gd name="T74" fmla="*/ 7 w 31"/>
                      <a:gd name="T75" fmla="*/ 4 h 30"/>
                      <a:gd name="T76" fmla="*/ 10 w 31"/>
                      <a:gd name="T77" fmla="*/ 4 h 30"/>
                      <a:gd name="T78" fmla="*/ 12 w 31"/>
                      <a:gd name="T79" fmla="*/ 0 h 30"/>
                      <a:gd name="T80" fmla="*/ 15 w 31"/>
                      <a:gd name="T81" fmla="*/ 0 h 30"/>
                      <a:gd name="T82" fmla="*/ 20 w 31"/>
                      <a:gd name="T83" fmla="*/ 0 h 30"/>
                      <a:gd name="T84" fmla="*/ 22 w 31"/>
                      <a:gd name="T85" fmla="*/ 4 h 30"/>
                      <a:gd name="T86" fmla="*/ 25 w 31"/>
                      <a:gd name="T87" fmla="*/ 4 h 30"/>
                      <a:gd name="T88" fmla="*/ 27 w 31"/>
                      <a:gd name="T89" fmla="*/ 5 h 30"/>
                      <a:gd name="T90" fmla="*/ 30 w 31"/>
                      <a:gd name="T91" fmla="*/ 9 h 30"/>
                      <a:gd name="T92" fmla="*/ 30 w 31"/>
                      <a:gd name="T93" fmla="*/ 10 h 30"/>
                      <a:gd name="T94" fmla="*/ 30 w 31"/>
                      <a:gd name="T95" fmla="*/ 14 h 30"/>
                      <a:gd name="T96" fmla="*/ 31 w 31"/>
                      <a:gd name="T97" fmla="*/ 15 h 30"/>
                      <a:gd name="T98" fmla="*/ 31 w 31"/>
                      <a:gd name="T99" fmla="*/ 18 h 30"/>
                      <a:gd name="T100" fmla="*/ 30 w 31"/>
                      <a:gd name="T101" fmla="*/ 23 h 30"/>
                      <a:gd name="T102" fmla="*/ 30 w 31"/>
                      <a:gd name="T103" fmla="*/ 25 h 30"/>
                      <a:gd name="T104" fmla="*/ 27 w 31"/>
                      <a:gd name="T105" fmla="*/ 28 h 30"/>
                      <a:gd name="T106" fmla="*/ 25 w 31"/>
                      <a:gd name="T107" fmla="*/ 28 h 30"/>
                      <a:gd name="T108" fmla="*/ 22 w 31"/>
                      <a:gd name="T109" fmla="*/ 30 h 30"/>
                      <a:gd name="T110" fmla="*/ 25 w 31"/>
                      <a:gd name="T111" fmla="*/ 28 h 30"/>
                      <a:gd name="T112" fmla="*/ 27 w 31"/>
                      <a:gd name="T113" fmla="*/ 28 h 30"/>
                      <a:gd name="T114" fmla="*/ 30 w 31"/>
                      <a:gd name="T115" fmla="*/ 25 h 30"/>
                      <a:gd name="T116" fmla="*/ 30 w 31"/>
                      <a:gd name="T117" fmla="*/ 23 h 30"/>
                      <a:gd name="T118" fmla="*/ 30 w 31"/>
                      <a:gd name="T119" fmla="*/ 18 h 30"/>
                      <a:gd name="T120" fmla="*/ 31 w 31"/>
                      <a:gd name="T121" fmla="*/ 15 h 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
                      <a:gd name="T184" fmla="*/ 0 h 30"/>
                      <a:gd name="T185" fmla="*/ 31 w 31"/>
                      <a:gd name="T186" fmla="*/ 30 h 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 h="30">
                        <a:moveTo>
                          <a:pt x="31" y="15"/>
                        </a:moveTo>
                        <a:lnTo>
                          <a:pt x="31" y="14"/>
                        </a:lnTo>
                        <a:lnTo>
                          <a:pt x="30" y="10"/>
                        </a:lnTo>
                        <a:lnTo>
                          <a:pt x="30" y="9"/>
                        </a:lnTo>
                        <a:lnTo>
                          <a:pt x="27" y="5"/>
                        </a:lnTo>
                        <a:lnTo>
                          <a:pt x="25" y="4"/>
                        </a:lnTo>
                        <a:lnTo>
                          <a:pt x="22" y="0"/>
                        </a:lnTo>
                        <a:lnTo>
                          <a:pt x="20" y="0"/>
                        </a:lnTo>
                        <a:lnTo>
                          <a:pt x="15" y="0"/>
                        </a:lnTo>
                        <a:lnTo>
                          <a:pt x="12" y="0"/>
                        </a:lnTo>
                        <a:lnTo>
                          <a:pt x="10" y="0"/>
                        </a:lnTo>
                        <a:lnTo>
                          <a:pt x="7" y="4"/>
                        </a:lnTo>
                        <a:lnTo>
                          <a:pt x="5" y="5"/>
                        </a:lnTo>
                        <a:lnTo>
                          <a:pt x="2" y="9"/>
                        </a:lnTo>
                        <a:lnTo>
                          <a:pt x="2" y="10"/>
                        </a:lnTo>
                        <a:lnTo>
                          <a:pt x="0" y="14"/>
                        </a:lnTo>
                        <a:lnTo>
                          <a:pt x="0" y="15"/>
                        </a:lnTo>
                        <a:lnTo>
                          <a:pt x="0" y="18"/>
                        </a:lnTo>
                        <a:lnTo>
                          <a:pt x="2" y="23"/>
                        </a:lnTo>
                        <a:lnTo>
                          <a:pt x="2" y="25"/>
                        </a:lnTo>
                        <a:lnTo>
                          <a:pt x="5" y="28"/>
                        </a:lnTo>
                        <a:lnTo>
                          <a:pt x="7" y="28"/>
                        </a:lnTo>
                        <a:lnTo>
                          <a:pt x="10" y="30"/>
                        </a:lnTo>
                        <a:lnTo>
                          <a:pt x="12" y="30"/>
                        </a:lnTo>
                        <a:lnTo>
                          <a:pt x="15" y="30"/>
                        </a:lnTo>
                        <a:lnTo>
                          <a:pt x="12" y="30"/>
                        </a:lnTo>
                        <a:lnTo>
                          <a:pt x="10" y="30"/>
                        </a:lnTo>
                        <a:lnTo>
                          <a:pt x="7" y="28"/>
                        </a:lnTo>
                        <a:lnTo>
                          <a:pt x="5" y="28"/>
                        </a:lnTo>
                        <a:lnTo>
                          <a:pt x="2" y="25"/>
                        </a:lnTo>
                        <a:lnTo>
                          <a:pt x="2" y="23"/>
                        </a:lnTo>
                        <a:lnTo>
                          <a:pt x="0" y="18"/>
                        </a:lnTo>
                        <a:lnTo>
                          <a:pt x="0" y="15"/>
                        </a:lnTo>
                        <a:lnTo>
                          <a:pt x="0" y="14"/>
                        </a:lnTo>
                        <a:lnTo>
                          <a:pt x="2" y="10"/>
                        </a:lnTo>
                        <a:lnTo>
                          <a:pt x="2" y="9"/>
                        </a:lnTo>
                        <a:lnTo>
                          <a:pt x="5" y="5"/>
                        </a:lnTo>
                        <a:lnTo>
                          <a:pt x="7" y="4"/>
                        </a:lnTo>
                        <a:lnTo>
                          <a:pt x="10" y="4"/>
                        </a:lnTo>
                        <a:lnTo>
                          <a:pt x="12" y="0"/>
                        </a:lnTo>
                        <a:lnTo>
                          <a:pt x="15" y="0"/>
                        </a:lnTo>
                        <a:lnTo>
                          <a:pt x="20" y="0"/>
                        </a:lnTo>
                        <a:lnTo>
                          <a:pt x="22" y="4"/>
                        </a:lnTo>
                        <a:lnTo>
                          <a:pt x="25" y="4"/>
                        </a:lnTo>
                        <a:lnTo>
                          <a:pt x="27" y="5"/>
                        </a:lnTo>
                        <a:lnTo>
                          <a:pt x="30" y="9"/>
                        </a:lnTo>
                        <a:lnTo>
                          <a:pt x="30" y="10"/>
                        </a:lnTo>
                        <a:lnTo>
                          <a:pt x="30" y="14"/>
                        </a:lnTo>
                        <a:lnTo>
                          <a:pt x="31" y="15"/>
                        </a:lnTo>
                        <a:lnTo>
                          <a:pt x="31" y="18"/>
                        </a:lnTo>
                        <a:lnTo>
                          <a:pt x="30" y="23"/>
                        </a:lnTo>
                        <a:lnTo>
                          <a:pt x="30" y="25"/>
                        </a:lnTo>
                        <a:lnTo>
                          <a:pt x="27" y="28"/>
                        </a:lnTo>
                        <a:lnTo>
                          <a:pt x="25" y="28"/>
                        </a:lnTo>
                        <a:lnTo>
                          <a:pt x="22" y="30"/>
                        </a:lnTo>
                        <a:lnTo>
                          <a:pt x="25" y="28"/>
                        </a:lnTo>
                        <a:lnTo>
                          <a:pt x="27" y="28"/>
                        </a:lnTo>
                        <a:lnTo>
                          <a:pt x="30" y="25"/>
                        </a:lnTo>
                        <a:lnTo>
                          <a:pt x="30" y="23"/>
                        </a:lnTo>
                        <a:lnTo>
                          <a:pt x="30" y="18"/>
                        </a:lnTo>
                        <a:lnTo>
                          <a:pt x="31" y="15"/>
                        </a:lnTo>
                        <a:close/>
                      </a:path>
                    </a:pathLst>
                  </a:custGeom>
                  <a:solidFill>
                    <a:srgbClr val="BABABA"/>
                  </a:solidFill>
                  <a:ln w="9525">
                    <a:noFill/>
                    <a:round/>
                    <a:headEnd/>
                    <a:tailEnd/>
                  </a:ln>
                </p:spPr>
                <p:txBody>
                  <a:bodyPr/>
                  <a:lstStyle/>
                  <a:p>
                    <a:endParaRPr lang="en-US"/>
                  </a:p>
                </p:txBody>
              </p:sp>
              <p:sp>
                <p:nvSpPr>
                  <p:cNvPr id="37809" name="Freeform 963"/>
                  <p:cNvSpPr>
                    <a:spLocks/>
                  </p:cNvSpPr>
                  <p:nvPr/>
                </p:nvSpPr>
                <p:spPr bwMode="auto">
                  <a:xfrm>
                    <a:off x="755" y="1725"/>
                    <a:ext cx="31" cy="30"/>
                  </a:xfrm>
                  <a:custGeom>
                    <a:avLst/>
                    <a:gdLst>
                      <a:gd name="T0" fmla="*/ 30 w 31"/>
                      <a:gd name="T1" fmla="*/ 14 h 30"/>
                      <a:gd name="T2" fmla="*/ 30 w 31"/>
                      <a:gd name="T3" fmla="*/ 9 h 30"/>
                      <a:gd name="T4" fmla="*/ 25 w 31"/>
                      <a:gd name="T5" fmla="*/ 4 h 30"/>
                      <a:gd name="T6" fmla="*/ 20 w 31"/>
                      <a:gd name="T7" fmla="*/ 0 h 30"/>
                      <a:gd name="T8" fmla="*/ 12 w 31"/>
                      <a:gd name="T9" fmla="*/ 0 h 30"/>
                      <a:gd name="T10" fmla="*/ 7 w 31"/>
                      <a:gd name="T11" fmla="*/ 4 h 30"/>
                      <a:gd name="T12" fmla="*/ 2 w 31"/>
                      <a:gd name="T13" fmla="*/ 9 h 30"/>
                      <a:gd name="T14" fmla="*/ 0 w 31"/>
                      <a:gd name="T15" fmla="*/ 14 h 30"/>
                      <a:gd name="T16" fmla="*/ 0 w 31"/>
                      <a:gd name="T17" fmla="*/ 18 h 30"/>
                      <a:gd name="T18" fmla="*/ 2 w 31"/>
                      <a:gd name="T19" fmla="*/ 25 h 30"/>
                      <a:gd name="T20" fmla="*/ 7 w 31"/>
                      <a:gd name="T21" fmla="*/ 28 h 30"/>
                      <a:gd name="T22" fmla="*/ 12 w 31"/>
                      <a:gd name="T23" fmla="*/ 30 h 30"/>
                      <a:gd name="T24" fmla="*/ 18 w 31"/>
                      <a:gd name="T25" fmla="*/ 30 h 30"/>
                      <a:gd name="T26" fmla="*/ 22 w 31"/>
                      <a:gd name="T27" fmla="*/ 30 h 30"/>
                      <a:gd name="T28" fmla="*/ 27 w 31"/>
                      <a:gd name="T29" fmla="*/ 28 h 30"/>
                      <a:gd name="T30" fmla="*/ 30 w 31"/>
                      <a:gd name="T31" fmla="*/ 23 h 30"/>
                      <a:gd name="T32" fmla="*/ 31 w 31"/>
                      <a:gd name="T33" fmla="*/ 15 h 30"/>
                      <a:gd name="T34" fmla="*/ 30 w 31"/>
                      <a:gd name="T35" fmla="*/ 14 h 30"/>
                      <a:gd name="T36" fmla="*/ 27 w 31"/>
                      <a:gd name="T37" fmla="*/ 9 h 30"/>
                      <a:gd name="T38" fmla="*/ 25 w 31"/>
                      <a:gd name="T39" fmla="*/ 4 h 30"/>
                      <a:gd name="T40" fmla="*/ 20 w 31"/>
                      <a:gd name="T41" fmla="*/ 0 h 30"/>
                      <a:gd name="T42" fmla="*/ 12 w 31"/>
                      <a:gd name="T43" fmla="*/ 0 h 30"/>
                      <a:gd name="T44" fmla="*/ 7 w 31"/>
                      <a:gd name="T45" fmla="*/ 4 h 30"/>
                      <a:gd name="T46" fmla="*/ 5 w 31"/>
                      <a:gd name="T47" fmla="*/ 9 h 30"/>
                      <a:gd name="T48" fmla="*/ 2 w 31"/>
                      <a:gd name="T49" fmla="*/ 14 h 30"/>
                      <a:gd name="T50" fmla="*/ 2 w 31"/>
                      <a:gd name="T51" fmla="*/ 18 h 30"/>
                      <a:gd name="T52" fmla="*/ 5 w 31"/>
                      <a:gd name="T53" fmla="*/ 23 h 30"/>
                      <a:gd name="T54" fmla="*/ 7 w 31"/>
                      <a:gd name="T55" fmla="*/ 28 h 30"/>
                      <a:gd name="T56" fmla="*/ 12 w 31"/>
                      <a:gd name="T57" fmla="*/ 30 h 30"/>
                      <a:gd name="T58" fmla="*/ 20 w 31"/>
                      <a:gd name="T59" fmla="*/ 30 h 30"/>
                      <a:gd name="T60" fmla="*/ 25 w 31"/>
                      <a:gd name="T61" fmla="*/ 28 h 30"/>
                      <a:gd name="T62" fmla="*/ 27 w 31"/>
                      <a:gd name="T63" fmla="*/ 23 h 30"/>
                      <a:gd name="T64" fmla="*/ 30 w 31"/>
                      <a:gd name="T65" fmla="*/ 18 h 30"/>
                      <a:gd name="T66" fmla="*/ 31 w 31"/>
                      <a:gd name="T67" fmla="*/ 15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
                      <a:gd name="T103" fmla="*/ 0 h 30"/>
                      <a:gd name="T104" fmla="*/ 31 w 31"/>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 h="30">
                        <a:moveTo>
                          <a:pt x="31" y="15"/>
                        </a:moveTo>
                        <a:lnTo>
                          <a:pt x="30" y="14"/>
                        </a:lnTo>
                        <a:lnTo>
                          <a:pt x="30" y="10"/>
                        </a:lnTo>
                        <a:lnTo>
                          <a:pt x="30" y="9"/>
                        </a:lnTo>
                        <a:lnTo>
                          <a:pt x="27" y="5"/>
                        </a:lnTo>
                        <a:lnTo>
                          <a:pt x="25" y="4"/>
                        </a:lnTo>
                        <a:lnTo>
                          <a:pt x="22" y="4"/>
                        </a:lnTo>
                        <a:lnTo>
                          <a:pt x="20" y="0"/>
                        </a:lnTo>
                        <a:lnTo>
                          <a:pt x="15" y="0"/>
                        </a:lnTo>
                        <a:lnTo>
                          <a:pt x="12" y="0"/>
                        </a:lnTo>
                        <a:lnTo>
                          <a:pt x="10" y="4"/>
                        </a:lnTo>
                        <a:lnTo>
                          <a:pt x="7" y="4"/>
                        </a:lnTo>
                        <a:lnTo>
                          <a:pt x="5" y="5"/>
                        </a:lnTo>
                        <a:lnTo>
                          <a:pt x="2" y="9"/>
                        </a:lnTo>
                        <a:lnTo>
                          <a:pt x="2" y="10"/>
                        </a:lnTo>
                        <a:lnTo>
                          <a:pt x="0" y="14"/>
                        </a:lnTo>
                        <a:lnTo>
                          <a:pt x="0" y="15"/>
                        </a:lnTo>
                        <a:lnTo>
                          <a:pt x="0" y="18"/>
                        </a:lnTo>
                        <a:lnTo>
                          <a:pt x="2" y="23"/>
                        </a:lnTo>
                        <a:lnTo>
                          <a:pt x="2" y="25"/>
                        </a:lnTo>
                        <a:lnTo>
                          <a:pt x="5" y="28"/>
                        </a:lnTo>
                        <a:lnTo>
                          <a:pt x="7" y="28"/>
                        </a:lnTo>
                        <a:lnTo>
                          <a:pt x="10" y="30"/>
                        </a:lnTo>
                        <a:lnTo>
                          <a:pt x="12" y="30"/>
                        </a:lnTo>
                        <a:lnTo>
                          <a:pt x="15" y="30"/>
                        </a:lnTo>
                        <a:lnTo>
                          <a:pt x="18" y="30"/>
                        </a:lnTo>
                        <a:lnTo>
                          <a:pt x="20" y="30"/>
                        </a:lnTo>
                        <a:lnTo>
                          <a:pt x="22" y="30"/>
                        </a:lnTo>
                        <a:lnTo>
                          <a:pt x="25" y="28"/>
                        </a:lnTo>
                        <a:lnTo>
                          <a:pt x="27" y="28"/>
                        </a:lnTo>
                        <a:lnTo>
                          <a:pt x="30" y="25"/>
                        </a:lnTo>
                        <a:lnTo>
                          <a:pt x="30" y="23"/>
                        </a:lnTo>
                        <a:lnTo>
                          <a:pt x="30" y="18"/>
                        </a:lnTo>
                        <a:lnTo>
                          <a:pt x="31" y="15"/>
                        </a:lnTo>
                        <a:lnTo>
                          <a:pt x="30" y="15"/>
                        </a:lnTo>
                        <a:lnTo>
                          <a:pt x="30" y="14"/>
                        </a:lnTo>
                        <a:lnTo>
                          <a:pt x="30" y="10"/>
                        </a:lnTo>
                        <a:lnTo>
                          <a:pt x="27" y="9"/>
                        </a:lnTo>
                        <a:lnTo>
                          <a:pt x="27" y="5"/>
                        </a:lnTo>
                        <a:lnTo>
                          <a:pt x="25" y="4"/>
                        </a:lnTo>
                        <a:lnTo>
                          <a:pt x="22" y="4"/>
                        </a:lnTo>
                        <a:lnTo>
                          <a:pt x="20" y="0"/>
                        </a:lnTo>
                        <a:lnTo>
                          <a:pt x="15" y="0"/>
                        </a:lnTo>
                        <a:lnTo>
                          <a:pt x="12" y="0"/>
                        </a:lnTo>
                        <a:lnTo>
                          <a:pt x="10" y="4"/>
                        </a:lnTo>
                        <a:lnTo>
                          <a:pt x="7" y="4"/>
                        </a:lnTo>
                        <a:lnTo>
                          <a:pt x="5" y="5"/>
                        </a:lnTo>
                        <a:lnTo>
                          <a:pt x="5" y="9"/>
                        </a:lnTo>
                        <a:lnTo>
                          <a:pt x="2" y="10"/>
                        </a:lnTo>
                        <a:lnTo>
                          <a:pt x="2" y="14"/>
                        </a:lnTo>
                        <a:lnTo>
                          <a:pt x="2" y="15"/>
                        </a:lnTo>
                        <a:lnTo>
                          <a:pt x="2" y="18"/>
                        </a:lnTo>
                        <a:lnTo>
                          <a:pt x="2" y="20"/>
                        </a:lnTo>
                        <a:lnTo>
                          <a:pt x="5" y="23"/>
                        </a:lnTo>
                        <a:lnTo>
                          <a:pt x="5" y="25"/>
                        </a:lnTo>
                        <a:lnTo>
                          <a:pt x="7" y="28"/>
                        </a:lnTo>
                        <a:lnTo>
                          <a:pt x="10" y="30"/>
                        </a:lnTo>
                        <a:lnTo>
                          <a:pt x="12" y="30"/>
                        </a:lnTo>
                        <a:lnTo>
                          <a:pt x="15" y="30"/>
                        </a:lnTo>
                        <a:lnTo>
                          <a:pt x="20" y="30"/>
                        </a:lnTo>
                        <a:lnTo>
                          <a:pt x="22" y="30"/>
                        </a:lnTo>
                        <a:lnTo>
                          <a:pt x="25" y="28"/>
                        </a:lnTo>
                        <a:lnTo>
                          <a:pt x="27" y="25"/>
                        </a:lnTo>
                        <a:lnTo>
                          <a:pt x="27" y="23"/>
                        </a:lnTo>
                        <a:lnTo>
                          <a:pt x="30" y="20"/>
                        </a:lnTo>
                        <a:lnTo>
                          <a:pt x="30" y="18"/>
                        </a:lnTo>
                        <a:lnTo>
                          <a:pt x="30" y="15"/>
                        </a:lnTo>
                        <a:lnTo>
                          <a:pt x="31" y="15"/>
                        </a:lnTo>
                        <a:close/>
                      </a:path>
                    </a:pathLst>
                  </a:custGeom>
                  <a:solidFill>
                    <a:srgbClr val="BBBBBB"/>
                  </a:solidFill>
                  <a:ln w="9525">
                    <a:noFill/>
                    <a:round/>
                    <a:headEnd/>
                    <a:tailEnd/>
                  </a:ln>
                </p:spPr>
                <p:txBody>
                  <a:bodyPr/>
                  <a:lstStyle/>
                  <a:p>
                    <a:endParaRPr lang="en-US"/>
                  </a:p>
                </p:txBody>
              </p:sp>
              <p:sp>
                <p:nvSpPr>
                  <p:cNvPr id="37810" name="Freeform 964"/>
                  <p:cNvSpPr>
                    <a:spLocks/>
                  </p:cNvSpPr>
                  <p:nvPr/>
                </p:nvSpPr>
                <p:spPr bwMode="auto">
                  <a:xfrm>
                    <a:off x="757" y="1725"/>
                    <a:ext cx="28" cy="30"/>
                  </a:xfrm>
                  <a:custGeom>
                    <a:avLst/>
                    <a:gdLst>
                      <a:gd name="T0" fmla="*/ 28 w 28"/>
                      <a:gd name="T1" fmla="*/ 14 h 30"/>
                      <a:gd name="T2" fmla="*/ 25 w 28"/>
                      <a:gd name="T3" fmla="*/ 9 h 30"/>
                      <a:gd name="T4" fmla="*/ 23 w 28"/>
                      <a:gd name="T5" fmla="*/ 4 h 30"/>
                      <a:gd name="T6" fmla="*/ 18 w 28"/>
                      <a:gd name="T7" fmla="*/ 0 h 30"/>
                      <a:gd name="T8" fmla="*/ 10 w 28"/>
                      <a:gd name="T9" fmla="*/ 0 h 30"/>
                      <a:gd name="T10" fmla="*/ 5 w 28"/>
                      <a:gd name="T11" fmla="*/ 4 h 30"/>
                      <a:gd name="T12" fmla="*/ 3 w 28"/>
                      <a:gd name="T13" fmla="*/ 9 h 30"/>
                      <a:gd name="T14" fmla="*/ 0 w 28"/>
                      <a:gd name="T15" fmla="*/ 14 h 30"/>
                      <a:gd name="T16" fmla="*/ 0 w 28"/>
                      <a:gd name="T17" fmla="*/ 18 h 30"/>
                      <a:gd name="T18" fmla="*/ 3 w 28"/>
                      <a:gd name="T19" fmla="*/ 23 h 30"/>
                      <a:gd name="T20" fmla="*/ 5 w 28"/>
                      <a:gd name="T21" fmla="*/ 28 h 30"/>
                      <a:gd name="T22" fmla="*/ 10 w 28"/>
                      <a:gd name="T23" fmla="*/ 30 h 30"/>
                      <a:gd name="T24" fmla="*/ 18 w 28"/>
                      <a:gd name="T25" fmla="*/ 30 h 30"/>
                      <a:gd name="T26" fmla="*/ 23 w 28"/>
                      <a:gd name="T27" fmla="*/ 28 h 30"/>
                      <a:gd name="T28" fmla="*/ 25 w 28"/>
                      <a:gd name="T29" fmla="*/ 23 h 30"/>
                      <a:gd name="T30" fmla="*/ 28 w 28"/>
                      <a:gd name="T31" fmla="*/ 18 h 30"/>
                      <a:gd name="T32" fmla="*/ 28 w 28"/>
                      <a:gd name="T33" fmla="*/ 14 h 30"/>
                      <a:gd name="T34" fmla="*/ 25 w 28"/>
                      <a:gd name="T35" fmla="*/ 9 h 30"/>
                      <a:gd name="T36" fmla="*/ 23 w 28"/>
                      <a:gd name="T37" fmla="*/ 4 h 30"/>
                      <a:gd name="T38" fmla="*/ 18 w 28"/>
                      <a:gd name="T39" fmla="*/ 4 h 30"/>
                      <a:gd name="T40" fmla="*/ 10 w 28"/>
                      <a:gd name="T41" fmla="*/ 4 h 30"/>
                      <a:gd name="T42" fmla="*/ 5 w 28"/>
                      <a:gd name="T43" fmla="*/ 4 h 30"/>
                      <a:gd name="T44" fmla="*/ 3 w 28"/>
                      <a:gd name="T45" fmla="*/ 9 h 30"/>
                      <a:gd name="T46" fmla="*/ 0 w 28"/>
                      <a:gd name="T47" fmla="*/ 14 h 30"/>
                      <a:gd name="T48" fmla="*/ 0 w 28"/>
                      <a:gd name="T49" fmla="*/ 18 h 30"/>
                      <a:gd name="T50" fmla="*/ 3 w 28"/>
                      <a:gd name="T51" fmla="*/ 23 h 30"/>
                      <a:gd name="T52" fmla="*/ 5 w 28"/>
                      <a:gd name="T53" fmla="*/ 28 h 30"/>
                      <a:gd name="T54" fmla="*/ 10 w 28"/>
                      <a:gd name="T55" fmla="*/ 30 h 30"/>
                      <a:gd name="T56" fmla="*/ 18 w 28"/>
                      <a:gd name="T57" fmla="*/ 30 h 30"/>
                      <a:gd name="T58" fmla="*/ 23 w 28"/>
                      <a:gd name="T59" fmla="*/ 28 h 30"/>
                      <a:gd name="T60" fmla="*/ 25 w 28"/>
                      <a:gd name="T61" fmla="*/ 23 h 30"/>
                      <a:gd name="T62" fmla="*/ 28 w 28"/>
                      <a:gd name="T63" fmla="*/ 1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30"/>
                      <a:gd name="T98" fmla="*/ 28 w 28"/>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30">
                        <a:moveTo>
                          <a:pt x="28" y="15"/>
                        </a:moveTo>
                        <a:lnTo>
                          <a:pt x="28" y="14"/>
                        </a:lnTo>
                        <a:lnTo>
                          <a:pt x="28" y="10"/>
                        </a:lnTo>
                        <a:lnTo>
                          <a:pt x="25" y="9"/>
                        </a:lnTo>
                        <a:lnTo>
                          <a:pt x="25" y="5"/>
                        </a:lnTo>
                        <a:lnTo>
                          <a:pt x="23" y="4"/>
                        </a:lnTo>
                        <a:lnTo>
                          <a:pt x="20" y="4"/>
                        </a:lnTo>
                        <a:lnTo>
                          <a:pt x="18" y="0"/>
                        </a:lnTo>
                        <a:lnTo>
                          <a:pt x="13" y="0"/>
                        </a:lnTo>
                        <a:lnTo>
                          <a:pt x="10" y="0"/>
                        </a:lnTo>
                        <a:lnTo>
                          <a:pt x="8" y="4"/>
                        </a:lnTo>
                        <a:lnTo>
                          <a:pt x="5" y="4"/>
                        </a:lnTo>
                        <a:lnTo>
                          <a:pt x="3" y="5"/>
                        </a:lnTo>
                        <a:lnTo>
                          <a:pt x="3" y="9"/>
                        </a:lnTo>
                        <a:lnTo>
                          <a:pt x="0" y="10"/>
                        </a:lnTo>
                        <a:lnTo>
                          <a:pt x="0" y="14"/>
                        </a:lnTo>
                        <a:lnTo>
                          <a:pt x="0" y="15"/>
                        </a:lnTo>
                        <a:lnTo>
                          <a:pt x="0" y="18"/>
                        </a:lnTo>
                        <a:lnTo>
                          <a:pt x="0" y="20"/>
                        </a:lnTo>
                        <a:lnTo>
                          <a:pt x="3" y="23"/>
                        </a:lnTo>
                        <a:lnTo>
                          <a:pt x="3" y="25"/>
                        </a:lnTo>
                        <a:lnTo>
                          <a:pt x="5" y="28"/>
                        </a:lnTo>
                        <a:lnTo>
                          <a:pt x="8" y="30"/>
                        </a:lnTo>
                        <a:lnTo>
                          <a:pt x="10" y="30"/>
                        </a:lnTo>
                        <a:lnTo>
                          <a:pt x="13" y="30"/>
                        </a:lnTo>
                        <a:lnTo>
                          <a:pt x="18" y="30"/>
                        </a:lnTo>
                        <a:lnTo>
                          <a:pt x="20" y="30"/>
                        </a:lnTo>
                        <a:lnTo>
                          <a:pt x="23" y="28"/>
                        </a:lnTo>
                        <a:lnTo>
                          <a:pt x="25" y="25"/>
                        </a:lnTo>
                        <a:lnTo>
                          <a:pt x="25" y="23"/>
                        </a:lnTo>
                        <a:lnTo>
                          <a:pt x="28" y="20"/>
                        </a:lnTo>
                        <a:lnTo>
                          <a:pt x="28" y="18"/>
                        </a:lnTo>
                        <a:lnTo>
                          <a:pt x="28" y="15"/>
                        </a:lnTo>
                        <a:lnTo>
                          <a:pt x="28" y="14"/>
                        </a:lnTo>
                        <a:lnTo>
                          <a:pt x="28" y="10"/>
                        </a:lnTo>
                        <a:lnTo>
                          <a:pt x="25" y="9"/>
                        </a:lnTo>
                        <a:lnTo>
                          <a:pt x="23" y="5"/>
                        </a:lnTo>
                        <a:lnTo>
                          <a:pt x="23" y="4"/>
                        </a:lnTo>
                        <a:lnTo>
                          <a:pt x="20" y="4"/>
                        </a:lnTo>
                        <a:lnTo>
                          <a:pt x="18" y="4"/>
                        </a:lnTo>
                        <a:lnTo>
                          <a:pt x="13" y="4"/>
                        </a:lnTo>
                        <a:lnTo>
                          <a:pt x="10" y="4"/>
                        </a:lnTo>
                        <a:lnTo>
                          <a:pt x="8" y="4"/>
                        </a:lnTo>
                        <a:lnTo>
                          <a:pt x="5" y="4"/>
                        </a:lnTo>
                        <a:lnTo>
                          <a:pt x="3" y="5"/>
                        </a:lnTo>
                        <a:lnTo>
                          <a:pt x="3" y="9"/>
                        </a:lnTo>
                        <a:lnTo>
                          <a:pt x="0" y="10"/>
                        </a:lnTo>
                        <a:lnTo>
                          <a:pt x="0" y="14"/>
                        </a:lnTo>
                        <a:lnTo>
                          <a:pt x="0" y="15"/>
                        </a:lnTo>
                        <a:lnTo>
                          <a:pt x="0" y="18"/>
                        </a:lnTo>
                        <a:lnTo>
                          <a:pt x="0" y="20"/>
                        </a:lnTo>
                        <a:lnTo>
                          <a:pt x="3" y="23"/>
                        </a:lnTo>
                        <a:lnTo>
                          <a:pt x="3" y="25"/>
                        </a:lnTo>
                        <a:lnTo>
                          <a:pt x="5" y="28"/>
                        </a:lnTo>
                        <a:lnTo>
                          <a:pt x="8" y="28"/>
                        </a:lnTo>
                        <a:lnTo>
                          <a:pt x="10" y="30"/>
                        </a:lnTo>
                        <a:lnTo>
                          <a:pt x="13" y="30"/>
                        </a:lnTo>
                        <a:lnTo>
                          <a:pt x="18" y="30"/>
                        </a:lnTo>
                        <a:lnTo>
                          <a:pt x="20" y="28"/>
                        </a:lnTo>
                        <a:lnTo>
                          <a:pt x="23" y="28"/>
                        </a:lnTo>
                        <a:lnTo>
                          <a:pt x="23" y="25"/>
                        </a:lnTo>
                        <a:lnTo>
                          <a:pt x="25" y="23"/>
                        </a:lnTo>
                        <a:lnTo>
                          <a:pt x="28" y="20"/>
                        </a:lnTo>
                        <a:lnTo>
                          <a:pt x="28" y="18"/>
                        </a:lnTo>
                        <a:lnTo>
                          <a:pt x="28" y="15"/>
                        </a:lnTo>
                        <a:close/>
                      </a:path>
                    </a:pathLst>
                  </a:custGeom>
                  <a:solidFill>
                    <a:srgbClr val="BDBDBD"/>
                  </a:solidFill>
                  <a:ln w="9525">
                    <a:noFill/>
                    <a:round/>
                    <a:headEnd/>
                    <a:tailEnd/>
                  </a:ln>
                </p:spPr>
                <p:txBody>
                  <a:bodyPr/>
                  <a:lstStyle/>
                  <a:p>
                    <a:endParaRPr lang="en-US"/>
                  </a:p>
                </p:txBody>
              </p:sp>
              <p:sp>
                <p:nvSpPr>
                  <p:cNvPr id="37811" name="Freeform 965"/>
                  <p:cNvSpPr>
                    <a:spLocks/>
                  </p:cNvSpPr>
                  <p:nvPr/>
                </p:nvSpPr>
                <p:spPr bwMode="auto">
                  <a:xfrm>
                    <a:off x="757" y="1729"/>
                    <a:ext cx="28" cy="26"/>
                  </a:xfrm>
                  <a:custGeom>
                    <a:avLst/>
                    <a:gdLst>
                      <a:gd name="T0" fmla="*/ 28 w 28"/>
                      <a:gd name="T1" fmla="*/ 11 h 26"/>
                      <a:gd name="T2" fmla="*/ 28 w 28"/>
                      <a:gd name="T3" fmla="*/ 10 h 26"/>
                      <a:gd name="T4" fmla="*/ 28 w 28"/>
                      <a:gd name="T5" fmla="*/ 6 h 26"/>
                      <a:gd name="T6" fmla="*/ 25 w 28"/>
                      <a:gd name="T7" fmla="*/ 5 h 26"/>
                      <a:gd name="T8" fmla="*/ 23 w 28"/>
                      <a:gd name="T9" fmla="*/ 1 h 26"/>
                      <a:gd name="T10" fmla="*/ 23 w 28"/>
                      <a:gd name="T11" fmla="*/ 0 h 26"/>
                      <a:gd name="T12" fmla="*/ 20 w 28"/>
                      <a:gd name="T13" fmla="*/ 0 h 26"/>
                      <a:gd name="T14" fmla="*/ 18 w 28"/>
                      <a:gd name="T15" fmla="*/ 0 h 26"/>
                      <a:gd name="T16" fmla="*/ 13 w 28"/>
                      <a:gd name="T17" fmla="*/ 0 h 26"/>
                      <a:gd name="T18" fmla="*/ 10 w 28"/>
                      <a:gd name="T19" fmla="*/ 0 h 26"/>
                      <a:gd name="T20" fmla="*/ 8 w 28"/>
                      <a:gd name="T21" fmla="*/ 0 h 26"/>
                      <a:gd name="T22" fmla="*/ 5 w 28"/>
                      <a:gd name="T23" fmla="*/ 0 h 26"/>
                      <a:gd name="T24" fmla="*/ 3 w 28"/>
                      <a:gd name="T25" fmla="*/ 1 h 26"/>
                      <a:gd name="T26" fmla="*/ 3 w 28"/>
                      <a:gd name="T27" fmla="*/ 5 h 26"/>
                      <a:gd name="T28" fmla="*/ 0 w 28"/>
                      <a:gd name="T29" fmla="*/ 6 h 26"/>
                      <a:gd name="T30" fmla="*/ 0 w 28"/>
                      <a:gd name="T31" fmla="*/ 10 h 26"/>
                      <a:gd name="T32" fmla="*/ 0 w 28"/>
                      <a:gd name="T33" fmla="*/ 11 h 26"/>
                      <a:gd name="T34" fmla="*/ 0 w 28"/>
                      <a:gd name="T35" fmla="*/ 14 h 26"/>
                      <a:gd name="T36" fmla="*/ 0 w 28"/>
                      <a:gd name="T37" fmla="*/ 16 h 26"/>
                      <a:gd name="T38" fmla="*/ 3 w 28"/>
                      <a:gd name="T39" fmla="*/ 19 h 26"/>
                      <a:gd name="T40" fmla="*/ 3 w 28"/>
                      <a:gd name="T41" fmla="*/ 21 h 26"/>
                      <a:gd name="T42" fmla="*/ 5 w 28"/>
                      <a:gd name="T43" fmla="*/ 24 h 26"/>
                      <a:gd name="T44" fmla="*/ 8 w 28"/>
                      <a:gd name="T45" fmla="*/ 24 h 26"/>
                      <a:gd name="T46" fmla="*/ 10 w 28"/>
                      <a:gd name="T47" fmla="*/ 26 h 26"/>
                      <a:gd name="T48" fmla="*/ 13 w 28"/>
                      <a:gd name="T49" fmla="*/ 26 h 26"/>
                      <a:gd name="T50" fmla="*/ 18 w 28"/>
                      <a:gd name="T51" fmla="*/ 26 h 26"/>
                      <a:gd name="T52" fmla="*/ 20 w 28"/>
                      <a:gd name="T53" fmla="*/ 24 h 26"/>
                      <a:gd name="T54" fmla="*/ 23 w 28"/>
                      <a:gd name="T55" fmla="*/ 24 h 26"/>
                      <a:gd name="T56" fmla="*/ 23 w 28"/>
                      <a:gd name="T57" fmla="*/ 21 h 26"/>
                      <a:gd name="T58" fmla="*/ 25 w 28"/>
                      <a:gd name="T59" fmla="*/ 19 h 26"/>
                      <a:gd name="T60" fmla="*/ 28 w 28"/>
                      <a:gd name="T61" fmla="*/ 16 h 26"/>
                      <a:gd name="T62" fmla="*/ 28 w 28"/>
                      <a:gd name="T63" fmla="*/ 14 h 26"/>
                      <a:gd name="T64" fmla="*/ 28 w 28"/>
                      <a:gd name="T65" fmla="*/ 11 h 26"/>
                      <a:gd name="T66" fmla="*/ 28 w 28"/>
                      <a:gd name="T67" fmla="*/ 10 h 26"/>
                      <a:gd name="T68" fmla="*/ 28 w 28"/>
                      <a:gd name="T69" fmla="*/ 6 h 26"/>
                      <a:gd name="T70" fmla="*/ 25 w 28"/>
                      <a:gd name="T71" fmla="*/ 5 h 26"/>
                      <a:gd name="T72" fmla="*/ 23 w 28"/>
                      <a:gd name="T73" fmla="*/ 1 h 26"/>
                      <a:gd name="T74" fmla="*/ 20 w 28"/>
                      <a:gd name="T75" fmla="*/ 0 h 26"/>
                      <a:gd name="T76" fmla="*/ 18 w 28"/>
                      <a:gd name="T77" fmla="*/ 0 h 26"/>
                      <a:gd name="T78" fmla="*/ 13 w 28"/>
                      <a:gd name="T79" fmla="*/ 0 h 26"/>
                      <a:gd name="T80" fmla="*/ 10 w 28"/>
                      <a:gd name="T81" fmla="*/ 0 h 26"/>
                      <a:gd name="T82" fmla="*/ 8 w 28"/>
                      <a:gd name="T83" fmla="*/ 0 h 26"/>
                      <a:gd name="T84" fmla="*/ 5 w 28"/>
                      <a:gd name="T85" fmla="*/ 1 h 26"/>
                      <a:gd name="T86" fmla="*/ 3 w 28"/>
                      <a:gd name="T87" fmla="*/ 5 h 26"/>
                      <a:gd name="T88" fmla="*/ 0 w 28"/>
                      <a:gd name="T89" fmla="*/ 6 h 26"/>
                      <a:gd name="T90" fmla="*/ 0 w 28"/>
                      <a:gd name="T91" fmla="*/ 10 h 26"/>
                      <a:gd name="T92" fmla="*/ 0 w 28"/>
                      <a:gd name="T93" fmla="*/ 11 h 26"/>
                      <a:gd name="T94" fmla="*/ 0 w 28"/>
                      <a:gd name="T95" fmla="*/ 14 h 26"/>
                      <a:gd name="T96" fmla="*/ 0 w 28"/>
                      <a:gd name="T97" fmla="*/ 16 h 26"/>
                      <a:gd name="T98" fmla="*/ 3 w 28"/>
                      <a:gd name="T99" fmla="*/ 19 h 26"/>
                      <a:gd name="T100" fmla="*/ 5 w 28"/>
                      <a:gd name="T101" fmla="*/ 21 h 26"/>
                      <a:gd name="T102" fmla="*/ 5 w 28"/>
                      <a:gd name="T103" fmla="*/ 24 h 26"/>
                      <a:gd name="T104" fmla="*/ 8 w 28"/>
                      <a:gd name="T105" fmla="*/ 24 h 26"/>
                      <a:gd name="T106" fmla="*/ 10 w 28"/>
                      <a:gd name="T107" fmla="*/ 26 h 26"/>
                      <a:gd name="T108" fmla="*/ 13 w 28"/>
                      <a:gd name="T109" fmla="*/ 26 h 26"/>
                      <a:gd name="T110" fmla="*/ 18 w 28"/>
                      <a:gd name="T111" fmla="*/ 26 h 26"/>
                      <a:gd name="T112" fmla="*/ 20 w 28"/>
                      <a:gd name="T113" fmla="*/ 24 h 26"/>
                      <a:gd name="T114" fmla="*/ 23 w 28"/>
                      <a:gd name="T115" fmla="*/ 24 h 26"/>
                      <a:gd name="T116" fmla="*/ 23 w 28"/>
                      <a:gd name="T117" fmla="*/ 21 h 26"/>
                      <a:gd name="T118" fmla="*/ 25 w 28"/>
                      <a:gd name="T119" fmla="*/ 19 h 26"/>
                      <a:gd name="T120" fmla="*/ 28 w 28"/>
                      <a:gd name="T121" fmla="*/ 16 h 26"/>
                      <a:gd name="T122" fmla="*/ 28 w 28"/>
                      <a:gd name="T123" fmla="*/ 14 h 26"/>
                      <a:gd name="T124" fmla="*/ 28 w 28"/>
                      <a:gd name="T125" fmla="*/ 11 h 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
                      <a:gd name="T190" fmla="*/ 0 h 26"/>
                      <a:gd name="T191" fmla="*/ 28 w 28"/>
                      <a:gd name="T192" fmla="*/ 26 h 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 h="26">
                        <a:moveTo>
                          <a:pt x="28" y="11"/>
                        </a:moveTo>
                        <a:lnTo>
                          <a:pt x="28" y="10"/>
                        </a:lnTo>
                        <a:lnTo>
                          <a:pt x="28" y="6"/>
                        </a:lnTo>
                        <a:lnTo>
                          <a:pt x="25" y="5"/>
                        </a:lnTo>
                        <a:lnTo>
                          <a:pt x="23" y="1"/>
                        </a:lnTo>
                        <a:lnTo>
                          <a:pt x="23" y="0"/>
                        </a:lnTo>
                        <a:lnTo>
                          <a:pt x="20" y="0"/>
                        </a:lnTo>
                        <a:lnTo>
                          <a:pt x="18" y="0"/>
                        </a:lnTo>
                        <a:lnTo>
                          <a:pt x="13" y="0"/>
                        </a:lnTo>
                        <a:lnTo>
                          <a:pt x="10" y="0"/>
                        </a:lnTo>
                        <a:lnTo>
                          <a:pt x="8" y="0"/>
                        </a:lnTo>
                        <a:lnTo>
                          <a:pt x="5" y="0"/>
                        </a:lnTo>
                        <a:lnTo>
                          <a:pt x="3" y="1"/>
                        </a:lnTo>
                        <a:lnTo>
                          <a:pt x="3" y="5"/>
                        </a:lnTo>
                        <a:lnTo>
                          <a:pt x="0" y="6"/>
                        </a:lnTo>
                        <a:lnTo>
                          <a:pt x="0" y="10"/>
                        </a:lnTo>
                        <a:lnTo>
                          <a:pt x="0" y="11"/>
                        </a:lnTo>
                        <a:lnTo>
                          <a:pt x="0" y="14"/>
                        </a:lnTo>
                        <a:lnTo>
                          <a:pt x="0" y="16"/>
                        </a:lnTo>
                        <a:lnTo>
                          <a:pt x="3" y="19"/>
                        </a:lnTo>
                        <a:lnTo>
                          <a:pt x="3" y="21"/>
                        </a:lnTo>
                        <a:lnTo>
                          <a:pt x="5" y="24"/>
                        </a:lnTo>
                        <a:lnTo>
                          <a:pt x="8" y="24"/>
                        </a:lnTo>
                        <a:lnTo>
                          <a:pt x="10" y="26"/>
                        </a:lnTo>
                        <a:lnTo>
                          <a:pt x="13" y="26"/>
                        </a:lnTo>
                        <a:lnTo>
                          <a:pt x="18" y="26"/>
                        </a:lnTo>
                        <a:lnTo>
                          <a:pt x="20" y="24"/>
                        </a:lnTo>
                        <a:lnTo>
                          <a:pt x="23" y="24"/>
                        </a:lnTo>
                        <a:lnTo>
                          <a:pt x="23" y="21"/>
                        </a:lnTo>
                        <a:lnTo>
                          <a:pt x="25" y="19"/>
                        </a:lnTo>
                        <a:lnTo>
                          <a:pt x="28" y="16"/>
                        </a:lnTo>
                        <a:lnTo>
                          <a:pt x="28" y="14"/>
                        </a:lnTo>
                        <a:lnTo>
                          <a:pt x="28" y="11"/>
                        </a:lnTo>
                        <a:lnTo>
                          <a:pt x="28" y="10"/>
                        </a:lnTo>
                        <a:lnTo>
                          <a:pt x="28" y="6"/>
                        </a:lnTo>
                        <a:lnTo>
                          <a:pt x="25" y="5"/>
                        </a:lnTo>
                        <a:lnTo>
                          <a:pt x="23" y="1"/>
                        </a:lnTo>
                        <a:lnTo>
                          <a:pt x="20" y="0"/>
                        </a:lnTo>
                        <a:lnTo>
                          <a:pt x="18" y="0"/>
                        </a:lnTo>
                        <a:lnTo>
                          <a:pt x="13" y="0"/>
                        </a:lnTo>
                        <a:lnTo>
                          <a:pt x="10" y="0"/>
                        </a:lnTo>
                        <a:lnTo>
                          <a:pt x="8" y="0"/>
                        </a:lnTo>
                        <a:lnTo>
                          <a:pt x="5" y="1"/>
                        </a:lnTo>
                        <a:lnTo>
                          <a:pt x="3" y="5"/>
                        </a:lnTo>
                        <a:lnTo>
                          <a:pt x="0" y="6"/>
                        </a:lnTo>
                        <a:lnTo>
                          <a:pt x="0" y="10"/>
                        </a:lnTo>
                        <a:lnTo>
                          <a:pt x="0" y="11"/>
                        </a:lnTo>
                        <a:lnTo>
                          <a:pt x="0" y="14"/>
                        </a:lnTo>
                        <a:lnTo>
                          <a:pt x="0" y="16"/>
                        </a:lnTo>
                        <a:lnTo>
                          <a:pt x="3" y="19"/>
                        </a:lnTo>
                        <a:lnTo>
                          <a:pt x="5" y="21"/>
                        </a:lnTo>
                        <a:lnTo>
                          <a:pt x="5" y="24"/>
                        </a:lnTo>
                        <a:lnTo>
                          <a:pt x="8" y="24"/>
                        </a:lnTo>
                        <a:lnTo>
                          <a:pt x="10" y="26"/>
                        </a:lnTo>
                        <a:lnTo>
                          <a:pt x="13" y="26"/>
                        </a:lnTo>
                        <a:lnTo>
                          <a:pt x="18" y="26"/>
                        </a:lnTo>
                        <a:lnTo>
                          <a:pt x="20" y="24"/>
                        </a:lnTo>
                        <a:lnTo>
                          <a:pt x="23" y="24"/>
                        </a:lnTo>
                        <a:lnTo>
                          <a:pt x="23" y="21"/>
                        </a:lnTo>
                        <a:lnTo>
                          <a:pt x="25" y="19"/>
                        </a:lnTo>
                        <a:lnTo>
                          <a:pt x="28" y="16"/>
                        </a:lnTo>
                        <a:lnTo>
                          <a:pt x="28" y="14"/>
                        </a:lnTo>
                        <a:lnTo>
                          <a:pt x="28" y="11"/>
                        </a:lnTo>
                        <a:close/>
                      </a:path>
                    </a:pathLst>
                  </a:custGeom>
                  <a:solidFill>
                    <a:srgbClr val="BFBFBF"/>
                  </a:solidFill>
                  <a:ln w="9525">
                    <a:noFill/>
                    <a:round/>
                    <a:headEnd/>
                    <a:tailEnd/>
                  </a:ln>
                </p:spPr>
                <p:txBody>
                  <a:bodyPr/>
                  <a:lstStyle/>
                  <a:p>
                    <a:endParaRPr lang="en-US"/>
                  </a:p>
                </p:txBody>
              </p:sp>
              <p:sp>
                <p:nvSpPr>
                  <p:cNvPr id="37812" name="Freeform 966"/>
                  <p:cNvSpPr>
                    <a:spLocks/>
                  </p:cNvSpPr>
                  <p:nvPr/>
                </p:nvSpPr>
                <p:spPr bwMode="auto">
                  <a:xfrm>
                    <a:off x="757" y="1729"/>
                    <a:ext cx="28" cy="26"/>
                  </a:xfrm>
                  <a:custGeom>
                    <a:avLst/>
                    <a:gdLst>
                      <a:gd name="T0" fmla="*/ 28 w 28"/>
                      <a:gd name="T1" fmla="*/ 11 h 26"/>
                      <a:gd name="T2" fmla="*/ 28 w 28"/>
                      <a:gd name="T3" fmla="*/ 10 h 26"/>
                      <a:gd name="T4" fmla="*/ 28 w 28"/>
                      <a:gd name="T5" fmla="*/ 6 h 26"/>
                      <a:gd name="T6" fmla="*/ 25 w 28"/>
                      <a:gd name="T7" fmla="*/ 5 h 26"/>
                      <a:gd name="T8" fmla="*/ 23 w 28"/>
                      <a:gd name="T9" fmla="*/ 1 h 26"/>
                      <a:gd name="T10" fmla="*/ 20 w 28"/>
                      <a:gd name="T11" fmla="*/ 0 h 26"/>
                      <a:gd name="T12" fmla="*/ 18 w 28"/>
                      <a:gd name="T13" fmla="*/ 0 h 26"/>
                      <a:gd name="T14" fmla="*/ 13 w 28"/>
                      <a:gd name="T15" fmla="*/ 0 h 26"/>
                      <a:gd name="T16" fmla="*/ 10 w 28"/>
                      <a:gd name="T17" fmla="*/ 0 h 26"/>
                      <a:gd name="T18" fmla="*/ 8 w 28"/>
                      <a:gd name="T19" fmla="*/ 0 h 26"/>
                      <a:gd name="T20" fmla="*/ 5 w 28"/>
                      <a:gd name="T21" fmla="*/ 1 h 26"/>
                      <a:gd name="T22" fmla="*/ 3 w 28"/>
                      <a:gd name="T23" fmla="*/ 5 h 26"/>
                      <a:gd name="T24" fmla="*/ 0 w 28"/>
                      <a:gd name="T25" fmla="*/ 6 h 26"/>
                      <a:gd name="T26" fmla="*/ 0 w 28"/>
                      <a:gd name="T27" fmla="*/ 10 h 26"/>
                      <a:gd name="T28" fmla="*/ 0 w 28"/>
                      <a:gd name="T29" fmla="*/ 11 h 26"/>
                      <a:gd name="T30" fmla="*/ 0 w 28"/>
                      <a:gd name="T31" fmla="*/ 14 h 26"/>
                      <a:gd name="T32" fmla="*/ 0 w 28"/>
                      <a:gd name="T33" fmla="*/ 16 h 26"/>
                      <a:gd name="T34" fmla="*/ 3 w 28"/>
                      <a:gd name="T35" fmla="*/ 19 h 26"/>
                      <a:gd name="T36" fmla="*/ 5 w 28"/>
                      <a:gd name="T37" fmla="*/ 21 h 26"/>
                      <a:gd name="T38" fmla="*/ 5 w 28"/>
                      <a:gd name="T39" fmla="*/ 24 h 26"/>
                      <a:gd name="T40" fmla="*/ 8 w 28"/>
                      <a:gd name="T41" fmla="*/ 24 h 26"/>
                      <a:gd name="T42" fmla="*/ 10 w 28"/>
                      <a:gd name="T43" fmla="*/ 26 h 26"/>
                      <a:gd name="T44" fmla="*/ 13 w 28"/>
                      <a:gd name="T45" fmla="*/ 26 h 26"/>
                      <a:gd name="T46" fmla="*/ 18 w 28"/>
                      <a:gd name="T47" fmla="*/ 26 h 26"/>
                      <a:gd name="T48" fmla="*/ 20 w 28"/>
                      <a:gd name="T49" fmla="*/ 24 h 26"/>
                      <a:gd name="T50" fmla="*/ 23 w 28"/>
                      <a:gd name="T51" fmla="*/ 24 h 26"/>
                      <a:gd name="T52" fmla="*/ 23 w 28"/>
                      <a:gd name="T53" fmla="*/ 21 h 26"/>
                      <a:gd name="T54" fmla="*/ 25 w 28"/>
                      <a:gd name="T55" fmla="*/ 19 h 26"/>
                      <a:gd name="T56" fmla="*/ 28 w 28"/>
                      <a:gd name="T57" fmla="*/ 16 h 26"/>
                      <a:gd name="T58" fmla="*/ 28 w 28"/>
                      <a:gd name="T59" fmla="*/ 14 h 26"/>
                      <a:gd name="T60" fmla="*/ 28 w 28"/>
                      <a:gd name="T61" fmla="*/ 11 h 26"/>
                      <a:gd name="T62" fmla="*/ 28 w 28"/>
                      <a:gd name="T63" fmla="*/ 10 h 26"/>
                      <a:gd name="T64" fmla="*/ 25 w 28"/>
                      <a:gd name="T65" fmla="*/ 6 h 26"/>
                      <a:gd name="T66" fmla="*/ 25 w 28"/>
                      <a:gd name="T67" fmla="*/ 5 h 26"/>
                      <a:gd name="T68" fmla="*/ 23 w 28"/>
                      <a:gd name="T69" fmla="*/ 1 h 26"/>
                      <a:gd name="T70" fmla="*/ 20 w 28"/>
                      <a:gd name="T71" fmla="*/ 1 h 26"/>
                      <a:gd name="T72" fmla="*/ 20 w 28"/>
                      <a:gd name="T73" fmla="*/ 0 h 26"/>
                      <a:gd name="T74" fmla="*/ 18 w 28"/>
                      <a:gd name="T75" fmla="*/ 0 h 26"/>
                      <a:gd name="T76" fmla="*/ 13 w 28"/>
                      <a:gd name="T77" fmla="*/ 0 h 26"/>
                      <a:gd name="T78" fmla="*/ 10 w 28"/>
                      <a:gd name="T79" fmla="*/ 0 h 26"/>
                      <a:gd name="T80" fmla="*/ 8 w 28"/>
                      <a:gd name="T81" fmla="*/ 0 h 26"/>
                      <a:gd name="T82" fmla="*/ 8 w 28"/>
                      <a:gd name="T83" fmla="*/ 1 h 26"/>
                      <a:gd name="T84" fmla="*/ 5 w 28"/>
                      <a:gd name="T85" fmla="*/ 1 h 26"/>
                      <a:gd name="T86" fmla="*/ 3 w 28"/>
                      <a:gd name="T87" fmla="*/ 5 h 26"/>
                      <a:gd name="T88" fmla="*/ 3 w 28"/>
                      <a:gd name="T89" fmla="*/ 6 h 26"/>
                      <a:gd name="T90" fmla="*/ 0 w 28"/>
                      <a:gd name="T91" fmla="*/ 10 h 26"/>
                      <a:gd name="T92" fmla="*/ 0 w 28"/>
                      <a:gd name="T93" fmla="*/ 11 h 26"/>
                      <a:gd name="T94" fmla="*/ 0 w 28"/>
                      <a:gd name="T95" fmla="*/ 14 h 26"/>
                      <a:gd name="T96" fmla="*/ 3 w 28"/>
                      <a:gd name="T97" fmla="*/ 16 h 26"/>
                      <a:gd name="T98" fmla="*/ 3 w 28"/>
                      <a:gd name="T99" fmla="*/ 19 h 26"/>
                      <a:gd name="T100" fmla="*/ 5 w 28"/>
                      <a:gd name="T101" fmla="*/ 21 h 26"/>
                      <a:gd name="T102" fmla="*/ 8 w 28"/>
                      <a:gd name="T103" fmla="*/ 24 h 26"/>
                      <a:gd name="T104" fmla="*/ 10 w 28"/>
                      <a:gd name="T105" fmla="*/ 24 h 26"/>
                      <a:gd name="T106" fmla="*/ 13 w 28"/>
                      <a:gd name="T107" fmla="*/ 24 h 26"/>
                      <a:gd name="T108" fmla="*/ 18 w 28"/>
                      <a:gd name="T109" fmla="*/ 24 h 26"/>
                      <a:gd name="T110" fmla="*/ 20 w 28"/>
                      <a:gd name="T111" fmla="*/ 24 h 26"/>
                      <a:gd name="T112" fmla="*/ 23 w 28"/>
                      <a:gd name="T113" fmla="*/ 21 h 26"/>
                      <a:gd name="T114" fmla="*/ 25 w 28"/>
                      <a:gd name="T115" fmla="*/ 19 h 26"/>
                      <a:gd name="T116" fmla="*/ 25 w 28"/>
                      <a:gd name="T117" fmla="*/ 16 h 26"/>
                      <a:gd name="T118" fmla="*/ 28 w 28"/>
                      <a:gd name="T119" fmla="*/ 14 h 26"/>
                      <a:gd name="T120" fmla="*/ 28 w 28"/>
                      <a:gd name="T121" fmla="*/ 11 h 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26"/>
                      <a:gd name="T185" fmla="*/ 28 w 28"/>
                      <a:gd name="T186" fmla="*/ 26 h 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26">
                        <a:moveTo>
                          <a:pt x="28" y="11"/>
                        </a:moveTo>
                        <a:lnTo>
                          <a:pt x="28" y="10"/>
                        </a:lnTo>
                        <a:lnTo>
                          <a:pt x="28" y="6"/>
                        </a:lnTo>
                        <a:lnTo>
                          <a:pt x="25" y="5"/>
                        </a:lnTo>
                        <a:lnTo>
                          <a:pt x="23" y="1"/>
                        </a:lnTo>
                        <a:lnTo>
                          <a:pt x="20" y="0"/>
                        </a:lnTo>
                        <a:lnTo>
                          <a:pt x="18" y="0"/>
                        </a:lnTo>
                        <a:lnTo>
                          <a:pt x="13" y="0"/>
                        </a:lnTo>
                        <a:lnTo>
                          <a:pt x="10" y="0"/>
                        </a:lnTo>
                        <a:lnTo>
                          <a:pt x="8" y="0"/>
                        </a:lnTo>
                        <a:lnTo>
                          <a:pt x="5" y="1"/>
                        </a:lnTo>
                        <a:lnTo>
                          <a:pt x="3" y="5"/>
                        </a:lnTo>
                        <a:lnTo>
                          <a:pt x="0" y="6"/>
                        </a:lnTo>
                        <a:lnTo>
                          <a:pt x="0" y="10"/>
                        </a:lnTo>
                        <a:lnTo>
                          <a:pt x="0" y="11"/>
                        </a:lnTo>
                        <a:lnTo>
                          <a:pt x="0" y="14"/>
                        </a:lnTo>
                        <a:lnTo>
                          <a:pt x="0" y="16"/>
                        </a:lnTo>
                        <a:lnTo>
                          <a:pt x="3" y="19"/>
                        </a:lnTo>
                        <a:lnTo>
                          <a:pt x="5" y="21"/>
                        </a:lnTo>
                        <a:lnTo>
                          <a:pt x="5" y="24"/>
                        </a:lnTo>
                        <a:lnTo>
                          <a:pt x="8" y="24"/>
                        </a:lnTo>
                        <a:lnTo>
                          <a:pt x="10" y="26"/>
                        </a:lnTo>
                        <a:lnTo>
                          <a:pt x="13" y="26"/>
                        </a:lnTo>
                        <a:lnTo>
                          <a:pt x="18" y="26"/>
                        </a:lnTo>
                        <a:lnTo>
                          <a:pt x="20" y="24"/>
                        </a:lnTo>
                        <a:lnTo>
                          <a:pt x="23" y="24"/>
                        </a:lnTo>
                        <a:lnTo>
                          <a:pt x="23" y="21"/>
                        </a:lnTo>
                        <a:lnTo>
                          <a:pt x="25" y="19"/>
                        </a:lnTo>
                        <a:lnTo>
                          <a:pt x="28" y="16"/>
                        </a:lnTo>
                        <a:lnTo>
                          <a:pt x="28" y="14"/>
                        </a:lnTo>
                        <a:lnTo>
                          <a:pt x="28" y="11"/>
                        </a:lnTo>
                        <a:lnTo>
                          <a:pt x="28" y="10"/>
                        </a:lnTo>
                        <a:lnTo>
                          <a:pt x="25" y="6"/>
                        </a:lnTo>
                        <a:lnTo>
                          <a:pt x="25" y="5"/>
                        </a:lnTo>
                        <a:lnTo>
                          <a:pt x="23" y="1"/>
                        </a:lnTo>
                        <a:lnTo>
                          <a:pt x="20" y="1"/>
                        </a:lnTo>
                        <a:lnTo>
                          <a:pt x="20" y="0"/>
                        </a:lnTo>
                        <a:lnTo>
                          <a:pt x="18" y="0"/>
                        </a:lnTo>
                        <a:lnTo>
                          <a:pt x="13" y="0"/>
                        </a:lnTo>
                        <a:lnTo>
                          <a:pt x="10" y="0"/>
                        </a:lnTo>
                        <a:lnTo>
                          <a:pt x="8" y="0"/>
                        </a:lnTo>
                        <a:lnTo>
                          <a:pt x="8" y="1"/>
                        </a:lnTo>
                        <a:lnTo>
                          <a:pt x="5" y="1"/>
                        </a:lnTo>
                        <a:lnTo>
                          <a:pt x="3" y="5"/>
                        </a:lnTo>
                        <a:lnTo>
                          <a:pt x="3" y="6"/>
                        </a:lnTo>
                        <a:lnTo>
                          <a:pt x="0" y="10"/>
                        </a:lnTo>
                        <a:lnTo>
                          <a:pt x="0" y="11"/>
                        </a:lnTo>
                        <a:lnTo>
                          <a:pt x="0" y="14"/>
                        </a:lnTo>
                        <a:lnTo>
                          <a:pt x="3" y="16"/>
                        </a:lnTo>
                        <a:lnTo>
                          <a:pt x="3" y="19"/>
                        </a:lnTo>
                        <a:lnTo>
                          <a:pt x="5" y="21"/>
                        </a:lnTo>
                        <a:lnTo>
                          <a:pt x="8" y="24"/>
                        </a:lnTo>
                        <a:lnTo>
                          <a:pt x="10" y="24"/>
                        </a:lnTo>
                        <a:lnTo>
                          <a:pt x="13" y="24"/>
                        </a:lnTo>
                        <a:lnTo>
                          <a:pt x="18" y="24"/>
                        </a:lnTo>
                        <a:lnTo>
                          <a:pt x="20" y="24"/>
                        </a:lnTo>
                        <a:lnTo>
                          <a:pt x="23" y="21"/>
                        </a:lnTo>
                        <a:lnTo>
                          <a:pt x="25" y="19"/>
                        </a:lnTo>
                        <a:lnTo>
                          <a:pt x="25" y="16"/>
                        </a:lnTo>
                        <a:lnTo>
                          <a:pt x="28" y="14"/>
                        </a:lnTo>
                        <a:lnTo>
                          <a:pt x="28" y="11"/>
                        </a:lnTo>
                        <a:close/>
                      </a:path>
                    </a:pathLst>
                  </a:custGeom>
                  <a:solidFill>
                    <a:srgbClr val="C0C0C0"/>
                  </a:solidFill>
                  <a:ln w="9525">
                    <a:noFill/>
                    <a:round/>
                    <a:headEnd/>
                    <a:tailEnd/>
                  </a:ln>
                </p:spPr>
                <p:txBody>
                  <a:bodyPr/>
                  <a:lstStyle/>
                  <a:p>
                    <a:endParaRPr lang="en-US"/>
                  </a:p>
                </p:txBody>
              </p:sp>
              <p:sp>
                <p:nvSpPr>
                  <p:cNvPr id="37813" name="Freeform 967"/>
                  <p:cNvSpPr>
                    <a:spLocks/>
                  </p:cNvSpPr>
                  <p:nvPr/>
                </p:nvSpPr>
                <p:spPr bwMode="auto">
                  <a:xfrm>
                    <a:off x="757" y="1729"/>
                    <a:ext cx="28" cy="24"/>
                  </a:xfrm>
                  <a:custGeom>
                    <a:avLst/>
                    <a:gdLst>
                      <a:gd name="T0" fmla="*/ 28 w 28"/>
                      <a:gd name="T1" fmla="*/ 10 h 24"/>
                      <a:gd name="T2" fmla="*/ 25 w 28"/>
                      <a:gd name="T3" fmla="*/ 5 h 24"/>
                      <a:gd name="T4" fmla="*/ 20 w 28"/>
                      <a:gd name="T5" fmla="*/ 1 h 24"/>
                      <a:gd name="T6" fmla="*/ 18 w 28"/>
                      <a:gd name="T7" fmla="*/ 0 h 24"/>
                      <a:gd name="T8" fmla="*/ 10 w 28"/>
                      <a:gd name="T9" fmla="*/ 0 h 24"/>
                      <a:gd name="T10" fmla="*/ 8 w 28"/>
                      <a:gd name="T11" fmla="*/ 1 h 24"/>
                      <a:gd name="T12" fmla="*/ 3 w 28"/>
                      <a:gd name="T13" fmla="*/ 5 h 24"/>
                      <a:gd name="T14" fmla="*/ 0 w 28"/>
                      <a:gd name="T15" fmla="*/ 10 h 24"/>
                      <a:gd name="T16" fmla="*/ 0 w 28"/>
                      <a:gd name="T17" fmla="*/ 14 h 24"/>
                      <a:gd name="T18" fmla="*/ 3 w 28"/>
                      <a:gd name="T19" fmla="*/ 19 h 24"/>
                      <a:gd name="T20" fmla="*/ 8 w 28"/>
                      <a:gd name="T21" fmla="*/ 24 h 24"/>
                      <a:gd name="T22" fmla="*/ 13 w 28"/>
                      <a:gd name="T23" fmla="*/ 24 h 24"/>
                      <a:gd name="T24" fmla="*/ 20 w 28"/>
                      <a:gd name="T25" fmla="*/ 24 h 24"/>
                      <a:gd name="T26" fmla="*/ 25 w 28"/>
                      <a:gd name="T27" fmla="*/ 19 h 24"/>
                      <a:gd name="T28" fmla="*/ 28 w 28"/>
                      <a:gd name="T29" fmla="*/ 14 h 24"/>
                      <a:gd name="T30" fmla="*/ 25 w 28"/>
                      <a:gd name="T31" fmla="*/ 11 h 24"/>
                      <a:gd name="T32" fmla="*/ 25 w 28"/>
                      <a:gd name="T33" fmla="*/ 6 h 24"/>
                      <a:gd name="T34" fmla="*/ 23 w 28"/>
                      <a:gd name="T35" fmla="*/ 5 h 24"/>
                      <a:gd name="T36" fmla="*/ 18 w 28"/>
                      <a:gd name="T37" fmla="*/ 1 h 24"/>
                      <a:gd name="T38" fmla="*/ 13 w 28"/>
                      <a:gd name="T39" fmla="*/ 0 h 24"/>
                      <a:gd name="T40" fmla="*/ 10 w 28"/>
                      <a:gd name="T41" fmla="*/ 1 h 24"/>
                      <a:gd name="T42" fmla="*/ 5 w 28"/>
                      <a:gd name="T43" fmla="*/ 5 h 24"/>
                      <a:gd name="T44" fmla="*/ 3 w 28"/>
                      <a:gd name="T45" fmla="*/ 6 h 24"/>
                      <a:gd name="T46" fmla="*/ 0 w 28"/>
                      <a:gd name="T47" fmla="*/ 11 h 24"/>
                      <a:gd name="T48" fmla="*/ 3 w 28"/>
                      <a:gd name="T49" fmla="*/ 16 h 24"/>
                      <a:gd name="T50" fmla="*/ 5 w 28"/>
                      <a:gd name="T51" fmla="*/ 21 h 24"/>
                      <a:gd name="T52" fmla="*/ 10 w 28"/>
                      <a:gd name="T53" fmla="*/ 24 h 24"/>
                      <a:gd name="T54" fmla="*/ 16 w 28"/>
                      <a:gd name="T55" fmla="*/ 24 h 24"/>
                      <a:gd name="T56" fmla="*/ 20 w 28"/>
                      <a:gd name="T57" fmla="*/ 21 h 24"/>
                      <a:gd name="T58" fmla="*/ 25 w 28"/>
                      <a:gd name="T59" fmla="*/ 19 h 24"/>
                      <a:gd name="T60" fmla="*/ 25 w 28"/>
                      <a:gd name="T61" fmla="*/ 14 h 24"/>
                      <a:gd name="T62" fmla="*/ 28 w 28"/>
                      <a:gd name="T63" fmla="*/ 11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24"/>
                      <a:gd name="T98" fmla="*/ 28 w 28"/>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24">
                        <a:moveTo>
                          <a:pt x="28" y="11"/>
                        </a:moveTo>
                        <a:lnTo>
                          <a:pt x="28" y="10"/>
                        </a:lnTo>
                        <a:lnTo>
                          <a:pt x="25" y="6"/>
                        </a:lnTo>
                        <a:lnTo>
                          <a:pt x="25" y="5"/>
                        </a:lnTo>
                        <a:lnTo>
                          <a:pt x="23" y="1"/>
                        </a:lnTo>
                        <a:lnTo>
                          <a:pt x="20" y="1"/>
                        </a:lnTo>
                        <a:lnTo>
                          <a:pt x="20" y="0"/>
                        </a:lnTo>
                        <a:lnTo>
                          <a:pt x="18" y="0"/>
                        </a:lnTo>
                        <a:lnTo>
                          <a:pt x="13" y="0"/>
                        </a:lnTo>
                        <a:lnTo>
                          <a:pt x="10" y="0"/>
                        </a:lnTo>
                        <a:lnTo>
                          <a:pt x="8" y="0"/>
                        </a:lnTo>
                        <a:lnTo>
                          <a:pt x="8" y="1"/>
                        </a:lnTo>
                        <a:lnTo>
                          <a:pt x="5" y="1"/>
                        </a:lnTo>
                        <a:lnTo>
                          <a:pt x="3" y="5"/>
                        </a:lnTo>
                        <a:lnTo>
                          <a:pt x="3" y="6"/>
                        </a:lnTo>
                        <a:lnTo>
                          <a:pt x="0" y="10"/>
                        </a:lnTo>
                        <a:lnTo>
                          <a:pt x="0" y="11"/>
                        </a:lnTo>
                        <a:lnTo>
                          <a:pt x="0" y="14"/>
                        </a:lnTo>
                        <a:lnTo>
                          <a:pt x="3" y="16"/>
                        </a:lnTo>
                        <a:lnTo>
                          <a:pt x="3" y="19"/>
                        </a:lnTo>
                        <a:lnTo>
                          <a:pt x="5" y="21"/>
                        </a:lnTo>
                        <a:lnTo>
                          <a:pt x="8" y="24"/>
                        </a:lnTo>
                        <a:lnTo>
                          <a:pt x="10" y="24"/>
                        </a:lnTo>
                        <a:lnTo>
                          <a:pt x="13" y="24"/>
                        </a:lnTo>
                        <a:lnTo>
                          <a:pt x="18" y="24"/>
                        </a:lnTo>
                        <a:lnTo>
                          <a:pt x="20" y="24"/>
                        </a:lnTo>
                        <a:lnTo>
                          <a:pt x="23" y="21"/>
                        </a:lnTo>
                        <a:lnTo>
                          <a:pt x="25" y="19"/>
                        </a:lnTo>
                        <a:lnTo>
                          <a:pt x="25" y="16"/>
                        </a:lnTo>
                        <a:lnTo>
                          <a:pt x="28" y="14"/>
                        </a:lnTo>
                        <a:lnTo>
                          <a:pt x="28" y="11"/>
                        </a:lnTo>
                        <a:lnTo>
                          <a:pt x="25" y="11"/>
                        </a:lnTo>
                        <a:lnTo>
                          <a:pt x="25" y="10"/>
                        </a:lnTo>
                        <a:lnTo>
                          <a:pt x="25" y="6"/>
                        </a:lnTo>
                        <a:lnTo>
                          <a:pt x="25" y="5"/>
                        </a:lnTo>
                        <a:lnTo>
                          <a:pt x="23" y="5"/>
                        </a:lnTo>
                        <a:lnTo>
                          <a:pt x="20" y="1"/>
                        </a:lnTo>
                        <a:lnTo>
                          <a:pt x="18" y="1"/>
                        </a:lnTo>
                        <a:lnTo>
                          <a:pt x="16" y="0"/>
                        </a:lnTo>
                        <a:lnTo>
                          <a:pt x="13" y="0"/>
                        </a:lnTo>
                        <a:lnTo>
                          <a:pt x="10" y="0"/>
                        </a:lnTo>
                        <a:lnTo>
                          <a:pt x="10" y="1"/>
                        </a:lnTo>
                        <a:lnTo>
                          <a:pt x="8" y="1"/>
                        </a:lnTo>
                        <a:lnTo>
                          <a:pt x="5" y="5"/>
                        </a:lnTo>
                        <a:lnTo>
                          <a:pt x="3" y="5"/>
                        </a:lnTo>
                        <a:lnTo>
                          <a:pt x="3" y="6"/>
                        </a:lnTo>
                        <a:lnTo>
                          <a:pt x="3" y="10"/>
                        </a:lnTo>
                        <a:lnTo>
                          <a:pt x="0" y="11"/>
                        </a:lnTo>
                        <a:lnTo>
                          <a:pt x="3" y="14"/>
                        </a:lnTo>
                        <a:lnTo>
                          <a:pt x="3" y="16"/>
                        </a:lnTo>
                        <a:lnTo>
                          <a:pt x="3" y="19"/>
                        </a:lnTo>
                        <a:lnTo>
                          <a:pt x="5" y="21"/>
                        </a:lnTo>
                        <a:lnTo>
                          <a:pt x="8" y="21"/>
                        </a:lnTo>
                        <a:lnTo>
                          <a:pt x="10" y="24"/>
                        </a:lnTo>
                        <a:lnTo>
                          <a:pt x="13" y="24"/>
                        </a:lnTo>
                        <a:lnTo>
                          <a:pt x="16" y="24"/>
                        </a:lnTo>
                        <a:lnTo>
                          <a:pt x="18" y="24"/>
                        </a:lnTo>
                        <a:lnTo>
                          <a:pt x="20" y="21"/>
                        </a:lnTo>
                        <a:lnTo>
                          <a:pt x="23" y="21"/>
                        </a:lnTo>
                        <a:lnTo>
                          <a:pt x="25" y="19"/>
                        </a:lnTo>
                        <a:lnTo>
                          <a:pt x="25" y="16"/>
                        </a:lnTo>
                        <a:lnTo>
                          <a:pt x="25" y="14"/>
                        </a:lnTo>
                        <a:lnTo>
                          <a:pt x="25" y="11"/>
                        </a:lnTo>
                        <a:lnTo>
                          <a:pt x="28" y="11"/>
                        </a:lnTo>
                        <a:close/>
                      </a:path>
                    </a:pathLst>
                  </a:custGeom>
                  <a:solidFill>
                    <a:srgbClr val="C2C2C2"/>
                  </a:solidFill>
                  <a:ln w="9525">
                    <a:noFill/>
                    <a:round/>
                    <a:headEnd/>
                    <a:tailEnd/>
                  </a:ln>
                </p:spPr>
                <p:txBody>
                  <a:bodyPr/>
                  <a:lstStyle/>
                  <a:p>
                    <a:endParaRPr lang="en-US"/>
                  </a:p>
                </p:txBody>
              </p:sp>
              <p:sp>
                <p:nvSpPr>
                  <p:cNvPr id="37814" name="Freeform 968"/>
                  <p:cNvSpPr>
                    <a:spLocks/>
                  </p:cNvSpPr>
                  <p:nvPr/>
                </p:nvSpPr>
                <p:spPr bwMode="auto">
                  <a:xfrm>
                    <a:off x="757" y="1729"/>
                    <a:ext cx="25" cy="24"/>
                  </a:xfrm>
                  <a:custGeom>
                    <a:avLst/>
                    <a:gdLst>
                      <a:gd name="T0" fmla="*/ 25 w 25"/>
                      <a:gd name="T1" fmla="*/ 11 h 24"/>
                      <a:gd name="T2" fmla="*/ 25 w 25"/>
                      <a:gd name="T3" fmla="*/ 10 h 24"/>
                      <a:gd name="T4" fmla="*/ 25 w 25"/>
                      <a:gd name="T5" fmla="*/ 6 h 24"/>
                      <a:gd name="T6" fmla="*/ 25 w 25"/>
                      <a:gd name="T7" fmla="*/ 5 h 24"/>
                      <a:gd name="T8" fmla="*/ 23 w 25"/>
                      <a:gd name="T9" fmla="*/ 5 h 24"/>
                      <a:gd name="T10" fmla="*/ 20 w 25"/>
                      <a:gd name="T11" fmla="*/ 1 h 24"/>
                      <a:gd name="T12" fmla="*/ 18 w 25"/>
                      <a:gd name="T13" fmla="*/ 1 h 24"/>
                      <a:gd name="T14" fmla="*/ 16 w 25"/>
                      <a:gd name="T15" fmla="*/ 0 h 24"/>
                      <a:gd name="T16" fmla="*/ 13 w 25"/>
                      <a:gd name="T17" fmla="*/ 0 h 24"/>
                      <a:gd name="T18" fmla="*/ 10 w 25"/>
                      <a:gd name="T19" fmla="*/ 0 h 24"/>
                      <a:gd name="T20" fmla="*/ 10 w 25"/>
                      <a:gd name="T21" fmla="*/ 1 h 24"/>
                      <a:gd name="T22" fmla="*/ 8 w 25"/>
                      <a:gd name="T23" fmla="*/ 1 h 24"/>
                      <a:gd name="T24" fmla="*/ 5 w 25"/>
                      <a:gd name="T25" fmla="*/ 5 h 24"/>
                      <a:gd name="T26" fmla="*/ 3 w 25"/>
                      <a:gd name="T27" fmla="*/ 5 h 24"/>
                      <a:gd name="T28" fmla="*/ 3 w 25"/>
                      <a:gd name="T29" fmla="*/ 6 h 24"/>
                      <a:gd name="T30" fmla="*/ 3 w 25"/>
                      <a:gd name="T31" fmla="*/ 10 h 24"/>
                      <a:gd name="T32" fmla="*/ 0 w 25"/>
                      <a:gd name="T33" fmla="*/ 11 h 24"/>
                      <a:gd name="T34" fmla="*/ 3 w 25"/>
                      <a:gd name="T35" fmla="*/ 14 h 24"/>
                      <a:gd name="T36" fmla="*/ 3 w 25"/>
                      <a:gd name="T37" fmla="*/ 16 h 24"/>
                      <a:gd name="T38" fmla="*/ 3 w 25"/>
                      <a:gd name="T39" fmla="*/ 19 h 24"/>
                      <a:gd name="T40" fmla="*/ 5 w 25"/>
                      <a:gd name="T41" fmla="*/ 21 h 24"/>
                      <a:gd name="T42" fmla="*/ 8 w 25"/>
                      <a:gd name="T43" fmla="*/ 21 h 24"/>
                      <a:gd name="T44" fmla="*/ 10 w 25"/>
                      <a:gd name="T45" fmla="*/ 24 h 24"/>
                      <a:gd name="T46" fmla="*/ 13 w 25"/>
                      <a:gd name="T47" fmla="*/ 24 h 24"/>
                      <a:gd name="T48" fmla="*/ 16 w 25"/>
                      <a:gd name="T49" fmla="*/ 24 h 24"/>
                      <a:gd name="T50" fmla="*/ 18 w 25"/>
                      <a:gd name="T51" fmla="*/ 24 h 24"/>
                      <a:gd name="T52" fmla="*/ 20 w 25"/>
                      <a:gd name="T53" fmla="*/ 21 h 24"/>
                      <a:gd name="T54" fmla="*/ 23 w 25"/>
                      <a:gd name="T55" fmla="*/ 21 h 24"/>
                      <a:gd name="T56" fmla="*/ 25 w 25"/>
                      <a:gd name="T57" fmla="*/ 19 h 24"/>
                      <a:gd name="T58" fmla="*/ 25 w 25"/>
                      <a:gd name="T59" fmla="*/ 16 h 24"/>
                      <a:gd name="T60" fmla="*/ 25 w 25"/>
                      <a:gd name="T61" fmla="*/ 14 h 24"/>
                      <a:gd name="T62" fmla="*/ 25 w 25"/>
                      <a:gd name="T63" fmla="*/ 11 h 24"/>
                      <a:gd name="T64" fmla="*/ 25 w 25"/>
                      <a:gd name="T65" fmla="*/ 10 h 24"/>
                      <a:gd name="T66" fmla="*/ 25 w 25"/>
                      <a:gd name="T67" fmla="*/ 6 h 24"/>
                      <a:gd name="T68" fmla="*/ 23 w 25"/>
                      <a:gd name="T69" fmla="*/ 6 h 24"/>
                      <a:gd name="T70" fmla="*/ 23 w 25"/>
                      <a:gd name="T71" fmla="*/ 5 h 24"/>
                      <a:gd name="T72" fmla="*/ 20 w 25"/>
                      <a:gd name="T73" fmla="*/ 1 h 24"/>
                      <a:gd name="T74" fmla="*/ 18 w 25"/>
                      <a:gd name="T75" fmla="*/ 1 h 24"/>
                      <a:gd name="T76" fmla="*/ 16 w 25"/>
                      <a:gd name="T77" fmla="*/ 1 h 24"/>
                      <a:gd name="T78" fmla="*/ 13 w 25"/>
                      <a:gd name="T79" fmla="*/ 0 h 24"/>
                      <a:gd name="T80" fmla="*/ 13 w 25"/>
                      <a:gd name="T81" fmla="*/ 1 h 24"/>
                      <a:gd name="T82" fmla="*/ 10 w 25"/>
                      <a:gd name="T83" fmla="*/ 1 h 24"/>
                      <a:gd name="T84" fmla="*/ 8 w 25"/>
                      <a:gd name="T85" fmla="*/ 1 h 24"/>
                      <a:gd name="T86" fmla="*/ 5 w 25"/>
                      <a:gd name="T87" fmla="*/ 5 h 24"/>
                      <a:gd name="T88" fmla="*/ 5 w 25"/>
                      <a:gd name="T89" fmla="*/ 6 h 24"/>
                      <a:gd name="T90" fmla="*/ 3 w 25"/>
                      <a:gd name="T91" fmla="*/ 6 h 24"/>
                      <a:gd name="T92" fmla="*/ 3 w 25"/>
                      <a:gd name="T93" fmla="*/ 10 h 24"/>
                      <a:gd name="T94" fmla="*/ 3 w 25"/>
                      <a:gd name="T95" fmla="*/ 11 h 24"/>
                      <a:gd name="T96" fmla="*/ 3 w 25"/>
                      <a:gd name="T97" fmla="*/ 14 h 24"/>
                      <a:gd name="T98" fmla="*/ 3 w 25"/>
                      <a:gd name="T99" fmla="*/ 16 h 24"/>
                      <a:gd name="T100" fmla="*/ 5 w 25"/>
                      <a:gd name="T101" fmla="*/ 19 h 24"/>
                      <a:gd name="T102" fmla="*/ 5 w 25"/>
                      <a:gd name="T103" fmla="*/ 21 h 24"/>
                      <a:gd name="T104" fmla="*/ 8 w 25"/>
                      <a:gd name="T105" fmla="*/ 21 h 24"/>
                      <a:gd name="T106" fmla="*/ 10 w 25"/>
                      <a:gd name="T107" fmla="*/ 24 h 24"/>
                      <a:gd name="T108" fmla="*/ 13 w 25"/>
                      <a:gd name="T109" fmla="*/ 24 h 24"/>
                      <a:gd name="T110" fmla="*/ 16 w 25"/>
                      <a:gd name="T111" fmla="*/ 24 h 24"/>
                      <a:gd name="T112" fmla="*/ 18 w 25"/>
                      <a:gd name="T113" fmla="*/ 24 h 24"/>
                      <a:gd name="T114" fmla="*/ 20 w 25"/>
                      <a:gd name="T115" fmla="*/ 21 h 24"/>
                      <a:gd name="T116" fmla="*/ 23 w 25"/>
                      <a:gd name="T117" fmla="*/ 21 h 24"/>
                      <a:gd name="T118" fmla="*/ 23 w 25"/>
                      <a:gd name="T119" fmla="*/ 19 h 24"/>
                      <a:gd name="T120" fmla="*/ 25 w 25"/>
                      <a:gd name="T121" fmla="*/ 16 h 24"/>
                      <a:gd name="T122" fmla="*/ 25 w 25"/>
                      <a:gd name="T123" fmla="*/ 14 h 24"/>
                      <a:gd name="T124" fmla="*/ 25 w 25"/>
                      <a:gd name="T125" fmla="*/ 11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
                      <a:gd name="T190" fmla="*/ 0 h 24"/>
                      <a:gd name="T191" fmla="*/ 25 w 25"/>
                      <a:gd name="T192" fmla="*/ 24 h 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 h="24">
                        <a:moveTo>
                          <a:pt x="25" y="11"/>
                        </a:moveTo>
                        <a:lnTo>
                          <a:pt x="25" y="10"/>
                        </a:lnTo>
                        <a:lnTo>
                          <a:pt x="25" y="6"/>
                        </a:lnTo>
                        <a:lnTo>
                          <a:pt x="25" y="5"/>
                        </a:lnTo>
                        <a:lnTo>
                          <a:pt x="23" y="5"/>
                        </a:lnTo>
                        <a:lnTo>
                          <a:pt x="20" y="1"/>
                        </a:lnTo>
                        <a:lnTo>
                          <a:pt x="18" y="1"/>
                        </a:lnTo>
                        <a:lnTo>
                          <a:pt x="16" y="0"/>
                        </a:lnTo>
                        <a:lnTo>
                          <a:pt x="13" y="0"/>
                        </a:lnTo>
                        <a:lnTo>
                          <a:pt x="10" y="0"/>
                        </a:lnTo>
                        <a:lnTo>
                          <a:pt x="10" y="1"/>
                        </a:lnTo>
                        <a:lnTo>
                          <a:pt x="8" y="1"/>
                        </a:lnTo>
                        <a:lnTo>
                          <a:pt x="5" y="5"/>
                        </a:lnTo>
                        <a:lnTo>
                          <a:pt x="3" y="5"/>
                        </a:lnTo>
                        <a:lnTo>
                          <a:pt x="3" y="6"/>
                        </a:lnTo>
                        <a:lnTo>
                          <a:pt x="3" y="10"/>
                        </a:lnTo>
                        <a:lnTo>
                          <a:pt x="0" y="11"/>
                        </a:lnTo>
                        <a:lnTo>
                          <a:pt x="3" y="14"/>
                        </a:lnTo>
                        <a:lnTo>
                          <a:pt x="3" y="16"/>
                        </a:lnTo>
                        <a:lnTo>
                          <a:pt x="3" y="19"/>
                        </a:lnTo>
                        <a:lnTo>
                          <a:pt x="5" y="21"/>
                        </a:lnTo>
                        <a:lnTo>
                          <a:pt x="8" y="21"/>
                        </a:lnTo>
                        <a:lnTo>
                          <a:pt x="10" y="24"/>
                        </a:lnTo>
                        <a:lnTo>
                          <a:pt x="13" y="24"/>
                        </a:lnTo>
                        <a:lnTo>
                          <a:pt x="16" y="24"/>
                        </a:lnTo>
                        <a:lnTo>
                          <a:pt x="18" y="24"/>
                        </a:lnTo>
                        <a:lnTo>
                          <a:pt x="20" y="21"/>
                        </a:lnTo>
                        <a:lnTo>
                          <a:pt x="23" y="21"/>
                        </a:lnTo>
                        <a:lnTo>
                          <a:pt x="25" y="19"/>
                        </a:lnTo>
                        <a:lnTo>
                          <a:pt x="25" y="16"/>
                        </a:lnTo>
                        <a:lnTo>
                          <a:pt x="25" y="14"/>
                        </a:lnTo>
                        <a:lnTo>
                          <a:pt x="25" y="11"/>
                        </a:lnTo>
                        <a:lnTo>
                          <a:pt x="25" y="10"/>
                        </a:lnTo>
                        <a:lnTo>
                          <a:pt x="25" y="6"/>
                        </a:lnTo>
                        <a:lnTo>
                          <a:pt x="23" y="6"/>
                        </a:lnTo>
                        <a:lnTo>
                          <a:pt x="23" y="5"/>
                        </a:lnTo>
                        <a:lnTo>
                          <a:pt x="20" y="1"/>
                        </a:lnTo>
                        <a:lnTo>
                          <a:pt x="18" y="1"/>
                        </a:lnTo>
                        <a:lnTo>
                          <a:pt x="16" y="1"/>
                        </a:lnTo>
                        <a:lnTo>
                          <a:pt x="13" y="0"/>
                        </a:lnTo>
                        <a:lnTo>
                          <a:pt x="13" y="1"/>
                        </a:lnTo>
                        <a:lnTo>
                          <a:pt x="10" y="1"/>
                        </a:lnTo>
                        <a:lnTo>
                          <a:pt x="8" y="1"/>
                        </a:lnTo>
                        <a:lnTo>
                          <a:pt x="5" y="5"/>
                        </a:lnTo>
                        <a:lnTo>
                          <a:pt x="5" y="6"/>
                        </a:lnTo>
                        <a:lnTo>
                          <a:pt x="3" y="6"/>
                        </a:lnTo>
                        <a:lnTo>
                          <a:pt x="3" y="10"/>
                        </a:lnTo>
                        <a:lnTo>
                          <a:pt x="3" y="11"/>
                        </a:lnTo>
                        <a:lnTo>
                          <a:pt x="3" y="14"/>
                        </a:lnTo>
                        <a:lnTo>
                          <a:pt x="3" y="16"/>
                        </a:lnTo>
                        <a:lnTo>
                          <a:pt x="5" y="19"/>
                        </a:lnTo>
                        <a:lnTo>
                          <a:pt x="5" y="21"/>
                        </a:lnTo>
                        <a:lnTo>
                          <a:pt x="8" y="21"/>
                        </a:lnTo>
                        <a:lnTo>
                          <a:pt x="10" y="24"/>
                        </a:lnTo>
                        <a:lnTo>
                          <a:pt x="13" y="24"/>
                        </a:lnTo>
                        <a:lnTo>
                          <a:pt x="16" y="24"/>
                        </a:lnTo>
                        <a:lnTo>
                          <a:pt x="18" y="24"/>
                        </a:lnTo>
                        <a:lnTo>
                          <a:pt x="20" y="21"/>
                        </a:lnTo>
                        <a:lnTo>
                          <a:pt x="23" y="21"/>
                        </a:lnTo>
                        <a:lnTo>
                          <a:pt x="23" y="19"/>
                        </a:lnTo>
                        <a:lnTo>
                          <a:pt x="25" y="16"/>
                        </a:lnTo>
                        <a:lnTo>
                          <a:pt x="25" y="14"/>
                        </a:lnTo>
                        <a:lnTo>
                          <a:pt x="25" y="11"/>
                        </a:lnTo>
                        <a:close/>
                      </a:path>
                    </a:pathLst>
                  </a:custGeom>
                  <a:solidFill>
                    <a:srgbClr val="C3C3C3"/>
                  </a:solidFill>
                  <a:ln w="9525">
                    <a:noFill/>
                    <a:round/>
                    <a:headEnd/>
                    <a:tailEnd/>
                  </a:ln>
                </p:spPr>
                <p:txBody>
                  <a:bodyPr/>
                  <a:lstStyle/>
                  <a:p>
                    <a:endParaRPr lang="en-US"/>
                  </a:p>
                </p:txBody>
              </p:sp>
              <p:sp>
                <p:nvSpPr>
                  <p:cNvPr id="37815" name="Freeform 969"/>
                  <p:cNvSpPr>
                    <a:spLocks/>
                  </p:cNvSpPr>
                  <p:nvPr/>
                </p:nvSpPr>
                <p:spPr bwMode="auto">
                  <a:xfrm>
                    <a:off x="760" y="1729"/>
                    <a:ext cx="22" cy="24"/>
                  </a:xfrm>
                  <a:custGeom>
                    <a:avLst/>
                    <a:gdLst>
                      <a:gd name="T0" fmla="*/ 22 w 22"/>
                      <a:gd name="T1" fmla="*/ 11 h 24"/>
                      <a:gd name="T2" fmla="*/ 22 w 22"/>
                      <a:gd name="T3" fmla="*/ 10 h 24"/>
                      <a:gd name="T4" fmla="*/ 22 w 22"/>
                      <a:gd name="T5" fmla="*/ 6 h 24"/>
                      <a:gd name="T6" fmla="*/ 20 w 22"/>
                      <a:gd name="T7" fmla="*/ 6 h 24"/>
                      <a:gd name="T8" fmla="*/ 20 w 22"/>
                      <a:gd name="T9" fmla="*/ 5 h 24"/>
                      <a:gd name="T10" fmla="*/ 17 w 22"/>
                      <a:gd name="T11" fmla="*/ 1 h 24"/>
                      <a:gd name="T12" fmla="*/ 15 w 22"/>
                      <a:gd name="T13" fmla="*/ 1 h 24"/>
                      <a:gd name="T14" fmla="*/ 13 w 22"/>
                      <a:gd name="T15" fmla="*/ 1 h 24"/>
                      <a:gd name="T16" fmla="*/ 10 w 22"/>
                      <a:gd name="T17" fmla="*/ 0 h 24"/>
                      <a:gd name="T18" fmla="*/ 10 w 22"/>
                      <a:gd name="T19" fmla="*/ 1 h 24"/>
                      <a:gd name="T20" fmla="*/ 7 w 22"/>
                      <a:gd name="T21" fmla="*/ 1 h 24"/>
                      <a:gd name="T22" fmla="*/ 5 w 22"/>
                      <a:gd name="T23" fmla="*/ 1 h 24"/>
                      <a:gd name="T24" fmla="*/ 2 w 22"/>
                      <a:gd name="T25" fmla="*/ 5 h 24"/>
                      <a:gd name="T26" fmla="*/ 2 w 22"/>
                      <a:gd name="T27" fmla="*/ 6 h 24"/>
                      <a:gd name="T28" fmla="*/ 0 w 22"/>
                      <a:gd name="T29" fmla="*/ 6 h 24"/>
                      <a:gd name="T30" fmla="*/ 0 w 22"/>
                      <a:gd name="T31" fmla="*/ 10 h 24"/>
                      <a:gd name="T32" fmla="*/ 0 w 22"/>
                      <a:gd name="T33" fmla="*/ 11 h 24"/>
                      <a:gd name="T34" fmla="*/ 0 w 22"/>
                      <a:gd name="T35" fmla="*/ 14 h 24"/>
                      <a:gd name="T36" fmla="*/ 0 w 22"/>
                      <a:gd name="T37" fmla="*/ 16 h 24"/>
                      <a:gd name="T38" fmla="*/ 2 w 22"/>
                      <a:gd name="T39" fmla="*/ 19 h 24"/>
                      <a:gd name="T40" fmla="*/ 2 w 22"/>
                      <a:gd name="T41" fmla="*/ 21 h 24"/>
                      <a:gd name="T42" fmla="*/ 5 w 22"/>
                      <a:gd name="T43" fmla="*/ 21 h 24"/>
                      <a:gd name="T44" fmla="*/ 7 w 22"/>
                      <a:gd name="T45" fmla="*/ 24 h 24"/>
                      <a:gd name="T46" fmla="*/ 10 w 22"/>
                      <a:gd name="T47" fmla="*/ 24 h 24"/>
                      <a:gd name="T48" fmla="*/ 13 w 22"/>
                      <a:gd name="T49" fmla="*/ 24 h 24"/>
                      <a:gd name="T50" fmla="*/ 15 w 22"/>
                      <a:gd name="T51" fmla="*/ 24 h 24"/>
                      <a:gd name="T52" fmla="*/ 17 w 22"/>
                      <a:gd name="T53" fmla="*/ 21 h 24"/>
                      <a:gd name="T54" fmla="*/ 20 w 22"/>
                      <a:gd name="T55" fmla="*/ 21 h 24"/>
                      <a:gd name="T56" fmla="*/ 20 w 22"/>
                      <a:gd name="T57" fmla="*/ 19 h 24"/>
                      <a:gd name="T58" fmla="*/ 22 w 22"/>
                      <a:gd name="T59" fmla="*/ 16 h 24"/>
                      <a:gd name="T60" fmla="*/ 22 w 22"/>
                      <a:gd name="T61" fmla="*/ 14 h 24"/>
                      <a:gd name="T62" fmla="*/ 22 w 22"/>
                      <a:gd name="T63" fmla="*/ 11 h 24"/>
                      <a:gd name="T64" fmla="*/ 22 w 22"/>
                      <a:gd name="T65" fmla="*/ 10 h 24"/>
                      <a:gd name="T66" fmla="*/ 22 w 22"/>
                      <a:gd name="T67" fmla="*/ 6 h 24"/>
                      <a:gd name="T68" fmla="*/ 20 w 22"/>
                      <a:gd name="T69" fmla="*/ 6 h 24"/>
                      <a:gd name="T70" fmla="*/ 20 w 22"/>
                      <a:gd name="T71" fmla="*/ 5 h 24"/>
                      <a:gd name="T72" fmla="*/ 17 w 22"/>
                      <a:gd name="T73" fmla="*/ 1 h 24"/>
                      <a:gd name="T74" fmla="*/ 15 w 22"/>
                      <a:gd name="T75" fmla="*/ 1 h 24"/>
                      <a:gd name="T76" fmla="*/ 13 w 22"/>
                      <a:gd name="T77" fmla="*/ 1 h 24"/>
                      <a:gd name="T78" fmla="*/ 10 w 22"/>
                      <a:gd name="T79" fmla="*/ 1 h 24"/>
                      <a:gd name="T80" fmla="*/ 7 w 22"/>
                      <a:gd name="T81" fmla="*/ 1 h 24"/>
                      <a:gd name="T82" fmla="*/ 5 w 22"/>
                      <a:gd name="T83" fmla="*/ 1 h 24"/>
                      <a:gd name="T84" fmla="*/ 2 w 22"/>
                      <a:gd name="T85" fmla="*/ 5 h 24"/>
                      <a:gd name="T86" fmla="*/ 2 w 22"/>
                      <a:gd name="T87" fmla="*/ 6 h 24"/>
                      <a:gd name="T88" fmla="*/ 0 w 22"/>
                      <a:gd name="T89" fmla="*/ 6 h 24"/>
                      <a:gd name="T90" fmla="*/ 0 w 22"/>
                      <a:gd name="T91" fmla="*/ 10 h 24"/>
                      <a:gd name="T92" fmla="*/ 0 w 22"/>
                      <a:gd name="T93" fmla="*/ 11 h 24"/>
                      <a:gd name="T94" fmla="*/ 0 w 22"/>
                      <a:gd name="T95" fmla="*/ 14 h 24"/>
                      <a:gd name="T96" fmla="*/ 0 w 22"/>
                      <a:gd name="T97" fmla="*/ 16 h 24"/>
                      <a:gd name="T98" fmla="*/ 2 w 22"/>
                      <a:gd name="T99" fmla="*/ 19 h 24"/>
                      <a:gd name="T100" fmla="*/ 5 w 22"/>
                      <a:gd name="T101" fmla="*/ 21 h 24"/>
                      <a:gd name="T102" fmla="*/ 7 w 22"/>
                      <a:gd name="T103" fmla="*/ 21 h 24"/>
                      <a:gd name="T104" fmla="*/ 10 w 22"/>
                      <a:gd name="T105" fmla="*/ 24 h 24"/>
                      <a:gd name="T106" fmla="*/ 13 w 22"/>
                      <a:gd name="T107" fmla="*/ 24 h 24"/>
                      <a:gd name="T108" fmla="*/ 15 w 22"/>
                      <a:gd name="T109" fmla="*/ 21 h 24"/>
                      <a:gd name="T110" fmla="*/ 17 w 22"/>
                      <a:gd name="T111" fmla="*/ 21 h 24"/>
                      <a:gd name="T112" fmla="*/ 20 w 22"/>
                      <a:gd name="T113" fmla="*/ 19 h 24"/>
                      <a:gd name="T114" fmla="*/ 22 w 22"/>
                      <a:gd name="T115" fmla="*/ 16 h 24"/>
                      <a:gd name="T116" fmla="*/ 22 w 22"/>
                      <a:gd name="T117" fmla="*/ 14 h 24"/>
                      <a:gd name="T118" fmla="*/ 22 w 22"/>
                      <a:gd name="T119" fmla="*/ 11 h 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
                      <a:gd name="T181" fmla="*/ 0 h 24"/>
                      <a:gd name="T182" fmla="*/ 22 w 22"/>
                      <a:gd name="T183" fmla="*/ 24 h 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 h="24">
                        <a:moveTo>
                          <a:pt x="22" y="11"/>
                        </a:moveTo>
                        <a:lnTo>
                          <a:pt x="22" y="10"/>
                        </a:lnTo>
                        <a:lnTo>
                          <a:pt x="22" y="6"/>
                        </a:lnTo>
                        <a:lnTo>
                          <a:pt x="20" y="6"/>
                        </a:lnTo>
                        <a:lnTo>
                          <a:pt x="20" y="5"/>
                        </a:lnTo>
                        <a:lnTo>
                          <a:pt x="17" y="1"/>
                        </a:lnTo>
                        <a:lnTo>
                          <a:pt x="15" y="1"/>
                        </a:lnTo>
                        <a:lnTo>
                          <a:pt x="13" y="1"/>
                        </a:lnTo>
                        <a:lnTo>
                          <a:pt x="10" y="0"/>
                        </a:lnTo>
                        <a:lnTo>
                          <a:pt x="10" y="1"/>
                        </a:lnTo>
                        <a:lnTo>
                          <a:pt x="7" y="1"/>
                        </a:lnTo>
                        <a:lnTo>
                          <a:pt x="5" y="1"/>
                        </a:lnTo>
                        <a:lnTo>
                          <a:pt x="2" y="5"/>
                        </a:lnTo>
                        <a:lnTo>
                          <a:pt x="2" y="6"/>
                        </a:lnTo>
                        <a:lnTo>
                          <a:pt x="0" y="6"/>
                        </a:lnTo>
                        <a:lnTo>
                          <a:pt x="0" y="10"/>
                        </a:lnTo>
                        <a:lnTo>
                          <a:pt x="0" y="11"/>
                        </a:lnTo>
                        <a:lnTo>
                          <a:pt x="0" y="14"/>
                        </a:lnTo>
                        <a:lnTo>
                          <a:pt x="0" y="16"/>
                        </a:lnTo>
                        <a:lnTo>
                          <a:pt x="2" y="19"/>
                        </a:lnTo>
                        <a:lnTo>
                          <a:pt x="2" y="21"/>
                        </a:lnTo>
                        <a:lnTo>
                          <a:pt x="5" y="21"/>
                        </a:lnTo>
                        <a:lnTo>
                          <a:pt x="7" y="24"/>
                        </a:lnTo>
                        <a:lnTo>
                          <a:pt x="10" y="24"/>
                        </a:lnTo>
                        <a:lnTo>
                          <a:pt x="13" y="24"/>
                        </a:lnTo>
                        <a:lnTo>
                          <a:pt x="15" y="24"/>
                        </a:lnTo>
                        <a:lnTo>
                          <a:pt x="17" y="21"/>
                        </a:lnTo>
                        <a:lnTo>
                          <a:pt x="20" y="21"/>
                        </a:lnTo>
                        <a:lnTo>
                          <a:pt x="20" y="19"/>
                        </a:lnTo>
                        <a:lnTo>
                          <a:pt x="22" y="16"/>
                        </a:lnTo>
                        <a:lnTo>
                          <a:pt x="22" y="14"/>
                        </a:lnTo>
                        <a:lnTo>
                          <a:pt x="22" y="11"/>
                        </a:lnTo>
                        <a:lnTo>
                          <a:pt x="22" y="10"/>
                        </a:lnTo>
                        <a:lnTo>
                          <a:pt x="22" y="6"/>
                        </a:lnTo>
                        <a:lnTo>
                          <a:pt x="20" y="6"/>
                        </a:lnTo>
                        <a:lnTo>
                          <a:pt x="20" y="5"/>
                        </a:lnTo>
                        <a:lnTo>
                          <a:pt x="17" y="1"/>
                        </a:lnTo>
                        <a:lnTo>
                          <a:pt x="15" y="1"/>
                        </a:lnTo>
                        <a:lnTo>
                          <a:pt x="13" y="1"/>
                        </a:lnTo>
                        <a:lnTo>
                          <a:pt x="10" y="1"/>
                        </a:lnTo>
                        <a:lnTo>
                          <a:pt x="7" y="1"/>
                        </a:lnTo>
                        <a:lnTo>
                          <a:pt x="5" y="1"/>
                        </a:lnTo>
                        <a:lnTo>
                          <a:pt x="2" y="5"/>
                        </a:lnTo>
                        <a:lnTo>
                          <a:pt x="2" y="6"/>
                        </a:lnTo>
                        <a:lnTo>
                          <a:pt x="0" y="6"/>
                        </a:lnTo>
                        <a:lnTo>
                          <a:pt x="0" y="10"/>
                        </a:lnTo>
                        <a:lnTo>
                          <a:pt x="0" y="11"/>
                        </a:lnTo>
                        <a:lnTo>
                          <a:pt x="0" y="14"/>
                        </a:lnTo>
                        <a:lnTo>
                          <a:pt x="0" y="16"/>
                        </a:lnTo>
                        <a:lnTo>
                          <a:pt x="2" y="19"/>
                        </a:lnTo>
                        <a:lnTo>
                          <a:pt x="5" y="21"/>
                        </a:lnTo>
                        <a:lnTo>
                          <a:pt x="7" y="21"/>
                        </a:lnTo>
                        <a:lnTo>
                          <a:pt x="10" y="24"/>
                        </a:lnTo>
                        <a:lnTo>
                          <a:pt x="13" y="24"/>
                        </a:lnTo>
                        <a:lnTo>
                          <a:pt x="15" y="21"/>
                        </a:lnTo>
                        <a:lnTo>
                          <a:pt x="17" y="21"/>
                        </a:lnTo>
                        <a:lnTo>
                          <a:pt x="20" y="19"/>
                        </a:lnTo>
                        <a:lnTo>
                          <a:pt x="22" y="16"/>
                        </a:lnTo>
                        <a:lnTo>
                          <a:pt x="22" y="14"/>
                        </a:lnTo>
                        <a:lnTo>
                          <a:pt x="22" y="11"/>
                        </a:lnTo>
                        <a:close/>
                      </a:path>
                    </a:pathLst>
                  </a:custGeom>
                  <a:solidFill>
                    <a:srgbClr val="C5C5C5"/>
                  </a:solidFill>
                  <a:ln w="9525">
                    <a:noFill/>
                    <a:round/>
                    <a:headEnd/>
                    <a:tailEnd/>
                  </a:ln>
                </p:spPr>
                <p:txBody>
                  <a:bodyPr/>
                  <a:lstStyle/>
                  <a:p>
                    <a:endParaRPr lang="en-US"/>
                  </a:p>
                </p:txBody>
              </p:sp>
              <p:sp>
                <p:nvSpPr>
                  <p:cNvPr id="37816" name="Freeform 970"/>
                  <p:cNvSpPr>
                    <a:spLocks/>
                  </p:cNvSpPr>
                  <p:nvPr/>
                </p:nvSpPr>
                <p:spPr bwMode="auto">
                  <a:xfrm>
                    <a:off x="760" y="1730"/>
                    <a:ext cx="22" cy="23"/>
                  </a:xfrm>
                  <a:custGeom>
                    <a:avLst/>
                    <a:gdLst>
                      <a:gd name="T0" fmla="*/ 22 w 22"/>
                      <a:gd name="T1" fmla="*/ 10 h 23"/>
                      <a:gd name="T2" fmla="*/ 22 w 22"/>
                      <a:gd name="T3" fmla="*/ 9 h 23"/>
                      <a:gd name="T4" fmla="*/ 22 w 22"/>
                      <a:gd name="T5" fmla="*/ 5 h 23"/>
                      <a:gd name="T6" fmla="*/ 20 w 22"/>
                      <a:gd name="T7" fmla="*/ 5 h 23"/>
                      <a:gd name="T8" fmla="*/ 20 w 22"/>
                      <a:gd name="T9" fmla="*/ 4 h 23"/>
                      <a:gd name="T10" fmla="*/ 17 w 22"/>
                      <a:gd name="T11" fmla="*/ 0 h 23"/>
                      <a:gd name="T12" fmla="*/ 15 w 22"/>
                      <a:gd name="T13" fmla="*/ 0 h 23"/>
                      <a:gd name="T14" fmla="*/ 13 w 22"/>
                      <a:gd name="T15" fmla="*/ 0 h 23"/>
                      <a:gd name="T16" fmla="*/ 10 w 22"/>
                      <a:gd name="T17" fmla="*/ 0 h 23"/>
                      <a:gd name="T18" fmla="*/ 7 w 22"/>
                      <a:gd name="T19" fmla="*/ 0 h 23"/>
                      <a:gd name="T20" fmla="*/ 5 w 22"/>
                      <a:gd name="T21" fmla="*/ 0 h 23"/>
                      <a:gd name="T22" fmla="*/ 2 w 22"/>
                      <a:gd name="T23" fmla="*/ 4 h 23"/>
                      <a:gd name="T24" fmla="*/ 2 w 22"/>
                      <a:gd name="T25" fmla="*/ 5 h 23"/>
                      <a:gd name="T26" fmla="*/ 0 w 22"/>
                      <a:gd name="T27" fmla="*/ 5 h 23"/>
                      <a:gd name="T28" fmla="*/ 0 w 22"/>
                      <a:gd name="T29" fmla="*/ 9 h 23"/>
                      <a:gd name="T30" fmla="*/ 0 w 22"/>
                      <a:gd name="T31" fmla="*/ 10 h 23"/>
                      <a:gd name="T32" fmla="*/ 0 w 22"/>
                      <a:gd name="T33" fmla="*/ 13 h 23"/>
                      <a:gd name="T34" fmla="*/ 0 w 22"/>
                      <a:gd name="T35" fmla="*/ 15 h 23"/>
                      <a:gd name="T36" fmla="*/ 2 w 22"/>
                      <a:gd name="T37" fmla="*/ 18 h 23"/>
                      <a:gd name="T38" fmla="*/ 5 w 22"/>
                      <a:gd name="T39" fmla="*/ 20 h 23"/>
                      <a:gd name="T40" fmla="*/ 7 w 22"/>
                      <a:gd name="T41" fmla="*/ 20 h 23"/>
                      <a:gd name="T42" fmla="*/ 10 w 22"/>
                      <a:gd name="T43" fmla="*/ 23 h 23"/>
                      <a:gd name="T44" fmla="*/ 13 w 22"/>
                      <a:gd name="T45" fmla="*/ 23 h 23"/>
                      <a:gd name="T46" fmla="*/ 15 w 22"/>
                      <a:gd name="T47" fmla="*/ 20 h 23"/>
                      <a:gd name="T48" fmla="*/ 17 w 22"/>
                      <a:gd name="T49" fmla="*/ 20 h 23"/>
                      <a:gd name="T50" fmla="*/ 20 w 22"/>
                      <a:gd name="T51" fmla="*/ 18 h 23"/>
                      <a:gd name="T52" fmla="*/ 22 w 22"/>
                      <a:gd name="T53" fmla="*/ 15 h 23"/>
                      <a:gd name="T54" fmla="*/ 22 w 22"/>
                      <a:gd name="T55" fmla="*/ 13 h 23"/>
                      <a:gd name="T56" fmla="*/ 22 w 22"/>
                      <a:gd name="T57" fmla="*/ 10 h 23"/>
                      <a:gd name="T58" fmla="*/ 22 w 22"/>
                      <a:gd name="T59" fmla="*/ 9 h 23"/>
                      <a:gd name="T60" fmla="*/ 20 w 22"/>
                      <a:gd name="T61" fmla="*/ 9 h 23"/>
                      <a:gd name="T62" fmla="*/ 20 w 22"/>
                      <a:gd name="T63" fmla="*/ 5 h 23"/>
                      <a:gd name="T64" fmla="*/ 20 w 22"/>
                      <a:gd name="T65" fmla="*/ 4 h 23"/>
                      <a:gd name="T66" fmla="*/ 17 w 22"/>
                      <a:gd name="T67" fmla="*/ 4 h 23"/>
                      <a:gd name="T68" fmla="*/ 15 w 22"/>
                      <a:gd name="T69" fmla="*/ 0 h 23"/>
                      <a:gd name="T70" fmla="*/ 13 w 22"/>
                      <a:gd name="T71" fmla="*/ 0 h 23"/>
                      <a:gd name="T72" fmla="*/ 10 w 22"/>
                      <a:gd name="T73" fmla="*/ 0 h 23"/>
                      <a:gd name="T74" fmla="*/ 7 w 22"/>
                      <a:gd name="T75" fmla="*/ 0 h 23"/>
                      <a:gd name="T76" fmla="*/ 5 w 22"/>
                      <a:gd name="T77" fmla="*/ 4 h 23"/>
                      <a:gd name="T78" fmla="*/ 2 w 22"/>
                      <a:gd name="T79" fmla="*/ 4 h 23"/>
                      <a:gd name="T80" fmla="*/ 2 w 22"/>
                      <a:gd name="T81" fmla="*/ 5 h 23"/>
                      <a:gd name="T82" fmla="*/ 2 w 22"/>
                      <a:gd name="T83" fmla="*/ 9 h 23"/>
                      <a:gd name="T84" fmla="*/ 0 w 22"/>
                      <a:gd name="T85" fmla="*/ 9 h 23"/>
                      <a:gd name="T86" fmla="*/ 0 w 22"/>
                      <a:gd name="T87" fmla="*/ 10 h 23"/>
                      <a:gd name="T88" fmla="*/ 0 w 22"/>
                      <a:gd name="T89" fmla="*/ 13 h 23"/>
                      <a:gd name="T90" fmla="*/ 2 w 22"/>
                      <a:gd name="T91" fmla="*/ 15 h 23"/>
                      <a:gd name="T92" fmla="*/ 2 w 22"/>
                      <a:gd name="T93" fmla="*/ 18 h 23"/>
                      <a:gd name="T94" fmla="*/ 5 w 22"/>
                      <a:gd name="T95" fmla="*/ 20 h 23"/>
                      <a:gd name="T96" fmla="*/ 7 w 22"/>
                      <a:gd name="T97" fmla="*/ 20 h 23"/>
                      <a:gd name="T98" fmla="*/ 10 w 22"/>
                      <a:gd name="T99" fmla="*/ 20 h 23"/>
                      <a:gd name="T100" fmla="*/ 13 w 22"/>
                      <a:gd name="T101" fmla="*/ 20 h 23"/>
                      <a:gd name="T102" fmla="*/ 15 w 22"/>
                      <a:gd name="T103" fmla="*/ 20 h 23"/>
                      <a:gd name="T104" fmla="*/ 17 w 22"/>
                      <a:gd name="T105" fmla="*/ 20 h 23"/>
                      <a:gd name="T106" fmla="*/ 20 w 22"/>
                      <a:gd name="T107" fmla="*/ 18 h 23"/>
                      <a:gd name="T108" fmla="*/ 20 w 22"/>
                      <a:gd name="T109" fmla="*/ 15 h 23"/>
                      <a:gd name="T110" fmla="*/ 22 w 22"/>
                      <a:gd name="T111" fmla="*/ 13 h 23"/>
                      <a:gd name="T112" fmla="*/ 22 w 22"/>
                      <a:gd name="T113" fmla="*/ 1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
                      <a:gd name="T172" fmla="*/ 0 h 23"/>
                      <a:gd name="T173" fmla="*/ 22 w 22"/>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 h="23">
                        <a:moveTo>
                          <a:pt x="22" y="10"/>
                        </a:moveTo>
                        <a:lnTo>
                          <a:pt x="22" y="9"/>
                        </a:lnTo>
                        <a:lnTo>
                          <a:pt x="22" y="5"/>
                        </a:lnTo>
                        <a:lnTo>
                          <a:pt x="20" y="5"/>
                        </a:lnTo>
                        <a:lnTo>
                          <a:pt x="20" y="4"/>
                        </a:lnTo>
                        <a:lnTo>
                          <a:pt x="17" y="0"/>
                        </a:lnTo>
                        <a:lnTo>
                          <a:pt x="15" y="0"/>
                        </a:lnTo>
                        <a:lnTo>
                          <a:pt x="13" y="0"/>
                        </a:lnTo>
                        <a:lnTo>
                          <a:pt x="10" y="0"/>
                        </a:lnTo>
                        <a:lnTo>
                          <a:pt x="7" y="0"/>
                        </a:lnTo>
                        <a:lnTo>
                          <a:pt x="5" y="0"/>
                        </a:lnTo>
                        <a:lnTo>
                          <a:pt x="2" y="4"/>
                        </a:lnTo>
                        <a:lnTo>
                          <a:pt x="2" y="5"/>
                        </a:lnTo>
                        <a:lnTo>
                          <a:pt x="0" y="5"/>
                        </a:lnTo>
                        <a:lnTo>
                          <a:pt x="0" y="9"/>
                        </a:lnTo>
                        <a:lnTo>
                          <a:pt x="0" y="10"/>
                        </a:lnTo>
                        <a:lnTo>
                          <a:pt x="0" y="13"/>
                        </a:lnTo>
                        <a:lnTo>
                          <a:pt x="0" y="15"/>
                        </a:lnTo>
                        <a:lnTo>
                          <a:pt x="2" y="18"/>
                        </a:lnTo>
                        <a:lnTo>
                          <a:pt x="5" y="20"/>
                        </a:lnTo>
                        <a:lnTo>
                          <a:pt x="7" y="20"/>
                        </a:lnTo>
                        <a:lnTo>
                          <a:pt x="10" y="23"/>
                        </a:lnTo>
                        <a:lnTo>
                          <a:pt x="13" y="23"/>
                        </a:lnTo>
                        <a:lnTo>
                          <a:pt x="15" y="20"/>
                        </a:lnTo>
                        <a:lnTo>
                          <a:pt x="17" y="20"/>
                        </a:lnTo>
                        <a:lnTo>
                          <a:pt x="20" y="18"/>
                        </a:lnTo>
                        <a:lnTo>
                          <a:pt x="22" y="15"/>
                        </a:lnTo>
                        <a:lnTo>
                          <a:pt x="22" y="13"/>
                        </a:lnTo>
                        <a:lnTo>
                          <a:pt x="22" y="10"/>
                        </a:lnTo>
                        <a:lnTo>
                          <a:pt x="22" y="9"/>
                        </a:lnTo>
                        <a:lnTo>
                          <a:pt x="20" y="9"/>
                        </a:lnTo>
                        <a:lnTo>
                          <a:pt x="20" y="5"/>
                        </a:lnTo>
                        <a:lnTo>
                          <a:pt x="20" y="4"/>
                        </a:lnTo>
                        <a:lnTo>
                          <a:pt x="17" y="4"/>
                        </a:lnTo>
                        <a:lnTo>
                          <a:pt x="15" y="0"/>
                        </a:lnTo>
                        <a:lnTo>
                          <a:pt x="13" y="0"/>
                        </a:lnTo>
                        <a:lnTo>
                          <a:pt x="10" y="0"/>
                        </a:lnTo>
                        <a:lnTo>
                          <a:pt x="7" y="0"/>
                        </a:lnTo>
                        <a:lnTo>
                          <a:pt x="5" y="4"/>
                        </a:lnTo>
                        <a:lnTo>
                          <a:pt x="2" y="4"/>
                        </a:lnTo>
                        <a:lnTo>
                          <a:pt x="2" y="5"/>
                        </a:lnTo>
                        <a:lnTo>
                          <a:pt x="2" y="9"/>
                        </a:lnTo>
                        <a:lnTo>
                          <a:pt x="0" y="9"/>
                        </a:lnTo>
                        <a:lnTo>
                          <a:pt x="0" y="10"/>
                        </a:lnTo>
                        <a:lnTo>
                          <a:pt x="0" y="13"/>
                        </a:lnTo>
                        <a:lnTo>
                          <a:pt x="2" y="15"/>
                        </a:lnTo>
                        <a:lnTo>
                          <a:pt x="2" y="18"/>
                        </a:lnTo>
                        <a:lnTo>
                          <a:pt x="5" y="20"/>
                        </a:lnTo>
                        <a:lnTo>
                          <a:pt x="7" y="20"/>
                        </a:lnTo>
                        <a:lnTo>
                          <a:pt x="10" y="20"/>
                        </a:lnTo>
                        <a:lnTo>
                          <a:pt x="13" y="20"/>
                        </a:lnTo>
                        <a:lnTo>
                          <a:pt x="15" y="20"/>
                        </a:lnTo>
                        <a:lnTo>
                          <a:pt x="17" y="20"/>
                        </a:lnTo>
                        <a:lnTo>
                          <a:pt x="20" y="18"/>
                        </a:lnTo>
                        <a:lnTo>
                          <a:pt x="20" y="15"/>
                        </a:lnTo>
                        <a:lnTo>
                          <a:pt x="22" y="13"/>
                        </a:lnTo>
                        <a:lnTo>
                          <a:pt x="22" y="10"/>
                        </a:lnTo>
                        <a:close/>
                      </a:path>
                    </a:pathLst>
                  </a:custGeom>
                  <a:solidFill>
                    <a:srgbClr val="C6C6C6"/>
                  </a:solidFill>
                  <a:ln w="9525">
                    <a:noFill/>
                    <a:round/>
                    <a:headEnd/>
                    <a:tailEnd/>
                  </a:ln>
                </p:spPr>
                <p:txBody>
                  <a:bodyPr/>
                  <a:lstStyle/>
                  <a:p>
                    <a:endParaRPr lang="en-US"/>
                  </a:p>
                </p:txBody>
              </p:sp>
              <p:sp>
                <p:nvSpPr>
                  <p:cNvPr id="37817" name="Freeform 971"/>
                  <p:cNvSpPr>
                    <a:spLocks/>
                  </p:cNvSpPr>
                  <p:nvPr/>
                </p:nvSpPr>
                <p:spPr bwMode="auto">
                  <a:xfrm>
                    <a:off x="760" y="1730"/>
                    <a:ext cx="22" cy="20"/>
                  </a:xfrm>
                  <a:custGeom>
                    <a:avLst/>
                    <a:gdLst>
                      <a:gd name="T0" fmla="*/ 22 w 22"/>
                      <a:gd name="T1" fmla="*/ 10 h 20"/>
                      <a:gd name="T2" fmla="*/ 22 w 22"/>
                      <a:gd name="T3" fmla="*/ 9 h 20"/>
                      <a:gd name="T4" fmla="*/ 20 w 22"/>
                      <a:gd name="T5" fmla="*/ 9 h 20"/>
                      <a:gd name="T6" fmla="*/ 20 w 22"/>
                      <a:gd name="T7" fmla="*/ 5 h 20"/>
                      <a:gd name="T8" fmla="*/ 20 w 22"/>
                      <a:gd name="T9" fmla="*/ 4 h 20"/>
                      <a:gd name="T10" fmla="*/ 17 w 22"/>
                      <a:gd name="T11" fmla="*/ 4 h 20"/>
                      <a:gd name="T12" fmla="*/ 15 w 22"/>
                      <a:gd name="T13" fmla="*/ 0 h 20"/>
                      <a:gd name="T14" fmla="*/ 13 w 22"/>
                      <a:gd name="T15" fmla="*/ 0 h 20"/>
                      <a:gd name="T16" fmla="*/ 10 w 22"/>
                      <a:gd name="T17" fmla="*/ 0 h 20"/>
                      <a:gd name="T18" fmla="*/ 7 w 22"/>
                      <a:gd name="T19" fmla="*/ 0 h 20"/>
                      <a:gd name="T20" fmla="*/ 5 w 22"/>
                      <a:gd name="T21" fmla="*/ 4 h 20"/>
                      <a:gd name="T22" fmla="*/ 2 w 22"/>
                      <a:gd name="T23" fmla="*/ 4 h 20"/>
                      <a:gd name="T24" fmla="*/ 2 w 22"/>
                      <a:gd name="T25" fmla="*/ 5 h 20"/>
                      <a:gd name="T26" fmla="*/ 2 w 22"/>
                      <a:gd name="T27" fmla="*/ 9 h 20"/>
                      <a:gd name="T28" fmla="*/ 0 w 22"/>
                      <a:gd name="T29" fmla="*/ 9 h 20"/>
                      <a:gd name="T30" fmla="*/ 0 w 22"/>
                      <a:gd name="T31" fmla="*/ 10 h 20"/>
                      <a:gd name="T32" fmla="*/ 0 w 22"/>
                      <a:gd name="T33" fmla="*/ 13 h 20"/>
                      <a:gd name="T34" fmla="*/ 2 w 22"/>
                      <a:gd name="T35" fmla="*/ 15 h 20"/>
                      <a:gd name="T36" fmla="*/ 2 w 22"/>
                      <a:gd name="T37" fmla="*/ 18 h 20"/>
                      <a:gd name="T38" fmla="*/ 5 w 22"/>
                      <a:gd name="T39" fmla="*/ 20 h 20"/>
                      <a:gd name="T40" fmla="*/ 7 w 22"/>
                      <a:gd name="T41" fmla="*/ 20 h 20"/>
                      <a:gd name="T42" fmla="*/ 10 w 22"/>
                      <a:gd name="T43" fmla="*/ 20 h 20"/>
                      <a:gd name="T44" fmla="*/ 13 w 22"/>
                      <a:gd name="T45" fmla="*/ 20 h 20"/>
                      <a:gd name="T46" fmla="*/ 15 w 22"/>
                      <a:gd name="T47" fmla="*/ 20 h 20"/>
                      <a:gd name="T48" fmla="*/ 17 w 22"/>
                      <a:gd name="T49" fmla="*/ 20 h 20"/>
                      <a:gd name="T50" fmla="*/ 20 w 22"/>
                      <a:gd name="T51" fmla="*/ 18 h 20"/>
                      <a:gd name="T52" fmla="*/ 20 w 22"/>
                      <a:gd name="T53" fmla="*/ 15 h 20"/>
                      <a:gd name="T54" fmla="*/ 22 w 22"/>
                      <a:gd name="T55" fmla="*/ 13 h 20"/>
                      <a:gd name="T56" fmla="*/ 22 w 22"/>
                      <a:gd name="T57" fmla="*/ 10 h 20"/>
                      <a:gd name="T58" fmla="*/ 20 w 22"/>
                      <a:gd name="T59" fmla="*/ 9 h 20"/>
                      <a:gd name="T60" fmla="*/ 20 w 22"/>
                      <a:gd name="T61" fmla="*/ 5 h 20"/>
                      <a:gd name="T62" fmla="*/ 17 w 22"/>
                      <a:gd name="T63" fmla="*/ 4 h 20"/>
                      <a:gd name="T64" fmla="*/ 15 w 22"/>
                      <a:gd name="T65" fmla="*/ 0 h 20"/>
                      <a:gd name="T66" fmla="*/ 13 w 22"/>
                      <a:gd name="T67" fmla="*/ 0 h 20"/>
                      <a:gd name="T68" fmla="*/ 10 w 22"/>
                      <a:gd name="T69" fmla="*/ 0 h 20"/>
                      <a:gd name="T70" fmla="*/ 7 w 22"/>
                      <a:gd name="T71" fmla="*/ 0 h 20"/>
                      <a:gd name="T72" fmla="*/ 5 w 22"/>
                      <a:gd name="T73" fmla="*/ 4 h 20"/>
                      <a:gd name="T74" fmla="*/ 2 w 22"/>
                      <a:gd name="T75" fmla="*/ 5 h 20"/>
                      <a:gd name="T76" fmla="*/ 2 w 22"/>
                      <a:gd name="T77" fmla="*/ 9 h 20"/>
                      <a:gd name="T78" fmla="*/ 0 w 22"/>
                      <a:gd name="T79" fmla="*/ 9 h 20"/>
                      <a:gd name="T80" fmla="*/ 0 w 22"/>
                      <a:gd name="T81" fmla="*/ 10 h 20"/>
                      <a:gd name="T82" fmla="*/ 0 w 22"/>
                      <a:gd name="T83" fmla="*/ 13 h 20"/>
                      <a:gd name="T84" fmla="*/ 2 w 22"/>
                      <a:gd name="T85" fmla="*/ 15 h 20"/>
                      <a:gd name="T86" fmla="*/ 5 w 22"/>
                      <a:gd name="T87" fmla="*/ 18 h 20"/>
                      <a:gd name="T88" fmla="*/ 5 w 22"/>
                      <a:gd name="T89" fmla="*/ 20 h 20"/>
                      <a:gd name="T90" fmla="*/ 7 w 22"/>
                      <a:gd name="T91" fmla="*/ 20 h 20"/>
                      <a:gd name="T92" fmla="*/ 10 w 22"/>
                      <a:gd name="T93" fmla="*/ 20 h 20"/>
                      <a:gd name="T94" fmla="*/ 13 w 22"/>
                      <a:gd name="T95" fmla="*/ 20 h 20"/>
                      <a:gd name="T96" fmla="*/ 15 w 22"/>
                      <a:gd name="T97" fmla="*/ 20 h 20"/>
                      <a:gd name="T98" fmla="*/ 17 w 22"/>
                      <a:gd name="T99" fmla="*/ 20 h 20"/>
                      <a:gd name="T100" fmla="*/ 17 w 22"/>
                      <a:gd name="T101" fmla="*/ 18 h 20"/>
                      <a:gd name="T102" fmla="*/ 20 w 22"/>
                      <a:gd name="T103" fmla="*/ 15 h 20"/>
                      <a:gd name="T104" fmla="*/ 20 w 22"/>
                      <a:gd name="T105" fmla="*/ 13 h 20"/>
                      <a:gd name="T106" fmla="*/ 22 w 22"/>
                      <a:gd name="T107" fmla="*/ 10 h 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
                      <a:gd name="T163" fmla="*/ 0 h 20"/>
                      <a:gd name="T164" fmla="*/ 22 w 22"/>
                      <a:gd name="T165" fmla="*/ 20 h 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 h="20">
                        <a:moveTo>
                          <a:pt x="22" y="10"/>
                        </a:moveTo>
                        <a:lnTo>
                          <a:pt x="22" y="9"/>
                        </a:lnTo>
                        <a:lnTo>
                          <a:pt x="20" y="9"/>
                        </a:lnTo>
                        <a:lnTo>
                          <a:pt x="20" y="5"/>
                        </a:lnTo>
                        <a:lnTo>
                          <a:pt x="20" y="4"/>
                        </a:lnTo>
                        <a:lnTo>
                          <a:pt x="17" y="4"/>
                        </a:lnTo>
                        <a:lnTo>
                          <a:pt x="15" y="0"/>
                        </a:lnTo>
                        <a:lnTo>
                          <a:pt x="13" y="0"/>
                        </a:lnTo>
                        <a:lnTo>
                          <a:pt x="10" y="0"/>
                        </a:lnTo>
                        <a:lnTo>
                          <a:pt x="7" y="0"/>
                        </a:lnTo>
                        <a:lnTo>
                          <a:pt x="5" y="4"/>
                        </a:lnTo>
                        <a:lnTo>
                          <a:pt x="2" y="4"/>
                        </a:lnTo>
                        <a:lnTo>
                          <a:pt x="2" y="5"/>
                        </a:lnTo>
                        <a:lnTo>
                          <a:pt x="2" y="9"/>
                        </a:lnTo>
                        <a:lnTo>
                          <a:pt x="0" y="9"/>
                        </a:lnTo>
                        <a:lnTo>
                          <a:pt x="0" y="10"/>
                        </a:lnTo>
                        <a:lnTo>
                          <a:pt x="0" y="13"/>
                        </a:lnTo>
                        <a:lnTo>
                          <a:pt x="2" y="15"/>
                        </a:lnTo>
                        <a:lnTo>
                          <a:pt x="2" y="18"/>
                        </a:lnTo>
                        <a:lnTo>
                          <a:pt x="5" y="20"/>
                        </a:lnTo>
                        <a:lnTo>
                          <a:pt x="7" y="20"/>
                        </a:lnTo>
                        <a:lnTo>
                          <a:pt x="10" y="20"/>
                        </a:lnTo>
                        <a:lnTo>
                          <a:pt x="13" y="20"/>
                        </a:lnTo>
                        <a:lnTo>
                          <a:pt x="15" y="20"/>
                        </a:lnTo>
                        <a:lnTo>
                          <a:pt x="17" y="20"/>
                        </a:lnTo>
                        <a:lnTo>
                          <a:pt x="20" y="18"/>
                        </a:lnTo>
                        <a:lnTo>
                          <a:pt x="20" y="15"/>
                        </a:lnTo>
                        <a:lnTo>
                          <a:pt x="22" y="13"/>
                        </a:lnTo>
                        <a:lnTo>
                          <a:pt x="22" y="10"/>
                        </a:lnTo>
                        <a:lnTo>
                          <a:pt x="20" y="9"/>
                        </a:lnTo>
                        <a:lnTo>
                          <a:pt x="20" y="5"/>
                        </a:lnTo>
                        <a:lnTo>
                          <a:pt x="17" y="4"/>
                        </a:lnTo>
                        <a:lnTo>
                          <a:pt x="15" y="0"/>
                        </a:lnTo>
                        <a:lnTo>
                          <a:pt x="13" y="0"/>
                        </a:lnTo>
                        <a:lnTo>
                          <a:pt x="10" y="0"/>
                        </a:lnTo>
                        <a:lnTo>
                          <a:pt x="7" y="0"/>
                        </a:lnTo>
                        <a:lnTo>
                          <a:pt x="5" y="4"/>
                        </a:lnTo>
                        <a:lnTo>
                          <a:pt x="2" y="5"/>
                        </a:lnTo>
                        <a:lnTo>
                          <a:pt x="2" y="9"/>
                        </a:lnTo>
                        <a:lnTo>
                          <a:pt x="0" y="9"/>
                        </a:lnTo>
                        <a:lnTo>
                          <a:pt x="0" y="10"/>
                        </a:lnTo>
                        <a:lnTo>
                          <a:pt x="0" y="13"/>
                        </a:lnTo>
                        <a:lnTo>
                          <a:pt x="2" y="15"/>
                        </a:lnTo>
                        <a:lnTo>
                          <a:pt x="5" y="18"/>
                        </a:lnTo>
                        <a:lnTo>
                          <a:pt x="5" y="20"/>
                        </a:lnTo>
                        <a:lnTo>
                          <a:pt x="7" y="20"/>
                        </a:lnTo>
                        <a:lnTo>
                          <a:pt x="10" y="20"/>
                        </a:lnTo>
                        <a:lnTo>
                          <a:pt x="13" y="20"/>
                        </a:lnTo>
                        <a:lnTo>
                          <a:pt x="15" y="20"/>
                        </a:lnTo>
                        <a:lnTo>
                          <a:pt x="17" y="20"/>
                        </a:lnTo>
                        <a:lnTo>
                          <a:pt x="17" y="18"/>
                        </a:lnTo>
                        <a:lnTo>
                          <a:pt x="20" y="15"/>
                        </a:lnTo>
                        <a:lnTo>
                          <a:pt x="20" y="13"/>
                        </a:lnTo>
                        <a:lnTo>
                          <a:pt x="22" y="10"/>
                        </a:lnTo>
                        <a:close/>
                      </a:path>
                    </a:pathLst>
                  </a:custGeom>
                  <a:solidFill>
                    <a:srgbClr val="C8C8C8"/>
                  </a:solidFill>
                  <a:ln w="9525">
                    <a:noFill/>
                    <a:round/>
                    <a:headEnd/>
                    <a:tailEnd/>
                  </a:ln>
                </p:spPr>
                <p:txBody>
                  <a:bodyPr/>
                  <a:lstStyle/>
                  <a:p>
                    <a:endParaRPr lang="en-US"/>
                  </a:p>
                </p:txBody>
              </p:sp>
              <p:sp>
                <p:nvSpPr>
                  <p:cNvPr id="37818" name="Freeform 972"/>
                  <p:cNvSpPr>
                    <a:spLocks/>
                  </p:cNvSpPr>
                  <p:nvPr/>
                </p:nvSpPr>
                <p:spPr bwMode="auto">
                  <a:xfrm>
                    <a:off x="760" y="1730"/>
                    <a:ext cx="22" cy="20"/>
                  </a:xfrm>
                  <a:custGeom>
                    <a:avLst/>
                    <a:gdLst>
                      <a:gd name="T0" fmla="*/ 22 w 22"/>
                      <a:gd name="T1" fmla="*/ 10 h 20"/>
                      <a:gd name="T2" fmla="*/ 20 w 22"/>
                      <a:gd name="T3" fmla="*/ 9 h 20"/>
                      <a:gd name="T4" fmla="*/ 20 w 22"/>
                      <a:gd name="T5" fmla="*/ 5 h 20"/>
                      <a:gd name="T6" fmla="*/ 17 w 22"/>
                      <a:gd name="T7" fmla="*/ 4 h 20"/>
                      <a:gd name="T8" fmla="*/ 15 w 22"/>
                      <a:gd name="T9" fmla="*/ 0 h 20"/>
                      <a:gd name="T10" fmla="*/ 13 w 22"/>
                      <a:gd name="T11" fmla="*/ 0 h 20"/>
                      <a:gd name="T12" fmla="*/ 10 w 22"/>
                      <a:gd name="T13" fmla="*/ 0 h 20"/>
                      <a:gd name="T14" fmla="*/ 7 w 22"/>
                      <a:gd name="T15" fmla="*/ 0 h 20"/>
                      <a:gd name="T16" fmla="*/ 5 w 22"/>
                      <a:gd name="T17" fmla="*/ 4 h 20"/>
                      <a:gd name="T18" fmla="*/ 2 w 22"/>
                      <a:gd name="T19" fmla="*/ 5 h 20"/>
                      <a:gd name="T20" fmla="*/ 2 w 22"/>
                      <a:gd name="T21" fmla="*/ 9 h 20"/>
                      <a:gd name="T22" fmla="*/ 0 w 22"/>
                      <a:gd name="T23" fmla="*/ 9 h 20"/>
                      <a:gd name="T24" fmla="*/ 0 w 22"/>
                      <a:gd name="T25" fmla="*/ 10 h 20"/>
                      <a:gd name="T26" fmla="*/ 0 w 22"/>
                      <a:gd name="T27" fmla="*/ 13 h 20"/>
                      <a:gd name="T28" fmla="*/ 2 w 22"/>
                      <a:gd name="T29" fmla="*/ 15 h 20"/>
                      <a:gd name="T30" fmla="*/ 5 w 22"/>
                      <a:gd name="T31" fmla="*/ 18 h 20"/>
                      <a:gd name="T32" fmla="*/ 5 w 22"/>
                      <a:gd name="T33" fmla="*/ 20 h 20"/>
                      <a:gd name="T34" fmla="*/ 7 w 22"/>
                      <a:gd name="T35" fmla="*/ 20 h 20"/>
                      <a:gd name="T36" fmla="*/ 10 w 22"/>
                      <a:gd name="T37" fmla="*/ 20 h 20"/>
                      <a:gd name="T38" fmla="*/ 13 w 22"/>
                      <a:gd name="T39" fmla="*/ 20 h 20"/>
                      <a:gd name="T40" fmla="*/ 15 w 22"/>
                      <a:gd name="T41" fmla="*/ 20 h 20"/>
                      <a:gd name="T42" fmla="*/ 17 w 22"/>
                      <a:gd name="T43" fmla="*/ 20 h 20"/>
                      <a:gd name="T44" fmla="*/ 17 w 22"/>
                      <a:gd name="T45" fmla="*/ 18 h 20"/>
                      <a:gd name="T46" fmla="*/ 20 w 22"/>
                      <a:gd name="T47" fmla="*/ 15 h 20"/>
                      <a:gd name="T48" fmla="*/ 20 w 22"/>
                      <a:gd name="T49" fmla="*/ 13 h 20"/>
                      <a:gd name="T50" fmla="*/ 22 w 22"/>
                      <a:gd name="T51" fmla="*/ 10 h 20"/>
                      <a:gd name="T52" fmla="*/ 20 w 22"/>
                      <a:gd name="T53" fmla="*/ 10 h 20"/>
                      <a:gd name="T54" fmla="*/ 20 w 22"/>
                      <a:gd name="T55" fmla="*/ 9 h 20"/>
                      <a:gd name="T56" fmla="*/ 20 w 22"/>
                      <a:gd name="T57" fmla="*/ 5 h 20"/>
                      <a:gd name="T58" fmla="*/ 17 w 22"/>
                      <a:gd name="T59" fmla="*/ 4 h 20"/>
                      <a:gd name="T60" fmla="*/ 15 w 22"/>
                      <a:gd name="T61" fmla="*/ 4 h 20"/>
                      <a:gd name="T62" fmla="*/ 13 w 22"/>
                      <a:gd name="T63" fmla="*/ 0 h 20"/>
                      <a:gd name="T64" fmla="*/ 10 w 22"/>
                      <a:gd name="T65" fmla="*/ 0 h 20"/>
                      <a:gd name="T66" fmla="*/ 7 w 22"/>
                      <a:gd name="T67" fmla="*/ 4 h 20"/>
                      <a:gd name="T68" fmla="*/ 5 w 22"/>
                      <a:gd name="T69" fmla="*/ 4 h 20"/>
                      <a:gd name="T70" fmla="*/ 2 w 22"/>
                      <a:gd name="T71" fmla="*/ 5 h 20"/>
                      <a:gd name="T72" fmla="*/ 2 w 22"/>
                      <a:gd name="T73" fmla="*/ 9 h 20"/>
                      <a:gd name="T74" fmla="*/ 2 w 22"/>
                      <a:gd name="T75" fmla="*/ 10 h 20"/>
                      <a:gd name="T76" fmla="*/ 2 w 22"/>
                      <a:gd name="T77" fmla="*/ 13 h 20"/>
                      <a:gd name="T78" fmla="*/ 2 w 22"/>
                      <a:gd name="T79" fmla="*/ 15 h 20"/>
                      <a:gd name="T80" fmla="*/ 5 w 22"/>
                      <a:gd name="T81" fmla="*/ 18 h 20"/>
                      <a:gd name="T82" fmla="*/ 7 w 22"/>
                      <a:gd name="T83" fmla="*/ 20 h 20"/>
                      <a:gd name="T84" fmla="*/ 10 w 22"/>
                      <a:gd name="T85" fmla="*/ 20 h 20"/>
                      <a:gd name="T86" fmla="*/ 13 w 22"/>
                      <a:gd name="T87" fmla="*/ 20 h 20"/>
                      <a:gd name="T88" fmla="*/ 15 w 22"/>
                      <a:gd name="T89" fmla="*/ 20 h 20"/>
                      <a:gd name="T90" fmla="*/ 17 w 22"/>
                      <a:gd name="T91" fmla="*/ 18 h 20"/>
                      <a:gd name="T92" fmla="*/ 20 w 22"/>
                      <a:gd name="T93" fmla="*/ 15 h 20"/>
                      <a:gd name="T94" fmla="*/ 20 w 22"/>
                      <a:gd name="T95" fmla="*/ 13 h 20"/>
                      <a:gd name="T96" fmla="*/ 20 w 22"/>
                      <a:gd name="T97" fmla="*/ 10 h 20"/>
                      <a:gd name="T98" fmla="*/ 22 w 22"/>
                      <a:gd name="T99" fmla="*/ 10 h 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
                      <a:gd name="T151" fmla="*/ 0 h 20"/>
                      <a:gd name="T152" fmla="*/ 22 w 22"/>
                      <a:gd name="T153" fmla="*/ 20 h 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 h="20">
                        <a:moveTo>
                          <a:pt x="22" y="10"/>
                        </a:moveTo>
                        <a:lnTo>
                          <a:pt x="20" y="9"/>
                        </a:lnTo>
                        <a:lnTo>
                          <a:pt x="20" y="5"/>
                        </a:lnTo>
                        <a:lnTo>
                          <a:pt x="17" y="4"/>
                        </a:lnTo>
                        <a:lnTo>
                          <a:pt x="15" y="0"/>
                        </a:lnTo>
                        <a:lnTo>
                          <a:pt x="13" y="0"/>
                        </a:lnTo>
                        <a:lnTo>
                          <a:pt x="10" y="0"/>
                        </a:lnTo>
                        <a:lnTo>
                          <a:pt x="7" y="0"/>
                        </a:lnTo>
                        <a:lnTo>
                          <a:pt x="5" y="4"/>
                        </a:lnTo>
                        <a:lnTo>
                          <a:pt x="2" y="5"/>
                        </a:lnTo>
                        <a:lnTo>
                          <a:pt x="2" y="9"/>
                        </a:lnTo>
                        <a:lnTo>
                          <a:pt x="0" y="9"/>
                        </a:lnTo>
                        <a:lnTo>
                          <a:pt x="0" y="10"/>
                        </a:lnTo>
                        <a:lnTo>
                          <a:pt x="0" y="13"/>
                        </a:lnTo>
                        <a:lnTo>
                          <a:pt x="2" y="15"/>
                        </a:lnTo>
                        <a:lnTo>
                          <a:pt x="5" y="18"/>
                        </a:lnTo>
                        <a:lnTo>
                          <a:pt x="5" y="20"/>
                        </a:lnTo>
                        <a:lnTo>
                          <a:pt x="7" y="20"/>
                        </a:lnTo>
                        <a:lnTo>
                          <a:pt x="10" y="20"/>
                        </a:lnTo>
                        <a:lnTo>
                          <a:pt x="13" y="20"/>
                        </a:lnTo>
                        <a:lnTo>
                          <a:pt x="15" y="20"/>
                        </a:lnTo>
                        <a:lnTo>
                          <a:pt x="17" y="20"/>
                        </a:lnTo>
                        <a:lnTo>
                          <a:pt x="17" y="18"/>
                        </a:lnTo>
                        <a:lnTo>
                          <a:pt x="20" y="15"/>
                        </a:lnTo>
                        <a:lnTo>
                          <a:pt x="20" y="13"/>
                        </a:lnTo>
                        <a:lnTo>
                          <a:pt x="22" y="10"/>
                        </a:lnTo>
                        <a:lnTo>
                          <a:pt x="20" y="10"/>
                        </a:lnTo>
                        <a:lnTo>
                          <a:pt x="20" y="9"/>
                        </a:lnTo>
                        <a:lnTo>
                          <a:pt x="20" y="5"/>
                        </a:lnTo>
                        <a:lnTo>
                          <a:pt x="17" y="4"/>
                        </a:lnTo>
                        <a:lnTo>
                          <a:pt x="15" y="4"/>
                        </a:lnTo>
                        <a:lnTo>
                          <a:pt x="13" y="0"/>
                        </a:lnTo>
                        <a:lnTo>
                          <a:pt x="10" y="0"/>
                        </a:lnTo>
                        <a:lnTo>
                          <a:pt x="7" y="4"/>
                        </a:lnTo>
                        <a:lnTo>
                          <a:pt x="5" y="4"/>
                        </a:lnTo>
                        <a:lnTo>
                          <a:pt x="2" y="5"/>
                        </a:lnTo>
                        <a:lnTo>
                          <a:pt x="2" y="9"/>
                        </a:lnTo>
                        <a:lnTo>
                          <a:pt x="2" y="10"/>
                        </a:lnTo>
                        <a:lnTo>
                          <a:pt x="2" y="13"/>
                        </a:lnTo>
                        <a:lnTo>
                          <a:pt x="2" y="15"/>
                        </a:lnTo>
                        <a:lnTo>
                          <a:pt x="5" y="18"/>
                        </a:lnTo>
                        <a:lnTo>
                          <a:pt x="7" y="20"/>
                        </a:lnTo>
                        <a:lnTo>
                          <a:pt x="10" y="20"/>
                        </a:lnTo>
                        <a:lnTo>
                          <a:pt x="13" y="20"/>
                        </a:lnTo>
                        <a:lnTo>
                          <a:pt x="15" y="20"/>
                        </a:lnTo>
                        <a:lnTo>
                          <a:pt x="17" y="18"/>
                        </a:lnTo>
                        <a:lnTo>
                          <a:pt x="20" y="15"/>
                        </a:lnTo>
                        <a:lnTo>
                          <a:pt x="20" y="13"/>
                        </a:lnTo>
                        <a:lnTo>
                          <a:pt x="20" y="10"/>
                        </a:lnTo>
                        <a:lnTo>
                          <a:pt x="22" y="10"/>
                        </a:lnTo>
                        <a:close/>
                      </a:path>
                    </a:pathLst>
                  </a:custGeom>
                  <a:solidFill>
                    <a:srgbClr val="C9C9C9"/>
                  </a:solidFill>
                  <a:ln w="9525">
                    <a:noFill/>
                    <a:round/>
                    <a:headEnd/>
                    <a:tailEnd/>
                  </a:ln>
                </p:spPr>
                <p:txBody>
                  <a:bodyPr/>
                  <a:lstStyle/>
                  <a:p>
                    <a:endParaRPr lang="en-US"/>
                  </a:p>
                </p:txBody>
              </p:sp>
              <p:sp>
                <p:nvSpPr>
                  <p:cNvPr id="37819" name="Freeform 973"/>
                  <p:cNvSpPr>
                    <a:spLocks/>
                  </p:cNvSpPr>
                  <p:nvPr/>
                </p:nvSpPr>
                <p:spPr bwMode="auto">
                  <a:xfrm>
                    <a:off x="762" y="1730"/>
                    <a:ext cx="18" cy="20"/>
                  </a:xfrm>
                  <a:custGeom>
                    <a:avLst/>
                    <a:gdLst>
                      <a:gd name="T0" fmla="*/ 18 w 18"/>
                      <a:gd name="T1" fmla="*/ 10 h 20"/>
                      <a:gd name="T2" fmla="*/ 18 w 18"/>
                      <a:gd name="T3" fmla="*/ 9 h 20"/>
                      <a:gd name="T4" fmla="*/ 18 w 18"/>
                      <a:gd name="T5" fmla="*/ 5 h 20"/>
                      <a:gd name="T6" fmla="*/ 15 w 18"/>
                      <a:gd name="T7" fmla="*/ 4 h 20"/>
                      <a:gd name="T8" fmla="*/ 13 w 18"/>
                      <a:gd name="T9" fmla="*/ 4 h 20"/>
                      <a:gd name="T10" fmla="*/ 11 w 18"/>
                      <a:gd name="T11" fmla="*/ 0 h 20"/>
                      <a:gd name="T12" fmla="*/ 8 w 18"/>
                      <a:gd name="T13" fmla="*/ 0 h 20"/>
                      <a:gd name="T14" fmla="*/ 5 w 18"/>
                      <a:gd name="T15" fmla="*/ 4 h 20"/>
                      <a:gd name="T16" fmla="*/ 3 w 18"/>
                      <a:gd name="T17" fmla="*/ 4 h 20"/>
                      <a:gd name="T18" fmla="*/ 0 w 18"/>
                      <a:gd name="T19" fmla="*/ 5 h 20"/>
                      <a:gd name="T20" fmla="*/ 0 w 18"/>
                      <a:gd name="T21" fmla="*/ 9 h 20"/>
                      <a:gd name="T22" fmla="*/ 0 w 18"/>
                      <a:gd name="T23" fmla="*/ 10 h 20"/>
                      <a:gd name="T24" fmla="*/ 0 w 18"/>
                      <a:gd name="T25" fmla="*/ 13 h 20"/>
                      <a:gd name="T26" fmla="*/ 0 w 18"/>
                      <a:gd name="T27" fmla="*/ 15 h 20"/>
                      <a:gd name="T28" fmla="*/ 3 w 18"/>
                      <a:gd name="T29" fmla="*/ 18 h 20"/>
                      <a:gd name="T30" fmla="*/ 5 w 18"/>
                      <a:gd name="T31" fmla="*/ 20 h 20"/>
                      <a:gd name="T32" fmla="*/ 8 w 18"/>
                      <a:gd name="T33" fmla="*/ 20 h 20"/>
                      <a:gd name="T34" fmla="*/ 11 w 18"/>
                      <a:gd name="T35" fmla="*/ 20 h 20"/>
                      <a:gd name="T36" fmla="*/ 13 w 18"/>
                      <a:gd name="T37" fmla="*/ 20 h 20"/>
                      <a:gd name="T38" fmla="*/ 15 w 18"/>
                      <a:gd name="T39" fmla="*/ 18 h 20"/>
                      <a:gd name="T40" fmla="*/ 18 w 18"/>
                      <a:gd name="T41" fmla="*/ 15 h 20"/>
                      <a:gd name="T42" fmla="*/ 18 w 18"/>
                      <a:gd name="T43" fmla="*/ 13 h 20"/>
                      <a:gd name="T44" fmla="*/ 18 w 18"/>
                      <a:gd name="T45" fmla="*/ 10 h 20"/>
                      <a:gd name="T46" fmla="*/ 18 w 18"/>
                      <a:gd name="T47" fmla="*/ 9 h 20"/>
                      <a:gd name="T48" fmla="*/ 15 w 18"/>
                      <a:gd name="T49" fmla="*/ 5 h 20"/>
                      <a:gd name="T50" fmla="*/ 15 w 18"/>
                      <a:gd name="T51" fmla="*/ 4 h 20"/>
                      <a:gd name="T52" fmla="*/ 13 w 18"/>
                      <a:gd name="T53" fmla="*/ 4 h 20"/>
                      <a:gd name="T54" fmla="*/ 11 w 18"/>
                      <a:gd name="T55" fmla="*/ 4 h 20"/>
                      <a:gd name="T56" fmla="*/ 8 w 18"/>
                      <a:gd name="T57" fmla="*/ 4 h 20"/>
                      <a:gd name="T58" fmla="*/ 5 w 18"/>
                      <a:gd name="T59" fmla="*/ 4 h 20"/>
                      <a:gd name="T60" fmla="*/ 3 w 18"/>
                      <a:gd name="T61" fmla="*/ 4 h 20"/>
                      <a:gd name="T62" fmla="*/ 3 w 18"/>
                      <a:gd name="T63" fmla="*/ 5 h 20"/>
                      <a:gd name="T64" fmla="*/ 0 w 18"/>
                      <a:gd name="T65" fmla="*/ 5 h 20"/>
                      <a:gd name="T66" fmla="*/ 0 w 18"/>
                      <a:gd name="T67" fmla="*/ 9 h 20"/>
                      <a:gd name="T68" fmla="*/ 0 w 18"/>
                      <a:gd name="T69" fmla="*/ 10 h 20"/>
                      <a:gd name="T70" fmla="*/ 0 w 18"/>
                      <a:gd name="T71" fmla="*/ 13 h 20"/>
                      <a:gd name="T72" fmla="*/ 0 w 18"/>
                      <a:gd name="T73" fmla="*/ 15 h 20"/>
                      <a:gd name="T74" fmla="*/ 3 w 18"/>
                      <a:gd name="T75" fmla="*/ 18 h 20"/>
                      <a:gd name="T76" fmla="*/ 5 w 18"/>
                      <a:gd name="T77" fmla="*/ 20 h 20"/>
                      <a:gd name="T78" fmla="*/ 8 w 18"/>
                      <a:gd name="T79" fmla="*/ 20 h 20"/>
                      <a:gd name="T80" fmla="*/ 11 w 18"/>
                      <a:gd name="T81" fmla="*/ 20 h 20"/>
                      <a:gd name="T82" fmla="*/ 13 w 18"/>
                      <a:gd name="T83" fmla="*/ 20 h 20"/>
                      <a:gd name="T84" fmla="*/ 15 w 18"/>
                      <a:gd name="T85" fmla="*/ 18 h 20"/>
                      <a:gd name="T86" fmla="*/ 15 w 18"/>
                      <a:gd name="T87" fmla="*/ 15 h 20"/>
                      <a:gd name="T88" fmla="*/ 18 w 18"/>
                      <a:gd name="T89" fmla="*/ 15 h 20"/>
                      <a:gd name="T90" fmla="*/ 18 w 18"/>
                      <a:gd name="T91" fmla="*/ 13 h 20"/>
                      <a:gd name="T92" fmla="*/ 18 w 18"/>
                      <a:gd name="T93" fmla="*/ 10 h 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
                      <a:gd name="T142" fmla="*/ 0 h 20"/>
                      <a:gd name="T143" fmla="*/ 18 w 18"/>
                      <a:gd name="T144" fmla="*/ 20 h 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 h="20">
                        <a:moveTo>
                          <a:pt x="18" y="10"/>
                        </a:moveTo>
                        <a:lnTo>
                          <a:pt x="18" y="9"/>
                        </a:lnTo>
                        <a:lnTo>
                          <a:pt x="18" y="5"/>
                        </a:lnTo>
                        <a:lnTo>
                          <a:pt x="15" y="4"/>
                        </a:lnTo>
                        <a:lnTo>
                          <a:pt x="13" y="4"/>
                        </a:lnTo>
                        <a:lnTo>
                          <a:pt x="11" y="0"/>
                        </a:lnTo>
                        <a:lnTo>
                          <a:pt x="8" y="0"/>
                        </a:lnTo>
                        <a:lnTo>
                          <a:pt x="5" y="4"/>
                        </a:lnTo>
                        <a:lnTo>
                          <a:pt x="3" y="4"/>
                        </a:lnTo>
                        <a:lnTo>
                          <a:pt x="0" y="5"/>
                        </a:lnTo>
                        <a:lnTo>
                          <a:pt x="0" y="9"/>
                        </a:lnTo>
                        <a:lnTo>
                          <a:pt x="0" y="10"/>
                        </a:lnTo>
                        <a:lnTo>
                          <a:pt x="0" y="13"/>
                        </a:lnTo>
                        <a:lnTo>
                          <a:pt x="0" y="15"/>
                        </a:lnTo>
                        <a:lnTo>
                          <a:pt x="3" y="18"/>
                        </a:lnTo>
                        <a:lnTo>
                          <a:pt x="5" y="20"/>
                        </a:lnTo>
                        <a:lnTo>
                          <a:pt x="8" y="20"/>
                        </a:lnTo>
                        <a:lnTo>
                          <a:pt x="11" y="20"/>
                        </a:lnTo>
                        <a:lnTo>
                          <a:pt x="13" y="20"/>
                        </a:lnTo>
                        <a:lnTo>
                          <a:pt x="15" y="18"/>
                        </a:lnTo>
                        <a:lnTo>
                          <a:pt x="18" y="15"/>
                        </a:lnTo>
                        <a:lnTo>
                          <a:pt x="18" y="13"/>
                        </a:lnTo>
                        <a:lnTo>
                          <a:pt x="18" y="10"/>
                        </a:lnTo>
                        <a:lnTo>
                          <a:pt x="18" y="9"/>
                        </a:lnTo>
                        <a:lnTo>
                          <a:pt x="15" y="5"/>
                        </a:lnTo>
                        <a:lnTo>
                          <a:pt x="15" y="4"/>
                        </a:lnTo>
                        <a:lnTo>
                          <a:pt x="13" y="4"/>
                        </a:lnTo>
                        <a:lnTo>
                          <a:pt x="11" y="4"/>
                        </a:lnTo>
                        <a:lnTo>
                          <a:pt x="8" y="4"/>
                        </a:lnTo>
                        <a:lnTo>
                          <a:pt x="5" y="4"/>
                        </a:lnTo>
                        <a:lnTo>
                          <a:pt x="3" y="4"/>
                        </a:lnTo>
                        <a:lnTo>
                          <a:pt x="3" y="5"/>
                        </a:lnTo>
                        <a:lnTo>
                          <a:pt x="0" y="5"/>
                        </a:lnTo>
                        <a:lnTo>
                          <a:pt x="0" y="9"/>
                        </a:lnTo>
                        <a:lnTo>
                          <a:pt x="0" y="10"/>
                        </a:lnTo>
                        <a:lnTo>
                          <a:pt x="0" y="13"/>
                        </a:lnTo>
                        <a:lnTo>
                          <a:pt x="0" y="15"/>
                        </a:lnTo>
                        <a:lnTo>
                          <a:pt x="3" y="18"/>
                        </a:lnTo>
                        <a:lnTo>
                          <a:pt x="5" y="20"/>
                        </a:lnTo>
                        <a:lnTo>
                          <a:pt x="8" y="20"/>
                        </a:lnTo>
                        <a:lnTo>
                          <a:pt x="11" y="20"/>
                        </a:lnTo>
                        <a:lnTo>
                          <a:pt x="13" y="20"/>
                        </a:lnTo>
                        <a:lnTo>
                          <a:pt x="15" y="18"/>
                        </a:lnTo>
                        <a:lnTo>
                          <a:pt x="15" y="15"/>
                        </a:lnTo>
                        <a:lnTo>
                          <a:pt x="18" y="15"/>
                        </a:lnTo>
                        <a:lnTo>
                          <a:pt x="18" y="13"/>
                        </a:lnTo>
                        <a:lnTo>
                          <a:pt x="18" y="10"/>
                        </a:lnTo>
                        <a:close/>
                      </a:path>
                    </a:pathLst>
                  </a:custGeom>
                  <a:solidFill>
                    <a:srgbClr val="CBCBCB"/>
                  </a:solidFill>
                  <a:ln w="9525">
                    <a:noFill/>
                    <a:round/>
                    <a:headEnd/>
                    <a:tailEnd/>
                  </a:ln>
                </p:spPr>
                <p:txBody>
                  <a:bodyPr/>
                  <a:lstStyle/>
                  <a:p>
                    <a:endParaRPr lang="en-US"/>
                  </a:p>
                </p:txBody>
              </p:sp>
              <p:sp>
                <p:nvSpPr>
                  <p:cNvPr id="37820" name="Freeform 974"/>
                  <p:cNvSpPr>
                    <a:spLocks/>
                  </p:cNvSpPr>
                  <p:nvPr/>
                </p:nvSpPr>
                <p:spPr bwMode="auto">
                  <a:xfrm>
                    <a:off x="762" y="1734"/>
                    <a:ext cx="18" cy="16"/>
                  </a:xfrm>
                  <a:custGeom>
                    <a:avLst/>
                    <a:gdLst>
                      <a:gd name="T0" fmla="*/ 18 w 18"/>
                      <a:gd name="T1" fmla="*/ 6 h 16"/>
                      <a:gd name="T2" fmla="*/ 18 w 18"/>
                      <a:gd name="T3" fmla="*/ 5 h 16"/>
                      <a:gd name="T4" fmla="*/ 15 w 18"/>
                      <a:gd name="T5" fmla="*/ 1 h 16"/>
                      <a:gd name="T6" fmla="*/ 15 w 18"/>
                      <a:gd name="T7" fmla="*/ 0 h 16"/>
                      <a:gd name="T8" fmla="*/ 13 w 18"/>
                      <a:gd name="T9" fmla="*/ 0 h 16"/>
                      <a:gd name="T10" fmla="*/ 11 w 18"/>
                      <a:gd name="T11" fmla="*/ 0 h 16"/>
                      <a:gd name="T12" fmla="*/ 8 w 18"/>
                      <a:gd name="T13" fmla="*/ 0 h 16"/>
                      <a:gd name="T14" fmla="*/ 5 w 18"/>
                      <a:gd name="T15" fmla="*/ 0 h 16"/>
                      <a:gd name="T16" fmla="*/ 3 w 18"/>
                      <a:gd name="T17" fmla="*/ 0 h 16"/>
                      <a:gd name="T18" fmla="*/ 3 w 18"/>
                      <a:gd name="T19" fmla="*/ 1 h 16"/>
                      <a:gd name="T20" fmla="*/ 0 w 18"/>
                      <a:gd name="T21" fmla="*/ 1 h 16"/>
                      <a:gd name="T22" fmla="*/ 0 w 18"/>
                      <a:gd name="T23" fmla="*/ 5 h 16"/>
                      <a:gd name="T24" fmla="*/ 0 w 18"/>
                      <a:gd name="T25" fmla="*/ 6 h 16"/>
                      <a:gd name="T26" fmla="*/ 0 w 18"/>
                      <a:gd name="T27" fmla="*/ 9 h 16"/>
                      <a:gd name="T28" fmla="*/ 0 w 18"/>
                      <a:gd name="T29" fmla="*/ 11 h 16"/>
                      <a:gd name="T30" fmla="*/ 3 w 18"/>
                      <a:gd name="T31" fmla="*/ 14 h 16"/>
                      <a:gd name="T32" fmla="*/ 5 w 18"/>
                      <a:gd name="T33" fmla="*/ 16 h 16"/>
                      <a:gd name="T34" fmla="*/ 8 w 18"/>
                      <a:gd name="T35" fmla="*/ 16 h 16"/>
                      <a:gd name="T36" fmla="*/ 11 w 18"/>
                      <a:gd name="T37" fmla="*/ 16 h 16"/>
                      <a:gd name="T38" fmla="*/ 13 w 18"/>
                      <a:gd name="T39" fmla="*/ 16 h 16"/>
                      <a:gd name="T40" fmla="*/ 15 w 18"/>
                      <a:gd name="T41" fmla="*/ 14 h 16"/>
                      <a:gd name="T42" fmla="*/ 15 w 18"/>
                      <a:gd name="T43" fmla="*/ 11 h 16"/>
                      <a:gd name="T44" fmla="*/ 18 w 18"/>
                      <a:gd name="T45" fmla="*/ 11 h 16"/>
                      <a:gd name="T46" fmla="*/ 18 w 18"/>
                      <a:gd name="T47" fmla="*/ 9 h 16"/>
                      <a:gd name="T48" fmla="*/ 18 w 18"/>
                      <a:gd name="T49" fmla="*/ 6 h 16"/>
                      <a:gd name="T50" fmla="*/ 18 w 18"/>
                      <a:gd name="T51" fmla="*/ 5 h 16"/>
                      <a:gd name="T52" fmla="*/ 15 w 18"/>
                      <a:gd name="T53" fmla="*/ 1 h 16"/>
                      <a:gd name="T54" fmla="*/ 13 w 18"/>
                      <a:gd name="T55" fmla="*/ 0 h 16"/>
                      <a:gd name="T56" fmla="*/ 11 w 18"/>
                      <a:gd name="T57" fmla="*/ 0 h 16"/>
                      <a:gd name="T58" fmla="*/ 8 w 18"/>
                      <a:gd name="T59" fmla="*/ 0 h 16"/>
                      <a:gd name="T60" fmla="*/ 5 w 18"/>
                      <a:gd name="T61" fmla="*/ 0 h 16"/>
                      <a:gd name="T62" fmla="*/ 3 w 18"/>
                      <a:gd name="T63" fmla="*/ 1 h 16"/>
                      <a:gd name="T64" fmla="*/ 0 w 18"/>
                      <a:gd name="T65" fmla="*/ 5 h 16"/>
                      <a:gd name="T66" fmla="*/ 0 w 18"/>
                      <a:gd name="T67" fmla="*/ 6 h 16"/>
                      <a:gd name="T68" fmla="*/ 0 w 18"/>
                      <a:gd name="T69" fmla="*/ 9 h 16"/>
                      <a:gd name="T70" fmla="*/ 0 w 18"/>
                      <a:gd name="T71" fmla="*/ 11 h 16"/>
                      <a:gd name="T72" fmla="*/ 3 w 18"/>
                      <a:gd name="T73" fmla="*/ 11 h 16"/>
                      <a:gd name="T74" fmla="*/ 3 w 18"/>
                      <a:gd name="T75" fmla="*/ 14 h 16"/>
                      <a:gd name="T76" fmla="*/ 5 w 18"/>
                      <a:gd name="T77" fmla="*/ 14 h 16"/>
                      <a:gd name="T78" fmla="*/ 8 w 18"/>
                      <a:gd name="T79" fmla="*/ 16 h 16"/>
                      <a:gd name="T80" fmla="*/ 11 w 18"/>
                      <a:gd name="T81" fmla="*/ 16 h 16"/>
                      <a:gd name="T82" fmla="*/ 13 w 18"/>
                      <a:gd name="T83" fmla="*/ 14 h 16"/>
                      <a:gd name="T84" fmla="*/ 15 w 18"/>
                      <a:gd name="T85" fmla="*/ 14 h 16"/>
                      <a:gd name="T86" fmla="*/ 15 w 18"/>
                      <a:gd name="T87" fmla="*/ 11 h 16"/>
                      <a:gd name="T88" fmla="*/ 18 w 18"/>
                      <a:gd name="T89" fmla="*/ 11 h 16"/>
                      <a:gd name="T90" fmla="*/ 18 w 18"/>
                      <a:gd name="T91" fmla="*/ 9 h 16"/>
                      <a:gd name="T92" fmla="*/ 18 w 18"/>
                      <a:gd name="T93" fmla="*/ 6 h 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
                      <a:gd name="T142" fmla="*/ 0 h 16"/>
                      <a:gd name="T143" fmla="*/ 18 w 18"/>
                      <a:gd name="T144" fmla="*/ 16 h 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 h="16">
                        <a:moveTo>
                          <a:pt x="18" y="6"/>
                        </a:moveTo>
                        <a:lnTo>
                          <a:pt x="18" y="5"/>
                        </a:lnTo>
                        <a:lnTo>
                          <a:pt x="15" y="1"/>
                        </a:lnTo>
                        <a:lnTo>
                          <a:pt x="15" y="0"/>
                        </a:lnTo>
                        <a:lnTo>
                          <a:pt x="13" y="0"/>
                        </a:lnTo>
                        <a:lnTo>
                          <a:pt x="11" y="0"/>
                        </a:lnTo>
                        <a:lnTo>
                          <a:pt x="8" y="0"/>
                        </a:lnTo>
                        <a:lnTo>
                          <a:pt x="5" y="0"/>
                        </a:lnTo>
                        <a:lnTo>
                          <a:pt x="3" y="0"/>
                        </a:lnTo>
                        <a:lnTo>
                          <a:pt x="3" y="1"/>
                        </a:lnTo>
                        <a:lnTo>
                          <a:pt x="0" y="1"/>
                        </a:lnTo>
                        <a:lnTo>
                          <a:pt x="0" y="5"/>
                        </a:lnTo>
                        <a:lnTo>
                          <a:pt x="0" y="6"/>
                        </a:lnTo>
                        <a:lnTo>
                          <a:pt x="0" y="9"/>
                        </a:lnTo>
                        <a:lnTo>
                          <a:pt x="0" y="11"/>
                        </a:lnTo>
                        <a:lnTo>
                          <a:pt x="3" y="14"/>
                        </a:lnTo>
                        <a:lnTo>
                          <a:pt x="5" y="16"/>
                        </a:lnTo>
                        <a:lnTo>
                          <a:pt x="8" y="16"/>
                        </a:lnTo>
                        <a:lnTo>
                          <a:pt x="11" y="16"/>
                        </a:lnTo>
                        <a:lnTo>
                          <a:pt x="13" y="16"/>
                        </a:lnTo>
                        <a:lnTo>
                          <a:pt x="15" y="14"/>
                        </a:lnTo>
                        <a:lnTo>
                          <a:pt x="15" y="11"/>
                        </a:lnTo>
                        <a:lnTo>
                          <a:pt x="18" y="11"/>
                        </a:lnTo>
                        <a:lnTo>
                          <a:pt x="18" y="9"/>
                        </a:lnTo>
                        <a:lnTo>
                          <a:pt x="18" y="6"/>
                        </a:lnTo>
                        <a:lnTo>
                          <a:pt x="18" y="5"/>
                        </a:lnTo>
                        <a:lnTo>
                          <a:pt x="15" y="1"/>
                        </a:lnTo>
                        <a:lnTo>
                          <a:pt x="13" y="0"/>
                        </a:lnTo>
                        <a:lnTo>
                          <a:pt x="11" y="0"/>
                        </a:lnTo>
                        <a:lnTo>
                          <a:pt x="8" y="0"/>
                        </a:lnTo>
                        <a:lnTo>
                          <a:pt x="5" y="0"/>
                        </a:lnTo>
                        <a:lnTo>
                          <a:pt x="3" y="1"/>
                        </a:lnTo>
                        <a:lnTo>
                          <a:pt x="0" y="5"/>
                        </a:lnTo>
                        <a:lnTo>
                          <a:pt x="0" y="6"/>
                        </a:lnTo>
                        <a:lnTo>
                          <a:pt x="0" y="9"/>
                        </a:lnTo>
                        <a:lnTo>
                          <a:pt x="0" y="11"/>
                        </a:lnTo>
                        <a:lnTo>
                          <a:pt x="3" y="11"/>
                        </a:lnTo>
                        <a:lnTo>
                          <a:pt x="3" y="14"/>
                        </a:lnTo>
                        <a:lnTo>
                          <a:pt x="5" y="14"/>
                        </a:lnTo>
                        <a:lnTo>
                          <a:pt x="8" y="16"/>
                        </a:lnTo>
                        <a:lnTo>
                          <a:pt x="11" y="16"/>
                        </a:lnTo>
                        <a:lnTo>
                          <a:pt x="13" y="14"/>
                        </a:lnTo>
                        <a:lnTo>
                          <a:pt x="15" y="14"/>
                        </a:lnTo>
                        <a:lnTo>
                          <a:pt x="15" y="11"/>
                        </a:lnTo>
                        <a:lnTo>
                          <a:pt x="18" y="11"/>
                        </a:lnTo>
                        <a:lnTo>
                          <a:pt x="18" y="9"/>
                        </a:lnTo>
                        <a:lnTo>
                          <a:pt x="18" y="6"/>
                        </a:lnTo>
                        <a:close/>
                      </a:path>
                    </a:pathLst>
                  </a:custGeom>
                  <a:solidFill>
                    <a:srgbClr val="CCCCCC"/>
                  </a:solidFill>
                  <a:ln w="9525">
                    <a:noFill/>
                    <a:round/>
                    <a:headEnd/>
                    <a:tailEnd/>
                  </a:ln>
                </p:spPr>
                <p:txBody>
                  <a:bodyPr/>
                  <a:lstStyle/>
                  <a:p>
                    <a:endParaRPr lang="en-US"/>
                  </a:p>
                </p:txBody>
              </p:sp>
              <p:sp>
                <p:nvSpPr>
                  <p:cNvPr id="37821" name="Freeform 975"/>
                  <p:cNvSpPr>
                    <a:spLocks/>
                  </p:cNvSpPr>
                  <p:nvPr/>
                </p:nvSpPr>
                <p:spPr bwMode="auto">
                  <a:xfrm>
                    <a:off x="762" y="1734"/>
                    <a:ext cx="18" cy="16"/>
                  </a:xfrm>
                  <a:custGeom>
                    <a:avLst/>
                    <a:gdLst>
                      <a:gd name="T0" fmla="*/ 18 w 18"/>
                      <a:gd name="T1" fmla="*/ 6 h 16"/>
                      <a:gd name="T2" fmla="*/ 18 w 18"/>
                      <a:gd name="T3" fmla="*/ 5 h 16"/>
                      <a:gd name="T4" fmla="*/ 15 w 18"/>
                      <a:gd name="T5" fmla="*/ 1 h 16"/>
                      <a:gd name="T6" fmla="*/ 13 w 18"/>
                      <a:gd name="T7" fmla="*/ 0 h 16"/>
                      <a:gd name="T8" fmla="*/ 11 w 18"/>
                      <a:gd name="T9" fmla="*/ 0 h 16"/>
                      <a:gd name="T10" fmla="*/ 8 w 18"/>
                      <a:gd name="T11" fmla="*/ 0 h 16"/>
                      <a:gd name="T12" fmla="*/ 5 w 18"/>
                      <a:gd name="T13" fmla="*/ 0 h 16"/>
                      <a:gd name="T14" fmla="*/ 3 w 18"/>
                      <a:gd name="T15" fmla="*/ 1 h 16"/>
                      <a:gd name="T16" fmla="*/ 0 w 18"/>
                      <a:gd name="T17" fmla="*/ 5 h 16"/>
                      <a:gd name="T18" fmla="*/ 0 w 18"/>
                      <a:gd name="T19" fmla="*/ 6 h 16"/>
                      <a:gd name="T20" fmla="*/ 0 w 18"/>
                      <a:gd name="T21" fmla="*/ 9 h 16"/>
                      <a:gd name="T22" fmla="*/ 0 w 18"/>
                      <a:gd name="T23" fmla="*/ 11 h 16"/>
                      <a:gd name="T24" fmla="*/ 3 w 18"/>
                      <a:gd name="T25" fmla="*/ 11 h 16"/>
                      <a:gd name="T26" fmla="*/ 3 w 18"/>
                      <a:gd name="T27" fmla="*/ 14 h 16"/>
                      <a:gd name="T28" fmla="*/ 5 w 18"/>
                      <a:gd name="T29" fmla="*/ 14 h 16"/>
                      <a:gd name="T30" fmla="*/ 8 w 18"/>
                      <a:gd name="T31" fmla="*/ 16 h 16"/>
                      <a:gd name="T32" fmla="*/ 11 w 18"/>
                      <a:gd name="T33" fmla="*/ 16 h 16"/>
                      <a:gd name="T34" fmla="*/ 13 w 18"/>
                      <a:gd name="T35" fmla="*/ 14 h 16"/>
                      <a:gd name="T36" fmla="*/ 15 w 18"/>
                      <a:gd name="T37" fmla="*/ 14 h 16"/>
                      <a:gd name="T38" fmla="*/ 15 w 18"/>
                      <a:gd name="T39" fmla="*/ 11 h 16"/>
                      <a:gd name="T40" fmla="*/ 18 w 18"/>
                      <a:gd name="T41" fmla="*/ 11 h 16"/>
                      <a:gd name="T42" fmla="*/ 18 w 18"/>
                      <a:gd name="T43" fmla="*/ 9 h 16"/>
                      <a:gd name="T44" fmla="*/ 18 w 18"/>
                      <a:gd name="T45" fmla="*/ 6 h 16"/>
                      <a:gd name="T46" fmla="*/ 15 w 18"/>
                      <a:gd name="T47" fmla="*/ 5 h 16"/>
                      <a:gd name="T48" fmla="*/ 15 w 18"/>
                      <a:gd name="T49" fmla="*/ 1 h 16"/>
                      <a:gd name="T50" fmla="*/ 13 w 18"/>
                      <a:gd name="T51" fmla="*/ 1 h 16"/>
                      <a:gd name="T52" fmla="*/ 13 w 18"/>
                      <a:gd name="T53" fmla="*/ 0 h 16"/>
                      <a:gd name="T54" fmla="*/ 11 w 18"/>
                      <a:gd name="T55" fmla="*/ 0 h 16"/>
                      <a:gd name="T56" fmla="*/ 8 w 18"/>
                      <a:gd name="T57" fmla="*/ 0 h 16"/>
                      <a:gd name="T58" fmla="*/ 5 w 18"/>
                      <a:gd name="T59" fmla="*/ 0 h 16"/>
                      <a:gd name="T60" fmla="*/ 5 w 18"/>
                      <a:gd name="T61" fmla="*/ 1 h 16"/>
                      <a:gd name="T62" fmla="*/ 3 w 18"/>
                      <a:gd name="T63" fmla="*/ 1 h 16"/>
                      <a:gd name="T64" fmla="*/ 3 w 18"/>
                      <a:gd name="T65" fmla="*/ 5 h 16"/>
                      <a:gd name="T66" fmla="*/ 0 w 18"/>
                      <a:gd name="T67" fmla="*/ 6 h 16"/>
                      <a:gd name="T68" fmla="*/ 0 w 18"/>
                      <a:gd name="T69" fmla="*/ 9 h 16"/>
                      <a:gd name="T70" fmla="*/ 3 w 18"/>
                      <a:gd name="T71" fmla="*/ 9 h 16"/>
                      <a:gd name="T72" fmla="*/ 3 w 18"/>
                      <a:gd name="T73" fmla="*/ 11 h 16"/>
                      <a:gd name="T74" fmla="*/ 5 w 18"/>
                      <a:gd name="T75" fmla="*/ 14 h 16"/>
                      <a:gd name="T76" fmla="*/ 8 w 18"/>
                      <a:gd name="T77" fmla="*/ 14 h 16"/>
                      <a:gd name="T78" fmla="*/ 11 w 18"/>
                      <a:gd name="T79" fmla="*/ 14 h 16"/>
                      <a:gd name="T80" fmla="*/ 13 w 18"/>
                      <a:gd name="T81" fmla="*/ 14 h 16"/>
                      <a:gd name="T82" fmla="*/ 15 w 18"/>
                      <a:gd name="T83" fmla="*/ 11 h 16"/>
                      <a:gd name="T84" fmla="*/ 15 w 18"/>
                      <a:gd name="T85" fmla="*/ 9 h 16"/>
                      <a:gd name="T86" fmla="*/ 18 w 18"/>
                      <a:gd name="T87" fmla="*/ 9 h 16"/>
                      <a:gd name="T88" fmla="*/ 18 w 18"/>
                      <a:gd name="T89" fmla="*/ 6 h 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
                      <a:gd name="T136" fmla="*/ 0 h 16"/>
                      <a:gd name="T137" fmla="*/ 18 w 18"/>
                      <a:gd name="T138" fmla="*/ 16 h 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 h="16">
                        <a:moveTo>
                          <a:pt x="18" y="6"/>
                        </a:moveTo>
                        <a:lnTo>
                          <a:pt x="18" y="5"/>
                        </a:lnTo>
                        <a:lnTo>
                          <a:pt x="15" y="1"/>
                        </a:lnTo>
                        <a:lnTo>
                          <a:pt x="13" y="0"/>
                        </a:lnTo>
                        <a:lnTo>
                          <a:pt x="11" y="0"/>
                        </a:lnTo>
                        <a:lnTo>
                          <a:pt x="8" y="0"/>
                        </a:lnTo>
                        <a:lnTo>
                          <a:pt x="5" y="0"/>
                        </a:lnTo>
                        <a:lnTo>
                          <a:pt x="3" y="1"/>
                        </a:lnTo>
                        <a:lnTo>
                          <a:pt x="0" y="5"/>
                        </a:lnTo>
                        <a:lnTo>
                          <a:pt x="0" y="6"/>
                        </a:lnTo>
                        <a:lnTo>
                          <a:pt x="0" y="9"/>
                        </a:lnTo>
                        <a:lnTo>
                          <a:pt x="0" y="11"/>
                        </a:lnTo>
                        <a:lnTo>
                          <a:pt x="3" y="11"/>
                        </a:lnTo>
                        <a:lnTo>
                          <a:pt x="3" y="14"/>
                        </a:lnTo>
                        <a:lnTo>
                          <a:pt x="5" y="14"/>
                        </a:lnTo>
                        <a:lnTo>
                          <a:pt x="8" y="16"/>
                        </a:lnTo>
                        <a:lnTo>
                          <a:pt x="11" y="16"/>
                        </a:lnTo>
                        <a:lnTo>
                          <a:pt x="13" y="14"/>
                        </a:lnTo>
                        <a:lnTo>
                          <a:pt x="15" y="14"/>
                        </a:lnTo>
                        <a:lnTo>
                          <a:pt x="15" y="11"/>
                        </a:lnTo>
                        <a:lnTo>
                          <a:pt x="18" y="11"/>
                        </a:lnTo>
                        <a:lnTo>
                          <a:pt x="18" y="9"/>
                        </a:lnTo>
                        <a:lnTo>
                          <a:pt x="18" y="6"/>
                        </a:lnTo>
                        <a:lnTo>
                          <a:pt x="15" y="5"/>
                        </a:lnTo>
                        <a:lnTo>
                          <a:pt x="15" y="1"/>
                        </a:lnTo>
                        <a:lnTo>
                          <a:pt x="13" y="1"/>
                        </a:lnTo>
                        <a:lnTo>
                          <a:pt x="13" y="0"/>
                        </a:lnTo>
                        <a:lnTo>
                          <a:pt x="11" y="0"/>
                        </a:lnTo>
                        <a:lnTo>
                          <a:pt x="8" y="0"/>
                        </a:lnTo>
                        <a:lnTo>
                          <a:pt x="5" y="0"/>
                        </a:lnTo>
                        <a:lnTo>
                          <a:pt x="5" y="1"/>
                        </a:lnTo>
                        <a:lnTo>
                          <a:pt x="3" y="1"/>
                        </a:lnTo>
                        <a:lnTo>
                          <a:pt x="3" y="5"/>
                        </a:lnTo>
                        <a:lnTo>
                          <a:pt x="0" y="6"/>
                        </a:lnTo>
                        <a:lnTo>
                          <a:pt x="0" y="9"/>
                        </a:lnTo>
                        <a:lnTo>
                          <a:pt x="3" y="9"/>
                        </a:lnTo>
                        <a:lnTo>
                          <a:pt x="3" y="11"/>
                        </a:lnTo>
                        <a:lnTo>
                          <a:pt x="5" y="14"/>
                        </a:lnTo>
                        <a:lnTo>
                          <a:pt x="8" y="14"/>
                        </a:lnTo>
                        <a:lnTo>
                          <a:pt x="11" y="14"/>
                        </a:lnTo>
                        <a:lnTo>
                          <a:pt x="13" y="14"/>
                        </a:lnTo>
                        <a:lnTo>
                          <a:pt x="15" y="11"/>
                        </a:lnTo>
                        <a:lnTo>
                          <a:pt x="15" y="9"/>
                        </a:lnTo>
                        <a:lnTo>
                          <a:pt x="18" y="9"/>
                        </a:lnTo>
                        <a:lnTo>
                          <a:pt x="18" y="6"/>
                        </a:lnTo>
                        <a:close/>
                      </a:path>
                    </a:pathLst>
                  </a:custGeom>
                  <a:solidFill>
                    <a:srgbClr val="CECECE"/>
                  </a:solidFill>
                  <a:ln w="9525">
                    <a:noFill/>
                    <a:round/>
                    <a:headEnd/>
                    <a:tailEnd/>
                  </a:ln>
                </p:spPr>
                <p:txBody>
                  <a:bodyPr/>
                  <a:lstStyle/>
                  <a:p>
                    <a:endParaRPr lang="en-US"/>
                  </a:p>
                </p:txBody>
              </p:sp>
              <p:sp>
                <p:nvSpPr>
                  <p:cNvPr id="37822" name="Freeform 976"/>
                  <p:cNvSpPr>
                    <a:spLocks/>
                  </p:cNvSpPr>
                  <p:nvPr/>
                </p:nvSpPr>
                <p:spPr bwMode="auto">
                  <a:xfrm>
                    <a:off x="762" y="1734"/>
                    <a:ext cx="18" cy="14"/>
                  </a:xfrm>
                  <a:custGeom>
                    <a:avLst/>
                    <a:gdLst>
                      <a:gd name="T0" fmla="*/ 18 w 18"/>
                      <a:gd name="T1" fmla="*/ 6 h 14"/>
                      <a:gd name="T2" fmla="*/ 15 w 18"/>
                      <a:gd name="T3" fmla="*/ 5 h 14"/>
                      <a:gd name="T4" fmla="*/ 15 w 18"/>
                      <a:gd name="T5" fmla="*/ 1 h 14"/>
                      <a:gd name="T6" fmla="*/ 13 w 18"/>
                      <a:gd name="T7" fmla="*/ 1 h 14"/>
                      <a:gd name="T8" fmla="*/ 13 w 18"/>
                      <a:gd name="T9" fmla="*/ 0 h 14"/>
                      <a:gd name="T10" fmla="*/ 11 w 18"/>
                      <a:gd name="T11" fmla="*/ 0 h 14"/>
                      <a:gd name="T12" fmla="*/ 8 w 18"/>
                      <a:gd name="T13" fmla="*/ 0 h 14"/>
                      <a:gd name="T14" fmla="*/ 5 w 18"/>
                      <a:gd name="T15" fmla="*/ 0 h 14"/>
                      <a:gd name="T16" fmla="*/ 5 w 18"/>
                      <a:gd name="T17" fmla="*/ 1 h 14"/>
                      <a:gd name="T18" fmla="*/ 3 w 18"/>
                      <a:gd name="T19" fmla="*/ 1 h 14"/>
                      <a:gd name="T20" fmla="*/ 3 w 18"/>
                      <a:gd name="T21" fmla="*/ 5 h 14"/>
                      <a:gd name="T22" fmla="*/ 0 w 18"/>
                      <a:gd name="T23" fmla="*/ 6 h 14"/>
                      <a:gd name="T24" fmla="*/ 0 w 18"/>
                      <a:gd name="T25" fmla="*/ 9 h 14"/>
                      <a:gd name="T26" fmla="*/ 3 w 18"/>
                      <a:gd name="T27" fmla="*/ 9 h 14"/>
                      <a:gd name="T28" fmla="*/ 3 w 18"/>
                      <a:gd name="T29" fmla="*/ 11 h 14"/>
                      <a:gd name="T30" fmla="*/ 5 w 18"/>
                      <a:gd name="T31" fmla="*/ 14 h 14"/>
                      <a:gd name="T32" fmla="*/ 8 w 18"/>
                      <a:gd name="T33" fmla="*/ 14 h 14"/>
                      <a:gd name="T34" fmla="*/ 11 w 18"/>
                      <a:gd name="T35" fmla="*/ 14 h 14"/>
                      <a:gd name="T36" fmla="*/ 13 w 18"/>
                      <a:gd name="T37" fmla="*/ 14 h 14"/>
                      <a:gd name="T38" fmla="*/ 15 w 18"/>
                      <a:gd name="T39" fmla="*/ 11 h 14"/>
                      <a:gd name="T40" fmla="*/ 15 w 18"/>
                      <a:gd name="T41" fmla="*/ 9 h 14"/>
                      <a:gd name="T42" fmla="*/ 18 w 18"/>
                      <a:gd name="T43" fmla="*/ 9 h 14"/>
                      <a:gd name="T44" fmla="*/ 18 w 18"/>
                      <a:gd name="T45" fmla="*/ 6 h 14"/>
                      <a:gd name="T46" fmla="*/ 15 w 18"/>
                      <a:gd name="T47" fmla="*/ 6 h 14"/>
                      <a:gd name="T48" fmla="*/ 15 w 18"/>
                      <a:gd name="T49" fmla="*/ 5 h 14"/>
                      <a:gd name="T50" fmla="*/ 15 w 18"/>
                      <a:gd name="T51" fmla="*/ 1 h 14"/>
                      <a:gd name="T52" fmla="*/ 13 w 18"/>
                      <a:gd name="T53" fmla="*/ 1 h 14"/>
                      <a:gd name="T54" fmla="*/ 13 w 18"/>
                      <a:gd name="T55" fmla="*/ 0 h 14"/>
                      <a:gd name="T56" fmla="*/ 11 w 18"/>
                      <a:gd name="T57" fmla="*/ 0 h 14"/>
                      <a:gd name="T58" fmla="*/ 8 w 18"/>
                      <a:gd name="T59" fmla="*/ 0 h 14"/>
                      <a:gd name="T60" fmla="*/ 5 w 18"/>
                      <a:gd name="T61" fmla="*/ 0 h 14"/>
                      <a:gd name="T62" fmla="*/ 5 w 18"/>
                      <a:gd name="T63" fmla="*/ 1 h 14"/>
                      <a:gd name="T64" fmla="*/ 3 w 18"/>
                      <a:gd name="T65" fmla="*/ 1 h 14"/>
                      <a:gd name="T66" fmla="*/ 3 w 18"/>
                      <a:gd name="T67" fmla="*/ 5 h 14"/>
                      <a:gd name="T68" fmla="*/ 3 w 18"/>
                      <a:gd name="T69" fmla="*/ 6 h 14"/>
                      <a:gd name="T70" fmla="*/ 3 w 18"/>
                      <a:gd name="T71" fmla="*/ 9 h 14"/>
                      <a:gd name="T72" fmla="*/ 3 w 18"/>
                      <a:gd name="T73" fmla="*/ 11 h 14"/>
                      <a:gd name="T74" fmla="*/ 5 w 18"/>
                      <a:gd name="T75" fmla="*/ 14 h 14"/>
                      <a:gd name="T76" fmla="*/ 8 w 18"/>
                      <a:gd name="T77" fmla="*/ 14 h 14"/>
                      <a:gd name="T78" fmla="*/ 11 w 18"/>
                      <a:gd name="T79" fmla="*/ 14 h 14"/>
                      <a:gd name="T80" fmla="*/ 13 w 18"/>
                      <a:gd name="T81" fmla="*/ 14 h 14"/>
                      <a:gd name="T82" fmla="*/ 15 w 18"/>
                      <a:gd name="T83" fmla="*/ 11 h 14"/>
                      <a:gd name="T84" fmla="*/ 15 w 18"/>
                      <a:gd name="T85" fmla="*/ 9 h 14"/>
                      <a:gd name="T86" fmla="*/ 15 w 18"/>
                      <a:gd name="T87" fmla="*/ 6 h 14"/>
                      <a:gd name="T88" fmla="*/ 18 w 18"/>
                      <a:gd name="T89" fmla="*/ 6 h 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
                      <a:gd name="T136" fmla="*/ 0 h 14"/>
                      <a:gd name="T137" fmla="*/ 18 w 18"/>
                      <a:gd name="T138" fmla="*/ 14 h 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 h="14">
                        <a:moveTo>
                          <a:pt x="18" y="6"/>
                        </a:moveTo>
                        <a:lnTo>
                          <a:pt x="15" y="5"/>
                        </a:lnTo>
                        <a:lnTo>
                          <a:pt x="15" y="1"/>
                        </a:lnTo>
                        <a:lnTo>
                          <a:pt x="13" y="1"/>
                        </a:lnTo>
                        <a:lnTo>
                          <a:pt x="13" y="0"/>
                        </a:lnTo>
                        <a:lnTo>
                          <a:pt x="11" y="0"/>
                        </a:lnTo>
                        <a:lnTo>
                          <a:pt x="8" y="0"/>
                        </a:lnTo>
                        <a:lnTo>
                          <a:pt x="5" y="0"/>
                        </a:lnTo>
                        <a:lnTo>
                          <a:pt x="5" y="1"/>
                        </a:lnTo>
                        <a:lnTo>
                          <a:pt x="3" y="1"/>
                        </a:lnTo>
                        <a:lnTo>
                          <a:pt x="3" y="5"/>
                        </a:lnTo>
                        <a:lnTo>
                          <a:pt x="0" y="6"/>
                        </a:lnTo>
                        <a:lnTo>
                          <a:pt x="0" y="9"/>
                        </a:lnTo>
                        <a:lnTo>
                          <a:pt x="3" y="9"/>
                        </a:lnTo>
                        <a:lnTo>
                          <a:pt x="3" y="11"/>
                        </a:lnTo>
                        <a:lnTo>
                          <a:pt x="5" y="14"/>
                        </a:lnTo>
                        <a:lnTo>
                          <a:pt x="8" y="14"/>
                        </a:lnTo>
                        <a:lnTo>
                          <a:pt x="11" y="14"/>
                        </a:lnTo>
                        <a:lnTo>
                          <a:pt x="13" y="14"/>
                        </a:lnTo>
                        <a:lnTo>
                          <a:pt x="15" y="11"/>
                        </a:lnTo>
                        <a:lnTo>
                          <a:pt x="15" y="9"/>
                        </a:lnTo>
                        <a:lnTo>
                          <a:pt x="18" y="9"/>
                        </a:lnTo>
                        <a:lnTo>
                          <a:pt x="18" y="6"/>
                        </a:lnTo>
                        <a:lnTo>
                          <a:pt x="15" y="6"/>
                        </a:lnTo>
                        <a:lnTo>
                          <a:pt x="15" y="5"/>
                        </a:lnTo>
                        <a:lnTo>
                          <a:pt x="15" y="1"/>
                        </a:lnTo>
                        <a:lnTo>
                          <a:pt x="13" y="1"/>
                        </a:lnTo>
                        <a:lnTo>
                          <a:pt x="13" y="0"/>
                        </a:lnTo>
                        <a:lnTo>
                          <a:pt x="11" y="0"/>
                        </a:lnTo>
                        <a:lnTo>
                          <a:pt x="8" y="0"/>
                        </a:lnTo>
                        <a:lnTo>
                          <a:pt x="5" y="0"/>
                        </a:lnTo>
                        <a:lnTo>
                          <a:pt x="5" y="1"/>
                        </a:lnTo>
                        <a:lnTo>
                          <a:pt x="3" y="1"/>
                        </a:lnTo>
                        <a:lnTo>
                          <a:pt x="3" y="5"/>
                        </a:lnTo>
                        <a:lnTo>
                          <a:pt x="3" y="6"/>
                        </a:lnTo>
                        <a:lnTo>
                          <a:pt x="3" y="9"/>
                        </a:lnTo>
                        <a:lnTo>
                          <a:pt x="3" y="11"/>
                        </a:lnTo>
                        <a:lnTo>
                          <a:pt x="5" y="14"/>
                        </a:lnTo>
                        <a:lnTo>
                          <a:pt x="8" y="14"/>
                        </a:lnTo>
                        <a:lnTo>
                          <a:pt x="11" y="14"/>
                        </a:lnTo>
                        <a:lnTo>
                          <a:pt x="13" y="14"/>
                        </a:lnTo>
                        <a:lnTo>
                          <a:pt x="15" y="11"/>
                        </a:lnTo>
                        <a:lnTo>
                          <a:pt x="15" y="9"/>
                        </a:lnTo>
                        <a:lnTo>
                          <a:pt x="15" y="6"/>
                        </a:lnTo>
                        <a:lnTo>
                          <a:pt x="18" y="6"/>
                        </a:lnTo>
                        <a:close/>
                      </a:path>
                    </a:pathLst>
                  </a:custGeom>
                  <a:solidFill>
                    <a:srgbClr val="CFCFCF"/>
                  </a:solidFill>
                  <a:ln w="9525">
                    <a:noFill/>
                    <a:round/>
                    <a:headEnd/>
                    <a:tailEnd/>
                  </a:ln>
                </p:spPr>
                <p:txBody>
                  <a:bodyPr/>
                  <a:lstStyle/>
                  <a:p>
                    <a:endParaRPr lang="en-US"/>
                  </a:p>
                </p:txBody>
              </p:sp>
              <p:sp>
                <p:nvSpPr>
                  <p:cNvPr id="37823" name="Freeform 977"/>
                  <p:cNvSpPr>
                    <a:spLocks/>
                  </p:cNvSpPr>
                  <p:nvPr/>
                </p:nvSpPr>
                <p:spPr bwMode="auto">
                  <a:xfrm>
                    <a:off x="765" y="1734"/>
                    <a:ext cx="12" cy="14"/>
                  </a:xfrm>
                  <a:custGeom>
                    <a:avLst/>
                    <a:gdLst>
                      <a:gd name="T0" fmla="*/ 12 w 12"/>
                      <a:gd name="T1" fmla="*/ 6 h 14"/>
                      <a:gd name="T2" fmla="*/ 12 w 12"/>
                      <a:gd name="T3" fmla="*/ 5 h 14"/>
                      <a:gd name="T4" fmla="*/ 12 w 12"/>
                      <a:gd name="T5" fmla="*/ 1 h 14"/>
                      <a:gd name="T6" fmla="*/ 10 w 12"/>
                      <a:gd name="T7" fmla="*/ 1 h 14"/>
                      <a:gd name="T8" fmla="*/ 10 w 12"/>
                      <a:gd name="T9" fmla="*/ 0 h 14"/>
                      <a:gd name="T10" fmla="*/ 8 w 12"/>
                      <a:gd name="T11" fmla="*/ 0 h 14"/>
                      <a:gd name="T12" fmla="*/ 5 w 12"/>
                      <a:gd name="T13" fmla="*/ 0 h 14"/>
                      <a:gd name="T14" fmla="*/ 2 w 12"/>
                      <a:gd name="T15" fmla="*/ 0 h 14"/>
                      <a:gd name="T16" fmla="*/ 2 w 12"/>
                      <a:gd name="T17" fmla="*/ 1 h 14"/>
                      <a:gd name="T18" fmla="*/ 0 w 12"/>
                      <a:gd name="T19" fmla="*/ 1 h 14"/>
                      <a:gd name="T20" fmla="*/ 0 w 12"/>
                      <a:gd name="T21" fmla="*/ 5 h 14"/>
                      <a:gd name="T22" fmla="*/ 0 w 12"/>
                      <a:gd name="T23" fmla="*/ 6 h 14"/>
                      <a:gd name="T24" fmla="*/ 0 w 12"/>
                      <a:gd name="T25" fmla="*/ 9 h 14"/>
                      <a:gd name="T26" fmla="*/ 0 w 12"/>
                      <a:gd name="T27" fmla="*/ 11 h 14"/>
                      <a:gd name="T28" fmla="*/ 2 w 12"/>
                      <a:gd name="T29" fmla="*/ 14 h 14"/>
                      <a:gd name="T30" fmla="*/ 5 w 12"/>
                      <a:gd name="T31" fmla="*/ 14 h 14"/>
                      <a:gd name="T32" fmla="*/ 8 w 12"/>
                      <a:gd name="T33" fmla="*/ 14 h 14"/>
                      <a:gd name="T34" fmla="*/ 10 w 12"/>
                      <a:gd name="T35" fmla="*/ 14 h 14"/>
                      <a:gd name="T36" fmla="*/ 12 w 12"/>
                      <a:gd name="T37" fmla="*/ 11 h 14"/>
                      <a:gd name="T38" fmla="*/ 12 w 12"/>
                      <a:gd name="T39" fmla="*/ 9 h 14"/>
                      <a:gd name="T40" fmla="*/ 12 w 12"/>
                      <a:gd name="T41" fmla="*/ 6 h 14"/>
                      <a:gd name="T42" fmla="*/ 12 w 12"/>
                      <a:gd name="T43" fmla="*/ 5 h 14"/>
                      <a:gd name="T44" fmla="*/ 10 w 12"/>
                      <a:gd name="T45" fmla="*/ 1 h 14"/>
                      <a:gd name="T46" fmla="*/ 8 w 12"/>
                      <a:gd name="T47" fmla="*/ 1 h 14"/>
                      <a:gd name="T48" fmla="*/ 5 w 12"/>
                      <a:gd name="T49" fmla="*/ 0 h 14"/>
                      <a:gd name="T50" fmla="*/ 5 w 12"/>
                      <a:gd name="T51" fmla="*/ 1 h 14"/>
                      <a:gd name="T52" fmla="*/ 2 w 12"/>
                      <a:gd name="T53" fmla="*/ 1 h 14"/>
                      <a:gd name="T54" fmla="*/ 0 w 12"/>
                      <a:gd name="T55" fmla="*/ 5 h 14"/>
                      <a:gd name="T56" fmla="*/ 0 w 12"/>
                      <a:gd name="T57" fmla="*/ 6 h 14"/>
                      <a:gd name="T58" fmla="*/ 0 w 12"/>
                      <a:gd name="T59" fmla="*/ 9 h 14"/>
                      <a:gd name="T60" fmla="*/ 0 w 12"/>
                      <a:gd name="T61" fmla="*/ 11 h 14"/>
                      <a:gd name="T62" fmla="*/ 2 w 12"/>
                      <a:gd name="T63" fmla="*/ 11 h 14"/>
                      <a:gd name="T64" fmla="*/ 2 w 12"/>
                      <a:gd name="T65" fmla="*/ 14 h 14"/>
                      <a:gd name="T66" fmla="*/ 5 w 12"/>
                      <a:gd name="T67" fmla="*/ 14 h 14"/>
                      <a:gd name="T68" fmla="*/ 8 w 12"/>
                      <a:gd name="T69" fmla="*/ 14 h 14"/>
                      <a:gd name="T70" fmla="*/ 10 w 12"/>
                      <a:gd name="T71" fmla="*/ 14 h 14"/>
                      <a:gd name="T72" fmla="*/ 10 w 12"/>
                      <a:gd name="T73" fmla="*/ 11 h 14"/>
                      <a:gd name="T74" fmla="*/ 12 w 12"/>
                      <a:gd name="T75" fmla="*/ 11 h 14"/>
                      <a:gd name="T76" fmla="*/ 12 w 12"/>
                      <a:gd name="T77" fmla="*/ 9 h 14"/>
                      <a:gd name="T78" fmla="*/ 12 w 12"/>
                      <a:gd name="T79" fmla="*/ 6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
                      <a:gd name="T121" fmla="*/ 0 h 14"/>
                      <a:gd name="T122" fmla="*/ 12 w 12"/>
                      <a:gd name="T123" fmla="*/ 14 h 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 h="14">
                        <a:moveTo>
                          <a:pt x="12" y="6"/>
                        </a:moveTo>
                        <a:lnTo>
                          <a:pt x="12" y="5"/>
                        </a:lnTo>
                        <a:lnTo>
                          <a:pt x="12" y="1"/>
                        </a:lnTo>
                        <a:lnTo>
                          <a:pt x="10" y="1"/>
                        </a:lnTo>
                        <a:lnTo>
                          <a:pt x="10" y="0"/>
                        </a:lnTo>
                        <a:lnTo>
                          <a:pt x="8" y="0"/>
                        </a:lnTo>
                        <a:lnTo>
                          <a:pt x="5" y="0"/>
                        </a:lnTo>
                        <a:lnTo>
                          <a:pt x="2" y="0"/>
                        </a:lnTo>
                        <a:lnTo>
                          <a:pt x="2" y="1"/>
                        </a:lnTo>
                        <a:lnTo>
                          <a:pt x="0" y="1"/>
                        </a:lnTo>
                        <a:lnTo>
                          <a:pt x="0" y="5"/>
                        </a:lnTo>
                        <a:lnTo>
                          <a:pt x="0" y="6"/>
                        </a:lnTo>
                        <a:lnTo>
                          <a:pt x="0" y="9"/>
                        </a:lnTo>
                        <a:lnTo>
                          <a:pt x="0" y="11"/>
                        </a:lnTo>
                        <a:lnTo>
                          <a:pt x="2" y="14"/>
                        </a:lnTo>
                        <a:lnTo>
                          <a:pt x="5" y="14"/>
                        </a:lnTo>
                        <a:lnTo>
                          <a:pt x="8" y="14"/>
                        </a:lnTo>
                        <a:lnTo>
                          <a:pt x="10" y="14"/>
                        </a:lnTo>
                        <a:lnTo>
                          <a:pt x="12" y="11"/>
                        </a:lnTo>
                        <a:lnTo>
                          <a:pt x="12" y="9"/>
                        </a:lnTo>
                        <a:lnTo>
                          <a:pt x="12" y="6"/>
                        </a:lnTo>
                        <a:lnTo>
                          <a:pt x="12" y="5"/>
                        </a:lnTo>
                        <a:lnTo>
                          <a:pt x="10" y="1"/>
                        </a:lnTo>
                        <a:lnTo>
                          <a:pt x="8" y="1"/>
                        </a:lnTo>
                        <a:lnTo>
                          <a:pt x="5" y="0"/>
                        </a:lnTo>
                        <a:lnTo>
                          <a:pt x="5" y="1"/>
                        </a:lnTo>
                        <a:lnTo>
                          <a:pt x="2" y="1"/>
                        </a:lnTo>
                        <a:lnTo>
                          <a:pt x="0" y="5"/>
                        </a:lnTo>
                        <a:lnTo>
                          <a:pt x="0" y="6"/>
                        </a:lnTo>
                        <a:lnTo>
                          <a:pt x="0" y="9"/>
                        </a:lnTo>
                        <a:lnTo>
                          <a:pt x="0" y="11"/>
                        </a:lnTo>
                        <a:lnTo>
                          <a:pt x="2" y="11"/>
                        </a:lnTo>
                        <a:lnTo>
                          <a:pt x="2" y="14"/>
                        </a:lnTo>
                        <a:lnTo>
                          <a:pt x="5" y="14"/>
                        </a:lnTo>
                        <a:lnTo>
                          <a:pt x="8" y="14"/>
                        </a:lnTo>
                        <a:lnTo>
                          <a:pt x="10" y="14"/>
                        </a:lnTo>
                        <a:lnTo>
                          <a:pt x="10" y="11"/>
                        </a:lnTo>
                        <a:lnTo>
                          <a:pt x="12" y="11"/>
                        </a:lnTo>
                        <a:lnTo>
                          <a:pt x="12" y="9"/>
                        </a:lnTo>
                        <a:lnTo>
                          <a:pt x="12" y="6"/>
                        </a:lnTo>
                        <a:close/>
                      </a:path>
                    </a:pathLst>
                  </a:custGeom>
                  <a:solidFill>
                    <a:srgbClr val="D1D1D1"/>
                  </a:solidFill>
                  <a:ln w="9525">
                    <a:noFill/>
                    <a:round/>
                    <a:headEnd/>
                    <a:tailEnd/>
                  </a:ln>
                </p:spPr>
                <p:txBody>
                  <a:bodyPr/>
                  <a:lstStyle/>
                  <a:p>
                    <a:endParaRPr lang="en-US"/>
                  </a:p>
                </p:txBody>
              </p:sp>
              <p:sp>
                <p:nvSpPr>
                  <p:cNvPr id="37824" name="Freeform 978"/>
                  <p:cNvSpPr>
                    <a:spLocks/>
                  </p:cNvSpPr>
                  <p:nvPr/>
                </p:nvSpPr>
                <p:spPr bwMode="auto">
                  <a:xfrm>
                    <a:off x="765" y="1734"/>
                    <a:ext cx="12" cy="14"/>
                  </a:xfrm>
                  <a:custGeom>
                    <a:avLst/>
                    <a:gdLst>
                      <a:gd name="T0" fmla="*/ 12 w 12"/>
                      <a:gd name="T1" fmla="*/ 6 h 14"/>
                      <a:gd name="T2" fmla="*/ 12 w 12"/>
                      <a:gd name="T3" fmla="*/ 5 h 14"/>
                      <a:gd name="T4" fmla="*/ 10 w 12"/>
                      <a:gd name="T5" fmla="*/ 1 h 14"/>
                      <a:gd name="T6" fmla="*/ 8 w 12"/>
                      <a:gd name="T7" fmla="*/ 1 h 14"/>
                      <a:gd name="T8" fmla="*/ 5 w 12"/>
                      <a:gd name="T9" fmla="*/ 0 h 14"/>
                      <a:gd name="T10" fmla="*/ 5 w 12"/>
                      <a:gd name="T11" fmla="*/ 1 h 14"/>
                      <a:gd name="T12" fmla="*/ 2 w 12"/>
                      <a:gd name="T13" fmla="*/ 1 h 14"/>
                      <a:gd name="T14" fmla="*/ 0 w 12"/>
                      <a:gd name="T15" fmla="*/ 5 h 14"/>
                      <a:gd name="T16" fmla="*/ 0 w 12"/>
                      <a:gd name="T17" fmla="*/ 6 h 14"/>
                      <a:gd name="T18" fmla="*/ 0 w 12"/>
                      <a:gd name="T19" fmla="*/ 9 h 14"/>
                      <a:gd name="T20" fmla="*/ 0 w 12"/>
                      <a:gd name="T21" fmla="*/ 11 h 14"/>
                      <a:gd name="T22" fmla="*/ 2 w 12"/>
                      <a:gd name="T23" fmla="*/ 11 h 14"/>
                      <a:gd name="T24" fmla="*/ 2 w 12"/>
                      <a:gd name="T25" fmla="*/ 14 h 14"/>
                      <a:gd name="T26" fmla="*/ 5 w 12"/>
                      <a:gd name="T27" fmla="*/ 14 h 14"/>
                      <a:gd name="T28" fmla="*/ 8 w 12"/>
                      <a:gd name="T29" fmla="*/ 14 h 14"/>
                      <a:gd name="T30" fmla="*/ 10 w 12"/>
                      <a:gd name="T31" fmla="*/ 14 h 14"/>
                      <a:gd name="T32" fmla="*/ 10 w 12"/>
                      <a:gd name="T33" fmla="*/ 11 h 14"/>
                      <a:gd name="T34" fmla="*/ 12 w 12"/>
                      <a:gd name="T35" fmla="*/ 11 h 14"/>
                      <a:gd name="T36" fmla="*/ 12 w 12"/>
                      <a:gd name="T37" fmla="*/ 9 h 14"/>
                      <a:gd name="T38" fmla="*/ 12 w 12"/>
                      <a:gd name="T39" fmla="*/ 6 h 14"/>
                      <a:gd name="T40" fmla="*/ 12 w 12"/>
                      <a:gd name="T41" fmla="*/ 5 h 14"/>
                      <a:gd name="T42" fmla="*/ 10 w 12"/>
                      <a:gd name="T43" fmla="*/ 1 h 14"/>
                      <a:gd name="T44" fmla="*/ 8 w 12"/>
                      <a:gd name="T45" fmla="*/ 1 h 14"/>
                      <a:gd name="T46" fmla="*/ 5 w 12"/>
                      <a:gd name="T47" fmla="*/ 1 h 14"/>
                      <a:gd name="T48" fmla="*/ 2 w 12"/>
                      <a:gd name="T49" fmla="*/ 1 h 14"/>
                      <a:gd name="T50" fmla="*/ 0 w 12"/>
                      <a:gd name="T51" fmla="*/ 5 h 14"/>
                      <a:gd name="T52" fmla="*/ 0 w 12"/>
                      <a:gd name="T53" fmla="*/ 6 h 14"/>
                      <a:gd name="T54" fmla="*/ 0 w 12"/>
                      <a:gd name="T55" fmla="*/ 9 h 14"/>
                      <a:gd name="T56" fmla="*/ 0 w 12"/>
                      <a:gd name="T57" fmla="*/ 11 h 14"/>
                      <a:gd name="T58" fmla="*/ 2 w 12"/>
                      <a:gd name="T59" fmla="*/ 11 h 14"/>
                      <a:gd name="T60" fmla="*/ 5 w 12"/>
                      <a:gd name="T61" fmla="*/ 11 h 14"/>
                      <a:gd name="T62" fmla="*/ 5 w 12"/>
                      <a:gd name="T63" fmla="*/ 14 h 14"/>
                      <a:gd name="T64" fmla="*/ 8 w 12"/>
                      <a:gd name="T65" fmla="*/ 14 h 14"/>
                      <a:gd name="T66" fmla="*/ 8 w 12"/>
                      <a:gd name="T67" fmla="*/ 11 h 14"/>
                      <a:gd name="T68" fmla="*/ 10 w 12"/>
                      <a:gd name="T69" fmla="*/ 11 h 14"/>
                      <a:gd name="T70" fmla="*/ 12 w 12"/>
                      <a:gd name="T71" fmla="*/ 11 h 14"/>
                      <a:gd name="T72" fmla="*/ 12 w 12"/>
                      <a:gd name="T73" fmla="*/ 9 h 14"/>
                      <a:gd name="T74" fmla="*/ 12 w 12"/>
                      <a:gd name="T75" fmla="*/ 6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
                      <a:gd name="T115" fmla="*/ 0 h 14"/>
                      <a:gd name="T116" fmla="*/ 12 w 12"/>
                      <a:gd name="T117" fmla="*/ 14 h 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 h="14">
                        <a:moveTo>
                          <a:pt x="12" y="6"/>
                        </a:moveTo>
                        <a:lnTo>
                          <a:pt x="12" y="5"/>
                        </a:lnTo>
                        <a:lnTo>
                          <a:pt x="10" y="1"/>
                        </a:lnTo>
                        <a:lnTo>
                          <a:pt x="8" y="1"/>
                        </a:lnTo>
                        <a:lnTo>
                          <a:pt x="5" y="0"/>
                        </a:lnTo>
                        <a:lnTo>
                          <a:pt x="5" y="1"/>
                        </a:lnTo>
                        <a:lnTo>
                          <a:pt x="2" y="1"/>
                        </a:lnTo>
                        <a:lnTo>
                          <a:pt x="0" y="5"/>
                        </a:lnTo>
                        <a:lnTo>
                          <a:pt x="0" y="6"/>
                        </a:lnTo>
                        <a:lnTo>
                          <a:pt x="0" y="9"/>
                        </a:lnTo>
                        <a:lnTo>
                          <a:pt x="0" y="11"/>
                        </a:lnTo>
                        <a:lnTo>
                          <a:pt x="2" y="11"/>
                        </a:lnTo>
                        <a:lnTo>
                          <a:pt x="2" y="14"/>
                        </a:lnTo>
                        <a:lnTo>
                          <a:pt x="5" y="14"/>
                        </a:lnTo>
                        <a:lnTo>
                          <a:pt x="8" y="14"/>
                        </a:lnTo>
                        <a:lnTo>
                          <a:pt x="10" y="14"/>
                        </a:lnTo>
                        <a:lnTo>
                          <a:pt x="10" y="11"/>
                        </a:lnTo>
                        <a:lnTo>
                          <a:pt x="12" y="11"/>
                        </a:lnTo>
                        <a:lnTo>
                          <a:pt x="12" y="9"/>
                        </a:lnTo>
                        <a:lnTo>
                          <a:pt x="12" y="6"/>
                        </a:lnTo>
                        <a:lnTo>
                          <a:pt x="12" y="5"/>
                        </a:lnTo>
                        <a:lnTo>
                          <a:pt x="10" y="1"/>
                        </a:lnTo>
                        <a:lnTo>
                          <a:pt x="8" y="1"/>
                        </a:lnTo>
                        <a:lnTo>
                          <a:pt x="5" y="1"/>
                        </a:lnTo>
                        <a:lnTo>
                          <a:pt x="2" y="1"/>
                        </a:lnTo>
                        <a:lnTo>
                          <a:pt x="0" y="5"/>
                        </a:lnTo>
                        <a:lnTo>
                          <a:pt x="0" y="6"/>
                        </a:lnTo>
                        <a:lnTo>
                          <a:pt x="0" y="9"/>
                        </a:lnTo>
                        <a:lnTo>
                          <a:pt x="0" y="11"/>
                        </a:lnTo>
                        <a:lnTo>
                          <a:pt x="2" y="11"/>
                        </a:lnTo>
                        <a:lnTo>
                          <a:pt x="5" y="11"/>
                        </a:lnTo>
                        <a:lnTo>
                          <a:pt x="5" y="14"/>
                        </a:lnTo>
                        <a:lnTo>
                          <a:pt x="8" y="14"/>
                        </a:lnTo>
                        <a:lnTo>
                          <a:pt x="8" y="11"/>
                        </a:lnTo>
                        <a:lnTo>
                          <a:pt x="10" y="11"/>
                        </a:lnTo>
                        <a:lnTo>
                          <a:pt x="12" y="11"/>
                        </a:lnTo>
                        <a:lnTo>
                          <a:pt x="12" y="9"/>
                        </a:lnTo>
                        <a:lnTo>
                          <a:pt x="12" y="6"/>
                        </a:lnTo>
                        <a:close/>
                      </a:path>
                    </a:pathLst>
                  </a:custGeom>
                  <a:solidFill>
                    <a:srgbClr val="D2D2D2"/>
                  </a:solidFill>
                  <a:ln w="9525">
                    <a:noFill/>
                    <a:round/>
                    <a:headEnd/>
                    <a:tailEnd/>
                  </a:ln>
                </p:spPr>
                <p:txBody>
                  <a:bodyPr/>
                  <a:lstStyle/>
                  <a:p>
                    <a:endParaRPr lang="en-US"/>
                  </a:p>
                </p:txBody>
              </p:sp>
              <p:sp>
                <p:nvSpPr>
                  <p:cNvPr id="37825" name="Freeform 979"/>
                  <p:cNvSpPr>
                    <a:spLocks/>
                  </p:cNvSpPr>
                  <p:nvPr/>
                </p:nvSpPr>
                <p:spPr bwMode="auto">
                  <a:xfrm>
                    <a:off x="765" y="1735"/>
                    <a:ext cx="12" cy="13"/>
                  </a:xfrm>
                  <a:custGeom>
                    <a:avLst/>
                    <a:gdLst>
                      <a:gd name="T0" fmla="*/ 12 w 12"/>
                      <a:gd name="T1" fmla="*/ 5 h 13"/>
                      <a:gd name="T2" fmla="*/ 12 w 12"/>
                      <a:gd name="T3" fmla="*/ 4 h 13"/>
                      <a:gd name="T4" fmla="*/ 10 w 12"/>
                      <a:gd name="T5" fmla="*/ 0 h 13"/>
                      <a:gd name="T6" fmla="*/ 8 w 12"/>
                      <a:gd name="T7" fmla="*/ 0 h 13"/>
                      <a:gd name="T8" fmla="*/ 5 w 12"/>
                      <a:gd name="T9" fmla="*/ 0 h 13"/>
                      <a:gd name="T10" fmla="*/ 2 w 12"/>
                      <a:gd name="T11" fmla="*/ 0 h 13"/>
                      <a:gd name="T12" fmla="*/ 0 w 12"/>
                      <a:gd name="T13" fmla="*/ 4 h 13"/>
                      <a:gd name="T14" fmla="*/ 0 w 12"/>
                      <a:gd name="T15" fmla="*/ 5 h 13"/>
                      <a:gd name="T16" fmla="*/ 0 w 12"/>
                      <a:gd name="T17" fmla="*/ 8 h 13"/>
                      <a:gd name="T18" fmla="*/ 0 w 12"/>
                      <a:gd name="T19" fmla="*/ 10 h 13"/>
                      <a:gd name="T20" fmla="*/ 2 w 12"/>
                      <a:gd name="T21" fmla="*/ 10 h 13"/>
                      <a:gd name="T22" fmla="*/ 5 w 12"/>
                      <a:gd name="T23" fmla="*/ 10 h 13"/>
                      <a:gd name="T24" fmla="*/ 5 w 12"/>
                      <a:gd name="T25" fmla="*/ 13 h 13"/>
                      <a:gd name="T26" fmla="*/ 8 w 12"/>
                      <a:gd name="T27" fmla="*/ 13 h 13"/>
                      <a:gd name="T28" fmla="*/ 8 w 12"/>
                      <a:gd name="T29" fmla="*/ 10 h 13"/>
                      <a:gd name="T30" fmla="*/ 10 w 12"/>
                      <a:gd name="T31" fmla="*/ 10 h 13"/>
                      <a:gd name="T32" fmla="*/ 12 w 12"/>
                      <a:gd name="T33" fmla="*/ 10 h 13"/>
                      <a:gd name="T34" fmla="*/ 12 w 12"/>
                      <a:gd name="T35" fmla="*/ 8 h 13"/>
                      <a:gd name="T36" fmla="*/ 12 w 12"/>
                      <a:gd name="T37" fmla="*/ 5 h 13"/>
                      <a:gd name="T38" fmla="*/ 12 w 12"/>
                      <a:gd name="T39" fmla="*/ 4 h 13"/>
                      <a:gd name="T40" fmla="*/ 10 w 12"/>
                      <a:gd name="T41" fmla="*/ 4 h 13"/>
                      <a:gd name="T42" fmla="*/ 10 w 12"/>
                      <a:gd name="T43" fmla="*/ 0 h 13"/>
                      <a:gd name="T44" fmla="*/ 8 w 12"/>
                      <a:gd name="T45" fmla="*/ 0 h 13"/>
                      <a:gd name="T46" fmla="*/ 5 w 12"/>
                      <a:gd name="T47" fmla="*/ 0 h 13"/>
                      <a:gd name="T48" fmla="*/ 2 w 12"/>
                      <a:gd name="T49" fmla="*/ 0 h 13"/>
                      <a:gd name="T50" fmla="*/ 2 w 12"/>
                      <a:gd name="T51" fmla="*/ 4 h 13"/>
                      <a:gd name="T52" fmla="*/ 0 w 12"/>
                      <a:gd name="T53" fmla="*/ 4 h 13"/>
                      <a:gd name="T54" fmla="*/ 0 w 12"/>
                      <a:gd name="T55" fmla="*/ 5 h 13"/>
                      <a:gd name="T56" fmla="*/ 0 w 12"/>
                      <a:gd name="T57" fmla="*/ 8 h 13"/>
                      <a:gd name="T58" fmla="*/ 2 w 12"/>
                      <a:gd name="T59" fmla="*/ 8 h 13"/>
                      <a:gd name="T60" fmla="*/ 2 w 12"/>
                      <a:gd name="T61" fmla="*/ 10 h 13"/>
                      <a:gd name="T62" fmla="*/ 5 w 12"/>
                      <a:gd name="T63" fmla="*/ 10 h 13"/>
                      <a:gd name="T64" fmla="*/ 8 w 12"/>
                      <a:gd name="T65" fmla="*/ 10 h 13"/>
                      <a:gd name="T66" fmla="*/ 10 w 12"/>
                      <a:gd name="T67" fmla="*/ 10 h 13"/>
                      <a:gd name="T68" fmla="*/ 10 w 12"/>
                      <a:gd name="T69" fmla="*/ 8 h 13"/>
                      <a:gd name="T70" fmla="*/ 12 w 12"/>
                      <a:gd name="T71" fmla="*/ 8 h 13"/>
                      <a:gd name="T72" fmla="*/ 12 w 12"/>
                      <a:gd name="T73" fmla="*/ 5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
                      <a:gd name="T112" fmla="*/ 0 h 13"/>
                      <a:gd name="T113" fmla="*/ 12 w 12"/>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 h="13">
                        <a:moveTo>
                          <a:pt x="12" y="5"/>
                        </a:moveTo>
                        <a:lnTo>
                          <a:pt x="12" y="4"/>
                        </a:lnTo>
                        <a:lnTo>
                          <a:pt x="10" y="0"/>
                        </a:lnTo>
                        <a:lnTo>
                          <a:pt x="8" y="0"/>
                        </a:lnTo>
                        <a:lnTo>
                          <a:pt x="5" y="0"/>
                        </a:lnTo>
                        <a:lnTo>
                          <a:pt x="2" y="0"/>
                        </a:lnTo>
                        <a:lnTo>
                          <a:pt x="0" y="4"/>
                        </a:lnTo>
                        <a:lnTo>
                          <a:pt x="0" y="5"/>
                        </a:lnTo>
                        <a:lnTo>
                          <a:pt x="0" y="8"/>
                        </a:lnTo>
                        <a:lnTo>
                          <a:pt x="0" y="10"/>
                        </a:lnTo>
                        <a:lnTo>
                          <a:pt x="2" y="10"/>
                        </a:lnTo>
                        <a:lnTo>
                          <a:pt x="5" y="10"/>
                        </a:lnTo>
                        <a:lnTo>
                          <a:pt x="5" y="13"/>
                        </a:lnTo>
                        <a:lnTo>
                          <a:pt x="8" y="13"/>
                        </a:lnTo>
                        <a:lnTo>
                          <a:pt x="8" y="10"/>
                        </a:lnTo>
                        <a:lnTo>
                          <a:pt x="10" y="10"/>
                        </a:lnTo>
                        <a:lnTo>
                          <a:pt x="12" y="10"/>
                        </a:lnTo>
                        <a:lnTo>
                          <a:pt x="12" y="8"/>
                        </a:lnTo>
                        <a:lnTo>
                          <a:pt x="12" y="5"/>
                        </a:lnTo>
                        <a:lnTo>
                          <a:pt x="12" y="4"/>
                        </a:lnTo>
                        <a:lnTo>
                          <a:pt x="10" y="4"/>
                        </a:lnTo>
                        <a:lnTo>
                          <a:pt x="10" y="0"/>
                        </a:lnTo>
                        <a:lnTo>
                          <a:pt x="8" y="0"/>
                        </a:lnTo>
                        <a:lnTo>
                          <a:pt x="5" y="0"/>
                        </a:lnTo>
                        <a:lnTo>
                          <a:pt x="2" y="0"/>
                        </a:lnTo>
                        <a:lnTo>
                          <a:pt x="2" y="4"/>
                        </a:lnTo>
                        <a:lnTo>
                          <a:pt x="0" y="4"/>
                        </a:lnTo>
                        <a:lnTo>
                          <a:pt x="0" y="5"/>
                        </a:lnTo>
                        <a:lnTo>
                          <a:pt x="0" y="8"/>
                        </a:lnTo>
                        <a:lnTo>
                          <a:pt x="2" y="8"/>
                        </a:lnTo>
                        <a:lnTo>
                          <a:pt x="2" y="10"/>
                        </a:lnTo>
                        <a:lnTo>
                          <a:pt x="5" y="10"/>
                        </a:lnTo>
                        <a:lnTo>
                          <a:pt x="8" y="10"/>
                        </a:lnTo>
                        <a:lnTo>
                          <a:pt x="10" y="10"/>
                        </a:lnTo>
                        <a:lnTo>
                          <a:pt x="10" y="8"/>
                        </a:lnTo>
                        <a:lnTo>
                          <a:pt x="12" y="8"/>
                        </a:lnTo>
                        <a:lnTo>
                          <a:pt x="12" y="5"/>
                        </a:lnTo>
                        <a:close/>
                      </a:path>
                    </a:pathLst>
                  </a:custGeom>
                  <a:solidFill>
                    <a:srgbClr val="D4D4D4"/>
                  </a:solidFill>
                  <a:ln w="9525">
                    <a:noFill/>
                    <a:round/>
                    <a:headEnd/>
                    <a:tailEnd/>
                  </a:ln>
                </p:spPr>
                <p:txBody>
                  <a:bodyPr/>
                  <a:lstStyle/>
                  <a:p>
                    <a:endParaRPr lang="en-US"/>
                  </a:p>
                </p:txBody>
              </p:sp>
              <p:sp>
                <p:nvSpPr>
                  <p:cNvPr id="37826" name="Freeform 980"/>
                  <p:cNvSpPr>
                    <a:spLocks/>
                  </p:cNvSpPr>
                  <p:nvPr/>
                </p:nvSpPr>
                <p:spPr bwMode="auto">
                  <a:xfrm>
                    <a:off x="765" y="1735"/>
                    <a:ext cx="12" cy="10"/>
                  </a:xfrm>
                  <a:custGeom>
                    <a:avLst/>
                    <a:gdLst>
                      <a:gd name="T0" fmla="*/ 12 w 12"/>
                      <a:gd name="T1" fmla="*/ 5 h 10"/>
                      <a:gd name="T2" fmla="*/ 12 w 12"/>
                      <a:gd name="T3" fmla="*/ 4 h 10"/>
                      <a:gd name="T4" fmla="*/ 10 w 12"/>
                      <a:gd name="T5" fmla="*/ 4 h 10"/>
                      <a:gd name="T6" fmla="*/ 10 w 12"/>
                      <a:gd name="T7" fmla="*/ 0 h 10"/>
                      <a:gd name="T8" fmla="*/ 8 w 12"/>
                      <a:gd name="T9" fmla="*/ 0 h 10"/>
                      <a:gd name="T10" fmla="*/ 5 w 12"/>
                      <a:gd name="T11" fmla="*/ 0 h 10"/>
                      <a:gd name="T12" fmla="*/ 2 w 12"/>
                      <a:gd name="T13" fmla="*/ 0 h 10"/>
                      <a:gd name="T14" fmla="*/ 2 w 12"/>
                      <a:gd name="T15" fmla="*/ 4 h 10"/>
                      <a:gd name="T16" fmla="*/ 0 w 12"/>
                      <a:gd name="T17" fmla="*/ 4 h 10"/>
                      <a:gd name="T18" fmla="*/ 0 w 12"/>
                      <a:gd name="T19" fmla="*/ 5 h 10"/>
                      <a:gd name="T20" fmla="*/ 0 w 12"/>
                      <a:gd name="T21" fmla="*/ 8 h 10"/>
                      <a:gd name="T22" fmla="*/ 2 w 12"/>
                      <a:gd name="T23" fmla="*/ 8 h 10"/>
                      <a:gd name="T24" fmla="*/ 2 w 12"/>
                      <a:gd name="T25" fmla="*/ 10 h 10"/>
                      <a:gd name="T26" fmla="*/ 5 w 12"/>
                      <a:gd name="T27" fmla="*/ 10 h 10"/>
                      <a:gd name="T28" fmla="*/ 8 w 12"/>
                      <a:gd name="T29" fmla="*/ 10 h 10"/>
                      <a:gd name="T30" fmla="*/ 10 w 12"/>
                      <a:gd name="T31" fmla="*/ 10 h 10"/>
                      <a:gd name="T32" fmla="*/ 10 w 12"/>
                      <a:gd name="T33" fmla="*/ 8 h 10"/>
                      <a:gd name="T34" fmla="*/ 12 w 12"/>
                      <a:gd name="T35" fmla="*/ 8 h 10"/>
                      <a:gd name="T36" fmla="*/ 12 w 12"/>
                      <a:gd name="T37" fmla="*/ 5 h 10"/>
                      <a:gd name="T38" fmla="*/ 10 w 12"/>
                      <a:gd name="T39" fmla="*/ 5 h 10"/>
                      <a:gd name="T40" fmla="*/ 10 w 12"/>
                      <a:gd name="T41" fmla="*/ 4 h 10"/>
                      <a:gd name="T42" fmla="*/ 10 w 12"/>
                      <a:gd name="T43" fmla="*/ 0 h 10"/>
                      <a:gd name="T44" fmla="*/ 8 w 12"/>
                      <a:gd name="T45" fmla="*/ 0 h 10"/>
                      <a:gd name="T46" fmla="*/ 5 w 12"/>
                      <a:gd name="T47" fmla="*/ 0 h 10"/>
                      <a:gd name="T48" fmla="*/ 2 w 12"/>
                      <a:gd name="T49" fmla="*/ 0 h 10"/>
                      <a:gd name="T50" fmla="*/ 2 w 12"/>
                      <a:gd name="T51" fmla="*/ 4 h 10"/>
                      <a:gd name="T52" fmla="*/ 0 w 12"/>
                      <a:gd name="T53" fmla="*/ 5 h 10"/>
                      <a:gd name="T54" fmla="*/ 0 w 12"/>
                      <a:gd name="T55" fmla="*/ 8 h 10"/>
                      <a:gd name="T56" fmla="*/ 2 w 12"/>
                      <a:gd name="T57" fmla="*/ 8 h 10"/>
                      <a:gd name="T58" fmla="*/ 2 w 12"/>
                      <a:gd name="T59" fmla="*/ 10 h 10"/>
                      <a:gd name="T60" fmla="*/ 5 w 12"/>
                      <a:gd name="T61" fmla="*/ 10 h 10"/>
                      <a:gd name="T62" fmla="*/ 8 w 12"/>
                      <a:gd name="T63" fmla="*/ 10 h 10"/>
                      <a:gd name="T64" fmla="*/ 10 w 12"/>
                      <a:gd name="T65" fmla="*/ 10 h 10"/>
                      <a:gd name="T66" fmla="*/ 10 w 12"/>
                      <a:gd name="T67" fmla="*/ 8 h 10"/>
                      <a:gd name="T68" fmla="*/ 12 w 12"/>
                      <a:gd name="T69" fmla="*/ 5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0"/>
                      <a:gd name="T107" fmla="*/ 12 w 12"/>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0">
                        <a:moveTo>
                          <a:pt x="12" y="5"/>
                        </a:moveTo>
                        <a:lnTo>
                          <a:pt x="12" y="4"/>
                        </a:lnTo>
                        <a:lnTo>
                          <a:pt x="10" y="4"/>
                        </a:lnTo>
                        <a:lnTo>
                          <a:pt x="10" y="0"/>
                        </a:lnTo>
                        <a:lnTo>
                          <a:pt x="8" y="0"/>
                        </a:lnTo>
                        <a:lnTo>
                          <a:pt x="5" y="0"/>
                        </a:lnTo>
                        <a:lnTo>
                          <a:pt x="2" y="0"/>
                        </a:lnTo>
                        <a:lnTo>
                          <a:pt x="2" y="4"/>
                        </a:lnTo>
                        <a:lnTo>
                          <a:pt x="0" y="4"/>
                        </a:lnTo>
                        <a:lnTo>
                          <a:pt x="0" y="5"/>
                        </a:lnTo>
                        <a:lnTo>
                          <a:pt x="0" y="8"/>
                        </a:lnTo>
                        <a:lnTo>
                          <a:pt x="2" y="8"/>
                        </a:lnTo>
                        <a:lnTo>
                          <a:pt x="2" y="10"/>
                        </a:lnTo>
                        <a:lnTo>
                          <a:pt x="5" y="10"/>
                        </a:lnTo>
                        <a:lnTo>
                          <a:pt x="8" y="10"/>
                        </a:lnTo>
                        <a:lnTo>
                          <a:pt x="10" y="10"/>
                        </a:lnTo>
                        <a:lnTo>
                          <a:pt x="10" y="8"/>
                        </a:lnTo>
                        <a:lnTo>
                          <a:pt x="12" y="8"/>
                        </a:lnTo>
                        <a:lnTo>
                          <a:pt x="12" y="5"/>
                        </a:lnTo>
                        <a:lnTo>
                          <a:pt x="10" y="5"/>
                        </a:lnTo>
                        <a:lnTo>
                          <a:pt x="10" y="4"/>
                        </a:lnTo>
                        <a:lnTo>
                          <a:pt x="10" y="0"/>
                        </a:lnTo>
                        <a:lnTo>
                          <a:pt x="8" y="0"/>
                        </a:lnTo>
                        <a:lnTo>
                          <a:pt x="5" y="0"/>
                        </a:lnTo>
                        <a:lnTo>
                          <a:pt x="2" y="0"/>
                        </a:lnTo>
                        <a:lnTo>
                          <a:pt x="2" y="4"/>
                        </a:lnTo>
                        <a:lnTo>
                          <a:pt x="0" y="5"/>
                        </a:lnTo>
                        <a:lnTo>
                          <a:pt x="0" y="8"/>
                        </a:lnTo>
                        <a:lnTo>
                          <a:pt x="2" y="8"/>
                        </a:lnTo>
                        <a:lnTo>
                          <a:pt x="2" y="10"/>
                        </a:lnTo>
                        <a:lnTo>
                          <a:pt x="5" y="10"/>
                        </a:lnTo>
                        <a:lnTo>
                          <a:pt x="8" y="10"/>
                        </a:lnTo>
                        <a:lnTo>
                          <a:pt x="10" y="10"/>
                        </a:lnTo>
                        <a:lnTo>
                          <a:pt x="10" y="8"/>
                        </a:lnTo>
                        <a:lnTo>
                          <a:pt x="12" y="5"/>
                        </a:lnTo>
                        <a:close/>
                      </a:path>
                    </a:pathLst>
                  </a:custGeom>
                  <a:solidFill>
                    <a:srgbClr val="D5D5D5"/>
                  </a:solidFill>
                  <a:ln w="9525">
                    <a:noFill/>
                    <a:round/>
                    <a:headEnd/>
                    <a:tailEnd/>
                  </a:ln>
                </p:spPr>
                <p:txBody>
                  <a:bodyPr/>
                  <a:lstStyle/>
                  <a:p>
                    <a:endParaRPr lang="en-US"/>
                  </a:p>
                </p:txBody>
              </p:sp>
              <p:sp>
                <p:nvSpPr>
                  <p:cNvPr id="37827" name="Freeform 981"/>
                  <p:cNvSpPr>
                    <a:spLocks/>
                  </p:cNvSpPr>
                  <p:nvPr/>
                </p:nvSpPr>
                <p:spPr bwMode="auto">
                  <a:xfrm>
                    <a:off x="765" y="1735"/>
                    <a:ext cx="12" cy="10"/>
                  </a:xfrm>
                  <a:custGeom>
                    <a:avLst/>
                    <a:gdLst>
                      <a:gd name="T0" fmla="*/ 12 w 12"/>
                      <a:gd name="T1" fmla="*/ 5 h 10"/>
                      <a:gd name="T2" fmla="*/ 10 w 12"/>
                      <a:gd name="T3" fmla="*/ 5 h 10"/>
                      <a:gd name="T4" fmla="*/ 10 w 12"/>
                      <a:gd name="T5" fmla="*/ 4 h 10"/>
                      <a:gd name="T6" fmla="*/ 10 w 12"/>
                      <a:gd name="T7" fmla="*/ 0 h 10"/>
                      <a:gd name="T8" fmla="*/ 8 w 12"/>
                      <a:gd name="T9" fmla="*/ 0 h 10"/>
                      <a:gd name="T10" fmla="*/ 5 w 12"/>
                      <a:gd name="T11" fmla="*/ 0 h 10"/>
                      <a:gd name="T12" fmla="*/ 2 w 12"/>
                      <a:gd name="T13" fmla="*/ 0 h 10"/>
                      <a:gd name="T14" fmla="*/ 2 w 12"/>
                      <a:gd name="T15" fmla="*/ 4 h 10"/>
                      <a:gd name="T16" fmla="*/ 0 w 12"/>
                      <a:gd name="T17" fmla="*/ 5 h 10"/>
                      <a:gd name="T18" fmla="*/ 0 w 12"/>
                      <a:gd name="T19" fmla="*/ 8 h 10"/>
                      <a:gd name="T20" fmla="*/ 2 w 12"/>
                      <a:gd name="T21" fmla="*/ 8 h 10"/>
                      <a:gd name="T22" fmla="*/ 2 w 12"/>
                      <a:gd name="T23" fmla="*/ 10 h 10"/>
                      <a:gd name="T24" fmla="*/ 5 w 12"/>
                      <a:gd name="T25" fmla="*/ 10 h 10"/>
                      <a:gd name="T26" fmla="*/ 8 w 12"/>
                      <a:gd name="T27" fmla="*/ 10 h 10"/>
                      <a:gd name="T28" fmla="*/ 10 w 12"/>
                      <a:gd name="T29" fmla="*/ 10 h 10"/>
                      <a:gd name="T30" fmla="*/ 10 w 12"/>
                      <a:gd name="T31" fmla="*/ 8 h 10"/>
                      <a:gd name="T32" fmla="*/ 12 w 12"/>
                      <a:gd name="T33" fmla="*/ 5 h 10"/>
                      <a:gd name="T34" fmla="*/ 10 w 12"/>
                      <a:gd name="T35" fmla="*/ 5 h 10"/>
                      <a:gd name="T36" fmla="*/ 10 w 12"/>
                      <a:gd name="T37" fmla="*/ 4 h 10"/>
                      <a:gd name="T38" fmla="*/ 8 w 12"/>
                      <a:gd name="T39" fmla="*/ 4 h 10"/>
                      <a:gd name="T40" fmla="*/ 8 w 12"/>
                      <a:gd name="T41" fmla="*/ 0 h 10"/>
                      <a:gd name="T42" fmla="*/ 5 w 12"/>
                      <a:gd name="T43" fmla="*/ 0 h 10"/>
                      <a:gd name="T44" fmla="*/ 5 w 12"/>
                      <a:gd name="T45" fmla="*/ 4 h 10"/>
                      <a:gd name="T46" fmla="*/ 2 w 12"/>
                      <a:gd name="T47" fmla="*/ 4 h 10"/>
                      <a:gd name="T48" fmla="*/ 2 w 12"/>
                      <a:gd name="T49" fmla="*/ 5 h 10"/>
                      <a:gd name="T50" fmla="*/ 2 w 12"/>
                      <a:gd name="T51" fmla="*/ 8 h 10"/>
                      <a:gd name="T52" fmla="*/ 2 w 12"/>
                      <a:gd name="T53" fmla="*/ 10 h 10"/>
                      <a:gd name="T54" fmla="*/ 5 w 12"/>
                      <a:gd name="T55" fmla="*/ 10 h 10"/>
                      <a:gd name="T56" fmla="*/ 8 w 12"/>
                      <a:gd name="T57" fmla="*/ 10 h 10"/>
                      <a:gd name="T58" fmla="*/ 10 w 12"/>
                      <a:gd name="T59" fmla="*/ 10 h 10"/>
                      <a:gd name="T60" fmla="*/ 10 w 12"/>
                      <a:gd name="T61" fmla="*/ 8 h 10"/>
                      <a:gd name="T62" fmla="*/ 10 w 12"/>
                      <a:gd name="T63" fmla="*/ 5 h 10"/>
                      <a:gd name="T64" fmla="*/ 12 w 12"/>
                      <a:gd name="T65" fmla="*/ 5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0"/>
                      <a:gd name="T101" fmla="*/ 12 w 1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0">
                        <a:moveTo>
                          <a:pt x="12" y="5"/>
                        </a:moveTo>
                        <a:lnTo>
                          <a:pt x="10" y="5"/>
                        </a:lnTo>
                        <a:lnTo>
                          <a:pt x="10" y="4"/>
                        </a:lnTo>
                        <a:lnTo>
                          <a:pt x="10" y="0"/>
                        </a:lnTo>
                        <a:lnTo>
                          <a:pt x="8" y="0"/>
                        </a:lnTo>
                        <a:lnTo>
                          <a:pt x="5" y="0"/>
                        </a:lnTo>
                        <a:lnTo>
                          <a:pt x="2" y="0"/>
                        </a:lnTo>
                        <a:lnTo>
                          <a:pt x="2" y="4"/>
                        </a:lnTo>
                        <a:lnTo>
                          <a:pt x="0" y="5"/>
                        </a:lnTo>
                        <a:lnTo>
                          <a:pt x="0" y="8"/>
                        </a:lnTo>
                        <a:lnTo>
                          <a:pt x="2" y="8"/>
                        </a:lnTo>
                        <a:lnTo>
                          <a:pt x="2" y="10"/>
                        </a:lnTo>
                        <a:lnTo>
                          <a:pt x="5" y="10"/>
                        </a:lnTo>
                        <a:lnTo>
                          <a:pt x="8" y="10"/>
                        </a:lnTo>
                        <a:lnTo>
                          <a:pt x="10" y="10"/>
                        </a:lnTo>
                        <a:lnTo>
                          <a:pt x="10" y="8"/>
                        </a:lnTo>
                        <a:lnTo>
                          <a:pt x="12" y="5"/>
                        </a:lnTo>
                        <a:lnTo>
                          <a:pt x="10" y="5"/>
                        </a:lnTo>
                        <a:lnTo>
                          <a:pt x="10" y="4"/>
                        </a:lnTo>
                        <a:lnTo>
                          <a:pt x="8" y="4"/>
                        </a:lnTo>
                        <a:lnTo>
                          <a:pt x="8" y="0"/>
                        </a:lnTo>
                        <a:lnTo>
                          <a:pt x="5" y="0"/>
                        </a:lnTo>
                        <a:lnTo>
                          <a:pt x="5" y="4"/>
                        </a:lnTo>
                        <a:lnTo>
                          <a:pt x="2" y="4"/>
                        </a:lnTo>
                        <a:lnTo>
                          <a:pt x="2" y="5"/>
                        </a:lnTo>
                        <a:lnTo>
                          <a:pt x="2" y="8"/>
                        </a:lnTo>
                        <a:lnTo>
                          <a:pt x="2" y="10"/>
                        </a:lnTo>
                        <a:lnTo>
                          <a:pt x="5" y="10"/>
                        </a:lnTo>
                        <a:lnTo>
                          <a:pt x="8" y="10"/>
                        </a:lnTo>
                        <a:lnTo>
                          <a:pt x="10" y="10"/>
                        </a:lnTo>
                        <a:lnTo>
                          <a:pt x="10" y="8"/>
                        </a:lnTo>
                        <a:lnTo>
                          <a:pt x="10" y="5"/>
                        </a:lnTo>
                        <a:lnTo>
                          <a:pt x="12" y="5"/>
                        </a:lnTo>
                        <a:close/>
                      </a:path>
                    </a:pathLst>
                  </a:custGeom>
                  <a:solidFill>
                    <a:srgbClr val="D7D7D7"/>
                  </a:solidFill>
                  <a:ln w="9525">
                    <a:noFill/>
                    <a:round/>
                    <a:headEnd/>
                    <a:tailEnd/>
                  </a:ln>
                </p:spPr>
                <p:txBody>
                  <a:bodyPr/>
                  <a:lstStyle/>
                  <a:p>
                    <a:endParaRPr lang="en-US"/>
                  </a:p>
                </p:txBody>
              </p:sp>
              <p:sp>
                <p:nvSpPr>
                  <p:cNvPr id="37828" name="Freeform 982"/>
                  <p:cNvSpPr>
                    <a:spLocks/>
                  </p:cNvSpPr>
                  <p:nvPr/>
                </p:nvSpPr>
                <p:spPr bwMode="auto">
                  <a:xfrm>
                    <a:off x="767" y="1735"/>
                    <a:ext cx="8" cy="10"/>
                  </a:xfrm>
                  <a:custGeom>
                    <a:avLst/>
                    <a:gdLst>
                      <a:gd name="T0" fmla="*/ 8 w 8"/>
                      <a:gd name="T1" fmla="*/ 5 h 10"/>
                      <a:gd name="T2" fmla="*/ 8 w 8"/>
                      <a:gd name="T3" fmla="*/ 4 h 10"/>
                      <a:gd name="T4" fmla="*/ 6 w 8"/>
                      <a:gd name="T5" fmla="*/ 4 h 10"/>
                      <a:gd name="T6" fmla="*/ 6 w 8"/>
                      <a:gd name="T7" fmla="*/ 0 h 10"/>
                      <a:gd name="T8" fmla="*/ 3 w 8"/>
                      <a:gd name="T9" fmla="*/ 0 h 10"/>
                      <a:gd name="T10" fmla="*/ 3 w 8"/>
                      <a:gd name="T11" fmla="*/ 4 h 10"/>
                      <a:gd name="T12" fmla="*/ 0 w 8"/>
                      <a:gd name="T13" fmla="*/ 4 h 10"/>
                      <a:gd name="T14" fmla="*/ 0 w 8"/>
                      <a:gd name="T15" fmla="*/ 5 h 10"/>
                      <a:gd name="T16" fmla="*/ 0 w 8"/>
                      <a:gd name="T17" fmla="*/ 8 h 10"/>
                      <a:gd name="T18" fmla="*/ 0 w 8"/>
                      <a:gd name="T19" fmla="*/ 10 h 10"/>
                      <a:gd name="T20" fmla="*/ 3 w 8"/>
                      <a:gd name="T21" fmla="*/ 10 h 10"/>
                      <a:gd name="T22" fmla="*/ 6 w 8"/>
                      <a:gd name="T23" fmla="*/ 10 h 10"/>
                      <a:gd name="T24" fmla="*/ 8 w 8"/>
                      <a:gd name="T25" fmla="*/ 10 h 10"/>
                      <a:gd name="T26" fmla="*/ 8 w 8"/>
                      <a:gd name="T27" fmla="*/ 8 h 10"/>
                      <a:gd name="T28" fmla="*/ 8 w 8"/>
                      <a:gd name="T29" fmla="*/ 5 h 10"/>
                      <a:gd name="T30" fmla="*/ 8 w 8"/>
                      <a:gd name="T31" fmla="*/ 4 h 10"/>
                      <a:gd name="T32" fmla="*/ 6 w 8"/>
                      <a:gd name="T33" fmla="*/ 4 h 10"/>
                      <a:gd name="T34" fmla="*/ 3 w 8"/>
                      <a:gd name="T35" fmla="*/ 4 h 10"/>
                      <a:gd name="T36" fmla="*/ 0 w 8"/>
                      <a:gd name="T37" fmla="*/ 4 h 10"/>
                      <a:gd name="T38" fmla="*/ 0 w 8"/>
                      <a:gd name="T39" fmla="*/ 5 h 10"/>
                      <a:gd name="T40" fmla="*/ 0 w 8"/>
                      <a:gd name="T41" fmla="*/ 8 h 10"/>
                      <a:gd name="T42" fmla="*/ 3 w 8"/>
                      <a:gd name="T43" fmla="*/ 8 h 10"/>
                      <a:gd name="T44" fmla="*/ 3 w 8"/>
                      <a:gd name="T45" fmla="*/ 10 h 10"/>
                      <a:gd name="T46" fmla="*/ 6 w 8"/>
                      <a:gd name="T47" fmla="*/ 10 h 10"/>
                      <a:gd name="T48" fmla="*/ 6 w 8"/>
                      <a:gd name="T49" fmla="*/ 8 h 10"/>
                      <a:gd name="T50" fmla="*/ 8 w 8"/>
                      <a:gd name="T51" fmla="*/ 8 h 10"/>
                      <a:gd name="T52" fmla="*/ 8 w 8"/>
                      <a:gd name="T53" fmla="*/ 5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
                      <a:gd name="T82" fmla="*/ 0 h 10"/>
                      <a:gd name="T83" fmla="*/ 8 w 8"/>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 h="10">
                        <a:moveTo>
                          <a:pt x="8" y="5"/>
                        </a:moveTo>
                        <a:lnTo>
                          <a:pt x="8" y="4"/>
                        </a:lnTo>
                        <a:lnTo>
                          <a:pt x="6" y="4"/>
                        </a:lnTo>
                        <a:lnTo>
                          <a:pt x="6" y="0"/>
                        </a:lnTo>
                        <a:lnTo>
                          <a:pt x="3" y="0"/>
                        </a:lnTo>
                        <a:lnTo>
                          <a:pt x="3" y="4"/>
                        </a:lnTo>
                        <a:lnTo>
                          <a:pt x="0" y="4"/>
                        </a:lnTo>
                        <a:lnTo>
                          <a:pt x="0" y="5"/>
                        </a:lnTo>
                        <a:lnTo>
                          <a:pt x="0" y="8"/>
                        </a:lnTo>
                        <a:lnTo>
                          <a:pt x="0" y="10"/>
                        </a:lnTo>
                        <a:lnTo>
                          <a:pt x="3" y="10"/>
                        </a:lnTo>
                        <a:lnTo>
                          <a:pt x="6" y="10"/>
                        </a:lnTo>
                        <a:lnTo>
                          <a:pt x="8" y="10"/>
                        </a:lnTo>
                        <a:lnTo>
                          <a:pt x="8" y="8"/>
                        </a:lnTo>
                        <a:lnTo>
                          <a:pt x="8" y="5"/>
                        </a:lnTo>
                        <a:lnTo>
                          <a:pt x="8" y="4"/>
                        </a:lnTo>
                        <a:lnTo>
                          <a:pt x="6" y="4"/>
                        </a:lnTo>
                        <a:lnTo>
                          <a:pt x="3" y="4"/>
                        </a:lnTo>
                        <a:lnTo>
                          <a:pt x="0" y="4"/>
                        </a:lnTo>
                        <a:lnTo>
                          <a:pt x="0" y="5"/>
                        </a:lnTo>
                        <a:lnTo>
                          <a:pt x="0" y="8"/>
                        </a:lnTo>
                        <a:lnTo>
                          <a:pt x="3" y="8"/>
                        </a:lnTo>
                        <a:lnTo>
                          <a:pt x="3" y="10"/>
                        </a:lnTo>
                        <a:lnTo>
                          <a:pt x="6" y="10"/>
                        </a:lnTo>
                        <a:lnTo>
                          <a:pt x="6" y="8"/>
                        </a:lnTo>
                        <a:lnTo>
                          <a:pt x="8" y="8"/>
                        </a:lnTo>
                        <a:lnTo>
                          <a:pt x="8" y="5"/>
                        </a:lnTo>
                        <a:close/>
                      </a:path>
                    </a:pathLst>
                  </a:custGeom>
                  <a:solidFill>
                    <a:srgbClr val="D8D8D8"/>
                  </a:solidFill>
                  <a:ln w="9525">
                    <a:noFill/>
                    <a:round/>
                    <a:headEnd/>
                    <a:tailEnd/>
                  </a:ln>
                </p:spPr>
                <p:txBody>
                  <a:bodyPr/>
                  <a:lstStyle/>
                  <a:p>
                    <a:endParaRPr lang="en-US"/>
                  </a:p>
                </p:txBody>
              </p:sp>
              <p:sp>
                <p:nvSpPr>
                  <p:cNvPr id="37829" name="Freeform 983"/>
                  <p:cNvSpPr>
                    <a:spLocks/>
                  </p:cNvSpPr>
                  <p:nvPr/>
                </p:nvSpPr>
                <p:spPr bwMode="auto">
                  <a:xfrm>
                    <a:off x="767" y="1739"/>
                    <a:ext cx="8" cy="6"/>
                  </a:xfrm>
                  <a:custGeom>
                    <a:avLst/>
                    <a:gdLst>
                      <a:gd name="T0" fmla="*/ 8 w 8"/>
                      <a:gd name="T1" fmla="*/ 1 h 6"/>
                      <a:gd name="T2" fmla="*/ 8 w 8"/>
                      <a:gd name="T3" fmla="*/ 0 h 6"/>
                      <a:gd name="T4" fmla="*/ 6 w 8"/>
                      <a:gd name="T5" fmla="*/ 0 h 6"/>
                      <a:gd name="T6" fmla="*/ 3 w 8"/>
                      <a:gd name="T7" fmla="*/ 0 h 6"/>
                      <a:gd name="T8" fmla="*/ 0 w 8"/>
                      <a:gd name="T9" fmla="*/ 0 h 6"/>
                      <a:gd name="T10" fmla="*/ 0 w 8"/>
                      <a:gd name="T11" fmla="*/ 1 h 6"/>
                      <a:gd name="T12" fmla="*/ 0 w 8"/>
                      <a:gd name="T13" fmla="*/ 4 h 6"/>
                      <a:gd name="T14" fmla="*/ 3 w 8"/>
                      <a:gd name="T15" fmla="*/ 4 h 6"/>
                      <a:gd name="T16" fmla="*/ 3 w 8"/>
                      <a:gd name="T17" fmla="*/ 6 h 6"/>
                      <a:gd name="T18" fmla="*/ 6 w 8"/>
                      <a:gd name="T19" fmla="*/ 6 h 6"/>
                      <a:gd name="T20" fmla="*/ 6 w 8"/>
                      <a:gd name="T21" fmla="*/ 4 h 6"/>
                      <a:gd name="T22" fmla="*/ 8 w 8"/>
                      <a:gd name="T23" fmla="*/ 4 h 6"/>
                      <a:gd name="T24" fmla="*/ 8 w 8"/>
                      <a:gd name="T25" fmla="*/ 1 h 6"/>
                      <a:gd name="T26" fmla="*/ 8 w 8"/>
                      <a:gd name="T27" fmla="*/ 0 h 6"/>
                      <a:gd name="T28" fmla="*/ 6 w 8"/>
                      <a:gd name="T29" fmla="*/ 0 h 6"/>
                      <a:gd name="T30" fmla="*/ 3 w 8"/>
                      <a:gd name="T31" fmla="*/ 0 h 6"/>
                      <a:gd name="T32" fmla="*/ 0 w 8"/>
                      <a:gd name="T33" fmla="*/ 0 h 6"/>
                      <a:gd name="T34" fmla="*/ 0 w 8"/>
                      <a:gd name="T35" fmla="*/ 1 h 6"/>
                      <a:gd name="T36" fmla="*/ 0 w 8"/>
                      <a:gd name="T37" fmla="*/ 4 h 6"/>
                      <a:gd name="T38" fmla="*/ 3 w 8"/>
                      <a:gd name="T39" fmla="*/ 4 h 6"/>
                      <a:gd name="T40" fmla="*/ 3 w 8"/>
                      <a:gd name="T41" fmla="*/ 6 h 6"/>
                      <a:gd name="T42" fmla="*/ 6 w 8"/>
                      <a:gd name="T43" fmla="*/ 6 h 6"/>
                      <a:gd name="T44" fmla="*/ 6 w 8"/>
                      <a:gd name="T45" fmla="*/ 4 h 6"/>
                      <a:gd name="T46" fmla="*/ 8 w 8"/>
                      <a:gd name="T47" fmla="*/ 4 h 6"/>
                      <a:gd name="T48" fmla="*/ 8 w 8"/>
                      <a:gd name="T49" fmla="*/ 1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6"/>
                      <a:gd name="T77" fmla="*/ 8 w 8"/>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6">
                        <a:moveTo>
                          <a:pt x="8" y="1"/>
                        </a:moveTo>
                        <a:lnTo>
                          <a:pt x="8" y="0"/>
                        </a:lnTo>
                        <a:lnTo>
                          <a:pt x="6" y="0"/>
                        </a:lnTo>
                        <a:lnTo>
                          <a:pt x="3" y="0"/>
                        </a:lnTo>
                        <a:lnTo>
                          <a:pt x="0" y="0"/>
                        </a:lnTo>
                        <a:lnTo>
                          <a:pt x="0" y="1"/>
                        </a:lnTo>
                        <a:lnTo>
                          <a:pt x="0" y="4"/>
                        </a:lnTo>
                        <a:lnTo>
                          <a:pt x="3" y="4"/>
                        </a:lnTo>
                        <a:lnTo>
                          <a:pt x="3" y="6"/>
                        </a:lnTo>
                        <a:lnTo>
                          <a:pt x="6" y="6"/>
                        </a:lnTo>
                        <a:lnTo>
                          <a:pt x="6" y="4"/>
                        </a:lnTo>
                        <a:lnTo>
                          <a:pt x="8" y="4"/>
                        </a:lnTo>
                        <a:lnTo>
                          <a:pt x="8" y="1"/>
                        </a:lnTo>
                        <a:lnTo>
                          <a:pt x="8" y="0"/>
                        </a:lnTo>
                        <a:lnTo>
                          <a:pt x="6" y="0"/>
                        </a:lnTo>
                        <a:lnTo>
                          <a:pt x="3" y="0"/>
                        </a:lnTo>
                        <a:lnTo>
                          <a:pt x="0" y="0"/>
                        </a:lnTo>
                        <a:lnTo>
                          <a:pt x="0" y="1"/>
                        </a:lnTo>
                        <a:lnTo>
                          <a:pt x="0" y="4"/>
                        </a:lnTo>
                        <a:lnTo>
                          <a:pt x="3" y="4"/>
                        </a:lnTo>
                        <a:lnTo>
                          <a:pt x="3" y="6"/>
                        </a:lnTo>
                        <a:lnTo>
                          <a:pt x="6" y="6"/>
                        </a:lnTo>
                        <a:lnTo>
                          <a:pt x="6" y="4"/>
                        </a:lnTo>
                        <a:lnTo>
                          <a:pt x="8" y="4"/>
                        </a:lnTo>
                        <a:lnTo>
                          <a:pt x="8" y="1"/>
                        </a:lnTo>
                        <a:close/>
                      </a:path>
                    </a:pathLst>
                  </a:custGeom>
                  <a:solidFill>
                    <a:srgbClr val="DADADA"/>
                  </a:solidFill>
                  <a:ln w="9525">
                    <a:noFill/>
                    <a:round/>
                    <a:headEnd/>
                    <a:tailEnd/>
                  </a:ln>
                </p:spPr>
                <p:txBody>
                  <a:bodyPr/>
                  <a:lstStyle/>
                  <a:p>
                    <a:endParaRPr lang="en-US"/>
                  </a:p>
                </p:txBody>
              </p:sp>
              <p:sp>
                <p:nvSpPr>
                  <p:cNvPr id="37830" name="Freeform 984"/>
                  <p:cNvSpPr>
                    <a:spLocks/>
                  </p:cNvSpPr>
                  <p:nvPr/>
                </p:nvSpPr>
                <p:spPr bwMode="auto">
                  <a:xfrm>
                    <a:off x="767" y="1739"/>
                    <a:ext cx="8" cy="6"/>
                  </a:xfrm>
                  <a:custGeom>
                    <a:avLst/>
                    <a:gdLst>
                      <a:gd name="T0" fmla="*/ 8 w 8"/>
                      <a:gd name="T1" fmla="*/ 1 h 6"/>
                      <a:gd name="T2" fmla="*/ 8 w 8"/>
                      <a:gd name="T3" fmla="*/ 0 h 6"/>
                      <a:gd name="T4" fmla="*/ 6 w 8"/>
                      <a:gd name="T5" fmla="*/ 0 h 6"/>
                      <a:gd name="T6" fmla="*/ 3 w 8"/>
                      <a:gd name="T7" fmla="*/ 0 h 6"/>
                      <a:gd name="T8" fmla="*/ 0 w 8"/>
                      <a:gd name="T9" fmla="*/ 0 h 6"/>
                      <a:gd name="T10" fmla="*/ 0 w 8"/>
                      <a:gd name="T11" fmla="*/ 1 h 6"/>
                      <a:gd name="T12" fmla="*/ 0 w 8"/>
                      <a:gd name="T13" fmla="*/ 4 h 6"/>
                      <a:gd name="T14" fmla="*/ 3 w 8"/>
                      <a:gd name="T15" fmla="*/ 4 h 6"/>
                      <a:gd name="T16" fmla="*/ 3 w 8"/>
                      <a:gd name="T17" fmla="*/ 6 h 6"/>
                      <a:gd name="T18" fmla="*/ 6 w 8"/>
                      <a:gd name="T19" fmla="*/ 6 h 6"/>
                      <a:gd name="T20" fmla="*/ 6 w 8"/>
                      <a:gd name="T21" fmla="*/ 4 h 6"/>
                      <a:gd name="T22" fmla="*/ 8 w 8"/>
                      <a:gd name="T23" fmla="*/ 4 h 6"/>
                      <a:gd name="T24" fmla="*/ 8 w 8"/>
                      <a:gd name="T25" fmla="*/ 1 h 6"/>
                      <a:gd name="T26" fmla="*/ 6 w 8"/>
                      <a:gd name="T27" fmla="*/ 1 h 6"/>
                      <a:gd name="T28" fmla="*/ 6 w 8"/>
                      <a:gd name="T29" fmla="*/ 0 h 6"/>
                      <a:gd name="T30" fmla="*/ 3 w 8"/>
                      <a:gd name="T31" fmla="*/ 0 h 6"/>
                      <a:gd name="T32" fmla="*/ 3 w 8"/>
                      <a:gd name="T33" fmla="*/ 1 h 6"/>
                      <a:gd name="T34" fmla="*/ 0 w 8"/>
                      <a:gd name="T35" fmla="*/ 1 h 6"/>
                      <a:gd name="T36" fmla="*/ 0 w 8"/>
                      <a:gd name="T37" fmla="*/ 4 h 6"/>
                      <a:gd name="T38" fmla="*/ 3 w 8"/>
                      <a:gd name="T39" fmla="*/ 4 h 6"/>
                      <a:gd name="T40" fmla="*/ 6 w 8"/>
                      <a:gd name="T41" fmla="*/ 4 h 6"/>
                      <a:gd name="T42" fmla="*/ 8 w 8"/>
                      <a:gd name="T43" fmla="*/ 4 h 6"/>
                      <a:gd name="T44" fmla="*/ 8 w 8"/>
                      <a:gd name="T45" fmla="*/ 1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6"/>
                      <a:gd name="T71" fmla="*/ 8 w 8"/>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6">
                        <a:moveTo>
                          <a:pt x="8" y="1"/>
                        </a:moveTo>
                        <a:lnTo>
                          <a:pt x="8" y="0"/>
                        </a:lnTo>
                        <a:lnTo>
                          <a:pt x="6" y="0"/>
                        </a:lnTo>
                        <a:lnTo>
                          <a:pt x="3" y="0"/>
                        </a:lnTo>
                        <a:lnTo>
                          <a:pt x="0" y="0"/>
                        </a:lnTo>
                        <a:lnTo>
                          <a:pt x="0" y="1"/>
                        </a:lnTo>
                        <a:lnTo>
                          <a:pt x="0" y="4"/>
                        </a:lnTo>
                        <a:lnTo>
                          <a:pt x="3" y="4"/>
                        </a:lnTo>
                        <a:lnTo>
                          <a:pt x="3" y="6"/>
                        </a:lnTo>
                        <a:lnTo>
                          <a:pt x="6" y="6"/>
                        </a:lnTo>
                        <a:lnTo>
                          <a:pt x="6" y="4"/>
                        </a:lnTo>
                        <a:lnTo>
                          <a:pt x="8" y="4"/>
                        </a:lnTo>
                        <a:lnTo>
                          <a:pt x="8" y="1"/>
                        </a:lnTo>
                        <a:lnTo>
                          <a:pt x="6" y="1"/>
                        </a:lnTo>
                        <a:lnTo>
                          <a:pt x="6" y="0"/>
                        </a:lnTo>
                        <a:lnTo>
                          <a:pt x="3" y="0"/>
                        </a:lnTo>
                        <a:lnTo>
                          <a:pt x="3" y="1"/>
                        </a:lnTo>
                        <a:lnTo>
                          <a:pt x="0" y="1"/>
                        </a:lnTo>
                        <a:lnTo>
                          <a:pt x="0" y="4"/>
                        </a:lnTo>
                        <a:lnTo>
                          <a:pt x="3" y="4"/>
                        </a:lnTo>
                        <a:lnTo>
                          <a:pt x="6" y="4"/>
                        </a:lnTo>
                        <a:lnTo>
                          <a:pt x="8" y="4"/>
                        </a:lnTo>
                        <a:lnTo>
                          <a:pt x="8" y="1"/>
                        </a:lnTo>
                        <a:close/>
                      </a:path>
                    </a:pathLst>
                  </a:custGeom>
                  <a:solidFill>
                    <a:srgbClr val="DBDBDB"/>
                  </a:solidFill>
                  <a:ln w="9525">
                    <a:noFill/>
                    <a:round/>
                    <a:headEnd/>
                    <a:tailEnd/>
                  </a:ln>
                </p:spPr>
                <p:txBody>
                  <a:bodyPr/>
                  <a:lstStyle/>
                  <a:p>
                    <a:endParaRPr lang="en-US"/>
                  </a:p>
                </p:txBody>
              </p:sp>
              <p:sp>
                <p:nvSpPr>
                  <p:cNvPr id="37831" name="Freeform 985"/>
                  <p:cNvSpPr>
                    <a:spLocks/>
                  </p:cNvSpPr>
                  <p:nvPr/>
                </p:nvSpPr>
                <p:spPr bwMode="auto">
                  <a:xfrm>
                    <a:off x="767" y="1739"/>
                    <a:ext cx="8" cy="4"/>
                  </a:xfrm>
                  <a:custGeom>
                    <a:avLst/>
                    <a:gdLst>
                      <a:gd name="T0" fmla="*/ 8 w 8"/>
                      <a:gd name="T1" fmla="*/ 1 h 4"/>
                      <a:gd name="T2" fmla="*/ 6 w 8"/>
                      <a:gd name="T3" fmla="*/ 1 h 4"/>
                      <a:gd name="T4" fmla="*/ 6 w 8"/>
                      <a:gd name="T5" fmla="*/ 0 h 4"/>
                      <a:gd name="T6" fmla="*/ 3 w 8"/>
                      <a:gd name="T7" fmla="*/ 0 h 4"/>
                      <a:gd name="T8" fmla="*/ 3 w 8"/>
                      <a:gd name="T9" fmla="*/ 1 h 4"/>
                      <a:gd name="T10" fmla="*/ 0 w 8"/>
                      <a:gd name="T11" fmla="*/ 1 h 4"/>
                      <a:gd name="T12" fmla="*/ 0 w 8"/>
                      <a:gd name="T13" fmla="*/ 4 h 4"/>
                      <a:gd name="T14" fmla="*/ 3 w 8"/>
                      <a:gd name="T15" fmla="*/ 4 h 4"/>
                      <a:gd name="T16" fmla="*/ 6 w 8"/>
                      <a:gd name="T17" fmla="*/ 4 h 4"/>
                      <a:gd name="T18" fmla="*/ 8 w 8"/>
                      <a:gd name="T19" fmla="*/ 4 h 4"/>
                      <a:gd name="T20" fmla="*/ 8 w 8"/>
                      <a:gd name="T21" fmla="*/ 1 h 4"/>
                      <a:gd name="T22" fmla="*/ 6 w 8"/>
                      <a:gd name="T23" fmla="*/ 1 h 4"/>
                      <a:gd name="T24" fmla="*/ 6 w 8"/>
                      <a:gd name="T25" fmla="*/ 0 h 4"/>
                      <a:gd name="T26" fmla="*/ 3 w 8"/>
                      <a:gd name="T27" fmla="*/ 0 h 4"/>
                      <a:gd name="T28" fmla="*/ 3 w 8"/>
                      <a:gd name="T29" fmla="*/ 1 h 4"/>
                      <a:gd name="T30" fmla="*/ 3 w 8"/>
                      <a:gd name="T31" fmla="*/ 4 h 4"/>
                      <a:gd name="T32" fmla="*/ 6 w 8"/>
                      <a:gd name="T33" fmla="*/ 4 h 4"/>
                      <a:gd name="T34" fmla="*/ 6 w 8"/>
                      <a:gd name="T35" fmla="*/ 1 h 4"/>
                      <a:gd name="T36" fmla="*/ 8 w 8"/>
                      <a:gd name="T37" fmla="*/ 1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4"/>
                      <a:gd name="T59" fmla="*/ 8 w 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4">
                        <a:moveTo>
                          <a:pt x="8" y="1"/>
                        </a:moveTo>
                        <a:lnTo>
                          <a:pt x="6" y="1"/>
                        </a:lnTo>
                        <a:lnTo>
                          <a:pt x="6" y="0"/>
                        </a:lnTo>
                        <a:lnTo>
                          <a:pt x="3" y="0"/>
                        </a:lnTo>
                        <a:lnTo>
                          <a:pt x="3" y="1"/>
                        </a:lnTo>
                        <a:lnTo>
                          <a:pt x="0" y="1"/>
                        </a:lnTo>
                        <a:lnTo>
                          <a:pt x="0" y="4"/>
                        </a:lnTo>
                        <a:lnTo>
                          <a:pt x="3" y="4"/>
                        </a:lnTo>
                        <a:lnTo>
                          <a:pt x="6" y="4"/>
                        </a:lnTo>
                        <a:lnTo>
                          <a:pt x="8" y="4"/>
                        </a:lnTo>
                        <a:lnTo>
                          <a:pt x="8" y="1"/>
                        </a:lnTo>
                        <a:lnTo>
                          <a:pt x="6" y="1"/>
                        </a:lnTo>
                        <a:lnTo>
                          <a:pt x="6" y="0"/>
                        </a:lnTo>
                        <a:lnTo>
                          <a:pt x="3" y="0"/>
                        </a:lnTo>
                        <a:lnTo>
                          <a:pt x="3" y="1"/>
                        </a:lnTo>
                        <a:lnTo>
                          <a:pt x="3" y="4"/>
                        </a:lnTo>
                        <a:lnTo>
                          <a:pt x="6" y="4"/>
                        </a:lnTo>
                        <a:lnTo>
                          <a:pt x="6" y="1"/>
                        </a:lnTo>
                        <a:lnTo>
                          <a:pt x="8" y="1"/>
                        </a:lnTo>
                        <a:close/>
                      </a:path>
                    </a:pathLst>
                  </a:custGeom>
                  <a:solidFill>
                    <a:srgbClr val="DDDDDD"/>
                  </a:solidFill>
                  <a:ln w="9525">
                    <a:noFill/>
                    <a:round/>
                    <a:headEnd/>
                    <a:tailEnd/>
                  </a:ln>
                </p:spPr>
                <p:txBody>
                  <a:bodyPr/>
                  <a:lstStyle/>
                  <a:p>
                    <a:endParaRPr lang="en-US"/>
                  </a:p>
                </p:txBody>
              </p:sp>
              <p:sp>
                <p:nvSpPr>
                  <p:cNvPr id="37832" name="Freeform 986"/>
                  <p:cNvSpPr>
                    <a:spLocks/>
                  </p:cNvSpPr>
                  <p:nvPr/>
                </p:nvSpPr>
                <p:spPr bwMode="auto">
                  <a:xfrm>
                    <a:off x="770" y="1739"/>
                    <a:ext cx="3" cy="4"/>
                  </a:xfrm>
                  <a:custGeom>
                    <a:avLst/>
                    <a:gdLst>
                      <a:gd name="T0" fmla="*/ 3 w 3"/>
                      <a:gd name="T1" fmla="*/ 1 h 4"/>
                      <a:gd name="T2" fmla="*/ 3 w 3"/>
                      <a:gd name="T3" fmla="*/ 0 h 4"/>
                      <a:gd name="T4" fmla="*/ 0 w 3"/>
                      <a:gd name="T5" fmla="*/ 0 h 4"/>
                      <a:gd name="T6" fmla="*/ 0 w 3"/>
                      <a:gd name="T7" fmla="*/ 1 h 4"/>
                      <a:gd name="T8" fmla="*/ 0 w 3"/>
                      <a:gd name="T9" fmla="*/ 4 h 4"/>
                      <a:gd name="T10" fmla="*/ 3 w 3"/>
                      <a:gd name="T11" fmla="*/ 4 h 4"/>
                      <a:gd name="T12" fmla="*/ 3 w 3"/>
                      <a:gd name="T13" fmla="*/ 1 h 4"/>
                      <a:gd name="T14" fmla="*/ 0 w 3"/>
                      <a:gd name="T15" fmla="*/ 1 h 4"/>
                      <a:gd name="T16" fmla="*/ 0 w 3"/>
                      <a:gd name="T17" fmla="*/ 4 h 4"/>
                      <a:gd name="T18" fmla="*/ 3 w 3"/>
                      <a:gd name="T19" fmla="*/ 4 h 4"/>
                      <a:gd name="T20" fmla="*/ 3 w 3"/>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3" y="1"/>
                        </a:moveTo>
                        <a:lnTo>
                          <a:pt x="3" y="0"/>
                        </a:lnTo>
                        <a:lnTo>
                          <a:pt x="0" y="0"/>
                        </a:lnTo>
                        <a:lnTo>
                          <a:pt x="0" y="1"/>
                        </a:lnTo>
                        <a:lnTo>
                          <a:pt x="0" y="4"/>
                        </a:lnTo>
                        <a:lnTo>
                          <a:pt x="3" y="4"/>
                        </a:lnTo>
                        <a:lnTo>
                          <a:pt x="3" y="1"/>
                        </a:lnTo>
                        <a:lnTo>
                          <a:pt x="0" y="1"/>
                        </a:lnTo>
                        <a:lnTo>
                          <a:pt x="0" y="4"/>
                        </a:lnTo>
                        <a:lnTo>
                          <a:pt x="3" y="4"/>
                        </a:lnTo>
                        <a:lnTo>
                          <a:pt x="3" y="1"/>
                        </a:lnTo>
                        <a:close/>
                      </a:path>
                    </a:pathLst>
                  </a:custGeom>
                  <a:solidFill>
                    <a:srgbClr val="DEDEDE"/>
                  </a:solidFill>
                  <a:ln w="9525">
                    <a:noFill/>
                    <a:round/>
                    <a:headEnd/>
                    <a:tailEnd/>
                  </a:ln>
                </p:spPr>
                <p:txBody>
                  <a:bodyPr/>
                  <a:lstStyle/>
                  <a:p>
                    <a:endParaRPr lang="en-US"/>
                  </a:p>
                </p:txBody>
              </p:sp>
              <p:sp>
                <p:nvSpPr>
                  <p:cNvPr id="37833" name="Freeform 987"/>
                  <p:cNvSpPr>
                    <a:spLocks/>
                  </p:cNvSpPr>
                  <p:nvPr/>
                </p:nvSpPr>
                <p:spPr bwMode="auto">
                  <a:xfrm>
                    <a:off x="770" y="1740"/>
                    <a:ext cx="3" cy="3"/>
                  </a:xfrm>
                  <a:custGeom>
                    <a:avLst/>
                    <a:gdLst>
                      <a:gd name="T0" fmla="*/ 3 w 3"/>
                      <a:gd name="T1" fmla="*/ 0 h 3"/>
                      <a:gd name="T2" fmla="*/ 0 w 3"/>
                      <a:gd name="T3" fmla="*/ 0 h 3"/>
                      <a:gd name="T4" fmla="*/ 0 w 3"/>
                      <a:gd name="T5" fmla="*/ 3 h 3"/>
                      <a:gd name="T6" fmla="*/ 3 w 3"/>
                      <a:gd name="T7" fmla="*/ 3 h 3"/>
                      <a:gd name="T8" fmla="*/ 3 w 3"/>
                      <a:gd name="T9" fmla="*/ 0 h 3"/>
                      <a:gd name="T10" fmla="*/ 0 w 3"/>
                      <a:gd name="T11" fmla="*/ 0 h 3"/>
                      <a:gd name="T12" fmla="*/ 0 w 3"/>
                      <a:gd name="T13" fmla="*/ 3 h 3"/>
                      <a:gd name="T14" fmla="*/ 3 w 3"/>
                      <a:gd name="T15" fmla="*/ 3 h 3"/>
                      <a:gd name="T16" fmla="*/ 3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0"/>
                        </a:moveTo>
                        <a:lnTo>
                          <a:pt x="0" y="0"/>
                        </a:lnTo>
                        <a:lnTo>
                          <a:pt x="0" y="3"/>
                        </a:lnTo>
                        <a:lnTo>
                          <a:pt x="3" y="3"/>
                        </a:lnTo>
                        <a:lnTo>
                          <a:pt x="3" y="0"/>
                        </a:lnTo>
                        <a:lnTo>
                          <a:pt x="0" y="0"/>
                        </a:lnTo>
                        <a:lnTo>
                          <a:pt x="0" y="3"/>
                        </a:lnTo>
                        <a:lnTo>
                          <a:pt x="3" y="3"/>
                        </a:lnTo>
                        <a:lnTo>
                          <a:pt x="3" y="0"/>
                        </a:lnTo>
                        <a:close/>
                      </a:path>
                    </a:pathLst>
                  </a:custGeom>
                  <a:solidFill>
                    <a:srgbClr val="E0E0E0"/>
                  </a:solidFill>
                  <a:ln w="9525">
                    <a:noFill/>
                    <a:round/>
                    <a:headEnd/>
                    <a:tailEnd/>
                  </a:ln>
                </p:spPr>
                <p:txBody>
                  <a:bodyPr/>
                  <a:lstStyle/>
                  <a:p>
                    <a:endParaRPr lang="en-US"/>
                  </a:p>
                </p:txBody>
              </p:sp>
              <p:sp>
                <p:nvSpPr>
                  <p:cNvPr id="37834" name="Rectangle 988"/>
                  <p:cNvSpPr>
                    <a:spLocks noChangeArrowheads="1"/>
                  </p:cNvSpPr>
                  <p:nvPr/>
                </p:nvSpPr>
                <p:spPr bwMode="auto">
                  <a:xfrm>
                    <a:off x="770" y="1740"/>
                    <a:ext cx="3" cy="3"/>
                  </a:xfrm>
                  <a:prstGeom prst="rect">
                    <a:avLst/>
                  </a:prstGeom>
                  <a:solidFill>
                    <a:srgbClr val="E1E1E1"/>
                  </a:solidFill>
                  <a:ln w="9525">
                    <a:noFill/>
                    <a:miter lim="800000"/>
                    <a:headEnd/>
                    <a:tailEnd/>
                  </a:ln>
                </p:spPr>
                <p:txBody>
                  <a:bodyPr/>
                  <a:lstStyle/>
                  <a:p>
                    <a:endParaRPr lang="en-US"/>
                  </a:p>
                </p:txBody>
              </p:sp>
              <p:sp>
                <p:nvSpPr>
                  <p:cNvPr id="37835" name="Freeform 989"/>
                  <p:cNvSpPr>
                    <a:spLocks/>
                  </p:cNvSpPr>
                  <p:nvPr/>
                </p:nvSpPr>
                <p:spPr bwMode="auto">
                  <a:xfrm>
                    <a:off x="770" y="1740"/>
                    <a:ext cx="3" cy="1"/>
                  </a:xfrm>
                  <a:custGeom>
                    <a:avLst/>
                    <a:gdLst>
                      <a:gd name="T0" fmla="*/ 3 w 3"/>
                      <a:gd name="T1" fmla="*/ 0 h 1"/>
                      <a:gd name="T2" fmla="*/ 0 w 3"/>
                      <a:gd name="T3" fmla="*/ 0 h 1"/>
                      <a:gd name="T4" fmla="*/ 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E5E5E5"/>
                  </a:solidFill>
                  <a:ln w="9525">
                    <a:noFill/>
                    <a:round/>
                    <a:headEnd/>
                    <a:tailEnd/>
                  </a:ln>
                </p:spPr>
                <p:txBody>
                  <a:bodyPr/>
                  <a:lstStyle/>
                  <a:p>
                    <a:endParaRPr lang="en-US"/>
                  </a:p>
                </p:txBody>
              </p:sp>
              <p:sp>
                <p:nvSpPr>
                  <p:cNvPr id="37836" name="Freeform 990"/>
                  <p:cNvSpPr>
                    <a:spLocks/>
                  </p:cNvSpPr>
                  <p:nvPr/>
                </p:nvSpPr>
                <p:spPr bwMode="auto">
                  <a:xfrm>
                    <a:off x="747" y="1724"/>
                    <a:ext cx="48" cy="34"/>
                  </a:xfrm>
                  <a:custGeom>
                    <a:avLst/>
                    <a:gdLst>
                      <a:gd name="T0" fmla="*/ 0 w 48"/>
                      <a:gd name="T1" fmla="*/ 16 h 34"/>
                      <a:gd name="T2" fmla="*/ 3 w 48"/>
                      <a:gd name="T3" fmla="*/ 15 h 34"/>
                      <a:gd name="T4" fmla="*/ 3 w 48"/>
                      <a:gd name="T5" fmla="*/ 10 h 34"/>
                      <a:gd name="T6" fmla="*/ 3 w 48"/>
                      <a:gd name="T7" fmla="*/ 6 h 34"/>
                      <a:gd name="T8" fmla="*/ 5 w 48"/>
                      <a:gd name="T9" fmla="*/ 5 h 34"/>
                      <a:gd name="T10" fmla="*/ 8 w 48"/>
                      <a:gd name="T11" fmla="*/ 1 h 34"/>
                      <a:gd name="T12" fmla="*/ 10 w 48"/>
                      <a:gd name="T13" fmla="*/ 1 h 34"/>
                      <a:gd name="T14" fmla="*/ 13 w 48"/>
                      <a:gd name="T15" fmla="*/ 0 h 34"/>
                      <a:gd name="T16" fmla="*/ 18 w 48"/>
                      <a:gd name="T17" fmla="*/ 0 h 34"/>
                      <a:gd name="T18" fmla="*/ 23 w 48"/>
                      <a:gd name="T19" fmla="*/ 0 h 34"/>
                      <a:gd name="T20" fmla="*/ 28 w 48"/>
                      <a:gd name="T21" fmla="*/ 1 h 34"/>
                      <a:gd name="T22" fmla="*/ 33 w 48"/>
                      <a:gd name="T23" fmla="*/ 1 h 34"/>
                      <a:gd name="T24" fmla="*/ 38 w 48"/>
                      <a:gd name="T25" fmla="*/ 5 h 34"/>
                      <a:gd name="T26" fmla="*/ 43 w 48"/>
                      <a:gd name="T27" fmla="*/ 6 h 34"/>
                      <a:gd name="T28" fmla="*/ 46 w 48"/>
                      <a:gd name="T29" fmla="*/ 10 h 34"/>
                      <a:gd name="T30" fmla="*/ 46 w 48"/>
                      <a:gd name="T31" fmla="*/ 15 h 34"/>
                      <a:gd name="T32" fmla="*/ 48 w 48"/>
                      <a:gd name="T33" fmla="*/ 16 h 34"/>
                      <a:gd name="T34" fmla="*/ 46 w 48"/>
                      <a:gd name="T35" fmla="*/ 19 h 34"/>
                      <a:gd name="T36" fmla="*/ 46 w 48"/>
                      <a:gd name="T37" fmla="*/ 21 h 34"/>
                      <a:gd name="T38" fmla="*/ 43 w 48"/>
                      <a:gd name="T39" fmla="*/ 26 h 34"/>
                      <a:gd name="T40" fmla="*/ 38 w 48"/>
                      <a:gd name="T41" fmla="*/ 26 h 34"/>
                      <a:gd name="T42" fmla="*/ 33 w 48"/>
                      <a:gd name="T43" fmla="*/ 29 h 34"/>
                      <a:gd name="T44" fmla="*/ 28 w 48"/>
                      <a:gd name="T45" fmla="*/ 31 h 34"/>
                      <a:gd name="T46" fmla="*/ 23 w 48"/>
                      <a:gd name="T47" fmla="*/ 31 h 34"/>
                      <a:gd name="T48" fmla="*/ 18 w 48"/>
                      <a:gd name="T49" fmla="*/ 34 h 34"/>
                      <a:gd name="T50" fmla="*/ 15 w 48"/>
                      <a:gd name="T51" fmla="*/ 34 h 34"/>
                      <a:gd name="T52" fmla="*/ 10 w 48"/>
                      <a:gd name="T53" fmla="*/ 31 h 34"/>
                      <a:gd name="T54" fmla="*/ 8 w 48"/>
                      <a:gd name="T55" fmla="*/ 31 h 34"/>
                      <a:gd name="T56" fmla="*/ 5 w 48"/>
                      <a:gd name="T57" fmla="*/ 29 h 34"/>
                      <a:gd name="T58" fmla="*/ 5 w 48"/>
                      <a:gd name="T59" fmla="*/ 26 h 34"/>
                      <a:gd name="T60" fmla="*/ 3 w 48"/>
                      <a:gd name="T61" fmla="*/ 24 h 34"/>
                      <a:gd name="T62" fmla="*/ 3 w 48"/>
                      <a:gd name="T63" fmla="*/ 19 h 34"/>
                      <a:gd name="T64" fmla="*/ 0 w 48"/>
                      <a:gd name="T65" fmla="*/ 16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34"/>
                      <a:gd name="T101" fmla="*/ 48 w 48"/>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34">
                        <a:moveTo>
                          <a:pt x="0" y="16"/>
                        </a:moveTo>
                        <a:lnTo>
                          <a:pt x="3" y="15"/>
                        </a:lnTo>
                        <a:lnTo>
                          <a:pt x="3" y="10"/>
                        </a:lnTo>
                        <a:lnTo>
                          <a:pt x="3" y="6"/>
                        </a:lnTo>
                        <a:lnTo>
                          <a:pt x="5" y="5"/>
                        </a:lnTo>
                        <a:lnTo>
                          <a:pt x="8" y="1"/>
                        </a:lnTo>
                        <a:lnTo>
                          <a:pt x="10" y="1"/>
                        </a:lnTo>
                        <a:lnTo>
                          <a:pt x="13" y="0"/>
                        </a:lnTo>
                        <a:lnTo>
                          <a:pt x="18" y="0"/>
                        </a:lnTo>
                        <a:lnTo>
                          <a:pt x="23" y="0"/>
                        </a:lnTo>
                        <a:lnTo>
                          <a:pt x="28" y="1"/>
                        </a:lnTo>
                        <a:lnTo>
                          <a:pt x="33" y="1"/>
                        </a:lnTo>
                        <a:lnTo>
                          <a:pt x="38" y="5"/>
                        </a:lnTo>
                        <a:lnTo>
                          <a:pt x="43" y="6"/>
                        </a:lnTo>
                        <a:lnTo>
                          <a:pt x="46" y="10"/>
                        </a:lnTo>
                        <a:lnTo>
                          <a:pt x="46" y="15"/>
                        </a:lnTo>
                        <a:lnTo>
                          <a:pt x="48" y="16"/>
                        </a:lnTo>
                        <a:lnTo>
                          <a:pt x="46" y="19"/>
                        </a:lnTo>
                        <a:lnTo>
                          <a:pt x="46" y="21"/>
                        </a:lnTo>
                        <a:lnTo>
                          <a:pt x="43" y="26"/>
                        </a:lnTo>
                        <a:lnTo>
                          <a:pt x="38" y="26"/>
                        </a:lnTo>
                        <a:lnTo>
                          <a:pt x="33" y="29"/>
                        </a:lnTo>
                        <a:lnTo>
                          <a:pt x="28" y="31"/>
                        </a:lnTo>
                        <a:lnTo>
                          <a:pt x="23" y="31"/>
                        </a:lnTo>
                        <a:lnTo>
                          <a:pt x="18" y="34"/>
                        </a:lnTo>
                        <a:lnTo>
                          <a:pt x="15" y="34"/>
                        </a:lnTo>
                        <a:lnTo>
                          <a:pt x="10" y="31"/>
                        </a:lnTo>
                        <a:lnTo>
                          <a:pt x="8" y="31"/>
                        </a:lnTo>
                        <a:lnTo>
                          <a:pt x="5" y="29"/>
                        </a:lnTo>
                        <a:lnTo>
                          <a:pt x="5" y="26"/>
                        </a:lnTo>
                        <a:lnTo>
                          <a:pt x="3" y="24"/>
                        </a:lnTo>
                        <a:lnTo>
                          <a:pt x="3" y="19"/>
                        </a:lnTo>
                        <a:lnTo>
                          <a:pt x="0" y="16"/>
                        </a:lnTo>
                      </a:path>
                    </a:pathLst>
                  </a:custGeom>
                  <a:noFill/>
                  <a:ln w="0">
                    <a:solidFill>
                      <a:srgbClr val="000000"/>
                    </a:solidFill>
                    <a:round/>
                    <a:headEnd/>
                    <a:tailEnd/>
                  </a:ln>
                </p:spPr>
                <p:txBody>
                  <a:bodyPr/>
                  <a:lstStyle/>
                  <a:p>
                    <a:endParaRPr lang="en-US"/>
                  </a:p>
                </p:txBody>
              </p:sp>
              <p:sp>
                <p:nvSpPr>
                  <p:cNvPr id="37837" name="Freeform 991"/>
                  <p:cNvSpPr>
                    <a:spLocks/>
                  </p:cNvSpPr>
                  <p:nvPr/>
                </p:nvSpPr>
                <p:spPr bwMode="auto">
                  <a:xfrm>
                    <a:off x="1377" y="1599"/>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999999"/>
                  </a:solidFill>
                  <a:ln w="9525">
                    <a:noFill/>
                    <a:round/>
                    <a:headEnd/>
                    <a:tailEnd/>
                  </a:ln>
                </p:spPr>
                <p:txBody>
                  <a:bodyPr/>
                  <a:lstStyle/>
                  <a:p>
                    <a:endParaRPr lang="en-US"/>
                  </a:p>
                </p:txBody>
              </p:sp>
              <p:sp>
                <p:nvSpPr>
                  <p:cNvPr id="37838" name="Freeform 992"/>
                  <p:cNvSpPr>
                    <a:spLocks/>
                  </p:cNvSpPr>
                  <p:nvPr/>
                </p:nvSpPr>
                <p:spPr bwMode="auto">
                  <a:xfrm>
                    <a:off x="1377" y="1596"/>
                    <a:ext cx="23" cy="3"/>
                  </a:xfrm>
                  <a:custGeom>
                    <a:avLst/>
                    <a:gdLst>
                      <a:gd name="T0" fmla="*/ 3 w 23"/>
                      <a:gd name="T1" fmla="*/ 3 h 3"/>
                      <a:gd name="T2" fmla="*/ 0 w 23"/>
                      <a:gd name="T3" fmla="*/ 3 h 3"/>
                      <a:gd name="T4" fmla="*/ 0 w 23"/>
                      <a:gd name="T5" fmla="*/ 0 h 3"/>
                      <a:gd name="T6" fmla="*/ 23 w 23"/>
                      <a:gd name="T7" fmla="*/ 3 h 3"/>
                      <a:gd name="T8" fmla="*/ 3 w 23"/>
                      <a:gd name="T9" fmla="*/ 3 h 3"/>
                      <a:gd name="T10" fmla="*/ 0 60000 65536"/>
                      <a:gd name="T11" fmla="*/ 0 60000 65536"/>
                      <a:gd name="T12" fmla="*/ 0 60000 65536"/>
                      <a:gd name="T13" fmla="*/ 0 60000 65536"/>
                      <a:gd name="T14" fmla="*/ 0 60000 65536"/>
                      <a:gd name="T15" fmla="*/ 0 w 23"/>
                      <a:gd name="T16" fmla="*/ 0 h 3"/>
                      <a:gd name="T17" fmla="*/ 23 w 23"/>
                      <a:gd name="T18" fmla="*/ 3 h 3"/>
                    </a:gdLst>
                    <a:ahLst/>
                    <a:cxnLst>
                      <a:cxn ang="T10">
                        <a:pos x="T0" y="T1"/>
                      </a:cxn>
                      <a:cxn ang="T11">
                        <a:pos x="T2" y="T3"/>
                      </a:cxn>
                      <a:cxn ang="T12">
                        <a:pos x="T4" y="T5"/>
                      </a:cxn>
                      <a:cxn ang="T13">
                        <a:pos x="T6" y="T7"/>
                      </a:cxn>
                      <a:cxn ang="T14">
                        <a:pos x="T8" y="T9"/>
                      </a:cxn>
                    </a:cxnLst>
                    <a:rect l="T15" t="T16" r="T17" b="T18"/>
                    <a:pathLst>
                      <a:path w="23" h="3">
                        <a:moveTo>
                          <a:pt x="3" y="3"/>
                        </a:moveTo>
                        <a:lnTo>
                          <a:pt x="0" y="3"/>
                        </a:lnTo>
                        <a:lnTo>
                          <a:pt x="0" y="0"/>
                        </a:lnTo>
                        <a:lnTo>
                          <a:pt x="23" y="3"/>
                        </a:lnTo>
                        <a:lnTo>
                          <a:pt x="3" y="3"/>
                        </a:lnTo>
                        <a:close/>
                      </a:path>
                    </a:pathLst>
                  </a:custGeom>
                  <a:solidFill>
                    <a:srgbClr val="9C9C9C"/>
                  </a:solidFill>
                  <a:ln w="9525">
                    <a:noFill/>
                    <a:round/>
                    <a:headEnd/>
                    <a:tailEnd/>
                  </a:ln>
                </p:spPr>
                <p:txBody>
                  <a:bodyPr/>
                  <a:lstStyle/>
                  <a:p>
                    <a:endParaRPr lang="en-US"/>
                  </a:p>
                </p:txBody>
              </p:sp>
              <p:sp>
                <p:nvSpPr>
                  <p:cNvPr id="37839" name="Freeform 993"/>
                  <p:cNvSpPr>
                    <a:spLocks/>
                  </p:cNvSpPr>
                  <p:nvPr/>
                </p:nvSpPr>
                <p:spPr bwMode="auto">
                  <a:xfrm>
                    <a:off x="1377" y="1593"/>
                    <a:ext cx="31" cy="8"/>
                  </a:xfrm>
                  <a:custGeom>
                    <a:avLst/>
                    <a:gdLst>
                      <a:gd name="T0" fmla="*/ 23 w 31"/>
                      <a:gd name="T1" fmla="*/ 6 h 8"/>
                      <a:gd name="T2" fmla="*/ 0 w 31"/>
                      <a:gd name="T3" fmla="*/ 3 h 8"/>
                      <a:gd name="T4" fmla="*/ 0 w 31"/>
                      <a:gd name="T5" fmla="*/ 0 h 8"/>
                      <a:gd name="T6" fmla="*/ 31 w 31"/>
                      <a:gd name="T7" fmla="*/ 6 h 8"/>
                      <a:gd name="T8" fmla="*/ 31 w 31"/>
                      <a:gd name="T9" fmla="*/ 8 h 8"/>
                      <a:gd name="T10" fmla="*/ 23 w 31"/>
                      <a:gd name="T11" fmla="*/ 6 h 8"/>
                      <a:gd name="T12" fmla="*/ 0 60000 65536"/>
                      <a:gd name="T13" fmla="*/ 0 60000 65536"/>
                      <a:gd name="T14" fmla="*/ 0 60000 65536"/>
                      <a:gd name="T15" fmla="*/ 0 60000 65536"/>
                      <a:gd name="T16" fmla="*/ 0 60000 65536"/>
                      <a:gd name="T17" fmla="*/ 0 60000 65536"/>
                      <a:gd name="T18" fmla="*/ 0 w 31"/>
                      <a:gd name="T19" fmla="*/ 0 h 8"/>
                      <a:gd name="T20" fmla="*/ 31 w 31"/>
                      <a:gd name="T21" fmla="*/ 8 h 8"/>
                    </a:gdLst>
                    <a:ahLst/>
                    <a:cxnLst>
                      <a:cxn ang="T12">
                        <a:pos x="T0" y="T1"/>
                      </a:cxn>
                      <a:cxn ang="T13">
                        <a:pos x="T2" y="T3"/>
                      </a:cxn>
                      <a:cxn ang="T14">
                        <a:pos x="T4" y="T5"/>
                      </a:cxn>
                      <a:cxn ang="T15">
                        <a:pos x="T6" y="T7"/>
                      </a:cxn>
                      <a:cxn ang="T16">
                        <a:pos x="T8" y="T9"/>
                      </a:cxn>
                      <a:cxn ang="T17">
                        <a:pos x="T10" y="T11"/>
                      </a:cxn>
                    </a:cxnLst>
                    <a:rect l="T18" t="T19" r="T20" b="T21"/>
                    <a:pathLst>
                      <a:path w="31" h="8">
                        <a:moveTo>
                          <a:pt x="23" y="6"/>
                        </a:moveTo>
                        <a:lnTo>
                          <a:pt x="0" y="3"/>
                        </a:lnTo>
                        <a:lnTo>
                          <a:pt x="0" y="0"/>
                        </a:lnTo>
                        <a:lnTo>
                          <a:pt x="31" y="6"/>
                        </a:lnTo>
                        <a:lnTo>
                          <a:pt x="31" y="8"/>
                        </a:lnTo>
                        <a:lnTo>
                          <a:pt x="23" y="6"/>
                        </a:lnTo>
                        <a:close/>
                      </a:path>
                    </a:pathLst>
                  </a:custGeom>
                  <a:solidFill>
                    <a:srgbClr val="9F9F9F"/>
                  </a:solidFill>
                  <a:ln w="9525">
                    <a:noFill/>
                    <a:round/>
                    <a:headEnd/>
                    <a:tailEnd/>
                  </a:ln>
                </p:spPr>
                <p:txBody>
                  <a:bodyPr/>
                  <a:lstStyle/>
                  <a:p>
                    <a:endParaRPr lang="en-US"/>
                  </a:p>
                </p:txBody>
              </p:sp>
              <p:sp>
                <p:nvSpPr>
                  <p:cNvPr id="37840" name="Freeform 994"/>
                  <p:cNvSpPr>
                    <a:spLocks/>
                  </p:cNvSpPr>
                  <p:nvPr/>
                </p:nvSpPr>
                <p:spPr bwMode="auto">
                  <a:xfrm>
                    <a:off x="1377" y="1591"/>
                    <a:ext cx="31" cy="8"/>
                  </a:xfrm>
                  <a:custGeom>
                    <a:avLst/>
                    <a:gdLst>
                      <a:gd name="T0" fmla="*/ 31 w 31"/>
                      <a:gd name="T1" fmla="*/ 8 h 8"/>
                      <a:gd name="T2" fmla="*/ 0 w 31"/>
                      <a:gd name="T3" fmla="*/ 2 h 8"/>
                      <a:gd name="T4" fmla="*/ 0 w 31"/>
                      <a:gd name="T5" fmla="*/ 0 h 8"/>
                      <a:gd name="T6" fmla="*/ 31 w 31"/>
                      <a:gd name="T7" fmla="*/ 5 h 8"/>
                      <a:gd name="T8" fmla="*/ 31 w 31"/>
                      <a:gd name="T9" fmla="*/ 8 h 8"/>
                      <a:gd name="T10" fmla="*/ 0 60000 65536"/>
                      <a:gd name="T11" fmla="*/ 0 60000 65536"/>
                      <a:gd name="T12" fmla="*/ 0 60000 65536"/>
                      <a:gd name="T13" fmla="*/ 0 60000 65536"/>
                      <a:gd name="T14" fmla="*/ 0 60000 65536"/>
                      <a:gd name="T15" fmla="*/ 0 w 31"/>
                      <a:gd name="T16" fmla="*/ 0 h 8"/>
                      <a:gd name="T17" fmla="*/ 31 w 31"/>
                      <a:gd name="T18" fmla="*/ 8 h 8"/>
                    </a:gdLst>
                    <a:ahLst/>
                    <a:cxnLst>
                      <a:cxn ang="T10">
                        <a:pos x="T0" y="T1"/>
                      </a:cxn>
                      <a:cxn ang="T11">
                        <a:pos x="T2" y="T3"/>
                      </a:cxn>
                      <a:cxn ang="T12">
                        <a:pos x="T4" y="T5"/>
                      </a:cxn>
                      <a:cxn ang="T13">
                        <a:pos x="T6" y="T7"/>
                      </a:cxn>
                      <a:cxn ang="T14">
                        <a:pos x="T8" y="T9"/>
                      </a:cxn>
                    </a:cxnLst>
                    <a:rect l="T15" t="T16" r="T17" b="T18"/>
                    <a:pathLst>
                      <a:path w="31" h="8">
                        <a:moveTo>
                          <a:pt x="31" y="8"/>
                        </a:moveTo>
                        <a:lnTo>
                          <a:pt x="0" y="2"/>
                        </a:lnTo>
                        <a:lnTo>
                          <a:pt x="0" y="0"/>
                        </a:lnTo>
                        <a:lnTo>
                          <a:pt x="31" y="5"/>
                        </a:lnTo>
                        <a:lnTo>
                          <a:pt x="31" y="8"/>
                        </a:lnTo>
                        <a:close/>
                      </a:path>
                    </a:pathLst>
                  </a:custGeom>
                  <a:solidFill>
                    <a:srgbClr val="A2A2A2"/>
                  </a:solidFill>
                  <a:ln w="9525">
                    <a:noFill/>
                    <a:round/>
                    <a:headEnd/>
                    <a:tailEnd/>
                  </a:ln>
                </p:spPr>
                <p:txBody>
                  <a:bodyPr/>
                  <a:lstStyle/>
                  <a:p>
                    <a:endParaRPr lang="en-US"/>
                  </a:p>
                </p:txBody>
              </p:sp>
              <p:sp>
                <p:nvSpPr>
                  <p:cNvPr id="37841" name="Freeform 995"/>
                  <p:cNvSpPr>
                    <a:spLocks/>
                  </p:cNvSpPr>
                  <p:nvPr/>
                </p:nvSpPr>
                <p:spPr bwMode="auto">
                  <a:xfrm>
                    <a:off x="1377" y="1588"/>
                    <a:ext cx="31" cy="8"/>
                  </a:xfrm>
                  <a:custGeom>
                    <a:avLst/>
                    <a:gdLst>
                      <a:gd name="T0" fmla="*/ 31 w 31"/>
                      <a:gd name="T1" fmla="*/ 8 h 8"/>
                      <a:gd name="T2" fmla="*/ 0 w 31"/>
                      <a:gd name="T3" fmla="*/ 3 h 8"/>
                      <a:gd name="T4" fmla="*/ 0 w 31"/>
                      <a:gd name="T5" fmla="*/ 0 h 8"/>
                      <a:gd name="T6" fmla="*/ 31 w 31"/>
                      <a:gd name="T7" fmla="*/ 5 h 8"/>
                      <a:gd name="T8" fmla="*/ 31 w 31"/>
                      <a:gd name="T9" fmla="*/ 8 h 8"/>
                      <a:gd name="T10" fmla="*/ 0 60000 65536"/>
                      <a:gd name="T11" fmla="*/ 0 60000 65536"/>
                      <a:gd name="T12" fmla="*/ 0 60000 65536"/>
                      <a:gd name="T13" fmla="*/ 0 60000 65536"/>
                      <a:gd name="T14" fmla="*/ 0 60000 65536"/>
                      <a:gd name="T15" fmla="*/ 0 w 31"/>
                      <a:gd name="T16" fmla="*/ 0 h 8"/>
                      <a:gd name="T17" fmla="*/ 31 w 31"/>
                      <a:gd name="T18" fmla="*/ 8 h 8"/>
                    </a:gdLst>
                    <a:ahLst/>
                    <a:cxnLst>
                      <a:cxn ang="T10">
                        <a:pos x="T0" y="T1"/>
                      </a:cxn>
                      <a:cxn ang="T11">
                        <a:pos x="T2" y="T3"/>
                      </a:cxn>
                      <a:cxn ang="T12">
                        <a:pos x="T4" y="T5"/>
                      </a:cxn>
                      <a:cxn ang="T13">
                        <a:pos x="T6" y="T7"/>
                      </a:cxn>
                      <a:cxn ang="T14">
                        <a:pos x="T8" y="T9"/>
                      </a:cxn>
                    </a:cxnLst>
                    <a:rect l="T15" t="T16" r="T17" b="T18"/>
                    <a:pathLst>
                      <a:path w="31" h="8">
                        <a:moveTo>
                          <a:pt x="31" y="8"/>
                        </a:moveTo>
                        <a:lnTo>
                          <a:pt x="0" y="3"/>
                        </a:lnTo>
                        <a:lnTo>
                          <a:pt x="0" y="0"/>
                        </a:lnTo>
                        <a:lnTo>
                          <a:pt x="31" y="5"/>
                        </a:lnTo>
                        <a:lnTo>
                          <a:pt x="31" y="8"/>
                        </a:lnTo>
                        <a:close/>
                      </a:path>
                    </a:pathLst>
                  </a:custGeom>
                  <a:solidFill>
                    <a:srgbClr val="A6A6A6"/>
                  </a:solidFill>
                  <a:ln w="9525">
                    <a:noFill/>
                    <a:round/>
                    <a:headEnd/>
                    <a:tailEnd/>
                  </a:ln>
                </p:spPr>
                <p:txBody>
                  <a:bodyPr/>
                  <a:lstStyle/>
                  <a:p>
                    <a:endParaRPr lang="en-US"/>
                  </a:p>
                </p:txBody>
              </p:sp>
              <p:sp>
                <p:nvSpPr>
                  <p:cNvPr id="37842" name="Freeform 996"/>
                  <p:cNvSpPr>
                    <a:spLocks/>
                  </p:cNvSpPr>
                  <p:nvPr/>
                </p:nvSpPr>
                <p:spPr bwMode="auto">
                  <a:xfrm>
                    <a:off x="1377" y="1586"/>
                    <a:ext cx="31" cy="7"/>
                  </a:xfrm>
                  <a:custGeom>
                    <a:avLst/>
                    <a:gdLst>
                      <a:gd name="T0" fmla="*/ 31 w 31"/>
                      <a:gd name="T1" fmla="*/ 7 h 7"/>
                      <a:gd name="T2" fmla="*/ 0 w 31"/>
                      <a:gd name="T3" fmla="*/ 2 h 7"/>
                      <a:gd name="T4" fmla="*/ 0 w 31"/>
                      <a:gd name="T5" fmla="*/ 0 h 7"/>
                      <a:gd name="T6" fmla="*/ 31 w 31"/>
                      <a:gd name="T7" fmla="*/ 5 h 7"/>
                      <a:gd name="T8" fmla="*/ 31 w 31"/>
                      <a:gd name="T9" fmla="*/ 7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31" y="7"/>
                        </a:moveTo>
                        <a:lnTo>
                          <a:pt x="0" y="2"/>
                        </a:lnTo>
                        <a:lnTo>
                          <a:pt x="0" y="0"/>
                        </a:lnTo>
                        <a:lnTo>
                          <a:pt x="31" y="5"/>
                        </a:lnTo>
                        <a:lnTo>
                          <a:pt x="31" y="7"/>
                        </a:lnTo>
                        <a:close/>
                      </a:path>
                    </a:pathLst>
                  </a:custGeom>
                  <a:solidFill>
                    <a:srgbClr val="A9A9A9"/>
                  </a:solidFill>
                  <a:ln w="9525">
                    <a:noFill/>
                    <a:round/>
                    <a:headEnd/>
                    <a:tailEnd/>
                  </a:ln>
                </p:spPr>
                <p:txBody>
                  <a:bodyPr/>
                  <a:lstStyle/>
                  <a:p>
                    <a:endParaRPr lang="en-US"/>
                  </a:p>
                </p:txBody>
              </p:sp>
              <p:sp>
                <p:nvSpPr>
                  <p:cNvPr id="37843" name="Freeform 997"/>
                  <p:cNvSpPr>
                    <a:spLocks/>
                  </p:cNvSpPr>
                  <p:nvPr/>
                </p:nvSpPr>
                <p:spPr bwMode="auto">
                  <a:xfrm>
                    <a:off x="1377" y="1584"/>
                    <a:ext cx="31" cy="7"/>
                  </a:xfrm>
                  <a:custGeom>
                    <a:avLst/>
                    <a:gdLst>
                      <a:gd name="T0" fmla="*/ 31 w 31"/>
                      <a:gd name="T1" fmla="*/ 7 h 7"/>
                      <a:gd name="T2" fmla="*/ 0 w 31"/>
                      <a:gd name="T3" fmla="*/ 2 h 7"/>
                      <a:gd name="T4" fmla="*/ 0 w 31"/>
                      <a:gd name="T5" fmla="*/ 0 h 7"/>
                      <a:gd name="T6" fmla="*/ 31 w 31"/>
                      <a:gd name="T7" fmla="*/ 4 h 7"/>
                      <a:gd name="T8" fmla="*/ 31 w 31"/>
                      <a:gd name="T9" fmla="*/ 7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31" y="7"/>
                        </a:moveTo>
                        <a:lnTo>
                          <a:pt x="0" y="2"/>
                        </a:lnTo>
                        <a:lnTo>
                          <a:pt x="0" y="0"/>
                        </a:lnTo>
                        <a:lnTo>
                          <a:pt x="31" y="4"/>
                        </a:lnTo>
                        <a:lnTo>
                          <a:pt x="31" y="7"/>
                        </a:lnTo>
                        <a:close/>
                      </a:path>
                    </a:pathLst>
                  </a:custGeom>
                  <a:solidFill>
                    <a:srgbClr val="ACACAC"/>
                  </a:solidFill>
                  <a:ln w="9525">
                    <a:noFill/>
                    <a:round/>
                    <a:headEnd/>
                    <a:tailEnd/>
                  </a:ln>
                </p:spPr>
                <p:txBody>
                  <a:bodyPr/>
                  <a:lstStyle/>
                  <a:p>
                    <a:endParaRPr lang="en-US"/>
                  </a:p>
                </p:txBody>
              </p:sp>
              <p:sp>
                <p:nvSpPr>
                  <p:cNvPr id="37844" name="Freeform 998"/>
                  <p:cNvSpPr>
                    <a:spLocks/>
                  </p:cNvSpPr>
                  <p:nvPr/>
                </p:nvSpPr>
                <p:spPr bwMode="auto">
                  <a:xfrm>
                    <a:off x="1377" y="1581"/>
                    <a:ext cx="31" cy="7"/>
                  </a:xfrm>
                  <a:custGeom>
                    <a:avLst/>
                    <a:gdLst>
                      <a:gd name="T0" fmla="*/ 31 w 31"/>
                      <a:gd name="T1" fmla="*/ 7 h 7"/>
                      <a:gd name="T2" fmla="*/ 0 w 31"/>
                      <a:gd name="T3" fmla="*/ 3 h 7"/>
                      <a:gd name="T4" fmla="*/ 0 w 31"/>
                      <a:gd name="T5" fmla="*/ 0 h 7"/>
                      <a:gd name="T6" fmla="*/ 31 w 31"/>
                      <a:gd name="T7" fmla="*/ 5 h 7"/>
                      <a:gd name="T8" fmla="*/ 31 w 31"/>
                      <a:gd name="T9" fmla="*/ 7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31" y="7"/>
                        </a:moveTo>
                        <a:lnTo>
                          <a:pt x="0" y="3"/>
                        </a:lnTo>
                        <a:lnTo>
                          <a:pt x="0" y="0"/>
                        </a:lnTo>
                        <a:lnTo>
                          <a:pt x="31" y="5"/>
                        </a:lnTo>
                        <a:lnTo>
                          <a:pt x="31" y="7"/>
                        </a:lnTo>
                        <a:close/>
                      </a:path>
                    </a:pathLst>
                  </a:custGeom>
                  <a:solidFill>
                    <a:srgbClr val="B0B0B0"/>
                  </a:solidFill>
                  <a:ln w="9525">
                    <a:noFill/>
                    <a:round/>
                    <a:headEnd/>
                    <a:tailEnd/>
                  </a:ln>
                </p:spPr>
                <p:txBody>
                  <a:bodyPr/>
                  <a:lstStyle/>
                  <a:p>
                    <a:endParaRPr lang="en-US"/>
                  </a:p>
                </p:txBody>
              </p:sp>
              <p:sp>
                <p:nvSpPr>
                  <p:cNvPr id="37845" name="Freeform 999"/>
                  <p:cNvSpPr>
                    <a:spLocks/>
                  </p:cNvSpPr>
                  <p:nvPr/>
                </p:nvSpPr>
                <p:spPr bwMode="auto">
                  <a:xfrm>
                    <a:off x="1377" y="1579"/>
                    <a:ext cx="31" cy="7"/>
                  </a:xfrm>
                  <a:custGeom>
                    <a:avLst/>
                    <a:gdLst>
                      <a:gd name="T0" fmla="*/ 31 w 31"/>
                      <a:gd name="T1" fmla="*/ 7 h 7"/>
                      <a:gd name="T2" fmla="*/ 0 w 31"/>
                      <a:gd name="T3" fmla="*/ 2 h 7"/>
                      <a:gd name="T4" fmla="*/ 0 w 31"/>
                      <a:gd name="T5" fmla="*/ 0 h 7"/>
                      <a:gd name="T6" fmla="*/ 31 w 31"/>
                      <a:gd name="T7" fmla="*/ 5 h 7"/>
                      <a:gd name="T8" fmla="*/ 31 w 31"/>
                      <a:gd name="T9" fmla="*/ 7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31" y="7"/>
                        </a:moveTo>
                        <a:lnTo>
                          <a:pt x="0" y="2"/>
                        </a:lnTo>
                        <a:lnTo>
                          <a:pt x="0" y="0"/>
                        </a:lnTo>
                        <a:lnTo>
                          <a:pt x="31" y="5"/>
                        </a:lnTo>
                        <a:lnTo>
                          <a:pt x="31" y="7"/>
                        </a:lnTo>
                        <a:close/>
                      </a:path>
                    </a:pathLst>
                  </a:custGeom>
                  <a:solidFill>
                    <a:srgbClr val="B3B3B3"/>
                  </a:solidFill>
                  <a:ln w="9525">
                    <a:noFill/>
                    <a:round/>
                    <a:headEnd/>
                    <a:tailEnd/>
                  </a:ln>
                </p:spPr>
                <p:txBody>
                  <a:bodyPr/>
                  <a:lstStyle/>
                  <a:p>
                    <a:endParaRPr lang="en-US"/>
                  </a:p>
                </p:txBody>
              </p:sp>
              <p:sp>
                <p:nvSpPr>
                  <p:cNvPr id="37846" name="Freeform 1000"/>
                  <p:cNvSpPr>
                    <a:spLocks/>
                  </p:cNvSpPr>
                  <p:nvPr/>
                </p:nvSpPr>
                <p:spPr bwMode="auto">
                  <a:xfrm>
                    <a:off x="1377" y="1576"/>
                    <a:ext cx="31" cy="8"/>
                  </a:xfrm>
                  <a:custGeom>
                    <a:avLst/>
                    <a:gdLst>
                      <a:gd name="T0" fmla="*/ 31 w 31"/>
                      <a:gd name="T1" fmla="*/ 8 h 8"/>
                      <a:gd name="T2" fmla="*/ 0 w 31"/>
                      <a:gd name="T3" fmla="*/ 3 h 8"/>
                      <a:gd name="T4" fmla="*/ 0 w 31"/>
                      <a:gd name="T5" fmla="*/ 0 h 8"/>
                      <a:gd name="T6" fmla="*/ 31 w 31"/>
                      <a:gd name="T7" fmla="*/ 5 h 8"/>
                      <a:gd name="T8" fmla="*/ 31 w 31"/>
                      <a:gd name="T9" fmla="*/ 8 h 8"/>
                      <a:gd name="T10" fmla="*/ 0 60000 65536"/>
                      <a:gd name="T11" fmla="*/ 0 60000 65536"/>
                      <a:gd name="T12" fmla="*/ 0 60000 65536"/>
                      <a:gd name="T13" fmla="*/ 0 60000 65536"/>
                      <a:gd name="T14" fmla="*/ 0 60000 65536"/>
                      <a:gd name="T15" fmla="*/ 0 w 31"/>
                      <a:gd name="T16" fmla="*/ 0 h 8"/>
                      <a:gd name="T17" fmla="*/ 31 w 31"/>
                      <a:gd name="T18" fmla="*/ 8 h 8"/>
                    </a:gdLst>
                    <a:ahLst/>
                    <a:cxnLst>
                      <a:cxn ang="T10">
                        <a:pos x="T0" y="T1"/>
                      </a:cxn>
                      <a:cxn ang="T11">
                        <a:pos x="T2" y="T3"/>
                      </a:cxn>
                      <a:cxn ang="T12">
                        <a:pos x="T4" y="T5"/>
                      </a:cxn>
                      <a:cxn ang="T13">
                        <a:pos x="T6" y="T7"/>
                      </a:cxn>
                      <a:cxn ang="T14">
                        <a:pos x="T8" y="T9"/>
                      </a:cxn>
                    </a:cxnLst>
                    <a:rect l="T15" t="T16" r="T17" b="T18"/>
                    <a:pathLst>
                      <a:path w="31" h="8">
                        <a:moveTo>
                          <a:pt x="31" y="8"/>
                        </a:moveTo>
                        <a:lnTo>
                          <a:pt x="0" y="3"/>
                        </a:lnTo>
                        <a:lnTo>
                          <a:pt x="0" y="0"/>
                        </a:lnTo>
                        <a:lnTo>
                          <a:pt x="31" y="5"/>
                        </a:lnTo>
                        <a:lnTo>
                          <a:pt x="31" y="8"/>
                        </a:lnTo>
                        <a:close/>
                      </a:path>
                    </a:pathLst>
                  </a:custGeom>
                  <a:solidFill>
                    <a:srgbClr val="B6B6B6"/>
                  </a:solidFill>
                  <a:ln w="9525">
                    <a:noFill/>
                    <a:round/>
                    <a:headEnd/>
                    <a:tailEnd/>
                  </a:ln>
                </p:spPr>
                <p:txBody>
                  <a:bodyPr/>
                  <a:lstStyle/>
                  <a:p>
                    <a:endParaRPr lang="en-US"/>
                  </a:p>
                </p:txBody>
              </p:sp>
              <p:sp>
                <p:nvSpPr>
                  <p:cNvPr id="37847" name="Freeform 1001"/>
                  <p:cNvSpPr>
                    <a:spLocks/>
                  </p:cNvSpPr>
                  <p:nvPr/>
                </p:nvSpPr>
                <p:spPr bwMode="auto">
                  <a:xfrm>
                    <a:off x="1377" y="1574"/>
                    <a:ext cx="31" cy="7"/>
                  </a:xfrm>
                  <a:custGeom>
                    <a:avLst/>
                    <a:gdLst>
                      <a:gd name="T0" fmla="*/ 31 w 31"/>
                      <a:gd name="T1" fmla="*/ 7 h 7"/>
                      <a:gd name="T2" fmla="*/ 0 w 31"/>
                      <a:gd name="T3" fmla="*/ 2 h 7"/>
                      <a:gd name="T4" fmla="*/ 0 w 31"/>
                      <a:gd name="T5" fmla="*/ 0 h 7"/>
                      <a:gd name="T6" fmla="*/ 31 w 31"/>
                      <a:gd name="T7" fmla="*/ 7 h 7"/>
                      <a:gd name="T8" fmla="*/ 0 60000 65536"/>
                      <a:gd name="T9" fmla="*/ 0 60000 65536"/>
                      <a:gd name="T10" fmla="*/ 0 60000 65536"/>
                      <a:gd name="T11" fmla="*/ 0 60000 65536"/>
                      <a:gd name="T12" fmla="*/ 0 w 31"/>
                      <a:gd name="T13" fmla="*/ 0 h 7"/>
                      <a:gd name="T14" fmla="*/ 31 w 31"/>
                      <a:gd name="T15" fmla="*/ 7 h 7"/>
                    </a:gdLst>
                    <a:ahLst/>
                    <a:cxnLst>
                      <a:cxn ang="T8">
                        <a:pos x="T0" y="T1"/>
                      </a:cxn>
                      <a:cxn ang="T9">
                        <a:pos x="T2" y="T3"/>
                      </a:cxn>
                      <a:cxn ang="T10">
                        <a:pos x="T4" y="T5"/>
                      </a:cxn>
                      <a:cxn ang="T11">
                        <a:pos x="T6" y="T7"/>
                      </a:cxn>
                    </a:cxnLst>
                    <a:rect l="T12" t="T13" r="T14" b="T15"/>
                    <a:pathLst>
                      <a:path w="31" h="7">
                        <a:moveTo>
                          <a:pt x="31" y="7"/>
                        </a:moveTo>
                        <a:lnTo>
                          <a:pt x="0" y="2"/>
                        </a:lnTo>
                        <a:lnTo>
                          <a:pt x="0" y="0"/>
                        </a:lnTo>
                        <a:lnTo>
                          <a:pt x="31" y="7"/>
                        </a:lnTo>
                        <a:close/>
                      </a:path>
                    </a:pathLst>
                  </a:custGeom>
                  <a:solidFill>
                    <a:srgbClr val="BABABA"/>
                  </a:solidFill>
                  <a:ln w="9525">
                    <a:noFill/>
                    <a:round/>
                    <a:headEnd/>
                    <a:tailEnd/>
                  </a:ln>
                </p:spPr>
                <p:txBody>
                  <a:bodyPr/>
                  <a:lstStyle/>
                  <a:p>
                    <a:endParaRPr lang="en-US"/>
                  </a:p>
                </p:txBody>
              </p:sp>
              <p:sp>
                <p:nvSpPr>
                  <p:cNvPr id="37848" name="Freeform 1002"/>
                  <p:cNvSpPr>
                    <a:spLocks/>
                  </p:cNvSpPr>
                  <p:nvPr/>
                </p:nvSpPr>
                <p:spPr bwMode="auto">
                  <a:xfrm>
                    <a:off x="1377" y="1571"/>
                    <a:ext cx="31" cy="10"/>
                  </a:xfrm>
                  <a:custGeom>
                    <a:avLst/>
                    <a:gdLst>
                      <a:gd name="T0" fmla="*/ 31 w 31"/>
                      <a:gd name="T1" fmla="*/ 10 h 10"/>
                      <a:gd name="T2" fmla="*/ 0 w 31"/>
                      <a:gd name="T3" fmla="*/ 3 h 10"/>
                      <a:gd name="T4" fmla="*/ 0 w 31"/>
                      <a:gd name="T5" fmla="*/ 0 h 10"/>
                      <a:gd name="T6" fmla="*/ 31 w 31"/>
                      <a:gd name="T7" fmla="*/ 8 h 10"/>
                      <a:gd name="T8" fmla="*/ 31 w 31"/>
                      <a:gd name="T9" fmla="*/ 10 h 10"/>
                      <a:gd name="T10" fmla="*/ 0 60000 65536"/>
                      <a:gd name="T11" fmla="*/ 0 60000 65536"/>
                      <a:gd name="T12" fmla="*/ 0 60000 65536"/>
                      <a:gd name="T13" fmla="*/ 0 60000 65536"/>
                      <a:gd name="T14" fmla="*/ 0 60000 65536"/>
                      <a:gd name="T15" fmla="*/ 0 w 31"/>
                      <a:gd name="T16" fmla="*/ 0 h 10"/>
                      <a:gd name="T17" fmla="*/ 31 w 31"/>
                      <a:gd name="T18" fmla="*/ 10 h 10"/>
                    </a:gdLst>
                    <a:ahLst/>
                    <a:cxnLst>
                      <a:cxn ang="T10">
                        <a:pos x="T0" y="T1"/>
                      </a:cxn>
                      <a:cxn ang="T11">
                        <a:pos x="T2" y="T3"/>
                      </a:cxn>
                      <a:cxn ang="T12">
                        <a:pos x="T4" y="T5"/>
                      </a:cxn>
                      <a:cxn ang="T13">
                        <a:pos x="T6" y="T7"/>
                      </a:cxn>
                      <a:cxn ang="T14">
                        <a:pos x="T8" y="T9"/>
                      </a:cxn>
                    </a:cxnLst>
                    <a:rect l="T15" t="T16" r="T17" b="T18"/>
                    <a:pathLst>
                      <a:path w="31" h="10">
                        <a:moveTo>
                          <a:pt x="31" y="10"/>
                        </a:moveTo>
                        <a:lnTo>
                          <a:pt x="0" y="3"/>
                        </a:lnTo>
                        <a:lnTo>
                          <a:pt x="0" y="0"/>
                        </a:lnTo>
                        <a:lnTo>
                          <a:pt x="31" y="8"/>
                        </a:lnTo>
                        <a:lnTo>
                          <a:pt x="31" y="10"/>
                        </a:lnTo>
                        <a:close/>
                      </a:path>
                    </a:pathLst>
                  </a:custGeom>
                  <a:solidFill>
                    <a:srgbClr val="BDBDBD"/>
                  </a:solidFill>
                  <a:ln w="9525">
                    <a:noFill/>
                    <a:round/>
                    <a:headEnd/>
                    <a:tailEnd/>
                  </a:ln>
                </p:spPr>
                <p:txBody>
                  <a:bodyPr/>
                  <a:lstStyle/>
                  <a:p>
                    <a:endParaRPr lang="en-US"/>
                  </a:p>
                </p:txBody>
              </p:sp>
              <p:sp>
                <p:nvSpPr>
                  <p:cNvPr id="37849" name="Freeform 1003"/>
                  <p:cNvSpPr>
                    <a:spLocks/>
                  </p:cNvSpPr>
                  <p:nvPr/>
                </p:nvSpPr>
                <p:spPr bwMode="auto">
                  <a:xfrm>
                    <a:off x="1377" y="1568"/>
                    <a:ext cx="31" cy="11"/>
                  </a:xfrm>
                  <a:custGeom>
                    <a:avLst/>
                    <a:gdLst>
                      <a:gd name="T0" fmla="*/ 31 w 31"/>
                      <a:gd name="T1" fmla="*/ 11 h 11"/>
                      <a:gd name="T2" fmla="*/ 0 w 31"/>
                      <a:gd name="T3" fmla="*/ 3 h 11"/>
                      <a:gd name="T4" fmla="*/ 0 w 31"/>
                      <a:gd name="T5" fmla="*/ 0 h 11"/>
                      <a:gd name="T6" fmla="*/ 31 w 31"/>
                      <a:gd name="T7" fmla="*/ 8 h 11"/>
                      <a:gd name="T8" fmla="*/ 31 w 31"/>
                      <a:gd name="T9" fmla="*/ 11 h 11"/>
                      <a:gd name="T10" fmla="*/ 0 60000 65536"/>
                      <a:gd name="T11" fmla="*/ 0 60000 65536"/>
                      <a:gd name="T12" fmla="*/ 0 60000 65536"/>
                      <a:gd name="T13" fmla="*/ 0 60000 65536"/>
                      <a:gd name="T14" fmla="*/ 0 60000 65536"/>
                      <a:gd name="T15" fmla="*/ 0 w 31"/>
                      <a:gd name="T16" fmla="*/ 0 h 11"/>
                      <a:gd name="T17" fmla="*/ 31 w 31"/>
                      <a:gd name="T18" fmla="*/ 11 h 11"/>
                    </a:gdLst>
                    <a:ahLst/>
                    <a:cxnLst>
                      <a:cxn ang="T10">
                        <a:pos x="T0" y="T1"/>
                      </a:cxn>
                      <a:cxn ang="T11">
                        <a:pos x="T2" y="T3"/>
                      </a:cxn>
                      <a:cxn ang="T12">
                        <a:pos x="T4" y="T5"/>
                      </a:cxn>
                      <a:cxn ang="T13">
                        <a:pos x="T6" y="T7"/>
                      </a:cxn>
                      <a:cxn ang="T14">
                        <a:pos x="T8" y="T9"/>
                      </a:cxn>
                    </a:cxnLst>
                    <a:rect l="T15" t="T16" r="T17" b="T18"/>
                    <a:pathLst>
                      <a:path w="31" h="11">
                        <a:moveTo>
                          <a:pt x="31" y="11"/>
                        </a:moveTo>
                        <a:lnTo>
                          <a:pt x="0" y="3"/>
                        </a:lnTo>
                        <a:lnTo>
                          <a:pt x="0" y="0"/>
                        </a:lnTo>
                        <a:lnTo>
                          <a:pt x="31" y="8"/>
                        </a:lnTo>
                        <a:lnTo>
                          <a:pt x="31" y="11"/>
                        </a:lnTo>
                        <a:close/>
                      </a:path>
                    </a:pathLst>
                  </a:custGeom>
                  <a:solidFill>
                    <a:srgbClr val="C0C0C0"/>
                  </a:solidFill>
                  <a:ln w="9525">
                    <a:noFill/>
                    <a:round/>
                    <a:headEnd/>
                    <a:tailEnd/>
                  </a:ln>
                </p:spPr>
                <p:txBody>
                  <a:bodyPr/>
                  <a:lstStyle/>
                  <a:p>
                    <a:endParaRPr lang="en-US"/>
                  </a:p>
                </p:txBody>
              </p:sp>
              <p:sp>
                <p:nvSpPr>
                  <p:cNvPr id="37850" name="Freeform 1004"/>
                  <p:cNvSpPr>
                    <a:spLocks/>
                  </p:cNvSpPr>
                  <p:nvPr/>
                </p:nvSpPr>
                <p:spPr bwMode="auto">
                  <a:xfrm>
                    <a:off x="1377" y="1568"/>
                    <a:ext cx="31" cy="8"/>
                  </a:xfrm>
                  <a:custGeom>
                    <a:avLst/>
                    <a:gdLst>
                      <a:gd name="T0" fmla="*/ 31 w 31"/>
                      <a:gd name="T1" fmla="*/ 8 h 8"/>
                      <a:gd name="T2" fmla="*/ 0 w 31"/>
                      <a:gd name="T3" fmla="*/ 0 h 8"/>
                      <a:gd name="T4" fmla="*/ 31 w 31"/>
                      <a:gd name="T5" fmla="*/ 6 h 8"/>
                      <a:gd name="T6" fmla="*/ 31 w 31"/>
                      <a:gd name="T7" fmla="*/ 8 h 8"/>
                      <a:gd name="T8" fmla="*/ 0 60000 65536"/>
                      <a:gd name="T9" fmla="*/ 0 60000 65536"/>
                      <a:gd name="T10" fmla="*/ 0 60000 65536"/>
                      <a:gd name="T11" fmla="*/ 0 60000 65536"/>
                      <a:gd name="T12" fmla="*/ 0 w 31"/>
                      <a:gd name="T13" fmla="*/ 0 h 8"/>
                      <a:gd name="T14" fmla="*/ 31 w 31"/>
                      <a:gd name="T15" fmla="*/ 8 h 8"/>
                    </a:gdLst>
                    <a:ahLst/>
                    <a:cxnLst>
                      <a:cxn ang="T8">
                        <a:pos x="T0" y="T1"/>
                      </a:cxn>
                      <a:cxn ang="T9">
                        <a:pos x="T2" y="T3"/>
                      </a:cxn>
                      <a:cxn ang="T10">
                        <a:pos x="T4" y="T5"/>
                      </a:cxn>
                      <a:cxn ang="T11">
                        <a:pos x="T6" y="T7"/>
                      </a:cxn>
                    </a:cxnLst>
                    <a:rect l="T12" t="T13" r="T14" b="T15"/>
                    <a:pathLst>
                      <a:path w="31" h="8">
                        <a:moveTo>
                          <a:pt x="31" y="8"/>
                        </a:moveTo>
                        <a:lnTo>
                          <a:pt x="0" y="0"/>
                        </a:lnTo>
                        <a:lnTo>
                          <a:pt x="31" y="6"/>
                        </a:lnTo>
                        <a:lnTo>
                          <a:pt x="31" y="8"/>
                        </a:lnTo>
                        <a:close/>
                      </a:path>
                    </a:pathLst>
                  </a:custGeom>
                  <a:solidFill>
                    <a:srgbClr val="C3C3C3"/>
                  </a:solidFill>
                  <a:ln w="9525">
                    <a:noFill/>
                    <a:round/>
                    <a:headEnd/>
                    <a:tailEnd/>
                  </a:ln>
                </p:spPr>
                <p:txBody>
                  <a:bodyPr/>
                  <a:lstStyle/>
                  <a:p>
                    <a:endParaRPr lang="en-US"/>
                  </a:p>
                </p:txBody>
              </p:sp>
            </p:grpSp>
            <p:sp>
              <p:nvSpPr>
                <p:cNvPr id="37450" name="Freeform 1005"/>
                <p:cNvSpPr>
                  <a:spLocks/>
                </p:cNvSpPr>
                <p:nvPr/>
              </p:nvSpPr>
              <p:spPr bwMode="auto">
                <a:xfrm>
                  <a:off x="1377" y="1566"/>
                  <a:ext cx="31" cy="8"/>
                </a:xfrm>
                <a:custGeom>
                  <a:avLst/>
                  <a:gdLst>
                    <a:gd name="T0" fmla="*/ 31 w 31"/>
                    <a:gd name="T1" fmla="*/ 8 h 8"/>
                    <a:gd name="T2" fmla="*/ 0 w 31"/>
                    <a:gd name="T3" fmla="*/ 2 h 8"/>
                    <a:gd name="T4" fmla="*/ 1 w 31"/>
                    <a:gd name="T5" fmla="*/ 0 h 8"/>
                    <a:gd name="T6" fmla="*/ 31 w 31"/>
                    <a:gd name="T7" fmla="*/ 5 h 8"/>
                    <a:gd name="T8" fmla="*/ 31 w 31"/>
                    <a:gd name="T9" fmla="*/ 8 h 8"/>
                    <a:gd name="T10" fmla="*/ 0 60000 65536"/>
                    <a:gd name="T11" fmla="*/ 0 60000 65536"/>
                    <a:gd name="T12" fmla="*/ 0 60000 65536"/>
                    <a:gd name="T13" fmla="*/ 0 60000 65536"/>
                    <a:gd name="T14" fmla="*/ 0 60000 65536"/>
                    <a:gd name="T15" fmla="*/ 0 w 31"/>
                    <a:gd name="T16" fmla="*/ 0 h 8"/>
                    <a:gd name="T17" fmla="*/ 31 w 31"/>
                    <a:gd name="T18" fmla="*/ 8 h 8"/>
                  </a:gdLst>
                  <a:ahLst/>
                  <a:cxnLst>
                    <a:cxn ang="T10">
                      <a:pos x="T0" y="T1"/>
                    </a:cxn>
                    <a:cxn ang="T11">
                      <a:pos x="T2" y="T3"/>
                    </a:cxn>
                    <a:cxn ang="T12">
                      <a:pos x="T4" y="T5"/>
                    </a:cxn>
                    <a:cxn ang="T13">
                      <a:pos x="T6" y="T7"/>
                    </a:cxn>
                    <a:cxn ang="T14">
                      <a:pos x="T8" y="T9"/>
                    </a:cxn>
                  </a:cxnLst>
                  <a:rect l="T15" t="T16" r="T17" b="T18"/>
                  <a:pathLst>
                    <a:path w="31" h="8">
                      <a:moveTo>
                        <a:pt x="31" y="8"/>
                      </a:moveTo>
                      <a:lnTo>
                        <a:pt x="0" y="2"/>
                      </a:lnTo>
                      <a:lnTo>
                        <a:pt x="1" y="0"/>
                      </a:lnTo>
                      <a:lnTo>
                        <a:pt x="31" y="5"/>
                      </a:lnTo>
                      <a:lnTo>
                        <a:pt x="31" y="8"/>
                      </a:lnTo>
                      <a:close/>
                    </a:path>
                  </a:pathLst>
                </a:custGeom>
                <a:solidFill>
                  <a:srgbClr val="C7C7C7"/>
                </a:solidFill>
                <a:ln w="9525">
                  <a:noFill/>
                  <a:round/>
                  <a:headEnd/>
                  <a:tailEnd/>
                </a:ln>
              </p:spPr>
              <p:txBody>
                <a:bodyPr/>
                <a:lstStyle/>
                <a:p>
                  <a:endParaRPr lang="en-US"/>
                </a:p>
              </p:txBody>
            </p:sp>
            <p:sp>
              <p:nvSpPr>
                <p:cNvPr id="37451" name="Freeform 1006"/>
                <p:cNvSpPr>
                  <a:spLocks/>
                </p:cNvSpPr>
                <p:nvPr/>
              </p:nvSpPr>
              <p:spPr bwMode="auto">
                <a:xfrm>
                  <a:off x="1378" y="1563"/>
                  <a:ext cx="30" cy="8"/>
                </a:xfrm>
                <a:custGeom>
                  <a:avLst/>
                  <a:gdLst>
                    <a:gd name="T0" fmla="*/ 30 w 30"/>
                    <a:gd name="T1" fmla="*/ 8 h 8"/>
                    <a:gd name="T2" fmla="*/ 0 w 30"/>
                    <a:gd name="T3" fmla="*/ 3 h 8"/>
                    <a:gd name="T4" fmla="*/ 0 w 30"/>
                    <a:gd name="T5" fmla="*/ 0 h 8"/>
                    <a:gd name="T6" fmla="*/ 30 w 30"/>
                    <a:gd name="T7" fmla="*/ 5 h 8"/>
                    <a:gd name="T8" fmla="*/ 30 w 30"/>
                    <a:gd name="T9" fmla="*/ 8 h 8"/>
                    <a:gd name="T10" fmla="*/ 0 60000 65536"/>
                    <a:gd name="T11" fmla="*/ 0 60000 65536"/>
                    <a:gd name="T12" fmla="*/ 0 60000 65536"/>
                    <a:gd name="T13" fmla="*/ 0 60000 65536"/>
                    <a:gd name="T14" fmla="*/ 0 60000 65536"/>
                    <a:gd name="T15" fmla="*/ 0 w 30"/>
                    <a:gd name="T16" fmla="*/ 0 h 8"/>
                    <a:gd name="T17" fmla="*/ 30 w 30"/>
                    <a:gd name="T18" fmla="*/ 8 h 8"/>
                  </a:gdLst>
                  <a:ahLst/>
                  <a:cxnLst>
                    <a:cxn ang="T10">
                      <a:pos x="T0" y="T1"/>
                    </a:cxn>
                    <a:cxn ang="T11">
                      <a:pos x="T2" y="T3"/>
                    </a:cxn>
                    <a:cxn ang="T12">
                      <a:pos x="T4" y="T5"/>
                    </a:cxn>
                    <a:cxn ang="T13">
                      <a:pos x="T6" y="T7"/>
                    </a:cxn>
                    <a:cxn ang="T14">
                      <a:pos x="T8" y="T9"/>
                    </a:cxn>
                  </a:cxnLst>
                  <a:rect l="T15" t="T16" r="T17" b="T18"/>
                  <a:pathLst>
                    <a:path w="30" h="8">
                      <a:moveTo>
                        <a:pt x="30" y="8"/>
                      </a:moveTo>
                      <a:lnTo>
                        <a:pt x="0" y="3"/>
                      </a:lnTo>
                      <a:lnTo>
                        <a:pt x="0" y="0"/>
                      </a:lnTo>
                      <a:lnTo>
                        <a:pt x="30" y="5"/>
                      </a:lnTo>
                      <a:lnTo>
                        <a:pt x="30" y="8"/>
                      </a:lnTo>
                      <a:close/>
                    </a:path>
                  </a:pathLst>
                </a:custGeom>
                <a:solidFill>
                  <a:srgbClr val="CACACA"/>
                </a:solidFill>
                <a:ln w="9525">
                  <a:noFill/>
                  <a:round/>
                  <a:headEnd/>
                  <a:tailEnd/>
                </a:ln>
              </p:spPr>
              <p:txBody>
                <a:bodyPr/>
                <a:lstStyle/>
                <a:p>
                  <a:endParaRPr lang="en-US"/>
                </a:p>
              </p:txBody>
            </p:sp>
            <p:sp>
              <p:nvSpPr>
                <p:cNvPr id="37452" name="Freeform 1007"/>
                <p:cNvSpPr>
                  <a:spLocks/>
                </p:cNvSpPr>
                <p:nvPr/>
              </p:nvSpPr>
              <p:spPr bwMode="auto">
                <a:xfrm>
                  <a:off x="1378" y="1561"/>
                  <a:ext cx="30" cy="7"/>
                </a:xfrm>
                <a:custGeom>
                  <a:avLst/>
                  <a:gdLst>
                    <a:gd name="T0" fmla="*/ 30 w 30"/>
                    <a:gd name="T1" fmla="*/ 7 h 7"/>
                    <a:gd name="T2" fmla="*/ 0 w 30"/>
                    <a:gd name="T3" fmla="*/ 2 h 7"/>
                    <a:gd name="T4" fmla="*/ 0 w 30"/>
                    <a:gd name="T5" fmla="*/ 0 h 7"/>
                    <a:gd name="T6" fmla="*/ 30 w 30"/>
                    <a:gd name="T7" fmla="*/ 5 h 7"/>
                    <a:gd name="T8" fmla="*/ 30 w 30"/>
                    <a:gd name="T9" fmla="*/ 7 h 7"/>
                    <a:gd name="T10" fmla="*/ 0 60000 65536"/>
                    <a:gd name="T11" fmla="*/ 0 60000 65536"/>
                    <a:gd name="T12" fmla="*/ 0 60000 65536"/>
                    <a:gd name="T13" fmla="*/ 0 60000 65536"/>
                    <a:gd name="T14" fmla="*/ 0 60000 65536"/>
                    <a:gd name="T15" fmla="*/ 0 w 30"/>
                    <a:gd name="T16" fmla="*/ 0 h 7"/>
                    <a:gd name="T17" fmla="*/ 30 w 30"/>
                    <a:gd name="T18" fmla="*/ 7 h 7"/>
                  </a:gdLst>
                  <a:ahLst/>
                  <a:cxnLst>
                    <a:cxn ang="T10">
                      <a:pos x="T0" y="T1"/>
                    </a:cxn>
                    <a:cxn ang="T11">
                      <a:pos x="T2" y="T3"/>
                    </a:cxn>
                    <a:cxn ang="T12">
                      <a:pos x="T4" y="T5"/>
                    </a:cxn>
                    <a:cxn ang="T13">
                      <a:pos x="T6" y="T7"/>
                    </a:cxn>
                    <a:cxn ang="T14">
                      <a:pos x="T8" y="T9"/>
                    </a:cxn>
                  </a:cxnLst>
                  <a:rect l="T15" t="T16" r="T17" b="T18"/>
                  <a:pathLst>
                    <a:path w="30" h="7">
                      <a:moveTo>
                        <a:pt x="30" y="7"/>
                      </a:moveTo>
                      <a:lnTo>
                        <a:pt x="0" y="2"/>
                      </a:lnTo>
                      <a:lnTo>
                        <a:pt x="0" y="0"/>
                      </a:lnTo>
                      <a:lnTo>
                        <a:pt x="30" y="5"/>
                      </a:lnTo>
                      <a:lnTo>
                        <a:pt x="30" y="7"/>
                      </a:lnTo>
                      <a:close/>
                    </a:path>
                  </a:pathLst>
                </a:custGeom>
                <a:solidFill>
                  <a:srgbClr val="CDCDCD"/>
                </a:solidFill>
                <a:ln w="9525">
                  <a:noFill/>
                  <a:round/>
                  <a:headEnd/>
                  <a:tailEnd/>
                </a:ln>
              </p:spPr>
              <p:txBody>
                <a:bodyPr/>
                <a:lstStyle/>
                <a:p>
                  <a:endParaRPr lang="en-US"/>
                </a:p>
              </p:txBody>
            </p:sp>
            <p:sp>
              <p:nvSpPr>
                <p:cNvPr id="37453" name="Freeform 1008"/>
                <p:cNvSpPr>
                  <a:spLocks/>
                </p:cNvSpPr>
                <p:nvPr/>
              </p:nvSpPr>
              <p:spPr bwMode="auto">
                <a:xfrm>
                  <a:off x="1378" y="1559"/>
                  <a:ext cx="30" cy="7"/>
                </a:xfrm>
                <a:custGeom>
                  <a:avLst/>
                  <a:gdLst>
                    <a:gd name="T0" fmla="*/ 30 w 30"/>
                    <a:gd name="T1" fmla="*/ 7 h 7"/>
                    <a:gd name="T2" fmla="*/ 0 w 30"/>
                    <a:gd name="T3" fmla="*/ 2 h 7"/>
                    <a:gd name="T4" fmla="*/ 0 w 30"/>
                    <a:gd name="T5" fmla="*/ 0 h 7"/>
                    <a:gd name="T6" fmla="*/ 30 w 30"/>
                    <a:gd name="T7" fmla="*/ 4 h 7"/>
                    <a:gd name="T8" fmla="*/ 30 w 30"/>
                    <a:gd name="T9" fmla="*/ 7 h 7"/>
                    <a:gd name="T10" fmla="*/ 0 60000 65536"/>
                    <a:gd name="T11" fmla="*/ 0 60000 65536"/>
                    <a:gd name="T12" fmla="*/ 0 60000 65536"/>
                    <a:gd name="T13" fmla="*/ 0 60000 65536"/>
                    <a:gd name="T14" fmla="*/ 0 60000 65536"/>
                    <a:gd name="T15" fmla="*/ 0 w 30"/>
                    <a:gd name="T16" fmla="*/ 0 h 7"/>
                    <a:gd name="T17" fmla="*/ 30 w 30"/>
                    <a:gd name="T18" fmla="*/ 7 h 7"/>
                  </a:gdLst>
                  <a:ahLst/>
                  <a:cxnLst>
                    <a:cxn ang="T10">
                      <a:pos x="T0" y="T1"/>
                    </a:cxn>
                    <a:cxn ang="T11">
                      <a:pos x="T2" y="T3"/>
                    </a:cxn>
                    <a:cxn ang="T12">
                      <a:pos x="T4" y="T5"/>
                    </a:cxn>
                    <a:cxn ang="T13">
                      <a:pos x="T6" y="T7"/>
                    </a:cxn>
                    <a:cxn ang="T14">
                      <a:pos x="T8" y="T9"/>
                    </a:cxn>
                  </a:cxnLst>
                  <a:rect l="T15" t="T16" r="T17" b="T18"/>
                  <a:pathLst>
                    <a:path w="30" h="7">
                      <a:moveTo>
                        <a:pt x="30" y="7"/>
                      </a:moveTo>
                      <a:lnTo>
                        <a:pt x="0" y="2"/>
                      </a:lnTo>
                      <a:lnTo>
                        <a:pt x="0" y="0"/>
                      </a:lnTo>
                      <a:lnTo>
                        <a:pt x="30" y="4"/>
                      </a:lnTo>
                      <a:lnTo>
                        <a:pt x="30" y="7"/>
                      </a:lnTo>
                      <a:close/>
                    </a:path>
                  </a:pathLst>
                </a:custGeom>
                <a:solidFill>
                  <a:srgbClr val="D1D1D1"/>
                </a:solidFill>
                <a:ln w="9525">
                  <a:noFill/>
                  <a:round/>
                  <a:headEnd/>
                  <a:tailEnd/>
                </a:ln>
              </p:spPr>
              <p:txBody>
                <a:bodyPr/>
                <a:lstStyle/>
                <a:p>
                  <a:endParaRPr lang="en-US"/>
                </a:p>
              </p:txBody>
            </p:sp>
            <p:sp>
              <p:nvSpPr>
                <p:cNvPr id="37454" name="Freeform 1009"/>
                <p:cNvSpPr>
                  <a:spLocks/>
                </p:cNvSpPr>
                <p:nvPr/>
              </p:nvSpPr>
              <p:spPr bwMode="auto">
                <a:xfrm>
                  <a:off x="1378" y="1556"/>
                  <a:ext cx="30" cy="7"/>
                </a:xfrm>
                <a:custGeom>
                  <a:avLst/>
                  <a:gdLst>
                    <a:gd name="T0" fmla="*/ 30 w 30"/>
                    <a:gd name="T1" fmla="*/ 7 h 7"/>
                    <a:gd name="T2" fmla="*/ 0 w 30"/>
                    <a:gd name="T3" fmla="*/ 3 h 7"/>
                    <a:gd name="T4" fmla="*/ 0 w 30"/>
                    <a:gd name="T5" fmla="*/ 0 h 7"/>
                    <a:gd name="T6" fmla="*/ 27 w 30"/>
                    <a:gd name="T7" fmla="*/ 5 h 7"/>
                    <a:gd name="T8" fmla="*/ 30 w 30"/>
                    <a:gd name="T9" fmla="*/ 7 h 7"/>
                    <a:gd name="T10" fmla="*/ 0 60000 65536"/>
                    <a:gd name="T11" fmla="*/ 0 60000 65536"/>
                    <a:gd name="T12" fmla="*/ 0 60000 65536"/>
                    <a:gd name="T13" fmla="*/ 0 60000 65536"/>
                    <a:gd name="T14" fmla="*/ 0 60000 65536"/>
                    <a:gd name="T15" fmla="*/ 0 w 30"/>
                    <a:gd name="T16" fmla="*/ 0 h 7"/>
                    <a:gd name="T17" fmla="*/ 30 w 30"/>
                    <a:gd name="T18" fmla="*/ 7 h 7"/>
                  </a:gdLst>
                  <a:ahLst/>
                  <a:cxnLst>
                    <a:cxn ang="T10">
                      <a:pos x="T0" y="T1"/>
                    </a:cxn>
                    <a:cxn ang="T11">
                      <a:pos x="T2" y="T3"/>
                    </a:cxn>
                    <a:cxn ang="T12">
                      <a:pos x="T4" y="T5"/>
                    </a:cxn>
                    <a:cxn ang="T13">
                      <a:pos x="T6" y="T7"/>
                    </a:cxn>
                    <a:cxn ang="T14">
                      <a:pos x="T8" y="T9"/>
                    </a:cxn>
                  </a:cxnLst>
                  <a:rect l="T15" t="T16" r="T17" b="T18"/>
                  <a:pathLst>
                    <a:path w="30" h="7">
                      <a:moveTo>
                        <a:pt x="30" y="7"/>
                      </a:moveTo>
                      <a:lnTo>
                        <a:pt x="0" y="3"/>
                      </a:lnTo>
                      <a:lnTo>
                        <a:pt x="0" y="0"/>
                      </a:lnTo>
                      <a:lnTo>
                        <a:pt x="27" y="5"/>
                      </a:lnTo>
                      <a:lnTo>
                        <a:pt x="30" y="7"/>
                      </a:lnTo>
                      <a:close/>
                    </a:path>
                  </a:pathLst>
                </a:custGeom>
                <a:solidFill>
                  <a:srgbClr val="D4D4D4"/>
                </a:solidFill>
                <a:ln w="9525">
                  <a:noFill/>
                  <a:round/>
                  <a:headEnd/>
                  <a:tailEnd/>
                </a:ln>
              </p:spPr>
              <p:txBody>
                <a:bodyPr/>
                <a:lstStyle/>
                <a:p>
                  <a:endParaRPr lang="en-US"/>
                </a:p>
              </p:txBody>
            </p:sp>
            <p:sp>
              <p:nvSpPr>
                <p:cNvPr id="37455" name="Freeform 1010"/>
                <p:cNvSpPr>
                  <a:spLocks/>
                </p:cNvSpPr>
                <p:nvPr/>
              </p:nvSpPr>
              <p:spPr bwMode="auto">
                <a:xfrm>
                  <a:off x="1378" y="1554"/>
                  <a:ext cx="27" cy="7"/>
                </a:xfrm>
                <a:custGeom>
                  <a:avLst/>
                  <a:gdLst>
                    <a:gd name="T0" fmla="*/ 27 w 27"/>
                    <a:gd name="T1" fmla="*/ 7 h 7"/>
                    <a:gd name="T2" fmla="*/ 0 w 27"/>
                    <a:gd name="T3" fmla="*/ 2 h 7"/>
                    <a:gd name="T4" fmla="*/ 0 w 27"/>
                    <a:gd name="T5" fmla="*/ 0 h 7"/>
                    <a:gd name="T6" fmla="*/ 27 w 27"/>
                    <a:gd name="T7" fmla="*/ 5 h 7"/>
                    <a:gd name="T8" fmla="*/ 27 w 27"/>
                    <a:gd name="T9" fmla="*/ 7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7" y="7"/>
                      </a:moveTo>
                      <a:lnTo>
                        <a:pt x="0" y="2"/>
                      </a:lnTo>
                      <a:lnTo>
                        <a:pt x="0" y="0"/>
                      </a:lnTo>
                      <a:lnTo>
                        <a:pt x="27" y="5"/>
                      </a:lnTo>
                      <a:lnTo>
                        <a:pt x="27" y="7"/>
                      </a:lnTo>
                      <a:close/>
                    </a:path>
                  </a:pathLst>
                </a:custGeom>
                <a:solidFill>
                  <a:srgbClr val="D7D7D7"/>
                </a:solidFill>
                <a:ln w="9525">
                  <a:noFill/>
                  <a:round/>
                  <a:headEnd/>
                  <a:tailEnd/>
                </a:ln>
              </p:spPr>
              <p:txBody>
                <a:bodyPr/>
                <a:lstStyle/>
                <a:p>
                  <a:endParaRPr lang="en-US"/>
                </a:p>
              </p:txBody>
            </p:sp>
            <p:sp>
              <p:nvSpPr>
                <p:cNvPr id="37456" name="Freeform 1011"/>
                <p:cNvSpPr>
                  <a:spLocks/>
                </p:cNvSpPr>
                <p:nvPr/>
              </p:nvSpPr>
              <p:spPr bwMode="auto">
                <a:xfrm>
                  <a:off x="1378" y="1551"/>
                  <a:ext cx="27" cy="8"/>
                </a:xfrm>
                <a:custGeom>
                  <a:avLst/>
                  <a:gdLst>
                    <a:gd name="T0" fmla="*/ 27 w 27"/>
                    <a:gd name="T1" fmla="*/ 8 h 8"/>
                    <a:gd name="T2" fmla="*/ 0 w 27"/>
                    <a:gd name="T3" fmla="*/ 3 h 8"/>
                    <a:gd name="T4" fmla="*/ 0 w 27"/>
                    <a:gd name="T5" fmla="*/ 0 h 8"/>
                    <a:gd name="T6" fmla="*/ 27 w 27"/>
                    <a:gd name="T7" fmla="*/ 5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7" y="5"/>
                      </a:lnTo>
                      <a:lnTo>
                        <a:pt x="27" y="8"/>
                      </a:lnTo>
                      <a:close/>
                    </a:path>
                  </a:pathLst>
                </a:custGeom>
                <a:solidFill>
                  <a:srgbClr val="DBDBDB"/>
                </a:solidFill>
                <a:ln w="9525">
                  <a:noFill/>
                  <a:round/>
                  <a:headEnd/>
                  <a:tailEnd/>
                </a:ln>
              </p:spPr>
              <p:txBody>
                <a:bodyPr/>
                <a:lstStyle/>
                <a:p>
                  <a:endParaRPr lang="en-US"/>
                </a:p>
              </p:txBody>
            </p:sp>
            <p:sp>
              <p:nvSpPr>
                <p:cNvPr id="37457" name="Freeform 1012"/>
                <p:cNvSpPr>
                  <a:spLocks/>
                </p:cNvSpPr>
                <p:nvPr/>
              </p:nvSpPr>
              <p:spPr bwMode="auto">
                <a:xfrm>
                  <a:off x="1378" y="1548"/>
                  <a:ext cx="27" cy="8"/>
                </a:xfrm>
                <a:custGeom>
                  <a:avLst/>
                  <a:gdLst>
                    <a:gd name="T0" fmla="*/ 27 w 27"/>
                    <a:gd name="T1" fmla="*/ 8 h 8"/>
                    <a:gd name="T2" fmla="*/ 0 w 27"/>
                    <a:gd name="T3" fmla="*/ 3 h 8"/>
                    <a:gd name="T4" fmla="*/ 0 w 27"/>
                    <a:gd name="T5" fmla="*/ 0 h 8"/>
                    <a:gd name="T6" fmla="*/ 27 w 27"/>
                    <a:gd name="T7" fmla="*/ 6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7" y="6"/>
                      </a:lnTo>
                      <a:lnTo>
                        <a:pt x="27" y="8"/>
                      </a:lnTo>
                      <a:close/>
                    </a:path>
                  </a:pathLst>
                </a:custGeom>
                <a:solidFill>
                  <a:srgbClr val="DEDEDE"/>
                </a:solidFill>
                <a:ln w="9525">
                  <a:noFill/>
                  <a:round/>
                  <a:headEnd/>
                  <a:tailEnd/>
                </a:ln>
              </p:spPr>
              <p:txBody>
                <a:bodyPr/>
                <a:lstStyle/>
                <a:p>
                  <a:endParaRPr lang="en-US"/>
                </a:p>
              </p:txBody>
            </p:sp>
            <p:sp>
              <p:nvSpPr>
                <p:cNvPr id="37458" name="Freeform 1013"/>
                <p:cNvSpPr>
                  <a:spLocks/>
                </p:cNvSpPr>
                <p:nvPr/>
              </p:nvSpPr>
              <p:spPr bwMode="auto">
                <a:xfrm>
                  <a:off x="1378" y="1546"/>
                  <a:ext cx="27" cy="8"/>
                </a:xfrm>
                <a:custGeom>
                  <a:avLst/>
                  <a:gdLst>
                    <a:gd name="T0" fmla="*/ 27 w 27"/>
                    <a:gd name="T1" fmla="*/ 8 h 8"/>
                    <a:gd name="T2" fmla="*/ 0 w 27"/>
                    <a:gd name="T3" fmla="*/ 2 h 8"/>
                    <a:gd name="T4" fmla="*/ 0 w 27"/>
                    <a:gd name="T5" fmla="*/ 0 h 8"/>
                    <a:gd name="T6" fmla="*/ 27 w 27"/>
                    <a:gd name="T7" fmla="*/ 5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2"/>
                      </a:lnTo>
                      <a:lnTo>
                        <a:pt x="0" y="0"/>
                      </a:lnTo>
                      <a:lnTo>
                        <a:pt x="27" y="5"/>
                      </a:lnTo>
                      <a:lnTo>
                        <a:pt x="27" y="8"/>
                      </a:lnTo>
                      <a:close/>
                    </a:path>
                  </a:pathLst>
                </a:custGeom>
                <a:solidFill>
                  <a:srgbClr val="E1E1E1"/>
                </a:solidFill>
                <a:ln w="9525">
                  <a:noFill/>
                  <a:round/>
                  <a:headEnd/>
                  <a:tailEnd/>
                </a:ln>
              </p:spPr>
              <p:txBody>
                <a:bodyPr/>
                <a:lstStyle/>
                <a:p>
                  <a:endParaRPr lang="en-US"/>
                </a:p>
              </p:txBody>
            </p:sp>
            <p:sp>
              <p:nvSpPr>
                <p:cNvPr id="37459" name="Freeform 1014"/>
                <p:cNvSpPr>
                  <a:spLocks/>
                </p:cNvSpPr>
                <p:nvPr/>
              </p:nvSpPr>
              <p:spPr bwMode="auto">
                <a:xfrm>
                  <a:off x="1378" y="1543"/>
                  <a:ext cx="27" cy="8"/>
                </a:xfrm>
                <a:custGeom>
                  <a:avLst/>
                  <a:gdLst>
                    <a:gd name="T0" fmla="*/ 27 w 27"/>
                    <a:gd name="T1" fmla="*/ 8 h 8"/>
                    <a:gd name="T2" fmla="*/ 0 w 27"/>
                    <a:gd name="T3" fmla="*/ 3 h 8"/>
                    <a:gd name="T4" fmla="*/ 0 w 27"/>
                    <a:gd name="T5" fmla="*/ 0 h 8"/>
                    <a:gd name="T6" fmla="*/ 27 w 27"/>
                    <a:gd name="T7" fmla="*/ 5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7" y="5"/>
                      </a:lnTo>
                      <a:lnTo>
                        <a:pt x="27" y="8"/>
                      </a:lnTo>
                      <a:close/>
                    </a:path>
                  </a:pathLst>
                </a:custGeom>
                <a:solidFill>
                  <a:srgbClr val="E5E5E5"/>
                </a:solidFill>
                <a:ln w="9525">
                  <a:noFill/>
                  <a:round/>
                  <a:headEnd/>
                  <a:tailEnd/>
                </a:ln>
              </p:spPr>
              <p:txBody>
                <a:bodyPr/>
                <a:lstStyle/>
                <a:p>
                  <a:endParaRPr lang="en-US"/>
                </a:p>
              </p:txBody>
            </p:sp>
            <p:sp>
              <p:nvSpPr>
                <p:cNvPr id="37460" name="Freeform 1015"/>
                <p:cNvSpPr>
                  <a:spLocks/>
                </p:cNvSpPr>
                <p:nvPr/>
              </p:nvSpPr>
              <p:spPr bwMode="auto">
                <a:xfrm>
                  <a:off x="1378" y="1541"/>
                  <a:ext cx="27" cy="7"/>
                </a:xfrm>
                <a:custGeom>
                  <a:avLst/>
                  <a:gdLst>
                    <a:gd name="T0" fmla="*/ 27 w 27"/>
                    <a:gd name="T1" fmla="*/ 7 h 7"/>
                    <a:gd name="T2" fmla="*/ 0 w 27"/>
                    <a:gd name="T3" fmla="*/ 2 h 7"/>
                    <a:gd name="T4" fmla="*/ 0 w 27"/>
                    <a:gd name="T5" fmla="*/ 0 h 7"/>
                    <a:gd name="T6" fmla="*/ 27 w 27"/>
                    <a:gd name="T7" fmla="*/ 5 h 7"/>
                    <a:gd name="T8" fmla="*/ 27 w 27"/>
                    <a:gd name="T9" fmla="*/ 7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7" y="7"/>
                      </a:moveTo>
                      <a:lnTo>
                        <a:pt x="0" y="2"/>
                      </a:lnTo>
                      <a:lnTo>
                        <a:pt x="0" y="0"/>
                      </a:lnTo>
                      <a:lnTo>
                        <a:pt x="27" y="5"/>
                      </a:lnTo>
                      <a:lnTo>
                        <a:pt x="27" y="7"/>
                      </a:lnTo>
                      <a:close/>
                    </a:path>
                  </a:pathLst>
                </a:custGeom>
                <a:solidFill>
                  <a:srgbClr val="E3E3E3"/>
                </a:solidFill>
                <a:ln w="9525">
                  <a:noFill/>
                  <a:round/>
                  <a:headEnd/>
                  <a:tailEnd/>
                </a:ln>
              </p:spPr>
              <p:txBody>
                <a:bodyPr/>
                <a:lstStyle/>
                <a:p>
                  <a:endParaRPr lang="en-US"/>
                </a:p>
              </p:txBody>
            </p:sp>
            <p:sp>
              <p:nvSpPr>
                <p:cNvPr id="37461" name="Freeform 1016"/>
                <p:cNvSpPr>
                  <a:spLocks/>
                </p:cNvSpPr>
                <p:nvPr/>
              </p:nvSpPr>
              <p:spPr bwMode="auto">
                <a:xfrm>
                  <a:off x="1378" y="1539"/>
                  <a:ext cx="27" cy="7"/>
                </a:xfrm>
                <a:custGeom>
                  <a:avLst/>
                  <a:gdLst>
                    <a:gd name="T0" fmla="*/ 27 w 27"/>
                    <a:gd name="T1" fmla="*/ 7 h 7"/>
                    <a:gd name="T2" fmla="*/ 0 w 27"/>
                    <a:gd name="T3" fmla="*/ 2 h 7"/>
                    <a:gd name="T4" fmla="*/ 0 w 27"/>
                    <a:gd name="T5" fmla="*/ 0 h 7"/>
                    <a:gd name="T6" fmla="*/ 27 w 27"/>
                    <a:gd name="T7" fmla="*/ 4 h 7"/>
                    <a:gd name="T8" fmla="*/ 27 w 27"/>
                    <a:gd name="T9" fmla="*/ 7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7" y="7"/>
                      </a:moveTo>
                      <a:lnTo>
                        <a:pt x="0" y="2"/>
                      </a:lnTo>
                      <a:lnTo>
                        <a:pt x="0" y="0"/>
                      </a:lnTo>
                      <a:lnTo>
                        <a:pt x="27" y="4"/>
                      </a:lnTo>
                      <a:lnTo>
                        <a:pt x="27" y="7"/>
                      </a:lnTo>
                      <a:close/>
                    </a:path>
                  </a:pathLst>
                </a:custGeom>
                <a:solidFill>
                  <a:srgbClr val="E0E0E0"/>
                </a:solidFill>
                <a:ln w="9525">
                  <a:noFill/>
                  <a:round/>
                  <a:headEnd/>
                  <a:tailEnd/>
                </a:ln>
              </p:spPr>
              <p:txBody>
                <a:bodyPr/>
                <a:lstStyle/>
                <a:p>
                  <a:endParaRPr lang="en-US"/>
                </a:p>
              </p:txBody>
            </p:sp>
            <p:sp>
              <p:nvSpPr>
                <p:cNvPr id="37462" name="Freeform 1017"/>
                <p:cNvSpPr>
                  <a:spLocks/>
                </p:cNvSpPr>
                <p:nvPr/>
              </p:nvSpPr>
              <p:spPr bwMode="auto">
                <a:xfrm>
                  <a:off x="1378" y="1536"/>
                  <a:ext cx="27" cy="7"/>
                </a:xfrm>
                <a:custGeom>
                  <a:avLst/>
                  <a:gdLst>
                    <a:gd name="T0" fmla="*/ 27 w 27"/>
                    <a:gd name="T1" fmla="*/ 7 h 7"/>
                    <a:gd name="T2" fmla="*/ 0 w 27"/>
                    <a:gd name="T3" fmla="*/ 3 h 7"/>
                    <a:gd name="T4" fmla="*/ 0 w 27"/>
                    <a:gd name="T5" fmla="*/ 0 h 7"/>
                    <a:gd name="T6" fmla="*/ 27 w 27"/>
                    <a:gd name="T7" fmla="*/ 5 h 7"/>
                    <a:gd name="T8" fmla="*/ 27 w 27"/>
                    <a:gd name="T9" fmla="*/ 7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7" y="7"/>
                      </a:moveTo>
                      <a:lnTo>
                        <a:pt x="0" y="3"/>
                      </a:lnTo>
                      <a:lnTo>
                        <a:pt x="0" y="0"/>
                      </a:lnTo>
                      <a:lnTo>
                        <a:pt x="27" y="5"/>
                      </a:lnTo>
                      <a:lnTo>
                        <a:pt x="27" y="7"/>
                      </a:lnTo>
                      <a:close/>
                    </a:path>
                  </a:pathLst>
                </a:custGeom>
                <a:solidFill>
                  <a:srgbClr val="DDDDDD"/>
                </a:solidFill>
                <a:ln w="9525">
                  <a:noFill/>
                  <a:round/>
                  <a:headEnd/>
                  <a:tailEnd/>
                </a:ln>
              </p:spPr>
              <p:txBody>
                <a:bodyPr/>
                <a:lstStyle/>
                <a:p>
                  <a:endParaRPr lang="en-US"/>
                </a:p>
              </p:txBody>
            </p:sp>
            <p:sp>
              <p:nvSpPr>
                <p:cNvPr id="37463" name="Freeform 1018"/>
                <p:cNvSpPr>
                  <a:spLocks/>
                </p:cNvSpPr>
                <p:nvPr/>
              </p:nvSpPr>
              <p:spPr bwMode="auto">
                <a:xfrm>
                  <a:off x="1378" y="1534"/>
                  <a:ext cx="27" cy="7"/>
                </a:xfrm>
                <a:custGeom>
                  <a:avLst/>
                  <a:gdLst>
                    <a:gd name="T0" fmla="*/ 27 w 27"/>
                    <a:gd name="T1" fmla="*/ 7 h 7"/>
                    <a:gd name="T2" fmla="*/ 0 w 27"/>
                    <a:gd name="T3" fmla="*/ 2 h 7"/>
                    <a:gd name="T4" fmla="*/ 0 w 27"/>
                    <a:gd name="T5" fmla="*/ 0 h 7"/>
                    <a:gd name="T6" fmla="*/ 27 w 27"/>
                    <a:gd name="T7" fmla="*/ 5 h 7"/>
                    <a:gd name="T8" fmla="*/ 27 w 27"/>
                    <a:gd name="T9" fmla="*/ 7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7" y="7"/>
                      </a:moveTo>
                      <a:lnTo>
                        <a:pt x="0" y="2"/>
                      </a:lnTo>
                      <a:lnTo>
                        <a:pt x="0" y="0"/>
                      </a:lnTo>
                      <a:lnTo>
                        <a:pt x="27" y="5"/>
                      </a:lnTo>
                      <a:lnTo>
                        <a:pt x="27" y="7"/>
                      </a:lnTo>
                      <a:close/>
                    </a:path>
                  </a:pathLst>
                </a:custGeom>
                <a:solidFill>
                  <a:srgbClr val="DADADA"/>
                </a:solidFill>
                <a:ln w="9525">
                  <a:noFill/>
                  <a:round/>
                  <a:headEnd/>
                  <a:tailEnd/>
                </a:ln>
              </p:spPr>
              <p:txBody>
                <a:bodyPr/>
                <a:lstStyle/>
                <a:p>
                  <a:endParaRPr lang="en-US"/>
                </a:p>
              </p:txBody>
            </p:sp>
            <p:sp>
              <p:nvSpPr>
                <p:cNvPr id="37464" name="Freeform 1019"/>
                <p:cNvSpPr>
                  <a:spLocks/>
                </p:cNvSpPr>
                <p:nvPr/>
              </p:nvSpPr>
              <p:spPr bwMode="auto">
                <a:xfrm>
                  <a:off x="1378" y="1531"/>
                  <a:ext cx="27" cy="8"/>
                </a:xfrm>
                <a:custGeom>
                  <a:avLst/>
                  <a:gdLst>
                    <a:gd name="T0" fmla="*/ 27 w 27"/>
                    <a:gd name="T1" fmla="*/ 8 h 8"/>
                    <a:gd name="T2" fmla="*/ 0 w 27"/>
                    <a:gd name="T3" fmla="*/ 3 h 8"/>
                    <a:gd name="T4" fmla="*/ 0 w 27"/>
                    <a:gd name="T5" fmla="*/ 0 h 8"/>
                    <a:gd name="T6" fmla="*/ 27 w 27"/>
                    <a:gd name="T7" fmla="*/ 5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7" y="5"/>
                      </a:lnTo>
                      <a:lnTo>
                        <a:pt x="27" y="8"/>
                      </a:lnTo>
                      <a:close/>
                    </a:path>
                  </a:pathLst>
                </a:custGeom>
                <a:solidFill>
                  <a:srgbClr val="D7D7D7"/>
                </a:solidFill>
                <a:ln w="9525">
                  <a:noFill/>
                  <a:round/>
                  <a:headEnd/>
                  <a:tailEnd/>
                </a:ln>
              </p:spPr>
              <p:txBody>
                <a:bodyPr/>
                <a:lstStyle/>
                <a:p>
                  <a:endParaRPr lang="en-US"/>
                </a:p>
              </p:txBody>
            </p:sp>
            <p:sp>
              <p:nvSpPr>
                <p:cNvPr id="37465" name="Freeform 1020"/>
                <p:cNvSpPr>
                  <a:spLocks/>
                </p:cNvSpPr>
                <p:nvPr/>
              </p:nvSpPr>
              <p:spPr bwMode="auto">
                <a:xfrm>
                  <a:off x="1378" y="1531"/>
                  <a:ext cx="27" cy="5"/>
                </a:xfrm>
                <a:custGeom>
                  <a:avLst/>
                  <a:gdLst>
                    <a:gd name="T0" fmla="*/ 27 w 27"/>
                    <a:gd name="T1" fmla="*/ 5 h 5"/>
                    <a:gd name="T2" fmla="*/ 0 w 27"/>
                    <a:gd name="T3" fmla="*/ 0 h 5"/>
                    <a:gd name="T4" fmla="*/ 27 w 27"/>
                    <a:gd name="T5" fmla="*/ 5 h 5"/>
                    <a:gd name="T6" fmla="*/ 0 60000 65536"/>
                    <a:gd name="T7" fmla="*/ 0 60000 65536"/>
                    <a:gd name="T8" fmla="*/ 0 60000 65536"/>
                    <a:gd name="T9" fmla="*/ 0 w 27"/>
                    <a:gd name="T10" fmla="*/ 0 h 5"/>
                    <a:gd name="T11" fmla="*/ 27 w 27"/>
                    <a:gd name="T12" fmla="*/ 5 h 5"/>
                  </a:gdLst>
                  <a:ahLst/>
                  <a:cxnLst>
                    <a:cxn ang="T6">
                      <a:pos x="T0" y="T1"/>
                    </a:cxn>
                    <a:cxn ang="T7">
                      <a:pos x="T2" y="T3"/>
                    </a:cxn>
                    <a:cxn ang="T8">
                      <a:pos x="T4" y="T5"/>
                    </a:cxn>
                  </a:cxnLst>
                  <a:rect l="T9" t="T10" r="T11" b="T12"/>
                  <a:pathLst>
                    <a:path w="27" h="5">
                      <a:moveTo>
                        <a:pt x="27" y="5"/>
                      </a:moveTo>
                      <a:lnTo>
                        <a:pt x="0" y="0"/>
                      </a:lnTo>
                      <a:lnTo>
                        <a:pt x="27" y="5"/>
                      </a:lnTo>
                      <a:close/>
                    </a:path>
                  </a:pathLst>
                </a:custGeom>
                <a:solidFill>
                  <a:srgbClr val="D5D5D5"/>
                </a:solidFill>
                <a:ln w="9525">
                  <a:noFill/>
                  <a:round/>
                  <a:headEnd/>
                  <a:tailEnd/>
                </a:ln>
              </p:spPr>
              <p:txBody>
                <a:bodyPr/>
                <a:lstStyle/>
                <a:p>
                  <a:endParaRPr lang="en-US"/>
                </a:p>
              </p:txBody>
            </p:sp>
            <p:sp>
              <p:nvSpPr>
                <p:cNvPr id="37466" name="Freeform 1021"/>
                <p:cNvSpPr>
                  <a:spLocks/>
                </p:cNvSpPr>
                <p:nvPr/>
              </p:nvSpPr>
              <p:spPr bwMode="auto">
                <a:xfrm>
                  <a:off x="1378" y="1528"/>
                  <a:ext cx="27" cy="8"/>
                </a:xfrm>
                <a:custGeom>
                  <a:avLst/>
                  <a:gdLst>
                    <a:gd name="T0" fmla="*/ 27 w 27"/>
                    <a:gd name="T1" fmla="*/ 8 h 8"/>
                    <a:gd name="T2" fmla="*/ 0 w 27"/>
                    <a:gd name="T3" fmla="*/ 3 h 8"/>
                    <a:gd name="T4" fmla="*/ 0 w 27"/>
                    <a:gd name="T5" fmla="*/ 0 h 8"/>
                    <a:gd name="T6" fmla="*/ 27 w 27"/>
                    <a:gd name="T7" fmla="*/ 6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7" y="6"/>
                      </a:lnTo>
                      <a:lnTo>
                        <a:pt x="27" y="8"/>
                      </a:lnTo>
                      <a:close/>
                    </a:path>
                  </a:pathLst>
                </a:custGeom>
                <a:solidFill>
                  <a:srgbClr val="D2D2D2"/>
                </a:solidFill>
                <a:ln w="9525">
                  <a:noFill/>
                  <a:round/>
                  <a:headEnd/>
                  <a:tailEnd/>
                </a:ln>
              </p:spPr>
              <p:txBody>
                <a:bodyPr/>
                <a:lstStyle/>
                <a:p>
                  <a:endParaRPr lang="en-US"/>
                </a:p>
              </p:txBody>
            </p:sp>
            <p:sp>
              <p:nvSpPr>
                <p:cNvPr id="37467" name="Freeform 1022"/>
                <p:cNvSpPr>
                  <a:spLocks/>
                </p:cNvSpPr>
                <p:nvPr/>
              </p:nvSpPr>
              <p:spPr bwMode="auto">
                <a:xfrm>
                  <a:off x="1378" y="1526"/>
                  <a:ext cx="27" cy="8"/>
                </a:xfrm>
                <a:custGeom>
                  <a:avLst/>
                  <a:gdLst>
                    <a:gd name="T0" fmla="*/ 27 w 27"/>
                    <a:gd name="T1" fmla="*/ 8 h 8"/>
                    <a:gd name="T2" fmla="*/ 0 w 27"/>
                    <a:gd name="T3" fmla="*/ 2 h 8"/>
                    <a:gd name="T4" fmla="*/ 0 w 27"/>
                    <a:gd name="T5" fmla="*/ 0 h 8"/>
                    <a:gd name="T6" fmla="*/ 27 w 27"/>
                    <a:gd name="T7" fmla="*/ 5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2"/>
                      </a:lnTo>
                      <a:lnTo>
                        <a:pt x="0" y="0"/>
                      </a:lnTo>
                      <a:lnTo>
                        <a:pt x="27" y="5"/>
                      </a:lnTo>
                      <a:lnTo>
                        <a:pt x="27" y="8"/>
                      </a:lnTo>
                      <a:close/>
                    </a:path>
                  </a:pathLst>
                </a:custGeom>
                <a:solidFill>
                  <a:srgbClr val="CFCFCF"/>
                </a:solidFill>
                <a:ln w="9525">
                  <a:noFill/>
                  <a:round/>
                  <a:headEnd/>
                  <a:tailEnd/>
                </a:ln>
              </p:spPr>
              <p:txBody>
                <a:bodyPr/>
                <a:lstStyle/>
                <a:p>
                  <a:endParaRPr lang="en-US"/>
                </a:p>
              </p:txBody>
            </p:sp>
            <p:sp>
              <p:nvSpPr>
                <p:cNvPr id="37468" name="Freeform 1023"/>
                <p:cNvSpPr>
                  <a:spLocks/>
                </p:cNvSpPr>
                <p:nvPr/>
              </p:nvSpPr>
              <p:spPr bwMode="auto">
                <a:xfrm>
                  <a:off x="1378" y="1523"/>
                  <a:ext cx="27" cy="8"/>
                </a:xfrm>
                <a:custGeom>
                  <a:avLst/>
                  <a:gdLst>
                    <a:gd name="T0" fmla="*/ 27 w 27"/>
                    <a:gd name="T1" fmla="*/ 8 h 8"/>
                    <a:gd name="T2" fmla="*/ 0 w 27"/>
                    <a:gd name="T3" fmla="*/ 3 h 8"/>
                    <a:gd name="T4" fmla="*/ 0 w 27"/>
                    <a:gd name="T5" fmla="*/ 0 h 8"/>
                    <a:gd name="T6" fmla="*/ 27 w 27"/>
                    <a:gd name="T7" fmla="*/ 5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7" y="5"/>
                      </a:lnTo>
                      <a:lnTo>
                        <a:pt x="27" y="8"/>
                      </a:lnTo>
                      <a:close/>
                    </a:path>
                  </a:pathLst>
                </a:custGeom>
                <a:solidFill>
                  <a:srgbClr val="CCCCCC"/>
                </a:solidFill>
                <a:ln w="9525">
                  <a:noFill/>
                  <a:round/>
                  <a:headEnd/>
                  <a:tailEnd/>
                </a:ln>
              </p:spPr>
              <p:txBody>
                <a:bodyPr/>
                <a:lstStyle/>
                <a:p>
                  <a:endParaRPr lang="en-US"/>
                </a:p>
              </p:txBody>
            </p:sp>
            <p:sp>
              <p:nvSpPr>
                <p:cNvPr id="37469" name="Freeform 1024"/>
                <p:cNvSpPr>
                  <a:spLocks/>
                </p:cNvSpPr>
                <p:nvPr/>
              </p:nvSpPr>
              <p:spPr bwMode="auto">
                <a:xfrm>
                  <a:off x="1378" y="1521"/>
                  <a:ext cx="27" cy="7"/>
                </a:xfrm>
                <a:custGeom>
                  <a:avLst/>
                  <a:gdLst>
                    <a:gd name="T0" fmla="*/ 27 w 27"/>
                    <a:gd name="T1" fmla="*/ 7 h 7"/>
                    <a:gd name="T2" fmla="*/ 0 w 27"/>
                    <a:gd name="T3" fmla="*/ 2 h 7"/>
                    <a:gd name="T4" fmla="*/ 0 w 27"/>
                    <a:gd name="T5" fmla="*/ 0 h 7"/>
                    <a:gd name="T6" fmla="*/ 27 w 27"/>
                    <a:gd name="T7" fmla="*/ 5 h 7"/>
                    <a:gd name="T8" fmla="*/ 27 w 27"/>
                    <a:gd name="T9" fmla="*/ 7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7" y="7"/>
                      </a:moveTo>
                      <a:lnTo>
                        <a:pt x="0" y="2"/>
                      </a:lnTo>
                      <a:lnTo>
                        <a:pt x="0" y="0"/>
                      </a:lnTo>
                      <a:lnTo>
                        <a:pt x="27" y="5"/>
                      </a:lnTo>
                      <a:lnTo>
                        <a:pt x="27" y="7"/>
                      </a:lnTo>
                      <a:close/>
                    </a:path>
                  </a:pathLst>
                </a:custGeom>
                <a:solidFill>
                  <a:srgbClr val="C9C9C9"/>
                </a:solidFill>
                <a:ln w="9525">
                  <a:noFill/>
                  <a:round/>
                  <a:headEnd/>
                  <a:tailEnd/>
                </a:ln>
              </p:spPr>
              <p:txBody>
                <a:bodyPr/>
                <a:lstStyle/>
                <a:p>
                  <a:endParaRPr lang="en-US"/>
                </a:p>
              </p:txBody>
            </p:sp>
            <p:sp>
              <p:nvSpPr>
                <p:cNvPr id="37470" name="Freeform 1025"/>
                <p:cNvSpPr>
                  <a:spLocks/>
                </p:cNvSpPr>
                <p:nvPr/>
              </p:nvSpPr>
              <p:spPr bwMode="auto">
                <a:xfrm>
                  <a:off x="1378" y="1520"/>
                  <a:ext cx="27" cy="6"/>
                </a:xfrm>
                <a:custGeom>
                  <a:avLst/>
                  <a:gdLst>
                    <a:gd name="T0" fmla="*/ 27 w 27"/>
                    <a:gd name="T1" fmla="*/ 6 h 6"/>
                    <a:gd name="T2" fmla="*/ 0 w 27"/>
                    <a:gd name="T3" fmla="*/ 1 h 6"/>
                    <a:gd name="T4" fmla="*/ 0 w 27"/>
                    <a:gd name="T5" fmla="*/ 0 h 6"/>
                    <a:gd name="T6" fmla="*/ 27 w 27"/>
                    <a:gd name="T7" fmla="*/ 3 h 6"/>
                    <a:gd name="T8" fmla="*/ 27 w 27"/>
                    <a:gd name="T9" fmla="*/ 6 h 6"/>
                    <a:gd name="T10" fmla="*/ 0 60000 65536"/>
                    <a:gd name="T11" fmla="*/ 0 60000 65536"/>
                    <a:gd name="T12" fmla="*/ 0 60000 65536"/>
                    <a:gd name="T13" fmla="*/ 0 60000 65536"/>
                    <a:gd name="T14" fmla="*/ 0 60000 65536"/>
                    <a:gd name="T15" fmla="*/ 0 w 27"/>
                    <a:gd name="T16" fmla="*/ 0 h 6"/>
                    <a:gd name="T17" fmla="*/ 27 w 27"/>
                    <a:gd name="T18" fmla="*/ 6 h 6"/>
                  </a:gdLst>
                  <a:ahLst/>
                  <a:cxnLst>
                    <a:cxn ang="T10">
                      <a:pos x="T0" y="T1"/>
                    </a:cxn>
                    <a:cxn ang="T11">
                      <a:pos x="T2" y="T3"/>
                    </a:cxn>
                    <a:cxn ang="T12">
                      <a:pos x="T4" y="T5"/>
                    </a:cxn>
                    <a:cxn ang="T13">
                      <a:pos x="T6" y="T7"/>
                    </a:cxn>
                    <a:cxn ang="T14">
                      <a:pos x="T8" y="T9"/>
                    </a:cxn>
                  </a:cxnLst>
                  <a:rect l="T15" t="T16" r="T17" b="T18"/>
                  <a:pathLst>
                    <a:path w="27" h="6">
                      <a:moveTo>
                        <a:pt x="27" y="6"/>
                      </a:moveTo>
                      <a:lnTo>
                        <a:pt x="0" y="1"/>
                      </a:lnTo>
                      <a:lnTo>
                        <a:pt x="0" y="0"/>
                      </a:lnTo>
                      <a:lnTo>
                        <a:pt x="27" y="3"/>
                      </a:lnTo>
                      <a:lnTo>
                        <a:pt x="27" y="6"/>
                      </a:lnTo>
                      <a:close/>
                    </a:path>
                  </a:pathLst>
                </a:custGeom>
                <a:solidFill>
                  <a:srgbClr val="C7C7C7"/>
                </a:solidFill>
                <a:ln w="9525">
                  <a:noFill/>
                  <a:round/>
                  <a:headEnd/>
                  <a:tailEnd/>
                </a:ln>
              </p:spPr>
              <p:txBody>
                <a:bodyPr/>
                <a:lstStyle/>
                <a:p>
                  <a:endParaRPr lang="en-US"/>
                </a:p>
              </p:txBody>
            </p:sp>
            <p:sp>
              <p:nvSpPr>
                <p:cNvPr id="37471" name="Freeform 1026"/>
                <p:cNvSpPr>
                  <a:spLocks/>
                </p:cNvSpPr>
                <p:nvPr/>
              </p:nvSpPr>
              <p:spPr bwMode="auto">
                <a:xfrm>
                  <a:off x="1378" y="1516"/>
                  <a:ext cx="27" cy="7"/>
                </a:xfrm>
                <a:custGeom>
                  <a:avLst/>
                  <a:gdLst>
                    <a:gd name="T0" fmla="*/ 27 w 27"/>
                    <a:gd name="T1" fmla="*/ 7 h 7"/>
                    <a:gd name="T2" fmla="*/ 0 w 27"/>
                    <a:gd name="T3" fmla="*/ 4 h 7"/>
                    <a:gd name="T4" fmla="*/ 0 w 27"/>
                    <a:gd name="T5" fmla="*/ 0 h 7"/>
                    <a:gd name="T6" fmla="*/ 27 w 27"/>
                    <a:gd name="T7" fmla="*/ 5 h 7"/>
                    <a:gd name="T8" fmla="*/ 27 w 27"/>
                    <a:gd name="T9" fmla="*/ 7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7" y="7"/>
                      </a:moveTo>
                      <a:lnTo>
                        <a:pt x="0" y="4"/>
                      </a:lnTo>
                      <a:lnTo>
                        <a:pt x="0" y="0"/>
                      </a:lnTo>
                      <a:lnTo>
                        <a:pt x="27" y="5"/>
                      </a:lnTo>
                      <a:lnTo>
                        <a:pt x="27" y="7"/>
                      </a:lnTo>
                      <a:close/>
                    </a:path>
                  </a:pathLst>
                </a:custGeom>
                <a:solidFill>
                  <a:srgbClr val="C4C4C4"/>
                </a:solidFill>
                <a:ln w="9525">
                  <a:noFill/>
                  <a:round/>
                  <a:headEnd/>
                  <a:tailEnd/>
                </a:ln>
              </p:spPr>
              <p:txBody>
                <a:bodyPr/>
                <a:lstStyle/>
                <a:p>
                  <a:endParaRPr lang="en-US"/>
                </a:p>
              </p:txBody>
            </p:sp>
            <p:sp>
              <p:nvSpPr>
                <p:cNvPr id="37472" name="Freeform 1027"/>
                <p:cNvSpPr>
                  <a:spLocks/>
                </p:cNvSpPr>
                <p:nvPr/>
              </p:nvSpPr>
              <p:spPr bwMode="auto">
                <a:xfrm>
                  <a:off x="1378" y="1515"/>
                  <a:ext cx="27" cy="6"/>
                </a:xfrm>
                <a:custGeom>
                  <a:avLst/>
                  <a:gdLst>
                    <a:gd name="T0" fmla="*/ 27 w 27"/>
                    <a:gd name="T1" fmla="*/ 6 h 6"/>
                    <a:gd name="T2" fmla="*/ 0 w 27"/>
                    <a:gd name="T3" fmla="*/ 1 h 6"/>
                    <a:gd name="T4" fmla="*/ 0 w 27"/>
                    <a:gd name="T5" fmla="*/ 0 h 6"/>
                    <a:gd name="T6" fmla="*/ 27 w 27"/>
                    <a:gd name="T7" fmla="*/ 5 h 6"/>
                    <a:gd name="T8" fmla="*/ 27 w 27"/>
                    <a:gd name="T9" fmla="*/ 6 h 6"/>
                    <a:gd name="T10" fmla="*/ 0 60000 65536"/>
                    <a:gd name="T11" fmla="*/ 0 60000 65536"/>
                    <a:gd name="T12" fmla="*/ 0 60000 65536"/>
                    <a:gd name="T13" fmla="*/ 0 60000 65536"/>
                    <a:gd name="T14" fmla="*/ 0 60000 65536"/>
                    <a:gd name="T15" fmla="*/ 0 w 27"/>
                    <a:gd name="T16" fmla="*/ 0 h 6"/>
                    <a:gd name="T17" fmla="*/ 27 w 27"/>
                    <a:gd name="T18" fmla="*/ 6 h 6"/>
                  </a:gdLst>
                  <a:ahLst/>
                  <a:cxnLst>
                    <a:cxn ang="T10">
                      <a:pos x="T0" y="T1"/>
                    </a:cxn>
                    <a:cxn ang="T11">
                      <a:pos x="T2" y="T3"/>
                    </a:cxn>
                    <a:cxn ang="T12">
                      <a:pos x="T4" y="T5"/>
                    </a:cxn>
                    <a:cxn ang="T13">
                      <a:pos x="T6" y="T7"/>
                    </a:cxn>
                    <a:cxn ang="T14">
                      <a:pos x="T8" y="T9"/>
                    </a:cxn>
                  </a:cxnLst>
                  <a:rect l="T15" t="T16" r="T17" b="T18"/>
                  <a:pathLst>
                    <a:path w="27" h="6">
                      <a:moveTo>
                        <a:pt x="27" y="6"/>
                      </a:moveTo>
                      <a:lnTo>
                        <a:pt x="0" y="1"/>
                      </a:lnTo>
                      <a:lnTo>
                        <a:pt x="0" y="0"/>
                      </a:lnTo>
                      <a:lnTo>
                        <a:pt x="27" y="5"/>
                      </a:lnTo>
                      <a:lnTo>
                        <a:pt x="27" y="6"/>
                      </a:lnTo>
                      <a:close/>
                    </a:path>
                  </a:pathLst>
                </a:custGeom>
                <a:solidFill>
                  <a:srgbClr val="C1C1C1"/>
                </a:solidFill>
                <a:ln w="9525">
                  <a:noFill/>
                  <a:round/>
                  <a:headEnd/>
                  <a:tailEnd/>
                </a:ln>
              </p:spPr>
              <p:txBody>
                <a:bodyPr/>
                <a:lstStyle/>
                <a:p>
                  <a:endParaRPr lang="en-US"/>
                </a:p>
              </p:txBody>
            </p:sp>
            <p:sp>
              <p:nvSpPr>
                <p:cNvPr id="37473" name="Freeform 1028"/>
                <p:cNvSpPr>
                  <a:spLocks/>
                </p:cNvSpPr>
                <p:nvPr/>
              </p:nvSpPr>
              <p:spPr bwMode="auto">
                <a:xfrm>
                  <a:off x="1378" y="1511"/>
                  <a:ext cx="27" cy="9"/>
                </a:xfrm>
                <a:custGeom>
                  <a:avLst/>
                  <a:gdLst>
                    <a:gd name="T0" fmla="*/ 27 w 27"/>
                    <a:gd name="T1" fmla="*/ 9 h 9"/>
                    <a:gd name="T2" fmla="*/ 0 w 27"/>
                    <a:gd name="T3" fmla="*/ 4 h 9"/>
                    <a:gd name="T4" fmla="*/ 0 w 27"/>
                    <a:gd name="T5" fmla="*/ 0 h 9"/>
                    <a:gd name="T6" fmla="*/ 27 w 27"/>
                    <a:gd name="T7" fmla="*/ 5 h 9"/>
                    <a:gd name="T8" fmla="*/ 27 w 27"/>
                    <a:gd name="T9" fmla="*/ 9 h 9"/>
                    <a:gd name="T10" fmla="*/ 0 60000 65536"/>
                    <a:gd name="T11" fmla="*/ 0 60000 65536"/>
                    <a:gd name="T12" fmla="*/ 0 60000 65536"/>
                    <a:gd name="T13" fmla="*/ 0 60000 65536"/>
                    <a:gd name="T14" fmla="*/ 0 60000 65536"/>
                    <a:gd name="T15" fmla="*/ 0 w 27"/>
                    <a:gd name="T16" fmla="*/ 0 h 9"/>
                    <a:gd name="T17" fmla="*/ 27 w 27"/>
                    <a:gd name="T18" fmla="*/ 9 h 9"/>
                  </a:gdLst>
                  <a:ahLst/>
                  <a:cxnLst>
                    <a:cxn ang="T10">
                      <a:pos x="T0" y="T1"/>
                    </a:cxn>
                    <a:cxn ang="T11">
                      <a:pos x="T2" y="T3"/>
                    </a:cxn>
                    <a:cxn ang="T12">
                      <a:pos x="T4" y="T5"/>
                    </a:cxn>
                    <a:cxn ang="T13">
                      <a:pos x="T6" y="T7"/>
                    </a:cxn>
                    <a:cxn ang="T14">
                      <a:pos x="T8" y="T9"/>
                    </a:cxn>
                  </a:cxnLst>
                  <a:rect l="T15" t="T16" r="T17" b="T18"/>
                  <a:pathLst>
                    <a:path w="27" h="9">
                      <a:moveTo>
                        <a:pt x="27" y="9"/>
                      </a:moveTo>
                      <a:lnTo>
                        <a:pt x="0" y="4"/>
                      </a:lnTo>
                      <a:lnTo>
                        <a:pt x="0" y="0"/>
                      </a:lnTo>
                      <a:lnTo>
                        <a:pt x="27" y="5"/>
                      </a:lnTo>
                      <a:lnTo>
                        <a:pt x="27" y="9"/>
                      </a:lnTo>
                      <a:close/>
                    </a:path>
                  </a:pathLst>
                </a:custGeom>
                <a:solidFill>
                  <a:srgbClr val="BEBEBE"/>
                </a:solidFill>
                <a:ln w="9525">
                  <a:noFill/>
                  <a:round/>
                  <a:headEnd/>
                  <a:tailEnd/>
                </a:ln>
              </p:spPr>
              <p:txBody>
                <a:bodyPr/>
                <a:lstStyle/>
                <a:p>
                  <a:endParaRPr lang="en-US"/>
                </a:p>
              </p:txBody>
            </p:sp>
            <p:sp>
              <p:nvSpPr>
                <p:cNvPr id="37474" name="Freeform 1029"/>
                <p:cNvSpPr>
                  <a:spLocks/>
                </p:cNvSpPr>
                <p:nvPr/>
              </p:nvSpPr>
              <p:spPr bwMode="auto">
                <a:xfrm>
                  <a:off x="1378" y="1508"/>
                  <a:ext cx="27" cy="8"/>
                </a:xfrm>
                <a:custGeom>
                  <a:avLst/>
                  <a:gdLst>
                    <a:gd name="T0" fmla="*/ 27 w 27"/>
                    <a:gd name="T1" fmla="*/ 8 h 8"/>
                    <a:gd name="T2" fmla="*/ 0 w 27"/>
                    <a:gd name="T3" fmla="*/ 3 h 8"/>
                    <a:gd name="T4" fmla="*/ 0 w 27"/>
                    <a:gd name="T5" fmla="*/ 0 h 8"/>
                    <a:gd name="T6" fmla="*/ 27 w 27"/>
                    <a:gd name="T7" fmla="*/ 7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7" y="7"/>
                      </a:lnTo>
                      <a:lnTo>
                        <a:pt x="27" y="8"/>
                      </a:lnTo>
                      <a:close/>
                    </a:path>
                  </a:pathLst>
                </a:custGeom>
                <a:solidFill>
                  <a:srgbClr val="BBBBBB"/>
                </a:solidFill>
                <a:ln w="9525">
                  <a:noFill/>
                  <a:round/>
                  <a:headEnd/>
                  <a:tailEnd/>
                </a:ln>
              </p:spPr>
              <p:txBody>
                <a:bodyPr/>
                <a:lstStyle/>
                <a:p>
                  <a:endParaRPr lang="en-US"/>
                </a:p>
              </p:txBody>
            </p:sp>
            <p:sp>
              <p:nvSpPr>
                <p:cNvPr id="37475" name="Freeform 1030"/>
                <p:cNvSpPr>
                  <a:spLocks/>
                </p:cNvSpPr>
                <p:nvPr/>
              </p:nvSpPr>
              <p:spPr bwMode="auto">
                <a:xfrm>
                  <a:off x="1378" y="1506"/>
                  <a:ext cx="27" cy="9"/>
                </a:xfrm>
                <a:custGeom>
                  <a:avLst/>
                  <a:gdLst>
                    <a:gd name="T0" fmla="*/ 27 w 27"/>
                    <a:gd name="T1" fmla="*/ 9 h 9"/>
                    <a:gd name="T2" fmla="*/ 0 w 27"/>
                    <a:gd name="T3" fmla="*/ 2 h 9"/>
                    <a:gd name="T4" fmla="*/ 0 w 27"/>
                    <a:gd name="T5" fmla="*/ 0 h 9"/>
                    <a:gd name="T6" fmla="*/ 27 w 27"/>
                    <a:gd name="T7" fmla="*/ 5 h 9"/>
                    <a:gd name="T8" fmla="*/ 27 w 27"/>
                    <a:gd name="T9" fmla="*/ 9 h 9"/>
                    <a:gd name="T10" fmla="*/ 0 60000 65536"/>
                    <a:gd name="T11" fmla="*/ 0 60000 65536"/>
                    <a:gd name="T12" fmla="*/ 0 60000 65536"/>
                    <a:gd name="T13" fmla="*/ 0 60000 65536"/>
                    <a:gd name="T14" fmla="*/ 0 60000 65536"/>
                    <a:gd name="T15" fmla="*/ 0 w 27"/>
                    <a:gd name="T16" fmla="*/ 0 h 9"/>
                    <a:gd name="T17" fmla="*/ 27 w 27"/>
                    <a:gd name="T18" fmla="*/ 9 h 9"/>
                  </a:gdLst>
                  <a:ahLst/>
                  <a:cxnLst>
                    <a:cxn ang="T10">
                      <a:pos x="T0" y="T1"/>
                    </a:cxn>
                    <a:cxn ang="T11">
                      <a:pos x="T2" y="T3"/>
                    </a:cxn>
                    <a:cxn ang="T12">
                      <a:pos x="T4" y="T5"/>
                    </a:cxn>
                    <a:cxn ang="T13">
                      <a:pos x="T6" y="T7"/>
                    </a:cxn>
                    <a:cxn ang="T14">
                      <a:pos x="T8" y="T9"/>
                    </a:cxn>
                  </a:cxnLst>
                  <a:rect l="T15" t="T16" r="T17" b="T18"/>
                  <a:pathLst>
                    <a:path w="27" h="9">
                      <a:moveTo>
                        <a:pt x="27" y="9"/>
                      </a:moveTo>
                      <a:lnTo>
                        <a:pt x="0" y="2"/>
                      </a:lnTo>
                      <a:lnTo>
                        <a:pt x="0" y="0"/>
                      </a:lnTo>
                      <a:lnTo>
                        <a:pt x="27" y="5"/>
                      </a:lnTo>
                      <a:lnTo>
                        <a:pt x="27" y="9"/>
                      </a:lnTo>
                      <a:close/>
                    </a:path>
                  </a:pathLst>
                </a:custGeom>
                <a:solidFill>
                  <a:srgbClr val="B8B8B8"/>
                </a:solidFill>
                <a:ln w="9525">
                  <a:noFill/>
                  <a:round/>
                  <a:headEnd/>
                  <a:tailEnd/>
                </a:ln>
              </p:spPr>
              <p:txBody>
                <a:bodyPr/>
                <a:lstStyle/>
                <a:p>
                  <a:endParaRPr lang="en-US"/>
                </a:p>
              </p:txBody>
            </p:sp>
            <p:sp>
              <p:nvSpPr>
                <p:cNvPr id="37476" name="Freeform 1031"/>
                <p:cNvSpPr>
                  <a:spLocks/>
                </p:cNvSpPr>
                <p:nvPr/>
              </p:nvSpPr>
              <p:spPr bwMode="auto">
                <a:xfrm>
                  <a:off x="1378" y="1503"/>
                  <a:ext cx="27" cy="8"/>
                </a:xfrm>
                <a:custGeom>
                  <a:avLst/>
                  <a:gdLst>
                    <a:gd name="T0" fmla="*/ 27 w 27"/>
                    <a:gd name="T1" fmla="*/ 8 h 8"/>
                    <a:gd name="T2" fmla="*/ 0 w 27"/>
                    <a:gd name="T3" fmla="*/ 3 h 8"/>
                    <a:gd name="T4" fmla="*/ 0 w 27"/>
                    <a:gd name="T5" fmla="*/ 0 h 8"/>
                    <a:gd name="T6" fmla="*/ 25 w 27"/>
                    <a:gd name="T7" fmla="*/ 5 h 8"/>
                    <a:gd name="T8" fmla="*/ 27 w 27"/>
                    <a:gd name="T9" fmla="*/ 8 h 8"/>
                    <a:gd name="T10" fmla="*/ 0 60000 65536"/>
                    <a:gd name="T11" fmla="*/ 0 60000 65536"/>
                    <a:gd name="T12" fmla="*/ 0 60000 65536"/>
                    <a:gd name="T13" fmla="*/ 0 60000 65536"/>
                    <a:gd name="T14" fmla="*/ 0 60000 65536"/>
                    <a:gd name="T15" fmla="*/ 0 w 27"/>
                    <a:gd name="T16" fmla="*/ 0 h 8"/>
                    <a:gd name="T17" fmla="*/ 27 w 27"/>
                    <a:gd name="T18" fmla="*/ 8 h 8"/>
                  </a:gdLst>
                  <a:ahLst/>
                  <a:cxnLst>
                    <a:cxn ang="T10">
                      <a:pos x="T0" y="T1"/>
                    </a:cxn>
                    <a:cxn ang="T11">
                      <a:pos x="T2" y="T3"/>
                    </a:cxn>
                    <a:cxn ang="T12">
                      <a:pos x="T4" y="T5"/>
                    </a:cxn>
                    <a:cxn ang="T13">
                      <a:pos x="T6" y="T7"/>
                    </a:cxn>
                    <a:cxn ang="T14">
                      <a:pos x="T8" y="T9"/>
                    </a:cxn>
                  </a:cxnLst>
                  <a:rect l="T15" t="T16" r="T17" b="T18"/>
                  <a:pathLst>
                    <a:path w="27" h="8">
                      <a:moveTo>
                        <a:pt x="27" y="8"/>
                      </a:moveTo>
                      <a:lnTo>
                        <a:pt x="0" y="3"/>
                      </a:lnTo>
                      <a:lnTo>
                        <a:pt x="0" y="0"/>
                      </a:lnTo>
                      <a:lnTo>
                        <a:pt x="25" y="5"/>
                      </a:lnTo>
                      <a:lnTo>
                        <a:pt x="27" y="8"/>
                      </a:lnTo>
                      <a:close/>
                    </a:path>
                  </a:pathLst>
                </a:custGeom>
                <a:solidFill>
                  <a:srgbClr val="B6B6B6"/>
                </a:solidFill>
                <a:ln w="9525">
                  <a:noFill/>
                  <a:round/>
                  <a:headEnd/>
                  <a:tailEnd/>
                </a:ln>
              </p:spPr>
              <p:txBody>
                <a:bodyPr/>
                <a:lstStyle/>
                <a:p>
                  <a:endParaRPr lang="en-US"/>
                </a:p>
              </p:txBody>
            </p:sp>
            <p:sp>
              <p:nvSpPr>
                <p:cNvPr id="37477" name="Freeform 1032"/>
                <p:cNvSpPr>
                  <a:spLocks/>
                </p:cNvSpPr>
                <p:nvPr/>
              </p:nvSpPr>
              <p:spPr bwMode="auto">
                <a:xfrm>
                  <a:off x="1378" y="1501"/>
                  <a:ext cx="25" cy="7"/>
                </a:xfrm>
                <a:custGeom>
                  <a:avLst/>
                  <a:gdLst>
                    <a:gd name="T0" fmla="*/ 25 w 25"/>
                    <a:gd name="T1" fmla="*/ 7 h 7"/>
                    <a:gd name="T2" fmla="*/ 0 w 25"/>
                    <a:gd name="T3" fmla="*/ 2 h 7"/>
                    <a:gd name="T4" fmla="*/ 0 w 25"/>
                    <a:gd name="T5" fmla="*/ 0 h 7"/>
                    <a:gd name="T6" fmla="*/ 25 w 25"/>
                    <a:gd name="T7" fmla="*/ 5 h 7"/>
                    <a:gd name="T8" fmla="*/ 25 w 25"/>
                    <a:gd name="T9" fmla="*/ 7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25" y="7"/>
                      </a:moveTo>
                      <a:lnTo>
                        <a:pt x="0" y="2"/>
                      </a:lnTo>
                      <a:lnTo>
                        <a:pt x="0" y="0"/>
                      </a:lnTo>
                      <a:lnTo>
                        <a:pt x="25" y="5"/>
                      </a:lnTo>
                      <a:lnTo>
                        <a:pt x="25" y="7"/>
                      </a:lnTo>
                      <a:close/>
                    </a:path>
                  </a:pathLst>
                </a:custGeom>
                <a:solidFill>
                  <a:srgbClr val="B3B3B3"/>
                </a:solidFill>
                <a:ln w="9525">
                  <a:noFill/>
                  <a:round/>
                  <a:headEnd/>
                  <a:tailEnd/>
                </a:ln>
              </p:spPr>
              <p:txBody>
                <a:bodyPr/>
                <a:lstStyle/>
                <a:p>
                  <a:endParaRPr lang="en-US"/>
                </a:p>
              </p:txBody>
            </p:sp>
            <p:sp>
              <p:nvSpPr>
                <p:cNvPr id="37478" name="Freeform 1033"/>
                <p:cNvSpPr>
                  <a:spLocks/>
                </p:cNvSpPr>
                <p:nvPr/>
              </p:nvSpPr>
              <p:spPr bwMode="auto">
                <a:xfrm>
                  <a:off x="1378" y="1498"/>
                  <a:ext cx="25" cy="8"/>
                </a:xfrm>
                <a:custGeom>
                  <a:avLst/>
                  <a:gdLst>
                    <a:gd name="T0" fmla="*/ 25 w 25"/>
                    <a:gd name="T1" fmla="*/ 8 h 8"/>
                    <a:gd name="T2" fmla="*/ 0 w 25"/>
                    <a:gd name="T3" fmla="*/ 3 h 8"/>
                    <a:gd name="T4" fmla="*/ 0 w 25"/>
                    <a:gd name="T5" fmla="*/ 0 h 8"/>
                    <a:gd name="T6" fmla="*/ 25 w 25"/>
                    <a:gd name="T7" fmla="*/ 5 h 8"/>
                    <a:gd name="T8" fmla="*/ 25 w 25"/>
                    <a:gd name="T9" fmla="*/ 8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8"/>
                      </a:moveTo>
                      <a:lnTo>
                        <a:pt x="0" y="3"/>
                      </a:lnTo>
                      <a:lnTo>
                        <a:pt x="0" y="0"/>
                      </a:lnTo>
                      <a:lnTo>
                        <a:pt x="25" y="5"/>
                      </a:lnTo>
                      <a:lnTo>
                        <a:pt x="25" y="8"/>
                      </a:lnTo>
                      <a:close/>
                    </a:path>
                  </a:pathLst>
                </a:custGeom>
                <a:solidFill>
                  <a:srgbClr val="B0B0B0"/>
                </a:solidFill>
                <a:ln w="9525">
                  <a:noFill/>
                  <a:round/>
                  <a:headEnd/>
                  <a:tailEnd/>
                </a:ln>
              </p:spPr>
              <p:txBody>
                <a:bodyPr/>
                <a:lstStyle/>
                <a:p>
                  <a:endParaRPr lang="en-US"/>
                </a:p>
              </p:txBody>
            </p:sp>
            <p:sp>
              <p:nvSpPr>
                <p:cNvPr id="37479" name="Freeform 1034"/>
                <p:cNvSpPr>
                  <a:spLocks/>
                </p:cNvSpPr>
                <p:nvPr/>
              </p:nvSpPr>
              <p:spPr bwMode="auto">
                <a:xfrm>
                  <a:off x="1378" y="1496"/>
                  <a:ext cx="25" cy="7"/>
                </a:xfrm>
                <a:custGeom>
                  <a:avLst/>
                  <a:gdLst>
                    <a:gd name="T0" fmla="*/ 25 w 25"/>
                    <a:gd name="T1" fmla="*/ 7 h 7"/>
                    <a:gd name="T2" fmla="*/ 0 w 25"/>
                    <a:gd name="T3" fmla="*/ 2 h 7"/>
                    <a:gd name="T4" fmla="*/ 0 w 25"/>
                    <a:gd name="T5" fmla="*/ 0 h 7"/>
                    <a:gd name="T6" fmla="*/ 25 w 25"/>
                    <a:gd name="T7" fmla="*/ 5 h 7"/>
                    <a:gd name="T8" fmla="*/ 25 w 25"/>
                    <a:gd name="T9" fmla="*/ 7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25" y="7"/>
                      </a:moveTo>
                      <a:lnTo>
                        <a:pt x="0" y="2"/>
                      </a:lnTo>
                      <a:lnTo>
                        <a:pt x="0" y="0"/>
                      </a:lnTo>
                      <a:lnTo>
                        <a:pt x="25" y="5"/>
                      </a:lnTo>
                      <a:lnTo>
                        <a:pt x="25" y="7"/>
                      </a:lnTo>
                      <a:close/>
                    </a:path>
                  </a:pathLst>
                </a:custGeom>
                <a:solidFill>
                  <a:srgbClr val="ADADAD"/>
                </a:solidFill>
                <a:ln w="9525">
                  <a:noFill/>
                  <a:round/>
                  <a:headEnd/>
                  <a:tailEnd/>
                </a:ln>
              </p:spPr>
              <p:txBody>
                <a:bodyPr/>
                <a:lstStyle/>
                <a:p>
                  <a:endParaRPr lang="en-US"/>
                </a:p>
              </p:txBody>
            </p:sp>
            <p:sp>
              <p:nvSpPr>
                <p:cNvPr id="37480" name="Freeform 1035"/>
                <p:cNvSpPr>
                  <a:spLocks/>
                </p:cNvSpPr>
                <p:nvPr/>
              </p:nvSpPr>
              <p:spPr bwMode="auto">
                <a:xfrm>
                  <a:off x="1378" y="1495"/>
                  <a:ext cx="25" cy="6"/>
                </a:xfrm>
                <a:custGeom>
                  <a:avLst/>
                  <a:gdLst>
                    <a:gd name="T0" fmla="*/ 25 w 25"/>
                    <a:gd name="T1" fmla="*/ 6 h 6"/>
                    <a:gd name="T2" fmla="*/ 0 w 25"/>
                    <a:gd name="T3" fmla="*/ 1 h 6"/>
                    <a:gd name="T4" fmla="*/ 0 w 25"/>
                    <a:gd name="T5" fmla="*/ 0 h 6"/>
                    <a:gd name="T6" fmla="*/ 25 w 25"/>
                    <a:gd name="T7" fmla="*/ 3 h 6"/>
                    <a:gd name="T8" fmla="*/ 25 w 25"/>
                    <a:gd name="T9" fmla="*/ 6 h 6"/>
                    <a:gd name="T10" fmla="*/ 0 60000 65536"/>
                    <a:gd name="T11" fmla="*/ 0 60000 65536"/>
                    <a:gd name="T12" fmla="*/ 0 60000 65536"/>
                    <a:gd name="T13" fmla="*/ 0 60000 65536"/>
                    <a:gd name="T14" fmla="*/ 0 60000 65536"/>
                    <a:gd name="T15" fmla="*/ 0 w 25"/>
                    <a:gd name="T16" fmla="*/ 0 h 6"/>
                    <a:gd name="T17" fmla="*/ 25 w 25"/>
                    <a:gd name="T18" fmla="*/ 6 h 6"/>
                  </a:gdLst>
                  <a:ahLst/>
                  <a:cxnLst>
                    <a:cxn ang="T10">
                      <a:pos x="T0" y="T1"/>
                    </a:cxn>
                    <a:cxn ang="T11">
                      <a:pos x="T2" y="T3"/>
                    </a:cxn>
                    <a:cxn ang="T12">
                      <a:pos x="T4" y="T5"/>
                    </a:cxn>
                    <a:cxn ang="T13">
                      <a:pos x="T6" y="T7"/>
                    </a:cxn>
                    <a:cxn ang="T14">
                      <a:pos x="T8" y="T9"/>
                    </a:cxn>
                  </a:cxnLst>
                  <a:rect l="T15" t="T16" r="T17" b="T18"/>
                  <a:pathLst>
                    <a:path w="25" h="6">
                      <a:moveTo>
                        <a:pt x="25" y="6"/>
                      </a:moveTo>
                      <a:lnTo>
                        <a:pt x="0" y="1"/>
                      </a:lnTo>
                      <a:lnTo>
                        <a:pt x="0" y="0"/>
                      </a:lnTo>
                      <a:lnTo>
                        <a:pt x="25" y="3"/>
                      </a:lnTo>
                      <a:lnTo>
                        <a:pt x="25" y="6"/>
                      </a:lnTo>
                      <a:close/>
                    </a:path>
                  </a:pathLst>
                </a:custGeom>
                <a:solidFill>
                  <a:srgbClr val="AAAAAA"/>
                </a:solidFill>
                <a:ln w="9525">
                  <a:noFill/>
                  <a:round/>
                  <a:headEnd/>
                  <a:tailEnd/>
                </a:ln>
              </p:spPr>
              <p:txBody>
                <a:bodyPr/>
                <a:lstStyle/>
                <a:p>
                  <a:endParaRPr lang="en-US"/>
                </a:p>
              </p:txBody>
            </p:sp>
            <p:sp>
              <p:nvSpPr>
                <p:cNvPr id="37481" name="Freeform 1036"/>
                <p:cNvSpPr>
                  <a:spLocks/>
                </p:cNvSpPr>
                <p:nvPr/>
              </p:nvSpPr>
              <p:spPr bwMode="auto">
                <a:xfrm>
                  <a:off x="1378" y="1495"/>
                  <a:ext cx="25" cy="3"/>
                </a:xfrm>
                <a:custGeom>
                  <a:avLst/>
                  <a:gdLst>
                    <a:gd name="T0" fmla="*/ 25 w 25"/>
                    <a:gd name="T1" fmla="*/ 3 h 3"/>
                    <a:gd name="T2" fmla="*/ 0 w 25"/>
                    <a:gd name="T3" fmla="*/ 0 h 3"/>
                    <a:gd name="T4" fmla="*/ 25 w 25"/>
                    <a:gd name="T5" fmla="*/ 1 h 3"/>
                    <a:gd name="T6" fmla="*/ 25 w 25"/>
                    <a:gd name="T7" fmla="*/ 3 h 3"/>
                    <a:gd name="T8" fmla="*/ 0 60000 65536"/>
                    <a:gd name="T9" fmla="*/ 0 60000 65536"/>
                    <a:gd name="T10" fmla="*/ 0 60000 65536"/>
                    <a:gd name="T11" fmla="*/ 0 60000 65536"/>
                    <a:gd name="T12" fmla="*/ 0 w 25"/>
                    <a:gd name="T13" fmla="*/ 0 h 3"/>
                    <a:gd name="T14" fmla="*/ 25 w 25"/>
                    <a:gd name="T15" fmla="*/ 3 h 3"/>
                  </a:gdLst>
                  <a:ahLst/>
                  <a:cxnLst>
                    <a:cxn ang="T8">
                      <a:pos x="T0" y="T1"/>
                    </a:cxn>
                    <a:cxn ang="T9">
                      <a:pos x="T2" y="T3"/>
                    </a:cxn>
                    <a:cxn ang="T10">
                      <a:pos x="T4" y="T5"/>
                    </a:cxn>
                    <a:cxn ang="T11">
                      <a:pos x="T6" y="T7"/>
                    </a:cxn>
                  </a:cxnLst>
                  <a:rect l="T12" t="T13" r="T14" b="T15"/>
                  <a:pathLst>
                    <a:path w="25" h="3">
                      <a:moveTo>
                        <a:pt x="25" y="3"/>
                      </a:moveTo>
                      <a:lnTo>
                        <a:pt x="0" y="0"/>
                      </a:lnTo>
                      <a:lnTo>
                        <a:pt x="25" y="1"/>
                      </a:lnTo>
                      <a:lnTo>
                        <a:pt x="25" y="3"/>
                      </a:lnTo>
                      <a:close/>
                    </a:path>
                  </a:pathLst>
                </a:custGeom>
                <a:solidFill>
                  <a:srgbClr val="A8A8A8"/>
                </a:solidFill>
                <a:ln w="9525">
                  <a:noFill/>
                  <a:round/>
                  <a:headEnd/>
                  <a:tailEnd/>
                </a:ln>
              </p:spPr>
              <p:txBody>
                <a:bodyPr/>
                <a:lstStyle/>
                <a:p>
                  <a:endParaRPr lang="en-US"/>
                </a:p>
              </p:txBody>
            </p:sp>
            <p:sp>
              <p:nvSpPr>
                <p:cNvPr id="37482" name="Freeform 1037"/>
                <p:cNvSpPr>
                  <a:spLocks/>
                </p:cNvSpPr>
                <p:nvPr/>
              </p:nvSpPr>
              <p:spPr bwMode="auto">
                <a:xfrm>
                  <a:off x="1378" y="1491"/>
                  <a:ext cx="25" cy="5"/>
                </a:xfrm>
                <a:custGeom>
                  <a:avLst/>
                  <a:gdLst>
                    <a:gd name="T0" fmla="*/ 25 w 25"/>
                    <a:gd name="T1" fmla="*/ 5 h 5"/>
                    <a:gd name="T2" fmla="*/ 0 w 25"/>
                    <a:gd name="T3" fmla="*/ 4 h 5"/>
                    <a:gd name="T4" fmla="*/ 0 w 25"/>
                    <a:gd name="T5" fmla="*/ 0 h 5"/>
                    <a:gd name="T6" fmla="*/ 25 w 25"/>
                    <a:gd name="T7" fmla="*/ 4 h 5"/>
                    <a:gd name="T8" fmla="*/ 25 w 25"/>
                    <a:gd name="T9" fmla="*/ 5 h 5"/>
                    <a:gd name="T10" fmla="*/ 0 60000 65536"/>
                    <a:gd name="T11" fmla="*/ 0 60000 65536"/>
                    <a:gd name="T12" fmla="*/ 0 60000 65536"/>
                    <a:gd name="T13" fmla="*/ 0 60000 65536"/>
                    <a:gd name="T14" fmla="*/ 0 60000 65536"/>
                    <a:gd name="T15" fmla="*/ 0 w 25"/>
                    <a:gd name="T16" fmla="*/ 0 h 5"/>
                    <a:gd name="T17" fmla="*/ 25 w 25"/>
                    <a:gd name="T18" fmla="*/ 5 h 5"/>
                  </a:gdLst>
                  <a:ahLst/>
                  <a:cxnLst>
                    <a:cxn ang="T10">
                      <a:pos x="T0" y="T1"/>
                    </a:cxn>
                    <a:cxn ang="T11">
                      <a:pos x="T2" y="T3"/>
                    </a:cxn>
                    <a:cxn ang="T12">
                      <a:pos x="T4" y="T5"/>
                    </a:cxn>
                    <a:cxn ang="T13">
                      <a:pos x="T6" y="T7"/>
                    </a:cxn>
                    <a:cxn ang="T14">
                      <a:pos x="T8" y="T9"/>
                    </a:cxn>
                  </a:cxnLst>
                  <a:rect l="T15" t="T16" r="T17" b="T18"/>
                  <a:pathLst>
                    <a:path w="25" h="5">
                      <a:moveTo>
                        <a:pt x="25" y="5"/>
                      </a:moveTo>
                      <a:lnTo>
                        <a:pt x="0" y="4"/>
                      </a:lnTo>
                      <a:lnTo>
                        <a:pt x="0" y="0"/>
                      </a:lnTo>
                      <a:lnTo>
                        <a:pt x="25" y="4"/>
                      </a:lnTo>
                      <a:lnTo>
                        <a:pt x="25" y="5"/>
                      </a:lnTo>
                      <a:close/>
                    </a:path>
                  </a:pathLst>
                </a:custGeom>
                <a:solidFill>
                  <a:srgbClr val="A5A5A5"/>
                </a:solidFill>
                <a:ln w="9525">
                  <a:noFill/>
                  <a:round/>
                  <a:headEnd/>
                  <a:tailEnd/>
                </a:ln>
              </p:spPr>
              <p:txBody>
                <a:bodyPr/>
                <a:lstStyle/>
                <a:p>
                  <a:endParaRPr lang="en-US"/>
                </a:p>
              </p:txBody>
            </p:sp>
            <p:sp>
              <p:nvSpPr>
                <p:cNvPr id="37483" name="Freeform 1038"/>
                <p:cNvSpPr>
                  <a:spLocks/>
                </p:cNvSpPr>
                <p:nvPr/>
              </p:nvSpPr>
              <p:spPr bwMode="auto">
                <a:xfrm>
                  <a:off x="1378" y="1488"/>
                  <a:ext cx="25" cy="7"/>
                </a:xfrm>
                <a:custGeom>
                  <a:avLst/>
                  <a:gdLst>
                    <a:gd name="T0" fmla="*/ 25 w 25"/>
                    <a:gd name="T1" fmla="*/ 7 h 7"/>
                    <a:gd name="T2" fmla="*/ 0 w 25"/>
                    <a:gd name="T3" fmla="*/ 3 h 7"/>
                    <a:gd name="T4" fmla="*/ 0 w 25"/>
                    <a:gd name="T5" fmla="*/ 0 h 7"/>
                    <a:gd name="T6" fmla="*/ 5 w 25"/>
                    <a:gd name="T7" fmla="*/ 0 h 7"/>
                    <a:gd name="T8" fmla="*/ 25 w 25"/>
                    <a:gd name="T9" fmla="*/ 3 h 7"/>
                    <a:gd name="T10" fmla="*/ 25 w 25"/>
                    <a:gd name="T11" fmla="*/ 7 h 7"/>
                    <a:gd name="T12" fmla="*/ 0 60000 65536"/>
                    <a:gd name="T13" fmla="*/ 0 60000 65536"/>
                    <a:gd name="T14" fmla="*/ 0 60000 65536"/>
                    <a:gd name="T15" fmla="*/ 0 60000 65536"/>
                    <a:gd name="T16" fmla="*/ 0 60000 65536"/>
                    <a:gd name="T17" fmla="*/ 0 60000 65536"/>
                    <a:gd name="T18" fmla="*/ 0 w 25"/>
                    <a:gd name="T19" fmla="*/ 0 h 7"/>
                    <a:gd name="T20" fmla="*/ 25 w 25"/>
                    <a:gd name="T21" fmla="*/ 7 h 7"/>
                  </a:gdLst>
                  <a:ahLst/>
                  <a:cxnLst>
                    <a:cxn ang="T12">
                      <a:pos x="T0" y="T1"/>
                    </a:cxn>
                    <a:cxn ang="T13">
                      <a:pos x="T2" y="T3"/>
                    </a:cxn>
                    <a:cxn ang="T14">
                      <a:pos x="T4" y="T5"/>
                    </a:cxn>
                    <a:cxn ang="T15">
                      <a:pos x="T6" y="T7"/>
                    </a:cxn>
                    <a:cxn ang="T16">
                      <a:pos x="T8" y="T9"/>
                    </a:cxn>
                    <a:cxn ang="T17">
                      <a:pos x="T10" y="T11"/>
                    </a:cxn>
                  </a:cxnLst>
                  <a:rect l="T18" t="T19" r="T20" b="T21"/>
                  <a:pathLst>
                    <a:path w="25" h="7">
                      <a:moveTo>
                        <a:pt x="25" y="7"/>
                      </a:moveTo>
                      <a:lnTo>
                        <a:pt x="0" y="3"/>
                      </a:lnTo>
                      <a:lnTo>
                        <a:pt x="0" y="0"/>
                      </a:lnTo>
                      <a:lnTo>
                        <a:pt x="5" y="0"/>
                      </a:lnTo>
                      <a:lnTo>
                        <a:pt x="25" y="3"/>
                      </a:lnTo>
                      <a:lnTo>
                        <a:pt x="25" y="7"/>
                      </a:lnTo>
                      <a:close/>
                    </a:path>
                  </a:pathLst>
                </a:custGeom>
                <a:solidFill>
                  <a:srgbClr val="A2A2A2"/>
                </a:solidFill>
                <a:ln w="9525">
                  <a:noFill/>
                  <a:round/>
                  <a:headEnd/>
                  <a:tailEnd/>
                </a:ln>
              </p:spPr>
              <p:txBody>
                <a:bodyPr/>
                <a:lstStyle/>
                <a:p>
                  <a:endParaRPr lang="en-US"/>
                </a:p>
              </p:txBody>
            </p:sp>
            <p:sp>
              <p:nvSpPr>
                <p:cNvPr id="37484" name="Freeform 1039"/>
                <p:cNvSpPr>
                  <a:spLocks/>
                </p:cNvSpPr>
                <p:nvPr/>
              </p:nvSpPr>
              <p:spPr bwMode="auto">
                <a:xfrm>
                  <a:off x="1383" y="1488"/>
                  <a:ext cx="20" cy="3"/>
                </a:xfrm>
                <a:custGeom>
                  <a:avLst/>
                  <a:gdLst>
                    <a:gd name="T0" fmla="*/ 20 w 20"/>
                    <a:gd name="T1" fmla="*/ 3 h 3"/>
                    <a:gd name="T2" fmla="*/ 0 w 20"/>
                    <a:gd name="T3" fmla="*/ 0 h 3"/>
                    <a:gd name="T4" fmla="*/ 15 w 20"/>
                    <a:gd name="T5" fmla="*/ 0 h 3"/>
                    <a:gd name="T6" fmla="*/ 20 w 20"/>
                    <a:gd name="T7" fmla="*/ 0 h 3"/>
                    <a:gd name="T8" fmla="*/ 20 w 20"/>
                    <a:gd name="T9" fmla="*/ 3 h 3"/>
                    <a:gd name="T10" fmla="*/ 0 60000 65536"/>
                    <a:gd name="T11" fmla="*/ 0 60000 65536"/>
                    <a:gd name="T12" fmla="*/ 0 60000 65536"/>
                    <a:gd name="T13" fmla="*/ 0 60000 65536"/>
                    <a:gd name="T14" fmla="*/ 0 60000 65536"/>
                    <a:gd name="T15" fmla="*/ 0 w 20"/>
                    <a:gd name="T16" fmla="*/ 0 h 3"/>
                    <a:gd name="T17" fmla="*/ 20 w 20"/>
                    <a:gd name="T18" fmla="*/ 3 h 3"/>
                  </a:gdLst>
                  <a:ahLst/>
                  <a:cxnLst>
                    <a:cxn ang="T10">
                      <a:pos x="T0" y="T1"/>
                    </a:cxn>
                    <a:cxn ang="T11">
                      <a:pos x="T2" y="T3"/>
                    </a:cxn>
                    <a:cxn ang="T12">
                      <a:pos x="T4" y="T5"/>
                    </a:cxn>
                    <a:cxn ang="T13">
                      <a:pos x="T6" y="T7"/>
                    </a:cxn>
                    <a:cxn ang="T14">
                      <a:pos x="T8" y="T9"/>
                    </a:cxn>
                  </a:cxnLst>
                  <a:rect l="T15" t="T16" r="T17" b="T18"/>
                  <a:pathLst>
                    <a:path w="20" h="3">
                      <a:moveTo>
                        <a:pt x="20" y="3"/>
                      </a:moveTo>
                      <a:lnTo>
                        <a:pt x="0" y="0"/>
                      </a:lnTo>
                      <a:lnTo>
                        <a:pt x="15" y="0"/>
                      </a:lnTo>
                      <a:lnTo>
                        <a:pt x="20" y="0"/>
                      </a:lnTo>
                      <a:lnTo>
                        <a:pt x="20" y="3"/>
                      </a:lnTo>
                      <a:close/>
                    </a:path>
                  </a:pathLst>
                </a:custGeom>
                <a:solidFill>
                  <a:srgbClr val="9F9F9F"/>
                </a:solidFill>
                <a:ln w="9525">
                  <a:noFill/>
                  <a:round/>
                  <a:headEnd/>
                  <a:tailEnd/>
                </a:ln>
              </p:spPr>
              <p:txBody>
                <a:bodyPr/>
                <a:lstStyle/>
                <a:p>
                  <a:endParaRPr lang="en-US"/>
                </a:p>
              </p:txBody>
            </p:sp>
            <p:sp>
              <p:nvSpPr>
                <p:cNvPr id="37485" name="Freeform 1040"/>
                <p:cNvSpPr>
                  <a:spLocks/>
                </p:cNvSpPr>
                <p:nvPr/>
              </p:nvSpPr>
              <p:spPr bwMode="auto">
                <a:xfrm>
                  <a:off x="1398" y="1488"/>
                  <a:ext cx="5" cy="1"/>
                </a:xfrm>
                <a:custGeom>
                  <a:avLst/>
                  <a:gdLst>
                    <a:gd name="T0" fmla="*/ 5 w 5"/>
                    <a:gd name="T1" fmla="*/ 0 h 1"/>
                    <a:gd name="T2" fmla="*/ 0 w 5"/>
                    <a:gd name="T3" fmla="*/ 0 h 1"/>
                    <a:gd name="T4" fmla="*/ 5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5" y="0"/>
                      </a:moveTo>
                      <a:lnTo>
                        <a:pt x="0" y="0"/>
                      </a:lnTo>
                      <a:lnTo>
                        <a:pt x="5" y="0"/>
                      </a:lnTo>
                      <a:close/>
                    </a:path>
                  </a:pathLst>
                </a:custGeom>
                <a:solidFill>
                  <a:srgbClr val="999999"/>
                </a:solidFill>
                <a:ln w="9525">
                  <a:noFill/>
                  <a:round/>
                  <a:headEnd/>
                  <a:tailEnd/>
                </a:ln>
              </p:spPr>
              <p:txBody>
                <a:bodyPr/>
                <a:lstStyle/>
                <a:p>
                  <a:endParaRPr lang="en-US"/>
                </a:p>
              </p:txBody>
            </p:sp>
            <p:sp>
              <p:nvSpPr>
                <p:cNvPr id="37486" name="Freeform 1041"/>
                <p:cNvSpPr>
                  <a:spLocks/>
                </p:cNvSpPr>
                <p:nvPr/>
              </p:nvSpPr>
              <p:spPr bwMode="auto">
                <a:xfrm>
                  <a:off x="1377" y="1488"/>
                  <a:ext cx="31" cy="113"/>
                </a:xfrm>
                <a:custGeom>
                  <a:avLst/>
                  <a:gdLst>
                    <a:gd name="T0" fmla="*/ 31 w 31"/>
                    <a:gd name="T1" fmla="*/ 113 h 113"/>
                    <a:gd name="T2" fmla="*/ 26 w 31"/>
                    <a:gd name="T3" fmla="*/ 0 h 113"/>
                    <a:gd name="T4" fmla="*/ 1 w 31"/>
                    <a:gd name="T5" fmla="*/ 0 h 113"/>
                    <a:gd name="T6" fmla="*/ 0 w 31"/>
                    <a:gd name="T7" fmla="*/ 111 h 113"/>
                    <a:gd name="T8" fmla="*/ 31 w 31"/>
                    <a:gd name="T9" fmla="*/ 113 h 113"/>
                    <a:gd name="T10" fmla="*/ 0 60000 65536"/>
                    <a:gd name="T11" fmla="*/ 0 60000 65536"/>
                    <a:gd name="T12" fmla="*/ 0 60000 65536"/>
                    <a:gd name="T13" fmla="*/ 0 60000 65536"/>
                    <a:gd name="T14" fmla="*/ 0 60000 65536"/>
                    <a:gd name="T15" fmla="*/ 0 w 31"/>
                    <a:gd name="T16" fmla="*/ 0 h 113"/>
                    <a:gd name="T17" fmla="*/ 31 w 31"/>
                    <a:gd name="T18" fmla="*/ 113 h 113"/>
                  </a:gdLst>
                  <a:ahLst/>
                  <a:cxnLst>
                    <a:cxn ang="T10">
                      <a:pos x="T0" y="T1"/>
                    </a:cxn>
                    <a:cxn ang="T11">
                      <a:pos x="T2" y="T3"/>
                    </a:cxn>
                    <a:cxn ang="T12">
                      <a:pos x="T4" y="T5"/>
                    </a:cxn>
                    <a:cxn ang="T13">
                      <a:pos x="T6" y="T7"/>
                    </a:cxn>
                    <a:cxn ang="T14">
                      <a:pos x="T8" y="T9"/>
                    </a:cxn>
                  </a:cxnLst>
                  <a:rect l="T15" t="T16" r="T17" b="T18"/>
                  <a:pathLst>
                    <a:path w="31" h="113">
                      <a:moveTo>
                        <a:pt x="31" y="113"/>
                      </a:moveTo>
                      <a:lnTo>
                        <a:pt x="26" y="0"/>
                      </a:lnTo>
                      <a:lnTo>
                        <a:pt x="1" y="0"/>
                      </a:lnTo>
                      <a:lnTo>
                        <a:pt x="0" y="111"/>
                      </a:lnTo>
                      <a:lnTo>
                        <a:pt x="31" y="113"/>
                      </a:lnTo>
                    </a:path>
                  </a:pathLst>
                </a:custGeom>
                <a:noFill/>
                <a:ln w="0">
                  <a:solidFill>
                    <a:srgbClr val="000000"/>
                  </a:solidFill>
                  <a:round/>
                  <a:headEnd/>
                  <a:tailEnd/>
                </a:ln>
              </p:spPr>
              <p:txBody>
                <a:bodyPr/>
                <a:lstStyle/>
                <a:p>
                  <a:endParaRPr lang="en-US"/>
                </a:p>
              </p:txBody>
            </p:sp>
            <p:sp>
              <p:nvSpPr>
                <p:cNvPr id="37487" name="Freeform 1042"/>
                <p:cNvSpPr>
                  <a:spLocks/>
                </p:cNvSpPr>
                <p:nvPr/>
              </p:nvSpPr>
              <p:spPr bwMode="auto">
                <a:xfrm>
                  <a:off x="1398" y="1626"/>
                  <a:ext cx="2" cy="1"/>
                </a:xfrm>
                <a:custGeom>
                  <a:avLst/>
                  <a:gdLst>
                    <a:gd name="T0" fmla="*/ 0 w 2"/>
                    <a:gd name="T1" fmla="*/ 0 h 1"/>
                    <a:gd name="T2" fmla="*/ 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ABABAB"/>
                </a:solidFill>
                <a:ln w="9525">
                  <a:noFill/>
                  <a:round/>
                  <a:headEnd/>
                  <a:tailEnd/>
                </a:ln>
              </p:spPr>
              <p:txBody>
                <a:bodyPr/>
                <a:lstStyle/>
                <a:p>
                  <a:endParaRPr lang="en-US"/>
                </a:p>
              </p:txBody>
            </p:sp>
            <p:sp>
              <p:nvSpPr>
                <p:cNvPr id="37488" name="Freeform 1043"/>
                <p:cNvSpPr>
                  <a:spLocks noEditPoints="1"/>
                </p:cNvSpPr>
                <p:nvPr/>
              </p:nvSpPr>
              <p:spPr bwMode="auto">
                <a:xfrm>
                  <a:off x="1385" y="1581"/>
                  <a:ext cx="18" cy="45"/>
                </a:xfrm>
                <a:custGeom>
                  <a:avLst/>
                  <a:gdLst>
                    <a:gd name="T0" fmla="*/ 13 w 18"/>
                    <a:gd name="T1" fmla="*/ 45 h 45"/>
                    <a:gd name="T2" fmla="*/ 15 w 18"/>
                    <a:gd name="T3" fmla="*/ 45 h 45"/>
                    <a:gd name="T4" fmla="*/ 18 w 18"/>
                    <a:gd name="T5" fmla="*/ 45 h 45"/>
                    <a:gd name="T6" fmla="*/ 18 w 18"/>
                    <a:gd name="T7" fmla="*/ 43 h 45"/>
                    <a:gd name="T8" fmla="*/ 15 w 18"/>
                    <a:gd name="T9" fmla="*/ 45 h 45"/>
                    <a:gd name="T10" fmla="*/ 13 w 18"/>
                    <a:gd name="T11" fmla="*/ 45 h 45"/>
                    <a:gd name="T12" fmla="*/ 8 w 18"/>
                    <a:gd name="T13" fmla="*/ 45 h 45"/>
                    <a:gd name="T14" fmla="*/ 12 w 18"/>
                    <a:gd name="T15" fmla="*/ 45 h 45"/>
                    <a:gd name="T16" fmla="*/ 13 w 18"/>
                    <a:gd name="T17" fmla="*/ 45 h 45"/>
                    <a:gd name="T18" fmla="*/ 18 w 18"/>
                    <a:gd name="T19" fmla="*/ 5 h 45"/>
                    <a:gd name="T20" fmla="*/ 15 w 18"/>
                    <a:gd name="T21" fmla="*/ 3 h 45"/>
                    <a:gd name="T22" fmla="*/ 13 w 18"/>
                    <a:gd name="T23" fmla="*/ 3 h 45"/>
                    <a:gd name="T24" fmla="*/ 8 w 18"/>
                    <a:gd name="T25" fmla="*/ 3 h 45"/>
                    <a:gd name="T26" fmla="*/ 3 w 18"/>
                    <a:gd name="T27" fmla="*/ 3 h 45"/>
                    <a:gd name="T28" fmla="*/ 0 w 18"/>
                    <a:gd name="T29" fmla="*/ 3 h 45"/>
                    <a:gd name="T30" fmla="*/ 3 w 18"/>
                    <a:gd name="T31" fmla="*/ 3 h 45"/>
                    <a:gd name="T32" fmla="*/ 7 w 18"/>
                    <a:gd name="T33" fmla="*/ 3 h 45"/>
                    <a:gd name="T34" fmla="*/ 8 w 18"/>
                    <a:gd name="T35" fmla="*/ 0 h 45"/>
                    <a:gd name="T36" fmla="*/ 12 w 18"/>
                    <a:gd name="T37" fmla="*/ 0 h 45"/>
                    <a:gd name="T38" fmla="*/ 12 w 18"/>
                    <a:gd name="T39" fmla="*/ 3 h 45"/>
                    <a:gd name="T40" fmla="*/ 13 w 18"/>
                    <a:gd name="T41" fmla="*/ 3 h 45"/>
                    <a:gd name="T42" fmla="*/ 15 w 18"/>
                    <a:gd name="T43" fmla="*/ 3 h 45"/>
                    <a:gd name="T44" fmla="*/ 18 w 18"/>
                    <a:gd name="T45" fmla="*/ 5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45"/>
                    <a:gd name="T71" fmla="*/ 18 w 18"/>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45">
                      <a:moveTo>
                        <a:pt x="13" y="45"/>
                      </a:moveTo>
                      <a:lnTo>
                        <a:pt x="15" y="45"/>
                      </a:lnTo>
                      <a:lnTo>
                        <a:pt x="18" y="45"/>
                      </a:lnTo>
                      <a:lnTo>
                        <a:pt x="18" y="43"/>
                      </a:lnTo>
                      <a:lnTo>
                        <a:pt x="15" y="45"/>
                      </a:lnTo>
                      <a:lnTo>
                        <a:pt x="13" y="45"/>
                      </a:lnTo>
                      <a:lnTo>
                        <a:pt x="8" y="45"/>
                      </a:lnTo>
                      <a:lnTo>
                        <a:pt x="12" y="45"/>
                      </a:lnTo>
                      <a:lnTo>
                        <a:pt x="13" y="45"/>
                      </a:lnTo>
                      <a:close/>
                      <a:moveTo>
                        <a:pt x="18" y="5"/>
                      </a:moveTo>
                      <a:lnTo>
                        <a:pt x="15" y="3"/>
                      </a:lnTo>
                      <a:lnTo>
                        <a:pt x="13" y="3"/>
                      </a:lnTo>
                      <a:lnTo>
                        <a:pt x="8" y="3"/>
                      </a:lnTo>
                      <a:lnTo>
                        <a:pt x="3" y="3"/>
                      </a:lnTo>
                      <a:lnTo>
                        <a:pt x="0" y="3"/>
                      </a:lnTo>
                      <a:lnTo>
                        <a:pt x="3" y="3"/>
                      </a:lnTo>
                      <a:lnTo>
                        <a:pt x="7" y="3"/>
                      </a:lnTo>
                      <a:lnTo>
                        <a:pt x="8" y="0"/>
                      </a:lnTo>
                      <a:lnTo>
                        <a:pt x="12" y="0"/>
                      </a:lnTo>
                      <a:lnTo>
                        <a:pt x="12" y="3"/>
                      </a:lnTo>
                      <a:lnTo>
                        <a:pt x="13" y="3"/>
                      </a:lnTo>
                      <a:lnTo>
                        <a:pt x="15" y="3"/>
                      </a:lnTo>
                      <a:lnTo>
                        <a:pt x="18" y="5"/>
                      </a:lnTo>
                      <a:close/>
                    </a:path>
                  </a:pathLst>
                </a:custGeom>
                <a:solidFill>
                  <a:srgbClr val="ACACAC"/>
                </a:solidFill>
                <a:ln w="9525">
                  <a:noFill/>
                  <a:round/>
                  <a:headEnd/>
                  <a:tailEnd/>
                </a:ln>
              </p:spPr>
              <p:txBody>
                <a:bodyPr/>
                <a:lstStyle/>
                <a:p>
                  <a:endParaRPr lang="en-US"/>
                </a:p>
              </p:txBody>
            </p:sp>
            <p:sp>
              <p:nvSpPr>
                <p:cNvPr id="37489" name="Freeform 1044"/>
                <p:cNvSpPr>
                  <a:spLocks noEditPoints="1"/>
                </p:cNvSpPr>
                <p:nvPr/>
              </p:nvSpPr>
              <p:spPr bwMode="auto">
                <a:xfrm>
                  <a:off x="1380" y="1584"/>
                  <a:ext cx="25" cy="42"/>
                </a:xfrm>
                <a:custGeom>
                  <a:avLst/>
                  <a:gdLst>
                    <a:gd name="T0" fmla="*/ 23 w 25"/>
                    <a:gd name="T1" fmla="*/ 2 h 42"/>
                    <a:gd name="T2" fmla="*/ 20 w 25"/>
                    <a:gd name="T3" fmla="*/ 0 h 42"/>
                    <a:gd name="T4" fmla="*/ 18 w 25"/>
                    <a:gd name="T5" fmla="*/ 0 h 42"/>
                    <a:gd name="T6" fmla="*/ 13 w 25"/>
                    <a:gd name="T7" fmla="*/ 0 h 42"/>
                    <a:gd name="T8" fmla="*/ 8 w 25"/>
                    <a:gd name="T9" fmla="*/ 0 h 42"/>
                    <a:gd name="T10" fmla="*/ 5 w 25"/>
                    <a:gd name="T11" fmla="*/ 0 h 42"/>
                    <a:gd name="T12" fmla="*/ 3 w 25"/>
                    <a:gd name="T13" fmla="*/ 0 h 42"/>
                    <a:gd name="T14" fmla="*/ 3 w 25"/>
                    <a:gd name="T15" fmla="*/ 2 h 42"/>
                    <a:gd name="T16" fmla="*/ 0 w 25"/>
                    <a:gd name="T17" fmla="*/ 2 h 42"/>
                    <a:gd name="T18" fmla="*/ 3 w 25"/>
                    <a:gd name="T19" fmla="*/ 2 h 42"/>
                    <a:gd name="T20" fmla="*/ 8 w 25"/>
                    <a:gd name="T21" fmla="*/ 0 h 42"/>
                    <a:gd name="T22" fmla="*/ 13 w 25"/>
                    <a:gd name="T23" fmla="*/ 0 h 42"/>
                    <a:gd name="T24" fmla="*/ 18 w 25"/>
                    <a:gd name="T25" fmla="*/ 0 h 42"/>
                    <a:gd name="T26" fmla="*/ 20 w 25"/>
                    <a:gd name="T27" fmla="*/ 2 h 42"/>
                    <a:gd name="T28" fmla="*/ 25 w 25"/>
                    <a:gd name="T29" fmla="*/ 2 h 42"/>
                    <a:gd name="T30" fmla="*/ 23 w 25"/>
                    <a:gd name="T31" fmla="*/ 2 h 42"/>
                    <a:gd name="T32" fmla="*/ 13 w 25"/>
                    <a:gd name="T33" fmla="*/ 42 h 42"/>
                    <a:gd name="T34" fmla="*/ 18 w 25"/>
                    <a:gd name="T35" fmla="*/ 42 h 42"/>
                    <a:gd name="T36" fmla="*/ 20 w 25"/>
                    <a:gd name="T37" fmla="*/ 42 h 42"/>
                    <a:gd name="T38" fmla="*/ 23 w 25"/>
                    <a:gd name="T39" fmla="*/ 40 h 42"/>
                    <a:gd name="T40" fmla="*/ 25 w 25"/>
                    <a:gd name="T41" fmla="*/ 40 h 42"/>
                    <a:gd name="T42" fmla="*/ 20 w 25"/>
                    <a:gd name="T43" fmla="*/ 40 h 42"/>
                    <a:gd name="T44" fmla="*/ 18 w 25"/>
                    <a:gd name="T45" fmla="*/ 42 h 42"/>
                    <a:gd name="T46" fmla="*/ 13 w 25"/>
                    <a:gd name="T47" fmla="*/ 42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2"/>
                    <a:gd name="T74" fmla="*/ 25 w 25"/>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2">
                      <a:moveTo>
                        <a:pt x="23" y="2"/>
                      </a:moveTo>
                      <a:lnTo>
                        <a:pt x="20" y="0"/>
                      </a:lnTo>
                      <a:lnTo>
                        <a:pt x="18" y="0"/>
                      </a:lnTo>
                      <a:lnTo>
                        <a:pt x="13" y="0"/>
                      </a:lnTo>
                      <a:lnTo>
                        <a:pt x="8" y="0"/>
                      </a:lnTo>
                      <a:lnTo>
                        <a:pt x="5" y="0"/>
                      </a:lnTo>
                      <a:lnTo>
                        <a:pt x="3" y="0"/>
                      </a:lnTo>
                      <a:lnTo>
                        <a:pt x="3" y="2"/>
                      </a:lnTo>
                      <a:lnTo>
                        <a:pt x="0" y="2"/>
                      </a:lnTo>
                      <a:lnTo>
                        <a:pt x="3" y="2"/>
                      </a:lnTo>
                      <a:lnTo>
                        <a:pt x="8" y="0"/>
                      </a:lnTo>
                      <a:lnTo>
                        <a:pt x="13" y="0"/>
                      </a:lnTo>
                      <a:lnTo>
                        <a:pt x="18" y="0"/>
                      </a:lnTo>
                      <a:lnTo>
                        <a:pt x="20" y="2"/>
                      </a:lnTo>
                      <a:lnTo>
                        <a:pt x="25" y="2"/>
                      </a:lnTo>
                      <a:lnTo>
                        <a:pt x="23" y="2"/>
                      </a:lnTo>
                      <a:close/>
                      <a:moveTo>
                        <a:pt x="13" y="42"/>
                      </a:moveTo>
                      <a:lnTo>
                        <a:pt x="18" y="42"/>
                      </a:lnTo>
                      <a:lnTo>
                        <a:pt x="20" y="42"/>
                      </a:lnTo>
                      <a:lnTo>
                        <a:pt x="23" y="40"/>
                      </a:lnTo>
                      <a:lnTo>
                        <a:pt x="25" y="40"/>
                      </a:lnTo>
                      <a:lnTo>
                        <a:pt x="20" y="40"/>
                      </a:lnTo>
                      <a:lnTo>
                        <a:pt x="18" y="42"/>
                      </a:lnTo>
                      <a:lnTo>
                        <a:pt x="13" y="42"/>
                      </a:lnTo>
                      <a:close/>
                    </a:path>
                  </a:pathLst>
                </a:custGeom>
                <a:solidFill>
                  <a:srgbClr val="AEAEAE"/>
                </a:solidFill>
                <a:ln w="9525">
                  <a:noFill/>
                  <a:round/>
                  <a:headEnd/>
                  <a:tailEnd/>
                </a:ln>
              </p:spPr>
              <p:txBody>
                <a:bodyPr/>
                <a:lstStyle/>
                <a:p>
                  <a:endParaRPr lang="en-US"/>
                </a:p>
              </p:txBody>
            </p:sp>
            <p:sp>
              <p:nvSpPr>
                <p:cNvPr id="37490" name="Freeform 1045"/>
                <p:cNvSpPr>
                  <a:spLocks noEditPoints="1"/>
                </p:cNvSpPr>
                <p:nvPr/>
              </p:nvSpPr>
              <p:spPr bwMode="auto">
                <a:xfrm>
                  <a:off x="1378" y="1584"/>
                  <a:ext cx="27" cy="42"/>
                </a:xfrm>
                <a:custGeom>
                  <a:avLst/>
                  <a:gdLst>
                    <a:gd name="T0" fmla="*/ 27 w 27"/>
                    <a:gd name="T1" fmla="*/ 2 h 42"/>
                    <a:gd name="T2" fmla="*/ 22 w 27"/>
                    <a:gd name="T3" fmla="*/ 2 h 42"/>
                    <a:gd name="T4" fmla="*/ 20 w 27"/>
                    <a:gd name="T5" fmla="*/ 0 h 42"/>
                    <a:gd name="T6" fmla="*/ 15 w 27"/>
                    <a:gd name="T7" fmla="*/ 0 h 42"/>
                    <a:gd name="T8" fmla="*/ 10 w 27"/>
                    <a:gd name="T9" fmla="*/ 0 h 42"/>
                    <a:gd name="T10" fmla="*/ 5 w 27"/>
                    <a:gd name="T11" fmla="*/ 2 h 42"/>
                    <a:gd name="T12" fmla="*/ 2 w 27"/>
                    <a:gd name="T13" fmla="*/ 2 h 42"/>
                    <a:gd name="T14" fmla="*/ 2 w 27"/>
                    <a:gd name="T15" fmla="*/ 4 h 42"/>
                    <a:gd name="T16" fmla="*/ 0 w 27"/>
                    <a:gd name="T17" fmla="*/ 4 h 42"/>
                    <a:gd name="T18" fmla="*/ 2 w 27"/>
                    <a:gd name="T19" fmla="*/ 4 h 42"/>
                    <a:gd name="T20" fmla="*/ 7 w 27"/>
                    <a:gd name="T21" fmla="*/ 2 h 42"/>
                    <a:gd name="T22" fmla="*/ 10 w 27"/>
                    <a:gd name="T23" fmla="*/ 0 h 42"/>
                    <a:gd name="T24" fmla="*/ 15 w 27"/>
                    <a:gd name="T25" fmla="*/ 0 h 42"/>
                    <a:gd name="T26" fmla="*/ 20 w 27"/>
                    <a:gd name="T27" fmla="*/ 0 h 42"/>
                    <a:gd name="T28" fmla="*/ 22 w 27"/>
                    <a:gd name="T29" fmla="*/ 2 h 42"/>
                    <a:gd name="T30" fmla="*/ 27 w 27"/>
                    <a:gd name="T31" fmla="*/ 4 h 42"/>
                    <a:gd name="T32" fmla="*/ 27 w 27"/>
                    <a:gd name="T33" fmla="*/ 2 h 42"/>
                    <a:gd name="T34" fmla="*/ 15 w 27"/>
                    <a:gd name="T35" fmla="*/ 42 h 42"/>
                    <a:gd name="T36" fmla="*/ 20 w 27"/>
                    <a:gd name="T37" fmla="*/ 42 h 42"/>
                    <a:gd name="T38" fmla="*/ 22 w 27"/>
                    <a:gd name="T39" fmla="*/ 40 h 42"/>
                    <a:gd name="T40" fmla="*/ 27 w 27"/>
                    <a:gd name="T41" fmla="*/ 40 h 42"/>
                    <a:gd name="T42" fmla="*/ 27 w 27"/>
                    <a:gd name="T43" fmla="*/ 37 h 42"/>
                    <a:gd name="T44" fmla="*/ 22 w 27"/>
                    <a:gd name="T45" fmla="*/ 40 h 42"/>
                    <a:gd name="T46" fmla="*/ 20 w 27"/>
                    <a:gd name="T47" fmla="*/ 42 h 42"/>
                    <a:gd name="T48" fmla="*/ 15 w 27"/>
                    <a:gd name="T49" fmla="*/ 42 h 42"/>
                    <a:gd name="T50" fmla="*/ 14 w 27"/>
                    <a:gd name="T51" fmla="*/ 42 h 42"/>
                    <a:gd name="T52" fmla="*/ 15 w 27"/>
                    <a:gd name="T53" fmla="*/ 42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42"/>
                    <a:gd name="T83" fmla="*/ 27 w 27"/>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42">
                      <a:moveTo>
                        <a:pt x="27" y="2"/>
                      </a:moveTo>
                      <a:lnTo>
                        <a:pt x="22" y="2"/>
                      </a:lnTo>
                      <a:lnTo>
                        <a:pt x="20" y="0"/>
                      </a:lnTo>
                      <a:lnTo>
                        <a:pt x="15" y="0"/>
                      </a:lnTo>
                      <a:lnTo>
                        <a:pt x="10" y="0"/>
                      </a:lnTo>
                      <a:lnTo>
                        <a:pt x="5" y="2"/>
                      </a:lnTo>
                      <a:lnTo>
                        <a:pt x="2" y="2"/>
                      </a:lnTo>
                      <a:lnTo>
                        <a:pt x="2" y="4"/>
                      </a:lnTo>
                      <a:lnTo>
                        <a:pt x="0" y="4"/>
                      </a:lnTo>
                      <a:lnTo>
                        <a:pt x="2" y="4"/>
                      </a:lnTo>
                      <a:lnTo>
                        <a:pt x="7" y="2"/>
                      </a:lnTo>
                      <a:lnTo>
                        <a:pt x="10" y="0"/>
                      </a:lnTo>
                      <a:lnTo>
                        <a:pt x="15" y="0"/>
                      </a:lnTo>
                      <a:lnTo>
                        <a:pt x="20" y="0"/>
                      </a:lnTo>
                      <a:lnTo>
                        <a:pt x="22" y="2"/>
                      </a:lnTo>
                      <a:lnTo>
                        <a:pt x="27" y="4"/>
                      </a:lnTo>
                      <a:lnTo>
                        <a:pt x="27" y="2"/>
                      </a:lnTo>
                      <a:close/>
                      <a:moveTo>
                        <a:pt x="15" y="42"/>
                      </a:moveTo>
                      <a:lnTo>
                        <a:pt x="20" y="42"/>
                      </a:lnTo>
                      <a:lnTo>
                        <a:pt x="22" y="40"/>
                      </a:lnTo>
                      <a:lnTo>
                        <a:pt x="27" y="40"/>
                      </a:lnTo>
                      <a:lnTo>
                        <a:pt x="27" y="37"/>
                      </a:lnTo>
                      <a:lnTo>
                        <a:pt x="22" y="40"/>
                      </a:lnTo>
                      <a:lnTo>
                        <a:pt x="20" y="42"/>
                      </a:lnTo>
                      <a:lnTo>
                        <a:pt x="15" y="42"/>
                      </a:lnTo>
                      <a:lnTo>
                        <a:pt x="14" y="42"/>
                      </a:lnTo>
                      <a:lnTo>
                        <a:pt x="15" y="42"/>
                      </a:lnTo>
                      <a:close/>
                    </a:path>
                  </a:pathLst>
                </a:custGeom>
                <a:solidFill>
                  <a:srgbClr val="AFAFAF"/>
                </a:solidFill>
                <a:ln w="9525">
                  <a:noFill/>
                  <a:round/>
                  <a:headEnd/>
                  <a:tailEnd/>
                </a:ln>
              </p:spPr>
              <p:txBody>
                <a:bodyPr/>
                <a:lstStyle/>
                <a:p>
                  <a:endParaRPr lang="en-US"/>
                </a:p>
              </p:txBody>
            </p:sp>
            <p:sp>
              <p:nvSpPr>
                <p:cNvPr id="37491" name="Freeform 1046"/>
                <p:cNvSpPr>
                  <a:spLocks noEditPoints="1"/>
                </p:cNvSpPr>
                <p:nvPr/>
              </p:nvSpPr>
              <p:spPr bwMode="auto">
                <a:xfrm>
                  <a:off x="1378" y="1584"/>
                  <a:ext cx="30" cy="42"/>
                </a:xfrm>
                <a:custGeom>
                  <a:avLst/>
                  <a:gdLst>
                    <a:gd name="T0" fmla="*/ 27 w 30"/>
                    <a:gd name="T1" fmla="*/ 4 h 42"/>
                    <a:gd name="T2" fmla="*/ 22 w 30"/>
                    <a:gd name="T3" fmla="*/ 2 h 42"/>
                    <a:gd name="T4" fmla="*/ 20 w 30"/>
                    <a:gd name="T5" fmla="*/ 0 h 42"/>
                    <a:gd name="T6" fmla="*/ 15 w 30"/>
                    <a:gd name="T7" fmla="*/ 0 h 42"/>
                    <a:gd name="T8" fmla="*/ 10 w 30"/>
                    <a:gd name="T9" fmla="*/ 0 h 42"/>
                    <a:gd name="T10" fmla="*/ 7 w 30"/>
                    <a:gd name="T11" fmla="*/ 2 h 42"/>
                    <a:gd name="T12" fmla="*/ 2 w 30"/>
                    <a:gd name="T13" fmla="*/ 4 h 42"/>
                    <a:gd name="T14" fmla="*/ 0 w 30"/>
                    <a:gd name="T15" fmla="*/ 4 h 42"/>
                    <a:gd name="T16" fmla="*/ 0 w 30"/>
                    <a:gd name="T17" fmla="*/ 7 h 42"/>
                    <a:gd name="T18" fmla="*/ 2 w 30"/>
                    <a:gd name="T19" fmla="*/ 4 h 42"/>
                    <a:gd name="T20" fmla="*/ 7 w 30"/>
                    <a:gd name="T21" fmla="*/ 2 h 42"/>
                    <a:gd name="T22" fmla="*/ 10 w 30"/>
                    <a:gd name="T23" fmla="*/ 2 h 42"/>
                    <a:gd name="T24" fmla="*/ 15 w 30"/>
                    <a:gd name="T25" fmla="*/ 0 h 42"/>
                    <a:gd name="T26" fmla="*/ 19 w 30"/>
                    <a:gd name="T27" fmla="*/ 2 h 42"/>
                    <a:gd name="T28" fmla="*/ 22 w 30"/>
                    <a:gd name="T29" fmla="*/ 2 h 42"/>
                    <a:gd name="T30" fmla="*/ 25 w 30"/>
                    <a:gd name="T31" fmla="*/ 4 h 42"/>
                    <a:gd name="T32" fmla="*/ 30 w 30"/>
                    <a:gd name="T33" fmla="*/ 7 h 42"/>
                    <a:gd name="T34" fmla="*/ 27 w 30"/>
                    <a:gd name="T35" fmla="*/ 7 h 42"/>
                    <a:gd name="T36" fmla="*/ 27 w 30"/>
                    <a:gd name="T37" fmla="*/ 4 h 42"/>
                    <a:gd name="T38" fmla="*/ 14 w 30"/>
                    <a:gd name="T39" fmla="*/ 42 h 42"/>
                    <a:gd name="T40" fmla="*/ 15 w 30"/>
                    <a:gd name="T41" fmla="*/ 42 h 42"/>
                    <a:gd name="T42" fmla="*/ 20 w 30"/>
                    <a:gd name="T43" fmla="*/ 42 h 42"/>
                    <a:gd name="T44" fmla="*/ 22 w 30"/>
                    <a:gd name="T45" fmla="*/ 40 h 42"/>
                    <a:gd name="T46" fmla="*/ 27 w 30"/>
                    <a:gd name="T47" fmla="*/ 37 h 42"/>
                    <a:gd name="T48" fmla="*/ 27 w 30"/>
                    <a:gd name="T49" fmla="*/ 35 h 42"/>
                    <a:gd name="T50" fmla="*/ 30 w 30"/>
                    <a:gd name="T51" fmla="*/ 35 h 42"/>
                    <a:gd name="T52" fmla="*/ 25 w 30"/>
                    <a:gd name="T53" fmla="*/ 37 h 42"/>
                    <a:gd name="T54" fmla="*/ 22 w 30"/>
                    <a:gd name="T55" fmla="*/ 40 h 42"/>
                    <a:gd name="T56" fmla="*/ 19 w 30"/>
                    <a:gd name="T57" fmla="*/ 40 h 42"/>
                    <a:gd name="T58" fmla="*/ 15 w 30"/>
                    <a:gd name="T59" fmla="*/ 42 h 42"/>
                    <a:gd name="T60" fmla="*/ 14 w 30"/>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42"/>
                    <a:gd name="T95" fmla="*/ 30 w 30"/>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42">
                      <a:moveTo>
                        <a:pt x="27" y="4"/>
                      </a:moveTo>
                      <a:lnTo>
                        <a:pt x="22" y="2"/>
                      </a:lnTo>
                      <a:lnTo>
                        <a:pt x="20" y="0"/>
                      </a:lnTo>
                      <a:lnTo>
                        <a:pt x="15" y="0"/>
                      </a:lnTo>
                      <a:lnTo>
                        <a:pt x="10" y="0"/>
                      </a:lnTo>
                      <a:lnTo>
                        <a:pt x="7" y="2"/>
                      </a:lnTo>
                      <a:lnTo>
                        <a:pt x="2" y="4"/>
                      </a:lnTo>
                      <a:lnTo>
                        <a:pt x="0" y="4"/>
                      </a:lnTo>
                      <a:lnTo>
                        <a:pt x="0" y="7"/>
                      </a:lnTo>
                      <a:lnTo>
                        <a:pt x="2" y="4"/>
                      </a:lnTo>
                      <a:lnTo>
                        <a:pt x="7" y="2"/>
                      </a:lnTo>
                      <a:lnTo>
                        <a:pt x="10" y="2"/>
                      </a:lnTo>
                      <a:lnTo>
                        <a:pt x="15" y="0"/>
                      </a:lnTo>
                      <a:lnTo>
                        <a:pt x="19" y="2"/>
                      </a:lnTo>
                      <a:lnTo>
                        <a:pt x="22" y="2"/>
                      </a:lnTo>
                      <a:lnTo>
                        <a:pt x="25" y="4"/>
                      </a:lnTo>
                      <a:lnTo>
                        <a:pt x="30" y="7"/>
                      </a:lnTo>
                      <a:lnTo>
                        <a:pt x="27" y="7"/>
                      </a:lnTo>
                      <a:lnTo>
                        <a:pt x="27" y="4"/>
                      </a:lnTo>
                      <a:close/>
                      <a:moveTo>
                        <a:pt x="14" y="42"/>
                      </a:moveTo>
                      <a:lnTo>
                        <a:pt x="15" y="42"/>
                      </a:lnTo>
                      <a:lnTo>
                        <a:pt x="20" y="42"/>
                      </a:lnTo>
                      <a:lnTo>
                        <a:pt x="22" y="40"/>
                      </a:lnTo>
                      <a:lnTo>
                        <a:pt x="27" y="37"/>
                      </a:lnTo>
                      <a:lnTo>
                        <a:pt x="27" y="35"/>
                      </a:lnTo>
                      <a:lnTo>
                        <a:pt x="30" y="35"/>
                      </a:lnTo>
                      <a:lnTo>
                        <a:pt x="25" y="37"/>
                      </a:lnTo>
                      <a:lnTo>
                        <a:pt x="22" y="40"/>
                      </a:lnTo>
                      <a:lnTo>
                        <a:pt x="19" y="40"/>
                      </a:lnTo>
                      <a:lnTo>
                        <a:pt x="15" y="42"/>
                      </a:lnTo>
                      <a:lnTo>
                        <a:pt x="14" y="42"/>
                      </a:lnTo>
                      <a:close/>
                    </a:path>
                  </a:pathLst>
                </a:custGeom>
                <a:solidFill>
                  <a:srgbClr val="B1B1B1"/>
                </a:solidFill>
                <a:ln w="9525">
                  <a:noFill/>
                  <a:round/>
                  <a:headEnd/>
                  <a:tailEnd/>
                </a:ln>
              </p:spPr>
              <p:txBody>
                <a:bodyPr/>
                <a:lstStyle/>
                <a:p>
                  <a:endParaRPr lang="en-US"/>
                </a:p>
              </p:txBody>
            </p:sp>
            <p:sp>
              <p:nvSpPr>
                <p:cNvPr id="37492" name="Freeform 1047"/>
                <p:cNvSpPr>
                  <a:spLocks noEditPoints="1"/>
                </p:cNvSpPr>
                <p:nvPr/>
              </p:nvSpPr>
              <p:spPr bwMode="auto">
                <a:xfrm>
                  <a:off x="1377" y="1584"/>
                  <a:ext cx="31" cy="42"/>
                </a:xfrm>
                <a:custGeom>
                  <a:avLst/>
                  <a:gdLst>
                    <a:gd name="T0" fmla="*/ 31 w 31"/>
                    <a:gd name="T1" fmla="*/ 7 h 42"/>
                    <a:gd name="T2" fmla="*/ 26 w 31"/>
                    <a:gd name="T3" fmla="*/ 4 h 42"/>
                    <a:gd name="T4" fmla="*/ 23 w 31"/>
                    <a:gd name="T5" fmla="*/ 2 h 42"/>
                    <a:gd name="T6" fmla="*/ 20 w 31"/>
                    <a:gd name="T7" fmla="*/ 2 h 42"/>
                    <a:gd name="T8" fmla="*/ 16 w 31"/>
                    <a:gd name="T9" fmla="*/ 0 h 42"/>
                    <a:gd name="T10" fmla="*/ 11 w 31"/>
                    <a:gd name="T11" fmla="*/ 2 h 42"/>
                    <a:gd name="T12" fmla="*/ 8 w 31"/>
                    <a:gd name="T13" fmla="*/ 2 h 42"/>
                    <a:gd name="T14" fmla="*/ 3 w 31"/>
                    <a:gd name="T15" fmla="*/ 4 h 42"/>
                    <a:gd name="T16" fmla="*/ 1 w 31"/>
                    <a:gd name="T17" fmla="*/ 7 h 42"/>
                    <a:gd name="T18" fmla="*/ 0 w 31"/>
                    <a:gd name="T19" fmla="*/ 7 h 42"/>
                    <a:gd name="T20" fmla="*/ 0 w 31"/>
                    <a:gd name="T21" fmla="*/ 9 h 42"/>
                    <a:gd name="T22" fmla="*/ 1 w 31"/>
                    <a:gd name="T23" fmla="*/ 7 h 42"/>
                    <a:gd name="T24" fmla="*/ 3 w 31"/>
                    <a:gd name="T25" fmla="*/ 4 h 42"/>
                    <a:gd name="T26" fmla="*/ 8 w 31"/>
                    <a:gd name="T27" fmla="*/ 2 h 42"/>
                    <a:gd name="T28" fmla="*/ 11 w 31"/>
                    <a:gd name="T29" fmla="*/ 2 h 42"/>
                    <a:gd name="T30" fmla="*/ 16 w 31"/>
                    <a:gd name="T31" fmla="*/ 2 h 42"/>
                    <a:gd name="T32" fmla="*/ 20 w 31"/>
                    <a:gd name="T33" fmla="*/ 2 h 42"/>
                    <a:gd name="T34" fmla="*/ 23 w 31"/>
                    <a:gd name="T35" fmla="*/ 2 h 42"/>
                    <a:gd name="T36" fmla="*/ 26 w 31"/>
                    <a:gd name="T37" fmla="*/ 4 h 42"/>
                    <a:gd name="T38" fmla="*/ 28 w 31"/>
                    <a:gd name="T39" fmla="*/ 7 h 42"/>
                    <a:gd name="T40" fmla="*/ 31 w 31"/>
                    <a:gd name="T41" fmla="*/ 7 h 42"/>
                    <a:gd name="T42" fmla="*/ 15 w 31"/>
                    <a:gd name="T43" fmla="*/ 42 h 42"/>
                    <a:gd name="T44" fmla="*/ 16 w 31"/>
                    <a:gd name="T45" fmla="*/ 42 h 42"/>
                    <a:gd name="T46" fmla="*/ 20 w 31"/>
                    <a:gd name="T47" fmla="*/ 40 h 42"/>
                    <a:gd name="T48" fmla="*/ 23 w 31"/>
                    <a:gd name="T49" fmla="*/ 40 h 42"/>
                    <a:gd name="T50" fmla="*/ 26 w 31"/>
                    <a:gd name="T51" fmla="*/ 37 h 42"/>
                    <a:gd name="T52" fmla="*/ 31 w 31"/>
                    <a:gd name="T53" fmla="*/ 35 h 42"/>
                    <a:gd name="T54" fmla="*/ 28 w 31"/>
                    <a:gd name="T55" fmla="*/ 35 h 42"/>
                    <a:gd name="T56" fmla="*/ 26 w 31"/>
                    <a:gd name="T57" fmla="*/ 37 h 42"/>
                    <a:gd name="T58" fmla="*/ 23 w 31"/>
                    <a:gd name="T59" fmla="*/ 40 h 42"/>
                    <a:gd name="T60" fmla="*/ 20 w 31"/>
                    <a:gd name="T61" fmla="*/ 40 h 42"/>
                    <a:gd name="T62" fmla="*/ 16 w 31"/>
                    <a:gd name="T63" fmla="*/ 40 h 42"/>
                    <a:gd name="T64" fmla="*/ 11 w 31"/>
                    <a:gd name="T65" fmla="*/ 40 h 42"/>
                    <a:gd name="T66" fmla="*/ 15 w 31"/>
                    <a:gd name="T67" fmla="*/ 40 h 42"/>
                    <a:gd name="T68" fmla="*/ 15 w 31"/>
                    <a:gd name="T69" fmla="*/ 4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42"/>
                    <a:gd name="T107" fmla="*/ 31 w 3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42">
                      <a:moveTo>
                        <a:pt x="31" y="7"/>
                      </a:moveTo>
                      <a:lnTo>
                        <a:pt x="26" y="4"/>
                      </a:lnTo>
                      <a:lnTo>
                        <a:pt x="23" y="2"/>
                      </a:lnTo>
                      <a:lnTo>
                        <a:pt x="20" y="2"/>
                      </a:lnTo>
                      <a:lnTo>
                        <a:pt x="16" y="0"/>
                      </a:lnTo>
                      <a:lnTo>
                        <a:pt x="11" y="2"/>
                      </a:lnTo>
                      <a:lnTo>
                        <a:pt x="8" y="2"/>
                      </a:lnTo>
                      <a:lnTo>
                        <a:pt x="3" y="4"/>
                      </a:lnTo>
                      <a:lnTo>
                        <a:pt x="1" y="7"/>
                      </a:lnTo>
                      <a:lnTo>
                        <a:pt x="0" y="7"/>
                      </a:lnTo>
                      <a:lnTo>
                        <a:pt x="0" y="9"/>
                      </a:lnTo>
                      <a:lnTo>
                        <a:pt x="1" y="7"/>
                      </a:lnTo>
                      <a:lnTo>
                        <a:pt x="3" y="4"/>
                      </a:lnTo>
                      <a:lnTo>
                        <a:pt x="8" y="2"/>
                      </a:lnTo>
                      <a:lnTo>
                        <a:pt x="11" y="2"/>
                      </a:lnTo>
                      <a:lnTo>
                        <a:pt x="16" y="2"/>
                      </a:lnTo>
                      <a:lnTo>
                        <a:pt x="20" y="2"/>
                      </a:lnTo>
                      <a:lnTo>
                        <a:pt x="23" y="2"/>
                      </a:lnTo>
                      <a:lnTo>
                        <a:pt x="26" y="4"/>
                      </a:lnTo>
                      <a:lnTo>
                        <a:pt x="28" y="7"/>
                      </a:lnTo>
                      <a:lnTo>
                        <a:pt x="31" y="7"/>
                      </a:lnTo>
                      <a:close/>
                      <a:moveTo>
                        <a:pt x="15" y="42"/>
                      </a:moveTo>
                      <a:lnTo>
                        <a:pt x="16" y="42"/>
                      </a:lnTo>
                      <a:lnTo>
                        <a:pt x="20" y="40"/>
                      </a:lnTo>
                      <a:lnTo>
                        <a:pt x="23" y="40"/>
                      </a:lnTo>
                      <a:lnTo>
                        <a:pt x="26" y="37"/>
                      </a:lnTo>
                      <a:lnTo>
                        <a:pt x="31" y="35"/>
                      </a:lnTo>
                      <a:lnTo>
                        <a:pt x="28" y="35"/>
                      </a:lnTo>
                      <a:lnTo>
                        <a:pt x="26" y="37"/>
                      </a:lnTo>
                      <a:lnTo>
                        <a:pt x="23" y="40"/>
                      </a:lnTo>
                      <a:lnTo>
                        <a:pt x="20" y="40"/>
                      </a:lnTo>
                      <a:lnTo>
                        <a:pt x="16" y="40"/>
                      </a:lnTo>
                      <a:lnTo>
                        <a:pt x="11" y="40"/>
                      </a:lnTo>
                      <a:lnTo>
                        <a:pt x="15" y="40"/>
                      </a:lnTo>
                      <a:lnTo>
                        <a:pt x="15" y="42"/>
                      </a:lnTo>
                      <a:close/>
                    </a:path>
                  </a:pathLst>
                </a:custGeom>
                <a:solidFill>
                  <a:srgbClr val="B2B2B2"/>
                </a:solidFill>
                <a:ln w="9525">
                  <a:noFill/>
                  <a:round/>
                  <a:headEnd/>
                  <a:tailEnd/>
                </a:ln>
              </p:spPr>
              <p:txBody>
                <a:bodyPr/>
                <a:lstStyle/>
                <a:p>
                  <a:endParaRPr lang="en-US"/>
                </a:p>
              </p:txBody>
            </p:sp>
            <p:sp>
              <p:nvSpPr>
                <p:cNvPr id="37493" name="Freeform 1048"/>
                <p:cNvSpPr>
                  <a:spLocks noEditPoints="1"/>
                </p:cNvSpPr>
                <p:nvPr/>
              </p:nvSpPr>
              <p:spPr bwMode="auto">
                <a:xfrm>
                  <a:off x="1377" y="1586"/>
                  <a:ext cx="31" cy="38"/>
                </a:xfrm>
                <a:custGeom>
                  <a:avLst/>
                  <a:gdLst>
                    <a:gd name="T0" fmla="*/ 31 w 31"/>
                    <a:gd name="T1" fmla="*/ 5 h 38"/>
                    <a:gd name="T2" fmla="*/ 28 w 31"/>
                    <a:gd name="T3" fmla="*/ 5 h 38"/>
                    <a:gd name="T4" fmla="*/ 26 w 31"/>
                    <a:gd name="T5" fmla="*/ 2 h 38"/>
                    <a:gd name="T6" fmla="*/ 23 w 31"/>
                    <a:gd name="T7" fmla="*/ 0 h 38"/>
                    <a:gd name="T8" fmla="*/ 20 w 31"/>
                    <a:gd name="T9" fmla="*/ 0 h 38"/>
                    <a:gd name="T10" fmla="*/ 16 w 31"/>
                    <a:gd name="T11" fmla="*/ 0 h 38"/>
                    <a:gd name="T12" fmla="*/ 11 w 31"/>
                    <a:gd name="T13" fmla="*/ 0 h 38"/>
                    <a:gd name="T14" fmla="*/ 8 w 31"/>
                    <a:gd name="T15" fmla="*/ 0 h 38"/>
                    <a:gd name="T16" fmla="*/ 3 w 31"/>
                    <a:gd name="T17" fmla="*/ 2 h 38"/>
                    <a:gd name="T18" fmla="*/ 1 w 31"/>
                    <a:gd name="T19" fmla="*/ 5 h 38"/>
                    <a:gd name="T20" fmla="*/ 0 w 31"/>
                    <a:gd name="T21" fmla="*/ 7 h 38"/>
                    <a:gd name="T22" fmla="*/ 0 w 31"/>
                    <a:gd name="T23" fmla="*/ 10 h 38"/>
                    <a:gd name="T24" fmla="*/ 0 w 31"/>
                    <a:gd name="T25" fmla="*/ 7 h 38"/>
                    <a:gd name="T26" fmla="*/ 1 w 31"/>
                    <a:gd name="T27" fmla="*/ 5 h 38"/>
                    <a:gd name="T28" fmla="*/ 6 w 31"/>
                    <a:gd name="T29" fmla="*/ 2 h 38"/>
                    <a:gd name="T30" fmla="*/ 8 w 31"/>
                    <a:gd name="T31" fmla="*/ 0 h 38"/>
                    <a:gd name="T32" fmla="*/ 11 w 31"/>
                    <a:gd name="T33" fmla="*/ 0 h 38"/>
                    <a:gd name="T34" fmla="*/ 16 w 31"/>
                    <a:gd name="T35" fmla="*/ 0 h 38"/>
                    <a:gd name="T36" fmla="*/ 20 w 31"/>
                    <a:gd name="T37" fmla="*/ 0 h 38"/>
                    <a:gd name="T38" fmla="*/ 23 w 31"/>
                    <a:gd name="T39" fmla="*/ 0 h 38"/>
                    <a:gd name="T40" fmla="*/ 26 w 31"/>
                    <a:gd name="T41" fmla="*/ 2 h 38"/>
                    <a:gd name="T42" fmla="*/ 28 w 31"/>
                    <a:gd name="T43" fmla="*/ 5 h 38"/>
                    <a:gd name="T44" fmla="*/ 31 w 31"/>
                    <a:gd name="T45" fmla="*/ 7 h 38"/>
                    <a:gd name="T46" fmla="*/ 31 w 31"/>
                    <a:gd name="T47" fmla="*/ 5 h 38"/>
                    <a:gd name="T48" fmla="*/ 11 w 31"/>
                    <a:gd name="T49" fmla="*/ 38 h 38"/>
                    <a:gd name="T50" fmla="*/ 16 w 31"/>
                    <a:gd name="T51" fmla="*/ 38 h 38"/>
                    <a:gd name="T52" fmla="*/ 20 w 31"/>
                    <a:gd name="T53" fmla="*/ 38 h 38"/>
                    <a:gd name="T54" fmla="*/ 23 w 31"/>
                    <a:gd name="T55" fmla="*/ 38 h 38"/>
                    <a:gd name="T56" fmla="*/ 26 w 31"/>
                    <a:gd name="T57" fmla="*/ 35 h 38"/>
                    <a:gd name="T58" fmla="*/ 28 w 31"/>
                    <a:gd name="T59" fmla="*/ 33 h 38"/>
                    <a:gd name="T60" fmla="*/ 31 w 31"/>
                    <a:gd name="T61" fmla="*/ 33 h 38"/>
                    <a:gd name="T62" fmla="*/ 31 w 31"/>
                    <a:gd name="T63" fmla="*/ 30 h 38"/>
                    <a:gd name="T64" fmla="*/ 28 w 31"/>
                    <a:gd name="T65" fmla="*/ 33 h 38"/>
                    <a:gd name="T66" fmla="*/ 26 w 31"/>
                    <a:gd name="T67" fmla="*/ 35 h 38"/>
                    <a:gd name="T68" fmla="*/ 23 w 31"/>
                    <a:gd name="T69" fmla="*/ 38 h 38"/>
                    <a:gd name="T70" fmla="*/ 20 w 31"/>
                    <a:gd name="T71" fmla="*/ 38 h 38"/>
                    <a:gd name="T72" fmla="*/ 16 w 31"/>
                    <a:gd name="T73" fmla="*/ 38 h 38"/>
                    <a:gd name="T74" fmla="*/ 11 w 31"/>
                    <a:gd name="T75" fmla="*/ 38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
                    <a:gd name="T115" fmla="*/ 0 h 38"/>
                    <a:gd name="T116" fmla="*/ 31 w 31"/>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 h="38">
                      <a:moveTo>
                        <a:pt x="31" y="5"/>
                      </a:moveTo>
                      <a:lnTo>
                        <a:pt x="28" y="5"/>
                      </a:lnTo>
                      <a:lnTo>
                        <a:pt x="26" y="2"/>
                      </a:lnTo>
                      <a:lnTo>
                        <a:pt x="23" y="0"/>
                      </a:lnTo>
                      <a:lnTo>
                        <a:pt x="20" y="0"/>
                      </a:lnTo>
                      <a:lnTo>
                        <a:pt x="16" y="0"/>
                      </a:lnTo>
                      <a:lnTo>
                        <a:pt x="11" y="0"/>
                      </a:lnTo>
                      <a:lnTo>
                        <a:pt x="8" y="0"/>
                      </a:lnTo>
                      <a:lnTo>
                        <a:pt x="3" y="2"/>
                      </a:lnTo>
                      <a:lnTo>
                        <a:pt x="1" y="5"/>
                      </a:lnTo>
                      <a:lnTo>
                        <a:pt x="0" y="7"/>
                      </a:lnTo>
                      <a:lnTo>
                        <a:pt x="0" y="10"/>
                      </a:lnTo>
                      <a:lnTo>
                        <a:pt x="0" y="7"/>
                      </a:lnTo>
                      <a:lnTo>
                        <a:pt x="1" y="5"/>
                      </a:lnTo>
                      <a:lnTo>
                        <a:pt x="6" y="2"/>
                      </a:lnTo>
                      <a:lnTo>
                        <a:pt x="8" y="0"/>
                      </a:lnTo>
                      <a:lnTo>
                        <a:pt x="11" y="0"/>
                      </a:lnTo>
                      <a:lnTo>
                        <a:pt x="16" y="0"/>
                      </a:lnTo>
                      <a:lnTo>
                        <a:pt x="20" y="0"/>
                      </a:lnTo>
                      <a:lnTo>
                        <a:pt x="23" y="0"/>
                      </a:lnTo>
                      <a:lnTo>
                        <a:pt x="26" y="2"/>
                      </a:lnTo>
                      <a:lnTo>
                        <a:pt x="28" y="5"/>
                      </a:lnTo>
                      <a:lnTo>
                        <a:pt x="31" y="7"/>
                      </a:lnTo>
                      <a:lnTo>
                        <a:pt x="31" y="5"/>
                      </a:lnTo>
                      <a:close/>
                      <a:moveTo>
                        <a:pt x="11" y="38"/>
                      </a:moveTo>
                      <a:lnTo>
                        <a:pt x="16" y="38"/>
                      </a:lnTo>
                      <a:lnTo>
                        <a:pt x="20" y="38"/>
                      </a:lnTo>
                      <a:lnTo>
                        <a:pt x="23" y="38"/>
                      </a:lnTo>
                      <a:lnTo>
                        <a:pt x="26" y="35"/>
                      </a:lnTo>
                      <a:lnTo>
                        <a:pt x="28" y="33"/>
                      </a:lnTo>
                      <a:lnTo>
                        <a:pt x="31" y="33"/>
                      </a:lnTo>
                      <a:lnTo>
                        <a:pt x="31" y="30"/>
                      </a:lnTo>
                      <a:lnTo>
                        <a:pt x="28" y="33"/>
                      </a:lnTo>
                      <a:lnTo>
                        <a:pt x="26" y="35"/>
                      </a:lnTo>
                      <a:lnTo>
                        <a:pt x="23" y="38"/>
                      </a:lnTo>
                      <a:lnTo>
                        <a:pt x="20" y="38"/>
                      </a:lnTo>
                      <a:lnTo>
                        <a:pt x="16" y="38"/>
                      </a:lnTo>
                      <a:lnTo>
                        <a:pt x="11" y="38"/>
                      </a:lnTo>
                      <a:close/>
                    </a:path>
                  </a:pathLst>
                </a:custGeom>
                <a:solidFill>
                  <a:srgbClr val="B4B4B4"/>
                </a:solidFill>
                <a:ln w="9525">
                  <a:noFill/>
                  <a:round/>
                  <a:headEnd/>
                  <a:tailEnd/>
                </a:ln>
              </p:spPr>
              <p:txBody>
                <a:bodyPr/>
                <a:lstStyle/>
                <a:p>
                  <a:endParaRPr lang="en-US"/>
                </a:p>
              </p:txBody>
            </p:sp>
            <p:sp>
              <p:nvSpPr>
                <p:cNvPr id="37494" name="Freeform 1049"/>
                <p:cNvSpPr>
                  <a:spLocks noEditPoints="1"/>
                </p:cNvSpPr>
                <p:nvPr/>
              </p:nvSpPr>
              <p:spPr bwMode="auto">
                <a:xfrm>
                  <a:off x="1377" y="1586"/>
                  <a:ext cx="31" cy="38"/>
                </a:xfrm>
                <a:custGeom>
                  <a:avLst/>
                  <a:gdLst>
                    <a:gd name="T0" fmla="*/ 31 w 31"/>
                    <a:gd name="T1" fmla="*/ 7 h 38"/>
                    <a:gd name="T2" fmla="*/ 28 w 31"/>
                    <a:gd name="T3" fmla="*/ 5 h 38"/>
                    <a:gd name="T4" fmla="*/ 26 w 31"/>
                    <a:gd name="T5" fmla="*/ 2 h 38"/>
                    <a:gd name="T6" fmla="*/ 23 w 31"/>
                    <a:gd name="T7" fmla="*/ 0 h 38"/>
                    <a:gd name="T8" fmla="*/ 20 w 31"/>
                    <a:gd name="T9" fmla="*/ 0 h 38"/>
                    <a:gd name="T10" fmla="*/ 16 w 31"/>
                    <a:gd name="T11" fmla="*/ 0 h 38"/>
                    <a:gd name="T12" fmla="*/ 11 w 31"/>
                    <a:gd name="T13" fmla="*/ 0 h 38"/>
                    <a:gd name="T14" fmla="*/ 8 w 31"/>
                    <a:gd name="T15" fmla="*/ 0 h 38"/>
                    <a:gd name="T16" fmla="*/ 6 w 31"/>
                    <a:gd name="T17" fmla="*/ 2 h 38"/>
                    <a:gd name="T18" fmla="*/ 1 w 31"/>
                    <a:gd name="T19" fmla="*/ 5 h 38"/>
                    <a:gd name="T20" fmla="*/ 0 w 31"/>
                    <a:gd name="T21" fmla="*/ 7 h 38"/>
                    <a:gd name="T22" fmla="*/ 0 w 31"/>
                    <a:gd name="T23" fmla="*/ 10 h 38"/>
                    <a:gd name="T24" fmla="*/ 0 w 31"/>
                    <a:gd name="T25" fmla="*/ 13 h 38"/>
                    <a:gd name="T26" fmla="*/ 1 w 31"/>
                    <a:gd name="T27" fmla="*/ 7 h 38"/>
                    <a:gd name="T28" fmla="*/ 3 w 31"/>
                    <a:gd name="T29" fmla="*/ 5 h 38"/>
                    <a:gd name="T30" fmla="*/ 6 w 31"/>
                    <a:gd name="T31" fmla="*/ 2 h 38"/>
                    <a:gd name="T32" fmla="*/ 8 w 31"/>
                    <a:gd name="T33" fmla="*/ 2 h 38"/>
                    <a:gd name="T34" fmla="*/ 11 w 31"/>
                    <a:gd name="T35" fmla="*/ 0 h 38"/>
                    <a:gd name="T36" fmla="*/ 16 w 31"/>
                    <a:gd name="T37" fmla="*/ 0 h 38"/>
                    <a:gd name="T38" fmla="*/ 20 w 31"/>
                    <a:gd name="T39" fmla="*/ 0 h 38"/>
                    <a:gd name="T40" fmla="*/ 23 w 31"/>
                    <a:gd name="T41" fmla="*/ 2 h 38"/>
                    <a:gd name="T42" fmla="*/ 26 w 31"/>
                    <a:gd name="T43" fmla="*/ 2 h 38"/>
                    <a:gd name="T44" fmla="*/ 28 w 31"/>
                    <a:gd name="T45" fmla="*/ 5 h 38"/>
                    <a:gd name="T46" fmla="*/ 31 w 31"/>
                    <a:gd name="T47" fmla="*/ 7 h 38"/>
                    <a:gd name="T48" fmla="*/ 31 w 31"/>
                    <a:gd name="T49" fmla="*/ 10 h 38"/>
                    <a:gd name="T50" fmla="*/ 31 w 31"/>
                    <a:gd name="T51" fmla="*/ 7 h 38"/>
                    <a:gd name="T52" fmla="*/ 11 w 31"/>
                    <a:gd name="T53" fmla="*/ 38 h 38"/>
                    <a:gd name="T54" fmla="*/ 16 w 31"/>
                    <a:gd name="T55" fmla="*/ 38 h 38"/>
                    <a:gd name="T56" fmla="*/ 20 w 31"/>
                    <a:gd name="T57" fmla="*/ 38 h 38"/>
                    <a:gd name="T58" fmla="*/ 23 w 31"/>
                    <a:gd name="T59" fmla="*/ 38 h 38"/>
                    <a:gd name="T60" fmla="*/ 26 w 31"/>
                    <a:gd name="T61" fmla="*/ 35 h 38"/>
                    <a:gd name="T62" fmla="*/ 28 w 31"/>
                    <a:gd name="T63" fmla="*/ 33 h 38"/>
                    <a:gd name="T64" fmla="*/ 31 w 31"/>
                    <a:gd name="T65" fmla="*/ 30 h 38"/>
                    <a:gd name="T66" fmla="*/ 31 w 31"/>
                    <a:gd name="T67" fmla="*/ 26 h 38"/>
                    <a:gd name="T68" fmla="*/ 31 w 31"/>
                    <a:gd name="T69" fmla="*/ 30 h 38"/>
                    <a:gd name="T70" fmla="*/ 28 w 31"/>
                    <a:gd name="T71" fmla="*/ 33 h 38"/>
                    <a:gd name="T72" fmla="*/ 26 w 31"/>
                    <a:gd name="T73" fmla="*/ 35 h 38"/>
                    <a:gd name="T74" fmla="*/ 23 w 31"/>
                    <a:gd name="T75" fmla="*/ 35 h 38"/>
                    <a:gd name="T76" fmla="*/ 20 w 31"/>
                    <a:gd name="T77" fmla="*/ 38 h 38"/>
                    <a:gd name="T78" fmla="*/ 16 w 31"/>
                    <a:gd name="T79" fmla="*/ 38 h 38"/>
                    <a:gd name="T80" fmla="*/ 11 w 31"/>
                    <a:gd name="T81" fmla="*/ 38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38"/>
                    <a:gd name="T125" fmla="*/ 31 w 31"/>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38">
                      <a:moveTo>
                        <a:pt x="31" y="7"/>
                      </a:moveTo>
                      <a:lnTo>
                        <a:pt x="28" y="5"/>
                      </a:lnTo>
                      <a:lnTo>
                        <a:pt x="26" y="2"/>
                      </a:lnTo>
                      <a:lnTo>
                        <a:pt x="23" y="0"/>
                      </a:lnTo>
                      <a:lnTo>
                        <a:pt x="20" y="0"/>
                      </a:lnTo>
                      <a:lnTo>
                        <a:pt x="16" y="0"/>
                      </a:lnTo>
                      <a:lnTo>
                        <a:pt x="11" y="0"/>
                      </a:lnTo>
                      <a:lnTo>
                        <a:pt x="8" y="0"/>
                      </a:lnTo>
                      <a:lnTo>
                        <a:pt x="6" y="2"/>
                      </a:lnTo>
                      <a:lnTo>
                        <a:pt x="1" y="5"/>
                      </a:lnTo>
                      <a:lnTo>
                        <a:pt x="0" y="7"/>
                      </a:lnTo>
                      <a:lnTo>
                        <a:pt x="0" y="10"/>
                      </a:lnTo>
                      <a:lnTo>
                        <a:pt x="0" y="13"/>
                      </a:lnTo>
                      <a:lnTo>
                        <a:pt x="1" y="7"/>
                      </a:lnTo>
                      <a:lnTo>
                        <a:pt x="3" y="5"/>
                      </a:lnTo>
                      <a:lnTo>
                        <a:pt x="6" y="2"/>
                      </a:lnTo>
                      <a:lnTo>
                        <a:pt x="8" y="2"/>
                      </a:lnTo>
                      <a:lnTo>
                        <a:pt x="11" y="0"/>
                      </a:lnTo>
                      <a:lnTo>
                        <a:pt x="16" y="0"/>
                      </a:lnTo>
                      <a:lnTo>
                        <a:pt x="20" y="0"/>
                      </a:lnTo>
                      <a:lnTo>
                        <a:pt x="23" y="2"/>
                      </a:lnTo>
                      <a:lnTo>
                        <a:pt x="26" y="2"/>
                      </a:lnTo>
                      <a:lnTo>
                        <a:pt x="28" y="5"/>
                      </a:lnTo>
                      <a:lnTo>
                        <a:pt x="31" y="7"/>
                      </a:lnTo>
                      <a:lnTo>
                        <a:pt x="31" y="10"/>
                      </a:lnTo>
                      <a:lnTo>
                        <a:pt x="31" y="7"/>
                      </a:lnTo>
                      <a:close/>
                      <a:moveTo>
                        <a:pt x="11" y="38"/>
                      </a:moveTo>
                      <a:lnTo>
                        <a:pt x="16" y="38"/>
                      </a:lnTo>
                      <a:lnTo>
                        <a:pt x="20" y="38"/>
                      </a:lnTo>
                      <a:lnTo>
                        <a:pt x="23" y="38"/>
                      </a:lnTo>
                      <a:lnTo>
                        <a:pt x="26" y="35"/>
                      </a:lnTo>
                      <a:lnTo>
                        <a:pt x="28" y="33"/>
                      </a:lnTo>
                      <a:lnTo>
                        <a:pt x="31" y="30"/>
                      </a:lnTo>
                      <a:lnTo>
                        <a:pt x="31" y="26"/>
                      </a:lnTo>
                      <a:lnTo>
                        <a:pt x="31" y="30"/>
                      </a:lnTo>
                      <a:lnTo>
                        <a:pt x="28" y="33"/>
                      </a:lnTo>
                      <a:lnTo>
                        <a:pt x="26" y="35"/>
                      </a:lnTo>
                      <a:lnTo>
                        <a:pt x="23" y="35"/>
                      </a:lnTo>
                      <a:lnTo>
                        <a:pt x="20" y="38"/>
                      </a:lnTo>
                      <a:lnTo>
                        <a:pt x="16" y="38"/>
                      </a:lnTo>
                      <a:lnTo>
                        <a:pt x="11" y="38"/>
                      </a:lnTo>
                      <a:close/>
                    </a:path>
                  </a:pathLst>
                </a:custGeom>
                <a:solidFill>
                  <a:srgbClr val="B5B5B5"/>
                </a:solidFill>
                <a:ln w="9525">
                  <a:noFill/>
                  <a:round/>
                  <a:headEnd/>
                  <a:tailEnd/>
                </a:ln>
              </p:spPr>
              <p:txBody>
                <a:bodyPr/>
                <a:lstStyle/>
                <a:p>
                  <a:endParaRPr lang="en-US"/>
                </a:p>
              </p:txBody>
            </p:sp>
            <p:sp>
              <p:nvSpPr>
                <p:cNvPr id="37495" name="Freeform 1050"/>
                <p:cNvSpPr>
                  <a:spLocks noEditPoints="1"/>
                </p:cNvSpPr>
                <p:nvPr/>
              </p:nvSpPr>
              <p:spPr bwMode="auto">
                <a:xfrm>
                  <a:off x="1377" y="1586"/>
                  <a:ext cx="31" cy="38"/>
                </a:xfrm>
                <a:custGeom>
                  <a:avLst/>
                  <a:gdLst>
                    <a:gd name="T0" fmla="*/ 31 w 31"/>
                    <a:gd name="T1" fmla="*/ 10 h 38"/>
                    <a:gd name="T2" fmla="*/ 31 w 31"/>
                    <a:gd name="T3" fmla="*/ 7 h 38"/>
                    <a:gd name="T4" fmla="*/ 28 w 31"/>
                    <a:gd name="T5" fmla="*/ 5 h 38"/>
                    <a:gd name="T6" fmla="*/ 26 w 31"/>
                    <a:gd name="T7" fmla="*/ 2 h 38"/>
                    <a:gd name="T8" fmla="*/ 23 w 31"/>
                    <a:gd name="T9" fmla="*/ 2 h 38"/>
                    <a:gd name="T10" fmla="*/ 20 w 31"/>
                    <a:gd name="T11" fmla="*/ 0 h 38"/>
                    <a:gd name="T12" fmla="*/ 16 w 31"/>
                    <a:gd name="T13" fmla="*/ 0 h 38"/>
                    <a:gd name="T14" fmla="*/ 11 w 31"/>
                    <a:gd name="T15" fmla="*/ 0 h 38"/>
                    <a:gd name="T16" fmla="*/ 8 w 31"/>
                    <a:gd name="T17" fmla="*/ 2 h 38"/>
                    <a:gd name="T18" fmla="*/ 6 w 31"/>
                    <a:gd name="T19" fmla="*/ 2 h 38"/>
                    <a:gd name="T20" fmla="*/ 3 w 31"/>
                    <a:gd name="T21" fmla="*/ 5 h 38"/>
                    <a:gd name="T22" fmla="*/ 1 w 31"/>
                    <a:gd name="T23" fmla="*/ 7 h 38"/>
                    <a:gd name="T24" fmla="*/ 0 w 31"/>
                    <a:gd name="T25" fmla="*/ 13 h 38"/>
                    <a:gd name="T26" fmla="*/ 1 w 31"/>
                    <a:gd name="T27" fmla="*/ 7 h 38"/>
                    <a:gd name="T28" fmla="*/ 3 w 31"/>
                    <a:gd name="T29" fmla="*/ 5 h 38"/>
                    <a:gd name="T30" fmla="*/ 6 w 31"/>
                    <a:gd name="T31" fmla="*/ 5 h 38"/>
                    <a:gd name="T32" fmla="*/ 8 w 31"/>
                    <a:gd name="T33" fmla="*/ 2 h 38"/>
                    <a:gd name="T34" fmla="*/ 11 w 31"/>
                    <a:gd name="T35" fmla="*/ 0 h 38"/>
                    <a:gd name="T36" fmla="*/ 16 w 31"/>
                    <a:gd name="T37" fmla="*/ 0 h 38"/>
                    <a:gd name="T38" fmla="*/ 20 w 31"/>
                    <a:gd name="T39" fmla="*/ 0 h 38"/>
                    <a:gd name="T40" fmla="*/ 23 w 31"/>
                    <a:gd name="T41" fmla="*/ 2 h 38"/>
                    <a:gd name="T42" fmla="*/ 26 w 31"/>
                    <a:gd name="T43" fmla="*/ 5 h 38"/>
                    <a:gd name="T44" fmla="*/ 28 w 31"/>
                    <a:gd name="T45" fmla="*/ 5 h 38"/>
                    <a:gd name="T46" fmla="*/ 31 w 31"/>
                    <a:gd name="T47" fmla="*/ 7 h 38"/>
                    <a:gd name="T48" fmla="*/ 31 w 31"/>
                    <a:gd name="T49" fmla="*/ 13 h 38"/>
                    <a:gd name="T50" fmla="*/ 31 w 31"/>
                    <a:gd name="T51" fmla="*/ 10 h 38"/>
                    <a:gd name="T52" fmla="*/ 11 w 31"/>
                    <a:gd name="T53" fmla="*/ 38 h 38"/>
                    <a:gd name="T54" fmla="*/ 16 w 31"/>
                    <a:gd name="T55" fmla="*/ 38 h 38"/>
                    <a:gd name="T56" fmla="*/ 20 w 31"/>
                    <a:gd name="T57" fmla="*/ 38 h 38"/>
                    <a:gd name="T58" fmla="*/ 23 w 31"/>
                    <a:gd name="T59" fmla="*/ 35 h 38"/>
                    <a:gd name="T60" fmla="*/ 26 w 31"/>
                    <a:gd name="T61" fmla="*/ 35 h 38"/>
                    <a:gd name="T62" fmla="*/ 28 w 31"/>
                    <a:gd name="T63" fmla="*/ 33 h 38"/>
                    <a:gd name="T64" fmla="*/ 31 w 31"/>
                    <a:gd name="T65" fmla="*/ 30 h 38"/>
                    <a:gd name="T66" fmla="*/ 31 w 31"/>
                    <a:gd name="T67" fmla="*/ 26 h 38"/>
                    <a:gd name="T68" fmla="*/ 31 w 31"/>
                    <a:gd name="T69" fmla="*/ 25 h 38"/>
                    <a:gd name="T70" fmla="*/ 31 w 31"/>
                    <a:gd name="T71" fmla="*/ 26 h 38"/>
                    <a:gd name="T72" fmla="*/ 28 w 31"/>
                    <a:gd name="T73" fmla="*/ 33 h 38"/>
                    <a:gd name="T74" fmla="*/ 26 w 31"/>
                    <a:gd name="T75" fmla="*/ 33 h 38"/>
                    <a:gd name="T76" fmla="*/ 23 w 31"/>
                    <a:gd name="T77" fmla="*/ 35 h 38"/>
                    <a:gd name="T78" fmla="*/ 20 w 31"/>
                    <a:gd name="T79" fmla="*/ 38 h 38"/>
                    <a:gd name="T80" fmla="*/ 16 w 31"/>
                    <a:gd name="T81" fmla="*/ 38 h 38"/>
                    <a:gd name="T82" fmla="*/ 11 w 31"/>
                    <a:gd name="T83" fmla="*/ 38 h 38"/>
                    <a:gd name="T84" fmla="*/ 8 w 31"/>
                    <a:gd name="T85" fmla="*/ 35 h 38"/>
                    <a:gd name="T86" fmla="*/ 11 w 31"/>
                    <a:gd name="T87" fmla="*/ 35 h 38"/>
                    <a:gd name="T88" fmla="*/ 11 w 31"/>
                    <a:gd name="T89" fmla="*/ 38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
                    <a:gd name="T136" fmla="*/ 0 h 38"/>
                    <a:gd name="T137" fmla="*/ 31 w 31"/>
                    <a:gd name="T138" fmla="*/ 38 h 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 h="38">
                      <a:moveTo>
                        <a:pt x="31" y="10"/>
                      </a:moveTo>
                      <a:lnTo>
                        <a:pt x="31" y="7"/>
                      </a:lnTo>
                      <a:lnTo>
                        <a:pt x="28" y="5"/>
                      </a:lnTo>
                      <a:lnTo>
                        <a:pt x="26" y="2"/>
                      </a:lnTo>
                      <a:lnTo>
                        <a:pt x="23" y="2"/>
                      </a:lnTo>
                      <a:lnTo>
                        <a:pt x="20" y="0"/>
                      </a:lnTo>
                      <a:lnTo>
                        <a:pt x="16" y="0"/>
                      </a:lnTo>
                      <a:lnTo>
                        <a:pt x="11" y="0"/>
                      </a:lnTo>
                      <a:lnTo>
                        <a:pt x="8" y="2"/>
                      </a:lnTo>
                      <a:lnTo>
                        <a:pt x="6" y="2"/>
                      </a:lnTo>
                      <a:lnTo>
                        <a:pt x="3" y="5"/>
                      </a:lnTo>
                      <a:lnTo>
                        <a:pt x="1" y="7"/>
                      </a:lnTo>
                      <a:lnTo>
                        <a:pt x="0" y="13"/>
                      </a:lnTo>
                      <a:lnTo>
                        <a:pt x="1" y="7"/>
                      </a:lnTo>
                      <a:lnTo>
                        <a:pt x="3" y="5"/>
                      </a:lnTo>
                      <a:lnTo>
                        <a:pt x="6" y="5"/>
                      </a:lnTo>
                      <a:lnTo>
                        <a:pt x="8" y="2"/>
                      </a:lnTo>
                      <a:lnTo>
                        <a:pt x="11" y="0"/>
                      </a:lnTo>
                      <a:lnTo>
                        <a:pt x="16" y="0"/>
                      </a:lnTo>
                      <a:lnTo>
                        <a:pt x="20" y="0"/>
                      </a:lnTo>
                      <a:lnTo>
                        <a:pt x="23" y="2"/>
                      </a:lnTo>
                      <a:lnTo>
                        <a:pt x="26" y="5"/>
                      </a:lnTo>
                      <a:lnTo>
                        <a:pt x="28" y="5"/>
                      </a:lnTo>
                      <a:lnTo>
                        <a:pt x="31" y="7"/>
                      </a:lnTo>
                      <a:lnTo>
                        <a:pt x="31" y="13"/>
                      </a:lnTo>
                      <a:lnTo>
                        <a:pt x="31" y="10"/>
                      </a:lnTo>
                      <a:close/>
                      <a:moveTo>
                        <a:pt x="11" y="38"/>
                      </a:moveTo>
                      <a:lnTo>
                        <a:pt x="16" y="38"/>
                      </a:lnTo>
                      <a:lnTo>
                        <a:pt x="20" y="38"/>
                      </a:lnTo>
                      <a:lnTo>
                        <a:pt x="23" y="35"/>
                      </a:lnTo>
                      <a:lnTo>
                        <a:pt x="26" y="35"/>
                      </a:lnTo>
                      <a:lnTo>
                        <a:pt x="28" y="33"/>
                      </a:lnTo>
                      <a:lnTo>
                        <a:pt x="31" y="30"/>
                      </a:lnTo>
                      <a:lnTo>
                        <a:pt x="31" y="26"/>
                      </a:lnTo>
                      <a:lnTo>
                        <a:pt x="31" y="25"/>
                      </a:lnTo>
                      <a:lnTo>
                        <a:pt x="31" y="26"/>
                      </a:lnTo>
                      <a:lnTo>
                        <a:pt x="28" y="33"/>
                      </a:lnTo>
                      <a:lnTo>
                        <a:pt x="26" y="33"/>
                      </a:lnTo>
                      <a:lnTo>
                        <a:pt x="23" y="35"/>
                      </a:lnTo>
                      <a:lnTo>
                        <a:pt x="20" y="38"/>
                      </a:lnTo>
                      <a:lnTo>
                        <a:pt x="16" y="38"/>
                      </a:lnTo>
                      <a:lnTo>
                        <a:pt x="11" y="38"/>
                      </a:lnTo>
                      <a:lnTo>
                        <a:pt x="8" y="35"/>
                      </a:lnTo>
                      <a:lnTo>
                        <a:pt x="11" y="35"/>
                      </a:lnTo>
                      <a:lnTo>
                        <a:pt x="11" y="38"/>
                      </a:lnTo>
                      <a:close/>
                    </a:path>
                  </a:pathLst>
                </a:custGeom>
                <a:solidFill>
                  <a:srgbClr val="B7B7B7"/>
                </a:solidFill>
                <a:ln w="9525">
                  <a:noFill/>
                  <a:round/>
                  <a:headEnd/>
                  <a:tailEnd/>
                </a:ln>
              </p:spPr>
              <p:txBody>
                <a:bodyPr/>
                <a:lstStyle/>
                <a:p>
                  <a:endParaRPr lang="en-US"/>
                </a:p>
              </p:txBody>
            </p:sp>
            <p:sp>
              <p:nvSpPr>
                <p:cNvPr id="37496" name="Freeform 1051"/>
                <p:cNvSpPr>
                  <a:spLocks noEditPoints="1"/>
                </p:cNvSpPr>
                <p:nvPr/>
              </p:nvSpPr>
              <p:spPr bwMode="auto">
                <a:xfrm>
                  <a:off x="1377" y="1586"/>
                  <a:ext cx="35" cy="38"/>
                </a:xfrm>
                <a:custGeom>
                  <a:avLst/>
                  <a:gdLst>
                    <a:gd name="T0" fmla="*/ 31 w 35"/>
                    <a:gd name="T1" fmla="*/ 13 h 38"/>
                    <a:gd name="T2" fmla="*/ 31 w 35"/>
                    <a:gd name="T3" fmla="*/ 7 h 38"/>
                    <a:gd name="T4" fmla="*/ 28 w 35"/>
                    <a:gd name="T5" fmla="*/ 5 h 38"/>
                    <a:gd name="T6" fmla="*/ 26 w 35"/>
                    <a:gd name="T7" fmla="*/ 5 h 38"/>
                    <a:gd name="T8" fmla="*/ 23 w 35"/>
                    <a:gd name="T9" fmla="*/ 2 h 38"/>
                    <a:gd name="T10" fmla="*/ 20 w 35"/>
                    <a:gd name="T11" fmla="*/ 0 h 38"/>
                    <a:gd name="T12" fmla="*/ 16 w 35"/>
                    <a:gd name="T13" fmla="*/ 0 h 38"/>
                    <a:gd name="T14" fmla="*/ 11 w 35"/>
                    <a:gd name="T15" fmla="*/ 0 h 38"/>
                    <a:gd name="T16" fmla="*/ 8 w 35"/>
                    <a:gd name="T17" fmla="*/ 2 h 38"/>
                    <a:gd name="T18" fmla="*/ 6 w 35"/>
                    <a:gd name="T19" fmla="*/ 5 h 38"/>
                    <a:gd name="T20" fmla="*/ 3 w 35"/>
                    <a:gd name="T21" fmla="*/ 5 h 38"/>
                    <a:gd name="T22" fmla="*/ 1 w 35"/>
                    <a:gd name="T23" fmla="*/ 7 h 38"/>
                    <a:gd name="T24" fmla="*/ 0 w 35"/>
                    <a:gd name="T25" fmla="*/ 13 h 38"/>
                    <a:gd name="T26" fmla="*/ 0 w 35"/>
                    <a:gd name="T27" fmla="*/ 15 h 38"/>
                    <a:gd name="T28" fmla="*/ 0 w 35"/>
                    <a:gd name="T29" fmla="*/ 13 h 38"/>
                    <a:gd name="T30" fmla="*/ 1 w 35"/>
                    <a:gd name="T31" fmla="*/ 10 h 38"/>
                    <a:gd name="T32" fmla="*/ 3 w 35"/>
                    <a:gd name="T33" fmla="*/ 7 h 38"/>
                    <a:gd name="T34" fmla="*/ 6 w 35"/>
                    <a:gd name="T35" fmla="*/ 5 h 38"/>
                    <a:gd name="T36" fmla="*/ 8 w 35"/>
                    <a:gd name="T37" fmla="*/ 2 h 38"/>
                    <a:gd name="T38" fmla="*/ 11 w 35"/>
                    <a:gd name="T39" fmla="*/ 2 h 38"/>
                    <a:gd name="T40" fmla="*/ 16 w 35"/>
                    <a:gd name="T41" fmla="*/ 2 h 38"/>
                    <a:gd name="T42" fmla="*/ 20 w 35"/>
                    <a:gd name="T43" fmla="*/ 2 h 38"/>
                    <a:gd name="T44" fmla="*/ 23 w 35"/>
                    <a:gd name="T45" fmla="*/ 2 h 38"/>
                    <a:gd name="T46" fmla="*/ 26 w 35"/>
                    <a:gd name="T47" fmla="*/ 5 h 38"/>
                    <a:gd name="T48" fmla="*/ 28 w 35"/>
                    <a:gd name="T49" fmla="*/ 7 h 38"/>
                    <a:gd name="T50" fmla="*/ 31 w 35"/>
                    <a:gd name="T51" fmla="*/ 10 h 38"/>
                    <a:gd name="T52" fmla="*/ 31 w 35"/>
                    <a:gd name="T53" fmla="*/ 13 h 38"/>
                    <a:gd name="T54" fmla="*/ 35 w 35"/>
                    <a:gd name="T55" fmla="*/ 15 h 38"/>
                    <a:gd name="T56" fmla="*/ 35 w 35"/>
                    <a:gd name="T57" fmla="*/ 13 h 38"/>
                    <a:gd name="T58" fmla="*/ 31 w 35"/>
                    <a:gd name="T59" fmla="*/ 13 h 38"/>
                    <a:gd name="T60" fmla="*/ 8 w 35"/>
                    <a:gd name="T61" fmla="*/ 35 h 38"/>
                    <a:gd name="T62" fmla="*/ 11 w 35"/>
                    <a:gd name="T63" fmla="*/ 38 h 38"/>
                    <a:gd name="T64" fmla="*/ 16 w 35"/>
                    <a:gd name="T65" fmla="*/ 38 h 38"/>
                    <a:gd name="T66" fmla="*/ 20 w 35"/>
                    <a:gd name="T67" fmla="*/ 38 h 38"/>
                    <a:gd name="T68" fmla="*/ 23 w 35"/>
                    <a:gd name="T69" fmla="*/ 35 h 38"/>
                    <a:gd name="T70" fmla="*/ 26 w 35"/>
                    <a:gd name="T71" fmla="*/ 33 h 38"/>
                    <a:gd name="T72" fmla="*/ 28 w 35"/>
                    <a:gd name="T73" fmla="*/ 33 h 38"/>
                    <a:gd name="T74" fmla="*/ 31 w 35"/>
                    <a:gd name="T75" fmla="*/ 26 h 38"/>
                    <a:gd name="T76" fmla="*/ 31 w 35"/>
                    <a:gd name="T77" fmla="*/ 25 h 38"/>
                    <a:gd name="T78" fmla="*/ 35 w 35"/>
                    <a:gd name="T79" fmla="*/ 25 h 38"/>
                    <a:gd name="T80" fmla="*/ 35 w 35"/>
                    <a:gd name="T81" fmla="*/ 21 h 38"/>
                    <a:gd name="T82" fmla="*/ 35 w 35"/>
                    <a:gd name="T83" fmla="*/ 20 h 38"/>
                    <a:gd name="T84" fmla="*/ 35 w 35"/>
                    <a:gd name="T85" fmla="*/ 21 h 38"/>
                    <a:gd name="T86" fmla="*/ 31 w 35"/>
                    <a:gd name="T87" fmla="*/ 25 h 38"/>
                    <a:gd name="T88" fmla="*/ 31 w 35"/>
                    <a:gd name="T89" fmla="*/ 26 h 38"/>
                    <a:gd name="T90" fmla="*/ 28 w 35"/>
                    <a:gd name="T91" fmla="*/ 30 h 38"/>
                    <a:gd name="T92" fmla="*/ 26 w 35"/>
                    <a:gd name="T93" fmla="*/ 33 h 38"/>
                    <a:gd name="T94" fmla="*/ 23 w 35"/>
                    <a:gd name="T95" fmla="*/ 35 h 38"/>
                    <a:gd name="T96" fmla="*/ 20 w 35"/>
                    <a:gd name="T97" fmla="*/ 35 h 38"/>
                    <a:gd name="T98" fmla="*/ 16 w 35"/>
                    <a:gd name="T99" fmla="*/ 35 h 38"/>
                    <a:gd name="T100" fmla="*/ 11 w 35"/>
                    <a:gd name="T101" fmla="*/ 35 h 38"/>
                    <a:gd name="T102" fmla="*/ 8 w 35"/>
                    <a:gd name="T103" fmla="*/ 35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
                    <a:gd name="T157" fmla="*/ 0 h 38"/>
                    <a:gd name="T158" fmla="*/ 35 w 35"/>
                    <a:gd name="T159" fmla="*/ 38 h 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 h="38">
                      <a:moveTo>
                        <a:pt x="31" y="13"/>
                      </a:moveTo>
                      <a:lnTo>
                        <a:pt x="31" y="7"/>
                      </a:lnTo>
                      <a:lnTo>
                        <a:pt x="28" y="5"/>
                      </a:lnTo>
                      <a:lnTo>
                        <a:pt x="26" y="5"/>
                      </a:lnTo>
                      <a:lnTo>
                        <a:pt x="23" y="2"/>
                      </a:lnTo>
                      <a:lnTo>
                        <a:pt x="20" y="0"/>
                      </a:lnTo>
                      <a:lnTo>
                        <a:pt x="16" y="0"/>
                      </a:lnTo>
                      <a:lnTo>
                        <a:pt x="11" y="0"/>
                      </a:lnTo>
                      <a:lnTo>
                        <a:pt x="8" y="2"/>
                      </a:lnTo>
                      <a:lnTo>
                        <a:pt x="6" y="5"/>
                      </a:lnTo>
                      <a:lnTo>
                        <a:pt x="3" y="5"/>
                      </a:lnTo>
                      <a:lnTo>
                        <a:pt x="1" y="7"/>
                      </a:lnTo>
                      <a:lnTo>
                        <a:pt x="0" y="13"/>
                      </a:lnTo>
                      <a:lnTo>
                        <a:pt x="0" y="15"/>
                      </a:lnTo>
                      <a:lnTo>
                        <a:pt x="0" y="13"/>
                      </a:lnTo>
                      <a:lnTo>
                        <a:pt x="1" y="10"/>
                      </a:lnTo>
                      <a:lnTo>
                        <a:pt x="3" y="7"/>
                      </a:lnTo>
                      <a:lnTo>
                        <a:pt x="6" y="5"/>
                      </a:lnTo>
                      <a:lnTo>
                        <a:pt x="8" y="2"/>
                      </a:lnTo>
                      <a:lnTo>
                        <a:pt x="11" y="2"/>
                      </a:lnTo>
                      <a:lnTo>
                        <a:pt x="16" y="2"/>
                      </a:lnTo>
                      <a:lnTo>
                        <a:pt x="20" y="2"/>
                      </a:lnTo>
                      <a:lnTo>
                        <a:pt x="23" y="2"/>
                      </a:lnTo>
                      <a:lnTo>
                        <a:pt x="26" y="5"/>
                      </a:lnTo>
                      <a:lnTo>
                        <a:pt x="28" y="7"/>
                      </a:lnTo>
                      <a:lnTo>
                        <a:pt x="31" y="10"/>
                      </a:lnTo>
                      <a:lnTo>
                        <a:pt x="31" y="13"/>
                      </a:lnTo>
                      <a:lnTo>
                        <a:pt x="35" y="15"/>
                      </a:lnTo>
                      <a:lnTo>
                        <a:pt x="35" y="13"/>
                      </a:lnTo>
                      <a:lnTo>
                        <a:pt x="31" y="13"/>
                      </a:lnTo>
                      <a:close/>
                      <a:moveTo>
                        <a:pt x="8" y="35"/>
                      </a:moveTo>
                      <a:lnTo>
                        <a:pt x="11" y="38"/>
                      </a:lnTo>
                      <a:lnTo>
                        <a:pt x="16" y="38"/>
                      </a:lnTo>
                      <a:lnTo>
                        <a:pt x="20" y="38"/>
                      </a:lnTo>
                      <a:lnTo>
                        <a:pt x="23" y="35"/>
                      </a:lnTo>
                      <a:lnTo>
                        <a:pt x="26" y="33"/>
                      </a:lnTo>
                      <a:lnTo>
                        <a:pt x="28" y="33"/>
                      </a:lnTo>
                      <a:lnTo>
                        <a:pt x="31" y="26"/>
                      </a:lnTo>
                      <a:lnTo>
                        <a:pt x="31" y="25"/>
                      </a:lnTo>
                      <a:lnTo>
                        <a:pt x="35" y="25"/>
                      </a:lnTo>
                      <a:lnTo>
                        <a:pt x="35" y="21"/>
                      </a:lnTo>
                      <a:lnTo>
                        <a:pt x="35" y="20"/>
                      </a:lnTo>
                      <a:lnTo>
                        <a:pt x="35" y="21"/>
                      </a:lnTo>
                      <a:lnTo>
                        <a:pt x="31" y="25"/>
                      </a:lnTo>
                      <a:lnTo>
                        <a:pt x="31" y="26"/>
                      </a:lnTo>
                      <a:lnTo>
                        <a:pt x="28" y="30"/>
                      </a:lnTo>
                      <a:lnTo>
                        <a:pt x="26" y="33"/>
                      </a:lnTo>
                      <a:lnTo>
                        <a:pt x="23" y="35"/>
                      </a:lnTo>
                      <a:lnTo>
                        <a:pt x="20" y="35"/>
                      </a:lnTo>
                      <a:lnTo>
                        <a:pt x="16" y="35"/>
                      </a:lnTo>
                      <a:lnTo>
                        <a:pt x="11" y="35"/>
                      </a:lnTo>
                      <a:lnTo>
                        <a:pt x="8" y="35"/>
                      </a:lnTo>
                      <a:close/>
                    </a:path>
                  </a:pathLst>
                </a:custGeom>
                <a:solidFill>
                  <a:srgbClr val="B8B8B8"/>
                </a:solidFill>
                <a:ln w="9525">
                  <a:noFill/>
                  <a:round/>
                  <a:headEnd/>
                  <a:tailEnd/>
                </a:ln>
              </p:spPr>
              <p:txBody>
                <a:bodyPr/>
                <a:lstStyle/>
                <a:p>
                  <a:endParaRPr lang="en-US"/>
                </a:p>
              </p:txBody>
            </p:sp>
            <p:sp>
              <p:nvSpPr>
                <p:cNvPr id="37497" name="Freeform 1052"/>
                <p:cNvSpPr>
                  <a:spLocks/>
                </p:cNvSpPr>
                <p:nvPr/>
              </p:nvSpPr>
              <p:spPr bwMode="auto">
                <a:xfrm>
                  <a:off x="1377" y="1588"/>
                  <a:ext cx="35" cy="33"/>
                </a:xfrm>
                <a:custGeom>
                  <a:avLst/>
                  <a:gdLst>
                    <a:gd name="T0" fmla="*/ 35 w 35"/>
                    <a:gd name="T1" fmla="*/ 13 h 33"/>
                    <a:gd name="T2" fmla="*/ 31 w 35"/>
                    <a:gd name="T3" fmla="*/ 11 h 33"/>
                    <a:gd name="T4" fmla="*/ 31 w 35"/>
                    <a:gd name="T5" fmla="*/ 8 h 33"/>
                    <a:gd name="T6" fmla="*/ 28 w 35"/>
                    <a:gd name="T7" fmla="*/ 5 h 33"/>
                    <a:gd name="T8" fmla="*/ 26 w 35"/>
                    <a:gd name="T9" fmla="*/ 3 h 33"/>
                    <a:gd name="T10" fmla="*/ 23 w 35"/>
                    <a:gd name="T11" fmla="*/ 0 h 33"/>
                    <a:gd name="T12" fmla="*/ 20 w 35"/>
                    <a:gd name="T13" fmla="*/ 0 h 33"/>
                    <a:gd name="T14" fmla="*/ 16 w 35"/>
                    <a:gd name="T15" fmla="*/ 0 h 33"/>
                    <a:gd name="T16" fmla="*/ 11 w 35"/>
                    <a:gd name="T17" fmla="*/ 0 h 33"/>
                    <a:gd name="T18" fmla="*/ 8 w 35"/>
                    <a:gd name="T19" fmla="*/ 0 h 33"/>
                    <a:gd name="T20" fmla="*/ 6 w 35"/>
                    <a:gd name="T21" fmla="*/ 3 h 33"/>
                    <a:gd name="T22" fmla="*/ 3 w 35"/>
                    <a:gd name="T23" fmla="*/ 5 h 33"/>
                    <a:gd name="T24" fmla="*/ 1 w 35"/>
                    <a:gd name="T25" fmla="*/ 8 h 33"/>
                    <a:gd name="T26" fmla="*/ 0 w 35"/>
                    <a:gd name="T27" fmla="*/ 11 h 33"/>
                    <a:gd name="T28" fmla="*/ 0 w 35"/>
                    <a:gd name="T29" fmla="*/ 13 h 33"/>
                    <a:gd name="T30" fmla="*/ 1 w 35"/>
                    <a:gd name="T31" fmla="*/ 11 h 33"/>
                    <a:gd name="T32" fmla="*/ 1 w 35"/>
                    <a:gd name="T33" fmla="*/ 8 h 33"/>
                    <a:gd name="T34" fmla="*/ 3 w 35"/>
                    <a:gd name="T35" fmla="*/ 5 h 33"/>
                    <a:gd name="T36" fmla="*/ 6 w 35"/>
                    <a:gd name="T37" fmla="*/ 3 h 33"/>
                    <a:gd name="T38" fmla="*/ 8 w 35"/>
                    <a:gd name="T39" fmla="*/ 0 h 33"/>
                    <a:gd name="T40" fmla="*/ 11 w 35"/>
                    <a:gd name="T41" fmla="*/ 0 h 33"/>
                    <a:gd name="T42" fmla="*/ 16 w 35"/>
                    <a:gd name="T43" fmla="*/ 0 h 33"/>
                    <a:gd name="T44" fmla="*/ 20 w 35"/>
                    <a:gd name="T45" fmla="*/ 0 h 33"/>
                    <a:gd name="T46" fmla="*/ 21 w 35"/>
                    <a:gd name="T47" fmla="*/ 0 h 33"/>
                    <a:gd name="T48" fmla="*/ 26 w 35"/>
                    <a:gd name="T49" fmla="*/ 3 h 33"/>
                    <a:gd name="T50" fmla="*/ 28 w 35"/>
                    <a:gd name="T51" fmla="*/ 5 h 33"/>
                    <a:gd name="T52" fmla="*/ 28 w 35"/>
                    <a:gd name="T53" fmla="*/ 8 h 33"/>
                    <a:gd name="T54" fmla="*/ 31 w 35"/>
                    <a:gd name="T55" fmla="*/ 11 h 33"/>
                    <a:gd name="T56" fmla="*/ 31 w 35"/>
                    <a:gd name="T57" fmla="*/ 13 h 33"/>
                    <a:gd name="T58" fmla="*/ 31 w 35"/>
                    <a:gd name="T59" fmla="*/ 16 h 33"/>
                    <a:gd name="T60" fmla="*/ 35 w 35"/>
                    <a:gd name="T61" fmla="*/ 16 h 33"/>
                    <a:gd name="T62" fmla="*/ 35 w 35"/>
                    <a:gd name="T63" fmla="*/ 18 h 33"/>
                    <a:gd name="T64" fmla="*/ 35 w 35"/>
                    <a:gd name="T65" fmla="*/ 19 h 33"/>
                    <a:gd name="T66" fmla="*/ 31 w 35"/>
                    <a:gd name="T67" fmla="*/ 23 h 33"/>
                    <a:gd name="T68" fmla="*/ 31 w 35"/>
                    <a:gd name="T69" fmla="*/ 24 h 33"/>
                    <a:gd name="T70" fmla="*/ 28 w 35"/>
                    <a:gd name="T71" fmla="*/ 28 h 33"/>
                    <a:gd name="T72" fmla="*/ 26 w 35"/>
                    <a:gd name="T73" fmla="*/ 31 h 33"/>
                    <a:gd name="T74" fmla="*/ 23 w 35"/>
                    <a:gd name="T75" fmla="*/ 33 h 33"/>
                    <a:gd name="T76" fmla="*/ 20 w 35"/>
                    <a:gd name="T77" fmla="*/ 33 h 33"/>
                    <a:gd name="T78" fmla="*/ 16 w 35"/>
                    <a:gd name="T79" fmla="*/ 33 h 33"/>
                    <a:gd name="T80" fmla="*/ 11 w 35"/>
                    <a:gd name="T81" fmla="*/ 33 h 33"/>
                    <a:gd name="T82" fmla="*/ 8 w 35"/>
                    <a:gd name="T83" fmla="*/ 33 h 33"/>
                    <a:gd name="T84" fmla="*/ 8 w 35"/>
                    <a:gd name="T85" fmla="*/ 31 h 33"/>
                    <a:gd name="T86" fmla="*/ 8 w 35"/>
                    <a:gd name="T87" fmla="*/ 33 h 33"/>
                    <a:gd name="T88" fmla="*/ 11 w 35"/>
                    <a:gd name="T89" fmla="*/ 33 h 33"/>
                    <a:gd name="T90" fmla="*/ 16 w 35"/>
                    <a:gd name="T91" fmla="*/ 33 h 33"/>
                    <a:gd name="T92" fmla="*/ 20 w 35"/>
                    <a:gd name="T93" fmla="*/ 33 h 33"/>
                    <a:gd name="T94" fmla="*/ 21 w 35"/>
                    <a:gd name="T95" fmla="*/ 33 h 33"/>
                    <a:gd name="T96" fmla="*/ 26 w 35"/>
                    <a:gd name="T97" fmla="*/ 31 h 33"/>
                    <a:gd name="T98" fmla="*/ 28 w 35"/>
                    <a:gd name="T99" fmla="*/ 28 h 33"/>
                    <a:gd name="T100" fmla="*/ 28 w 35"/>
                    <a:gd name="T101" fmla="*/ 24 h 33"/>
                    <a:gd name="T102" fmla="*/ 31 w 35"/>
                    <a:gd name="T103" fmla="*/ 23 h 33"/>
                    <a:gd name="T104" fmla="*/ 31 w 35"/>
                    <a:gd name="T105" fmla="*/ 19 h 33"/>
                    <a:gd name="T106" fmla="*/ 31 w 35"/>
                    <a:gd name="T107" fmla="*/ 16 h 33"/>
                    <a:gd name="T108" fmla="*/ 35 w 35"/>
                    <a:gd name="T109" fmla="*/ 16 h 33"/>
                    <a:gd name="T110" fmla="*/ 35 w 35"/>
                    <a:gd name="T111" fmla="*/ 1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
                    <a:gd name="T169" fmla="*/ 0 h 33"/>
                    <a:gd name="T170" fmla="*/ 35 w 3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 h="33">
                      <a:moveTo>
                        <a:pt x="35" y="13"/>
                      </a:moveTo>
                      <a:lnTo>
                        <a:pt x="31" y="11"/>
                      </a:lnTo>
                      <a:lnTo>
                        <a:pt x="31" y="8"/>
                      </a:lnTo>
                      <a:lnTo>
                        <a:pt x="28" y="5"/>
                      </a:lnTo>
                      <a:lnTo>
                        <a:pt x="26" y="3"/>
                      </a:lnTo>
                      <a:lnTo>
                        <a:pt x="23" y="0"/>
                      </a:lnTo>
                      <a:lnTo>
                        <a:pt x="20" y="0"/>
                      </a:lnTo>
                      <a:lnTo>
                        <a:pt x="16" y="0"/>
                      </a:lnTo>
                      <a:lnTo>
                        <a:pt x="11" y="0"/>
                      </a:lnTo>
                      <a:lnTo>
                        <a:pt x="8" y="0"/>
                      </a:lnTo>
                      <a:lnTo>
                        <a:pt x="6" y="3"/>
                      </a:lnTo>
                      <a:lnTo>
                        <a:pt x="3" y="5"/>
                      </a:lnTo>
                      <a:lnTo>
                        <a:pt x="1" y="8"/>
                      </a:lnTo>
                      <a:lnTo>
                        <a:pt x="0" y="11"/>
                      </a:lnTo>
                      <a:lnTo>
                        <a:pt x="0" y="13"/>
                      </a:lnTo>
                      <a:lnTo>
                        <a:pt x="1" y="11"/>
                      </a:lnTo>
                      <a:lnTo>
                        <a:pt x="1" y="8"/>
                      </a:lnTo>
                      <a:lnTo>
                        <a:pt x="3" y="5"/>
                      </a:lnTo>
                      <a:lnTo>
                        <a:pt x="6" y="3"/>
                      </a:lnTo>
                      <a:lnTo>
                        <a:pt x="8" y="0"/>
                      </a:lnTo>
                      <a:lnTo>
                        <a:pt x="11" y="0"/>
                      </a:lnTo>
                      <a:lnTo>
                        <a:pt x="16" y="0"/>
                      </a:lnTo>
                      <a:lnTo>
                        <a:pt x="20" y="0"/>
                      </a:lnTo>
                      <a:lnTo>
                        <a:pt x="21" y="0"/>
                      </a:lnTo>
                      <a:lnTo>
                        <a:pt x="26" y="3"/>
                      </a:lnTo>
                      <a:lnTo>
                        <a:pt x="28" y="5"/>
                      </a:lnTo>
                      <a:lnTo>
                        <a:pt x="28" y="8"/>
                      </a:lnTo>
                      <a:lnTo>
                        <a:pt x="31" y="11"/>
                      </a:lnTo>
                      <a:lnTo>
                        <a:pt x="31" y="13"/>
                      </a:lnTo>
                      <a:lnTo>
                        <a:pt x="31" y="16"/>
                      </a:lnTo>
                      <a:lnTo>
                        <a:pt x="35" y="16"/>
                      </a:lnTo>
                      <a:lnTo>
                        <a:pt x="35" y="18"/>
                      </a:lnTo>
                      <a:lnTo>
                        <a:pt x="35" y="19"/>
                      </a:lnTo>
                      <a:lnTo>
                        <a:pt x="31" y="23"/>
                      </a:lnTo>
                      <a:lnTo>
                        <a:pt x="31" y="24"/>
                      </a:lnTo>
                      <a:lnTo>
                        <a:pt x="28" y="28"/>
                      </a:lnTo>
                      <a:lnTo>
                        <a:pt x="26" y="31"/>
                      </a:lnTo>
                      <a:lnTo>
                        <a:pt x="23" y="33"/>
                      </a:lnTo>
                      <a:lnTo>
                        <a:pt x="20" y="33"/>
                      </a:lnTo>
                      <a:lnTo>
                        <a:pt x="16" y="33"/>
                      </a:lnTo>
                      <a:lnTo>
                        <a:pt x="11" y="33"/>
                      </a:lnTo>
                      <a:lnTo>
                        <a:pt x="8" y="33"/>
                      </a:lnTo>
                      <a:lnTo>
                        <a:pt x="8" y="31"/>
                      </a:lnTo>
                      <a:lnTo>
                        <a:pt x="8" y="33"/>
                      </a:lnTo>
                      <a:lnTo>
                        <a:pt x="11" y="33"/>
                      </a:lnTo>
                      <a:lnTo>
                        <a:pt x="16" y="33"/>
                      </a:lnTo>
                      <a:lnTo>
                        <a:pt x="20" y="33"/>
                      </a:lnTo>
                      <a:lnTo>
                        <a:pt x="21" y="33"/>
                      </a:lnTo>
                      <a:lnTo>
                        <a:pt x="26" y="31"/>
                      </a:lnTo>
                      <a:lnTo>
                        <a:pt x="28" y="28"/>
                      </a:lnTo>
                      <a:lnTo>
                        <a:pt x="28" y="24"/>
                      </a:lnTo>
                      <a:lnTo>
                        <a:pt x="31" y="23"/>
                      </a:lnTo>
                      <a:lnTo>
                        <a:pt x="31" y="19"/>
                      </a:lnTo>
                      <a:lnTo>
                        <a:pt x="31" y="16"/>
                      </a:lnTo>
                      <a:lnTo>
                        <a:pt x="35" y="16"/>
                      </a:lnTo>
                      <a:lnTo>
                        <a:pt x="35" y="13"/>
                      </a:lnTo>
                      <a:close/>
                    </a:path>
                  </a:pathLst>
                </a:custGeom>
                <a:solidFill>
                  <a:srgbClr val="BABABA"/>
                </a:solidFill>
                <a:ln w="9525">
                  <a:noFill/>
                  <a:round/>
                  <a:headEnd/>
                  <a:tailEnd/>
                </a:ln>
              </p:spPr>
              <p:txBody>
                <a:bodyPr/>
                <a:lstStyle/>
                <a:p>
                  <a:endParaRPr lang="en-US"/>
                </a:p>
              </p:txBody>
            </p:sp>
            <p:sp>
              <p:nvSpPr>
                <p:cNvPr id="37498" name="Freeform 1053"/>
                <p:cNvSpPr>
                  <a:spLocks/>
                </p:cNvSpPr>
                <p:nvPr/>
              </p:nvSpPr>
              <p:spPr bwMode="auto">
                <a:xfrm>
                  <a:off x="1377" y="1588"/>
                  <a:ext cx="31" cy="33"/>
                </a:xfrm>
                <a:custGeom>
                  <a:avLst/>
                  <a:gdLst>
                    <a:gd name="T0" fmla="*/ 31 w 31"/>
                    <a:gd name="T1" fmla="*/ 16 h 33"/>
                    <a:gd name="T2" fmla="*/ 31 w 31"/>
                    <a:gd name="T3" fmla="*/ 13 h 33"/>
                    <a:gd name="T4" fmla="*/ 31 w 31"/>
                    <a:gd name="T5" fmla="*/ 11 h 33"/>
                    <a:gd name="T6" fmla="*/ 28 w 31"/>
                    <a:gd name="T7" fmla="*/ 8 h 33"/>
                    <a:gd name="T8" fmla="*/ 28 w 31"/>
                    <a:gd name="T9" fmla="*/ 5 h 33"/>
                    <a:gd name="T10" fmla="*/ 26 w 31"/>
                    <a:gd name="T11" fmla="*/ 3 h 33"/>
                    <a:gd name="T12" fmla="*/ 21 w 31"/>
                    <a:gd name="T13" fmla="*/ 0 h 33"/>
                    <a:gd name="T14" fmla="*/ 20 w 31"/>
                    <a:gd name="T15" fmla="*/ 0 h 33"/>
                    <a:gd name="T16" fmla="*/ 16 w 31"/>
                    <a:gd name="T17" fmla="*/ 0 h 33"/>
                    <a:gd name="T18" fmla="*/ 11 w 31"/>
                    <a:gd name="T19" fmla="*/ 0 h 33"/>
                    <a:gd name="T20" fmla="*/ 8 w 31"/>
                    <a:gd name="T21" fmla="*/ 0 h 33"/>
                    <a:gd name="T22" fmla="*/ 6 w 31"/>
                    <a:gd name="T23" fmla="*/ 3 h 33"/>
                    <a:gd name="T24" fmla="*/ 3 w 31"/>
                    <a:gd name="T25" fmla="*/ 5 h 33"/>
                    <a:gd name="T26" fmla="*/ 1 w 31"/>
                    <a:gd name="T27" fmla="*/ 8 h 33"/>
                    <a:gd name="T28" fmla="*/ 1 w 31"/>
                    <a:gd name="T29" fmla="*/ 11 h 33"/>
                    <a:gd name="T30" fmla="*/ 0 w 31"/>
                    <a:gd name="T31" fmla="*/ 13 h 33"/>
                    <a:gd name="T32" fmla="*/ 0 w 31"/>
                    <a:gd name="T33" fmla="*/ 16 h 33"/>
                    <a:gd name="T34" fmla="*/ 1 w 31"/>
                    <a:gd name="T35" fmla="*/ 13 h 33"/>
                    <a:gd name="T36" fmla="*/ 1 w 31"/>
                    <a:gd name="T37" fmla="*/ 11 h 33"/>
                    <a:gd name="T38" fmla="*/ 1 w 31"/>
                    <a:gd name="T39" fmla="*/ 8 h 33"/>
                    <a:gd name="T40" fmla="*/ 3 w 31"/>
                    <a:gd name="T41" fmla="*/ 5 h 33"/>
                    <a:gd name="T42" fmla="*/ 6 w 31"/>
                    <a:gd name="T43" fmla="*/ 3 h 33"/>
                    <a:gd name="T44" fmla="*/ 8 w 31"/>
                    <a:gd name="T45" fmla="*/ 3 h 33"/>
                    <a:gd name="T46" fmla="*/ 15 w 31"/>
                    <a:gd name="T47" fmla="*/ 0 h 33"/>
                    <a:gd name="T48" fmla="*/ 16 w 31"/>
                    <a:gd name="T49" fmla="*/ 0 h 33"/>
                    <a:gd name="T50" fmla="*/ 20 w 31"/>
                    <a:gd name="T51" fmla="*/ 0 h 33"/>
                    <a:gd name="T52" fmla="*/ 21 w 31"/>
                    <a:gd name="T53" fmla="*/ 3 h 33"/>
                    <a:gd name="T54" fmla="*/ 23 w 31"/>
                    <a:gd name="T55" fmla="*/ 3 h 33"/>
                    <a:gd name="T56" fmla="*/ 26 w 31"/>
                    <a:gd name="T57" fmla="*/ 5 h 33"/>
                    <a:gd name="T58" fmla="*/ 28 w 31"/>
                    <a:gd name="T59" fmla="*/ 8 h 33"/>
                    <a:gd name="T60" fmla="*/ 31 w 31"/>
                    <a:gd name="T61" fmla="*/ 11 h 33"/>
                    <a:gd name="T62" fmla="*/ 31 w 31"/>
                    <a:gd name="T63" fmla="*/ 13 h 33"/>
                    <a:gd name="T64" fmla="*/ 31 w 31"/>
                    <a:gd name="T65" fmla="*/ 16 h 33"/>
                    <a:gd name="T66" fmla="*/ 31 w 31"/>
                    <a:gd name="T67" fmla="*/ 19 h 33"/>
                    <a:gd name="T68" fmla="*/ 31 w 31"/>
                    <a:gd name="T69" fmla="*/ 23 h 33"/>
                    <a:gd name="T70" fmla="*/ 28 w 31"/>
                    <a:gd name="T71" fmla="*/ 24 h 33"/>
                    <a:gd name="T72" fmla="*/ 28 w 31"/>
                    <a:gd name="T73" fmla="*/ 28 h 33"/>
                    <a:gd name="T74" fmla="*/ 26 w 31"/>
                    <a:gd name="T75" fmla="*/ 31 h 33"/>
                    <a:gd name="T76" fmla="*/ 21 w 31"/>
                    <a:gd name="T77" fmla="*/ 33 h 33"/>
                    <a:gd name="T78" fmla="*/ 20 w 31"/>
                    <a:gd name="T79" fmla="*/ 33 h 33"/>
                    <a:gd name="T80" fmla="*/ 16 w 31"/>
                    <a:gd name="T81" fmla="*/ 33 h 33"/>
                    <a:gd name="T82" fmla="*/ 11 w 31"/>
                    <a:gd name="T83" fmla="*/ 33 h 33"/>
                    <a:gd name="T84" fmla="*/ 8 w 31"/>
                    <a:gd name="T85" fmla="*/ 33 h 33"/>
                    <a:gd name="T86" fmla="*/ 8 w 31"/>
                    <a:gd name="T87" fmla="*/ 31 h 33"/>
                    <a:gd name="T88" fmla="*/ 6 w 31"/>
                    <a:gd name="T89" fmla="*/ 31 h 33"/>
                    <a:gd name="T90" fmla="*/ 8 w 31"/>
                    <a:gd name="T91" fmla="*/ 31 h 33"/>
                    <a:gd name="T92" fmla="*/ 15 w 31"/>
                    <a:gd name="T93" fmla="*/ 33 h 33"/>
                    <a:gd name="T94" fmla="*/ 16 w 31"/>
                    <a:gd name="T95" fmla="*/ 33 h 33"/>
                    <a:gd name="T96" fmla="*/ 20 w 31"/>
                    <a:gd name="T97" fmla="*/ 33 h 33"/>
                    <a:gd name="T98" fmla="*/ 21 w 31"/>
                    <a:gd name="T99" fmla="*/ 31 h 33"/>
                    <a:gd name="T100" fmla="*/ 23 w 31"/>
                    <a:gd name="T101" fmla="*/ 31 h 33"/>
                    <a:gd name="T102" fmla="*/ 26 w 31"/>
                    <a:gd name="T103" fmla="*/ 28 h 33"/>
                    <a:gd name="T104" fmla="*/ 28 w 31"/>
                    <a:gd name="T105" fmla="*/ 24 h 33"/>
                    <a:gd name="T106" fmla="*/ 31 w 31"/>
                    <a:gd name="T107" fmla="*/ 23 h 33"/>
                    <a:gd name="T108" fmla="*/ 31 w 31"/>
                    <a:gd name="T109" fmla="*/ 19 h 33"/>
                    <a:gd name="T110" fmla="*/ 31 w 31"/>
                    <a:gd name="T111" fmla="*/ 16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
                    <a:gd name="T169" fmla="*/ 0 h 33"/>
                    <a:gd name="T170" fmla="*/ 31 w 31"/>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 h="33">
                      <a:moveTo>
                        <a:pt x="31" y="16"/>
                      </a:moveTo>
                      <a:lnTo>
                        <a:pt x="31" y="13"/>
                      </a:lnTo>
                      <a:lnTo>
                        <a:pt x="31" y="11"/>
                      </a:lnTo>
                      <a:lnTo>
                        <a:pt x="28" y="8"/>
                      </a:lnTo>
                      <a:lnTo>
                        <a:pt x="28" y="5"/>
                      </a:lnTo>
                      <a:lnTo>
                        <a:pt x="26" y="3"/>
                      </a:lnTo>
                      <a:lnTo>
                        <a:pt x="21" y="0"/>
                      </a:lnTo>
                      <a:lnTo>
                        <a:pt x="20" y="0"/>
                      </a:lnTo>
                      <a:lnTo>
                        <a:pt x="16" y="0"/>
                      </a:lnTo>
                      <a:lnTo>
                        <a:pt x="11" y="0"/>
                      </a:lnTo>
                      <a:lnTo>
                        <a:pt x="8" y="0"/>
                      </a:lnTo>
                      <a:lnTo>
                        <a:pt x="6" y="3"/>
                      </a:lnTo>
                      <a:lnTo>
                        <a:pt x="3" y="5"/>
                      </a:lnTo>
                      <a:lnTo>
                        <a:pt x="1" y="8"/>
                      </a:lnTo>
                      <a:lnTo>
                        <a:pt x="1" y="11"/>
                      </a:lnTo>
                      <a:lnTo>
                        <a:pt x="0" y="13"/>
                      </a:lnTo>
                      <a:lnTo>
                        <a:pt x="0" y="16"/>
                      </a:lnTo>
                      <a:lnTo>
                        <a:pt x="1" y="13"/>
                      </a:lnTo>
                      <a:lnTo>
                        <a:pt x="1" y="11"/>
                      </a:lnTo>
                      <a:lnTo>
                        <a:pt x="1" y="8"/>
                      </a:lnTo>
                      <a:lnTo>
                        <a:pt x="3" y="5"/>
                      </a:lnTo>
                      <a:lnTo>
                        <a:pt x="6" y="3"/>
                      </a:lnTo>
                      <a:lnTo>
                        <a:pt x="8" y="3"/>
                      </a:lnTo>
                      <a:lnTo>
                        <a:pt x="15" y="0"/>
                      </a:lnTo>
                      <a:lnTo>
                        <a:pt x="16" y="0"/>
                      </a:lnTo>
                      <a:lnTo>
                        <a:pt x="20" y="0"/>
                      </a:lnTo>
                      <a:lnTo>
                        <a:pt x="21" y="3"/>
                      </a:lnTo>
                      <a:lnTo>
                        <a:pt x="23" y="3"/>
                      </a:lnTo>
                      <a:lnTo>
                        <a:pt x="26" y="5"/>
                      </a:lnTo>
                      <a:lnTo>
                        <a:pt x="28" y="8"/>
                      </a:lnTo>
                      <a:lnTo>
                        <a:pt x="31" y="11"/>
                      </a:lnTo>
                      <a:lnTo>
                        <a:pt x="31" y="13"/>
                      </a:lnTo>
                      <a:lnTo>
                        <a:pt x="31" y="16"/>
                      </a:lnTo>
                      <a:lnTo>
                        <a:pt x="31" y="19"/>
                      </a:lnTo>
                      <a:lnTo>
                        <a:pt x="31" y="23"/>
                      </a:lnTo>
                      <a:lnTo>
                        <a:pt x="28" y="24"/>
                      </a:lnTo>
                      <a:lnTo>
                        <a:pt x="28" y="28"/>
                      </a:lnTo>
                      <a:lnTo>
                        <a:pt x="26" y="31"/>
                      </a:lnTo>
                      <a:lnTo>
                        <a:pt x="21" y="33"/>
                      </a:lnTo>
                      <a:lnTo>
                        <a:pt x="20" y="33"/>
                      </a:lnTo>
                      <a:lnTo>
                        <a:pt x="16" y="33"/>
                      </a:lnTo>
                      <a:lnTo>
                        <a:pt x="11" y="33"/>
                      </a:lnTo>
                      <a:lnTo>
                        <a:pt x="8" y="33"/>
                      </a:lnTo>
                      <a:lnTo>
                        <a:pt x="8" y="31"/>
                      </a:lnTo>
                      <a:lnTo>
                        <a:pt x="6" y="31"/>
                      </a:lnTo>
                      <a:lnTo>
                        <a:pt x="8" y="31"/>
                      </a:lnTo>
                      <a:lnTo>
                        <a:pt x="15" y="33"/>
                      </a:lnTo>
                      <a:lnTo>
                        <a:pt x="16" y="33"/>
                      </a:lnTo>
                      <a:lnTo>
                        <a:pt x="20" y="33"/>
                      </a:lnTo>
                      <a:lnTo>
                        <a:pt x="21" y="31"/>
                      </a:lnTo>
                      <a:lnTo>
                        <a:pt x="23" y="31"/>
                      </a:lnTo>
                      <a:lnTo>
                        <a:pt x="26" y="28"/>
                      </a:lnTo>
                      <a:lnTo>
                        <a:pt x="28" y="24"/>
                      </a:lnTo>
                      <a:lnTo>
                        <a:pt x="31" y="23"/>
                      </a:lnTo>
                      <a:lnTo>
                        <a:pt x="31" y="19"/>
                      </a:lnTo>
                      <a:lnTo>
                        <a:pt x="31" y="16"/>
                      </a:lnTo>
                      <a:close/>
                    </a:path>
                  </a:pathLst>
                </a:custGeom>
                <a:solidFill>
                  <a:srgbClr val="BBBBBB"/>
                </a:solidFill>
                <a:ln w="9525">
                  <a:noFill/>
                  <a:round/>
                  <a:headEnd/>
                  <a:tailEnd/>
                </a:ln>
              </p:spPr>
              <p:txBody>
                <a:bodyPr/>
                <a:lstStyle/>
                <a:p>
                  <a:endParaRPr lang="en-US"/>
                </a:p>
              </p:txBody>
            </p:sp>
            <p:sp>
              <p:nvSpPr>
                <p:cNvPr id="37499" name="Freeform 1054"/>
                <p:cNvSpPr>
                  <a:spLocks/>
                </p:cNvSpPr>
                <p:nvPr/>
              </p:nvSpPr>
              <p:spPr bwMode="auto">
                <a:xfrm>
                  <a:off x="1377" y="1588"/>
                  <a:ext cx="31" cy="33"/>
                </a:xfrm>
                <a:custGeom>
                  <a:avLst/>
                  <a:gdLst>
                    <a:gd name="T0" fmla="*/ 31 w 31"/>
                    <a:gd name="T1" fmla="*/ 16 h 33"/>
                    <a:gd name="T2" fmla="*/ 31 w 31"/>
                    <a:gd name="T3" fmla="*/ 13 h 33"/>
                    <a:gd name="T4" fmla="*/ 31 w 31"/>
                    <a:gd name="T5" fmla="*/ 11 h 33"/>
                    <a:gd name="T6" fmla="*/ 28 w 31"/>
                    <a:gd name="T7" fmla="*/ 8 h 33"/>
                    <a:gd name="T8" fmla="*/ 26 w 31"/>
                    <a:gd name="T9" fmla="*/ 5 h 33"/>
                    <a:gd name="T10" fmla="*/ 23 w 31"/>
                    <a:gd name="T11" fmla="*/ 3 h 33"/>
                    <a:gd name="T12" fmla="*/ 21 w 31"/>
                    <a:gd name="T13" fmla="*/ 3 h 33"/>
                    <a:gd name="T14" fmla="*/ 20 w 31"/>
                    <a:gd name="T15" fmla="*/ 0 h 33"/>
                    <a:gd name="T16" fmla="*/ 16 w 31"/>
                    <a:gd name="T17" fmla="*/ 0 h 33"/>
                    <a:gd name="T18" fmla="*/ 15 w 31"/>
                    <a:gd name="T19" fmla="*/ 0 h 33"/>
                    <a:gd name="T20" fmla="*/ 8 w 31"/>
                    <a:gd name="T21" fmla="*/ 3 h 33"/>
                    <a:gd name="T22" fmla="*/ 6 w 31"/>
                    <a:gd name="T23" fmla="*/ 3 h 33"/>
                    <a:gd name="T24" fmla="*/ 3 w 31"/>
                    <a:gd name="T25" fmla="*/ 5 h 33"/>
                    <a:gd name="T26" fmla="*/ 1 w 31"/>
                    <a:gd name="T27" fmla="*/ 8 h 33"/>
                    <a:gd name="T28" fmla="*/ 1 w 31"/>
                    <a:gd name="T29" fmla="*/ 11 h 33"/>
                    <a:gd name="T30" fmla="*/ 1 w 31"/>
                    <a:gd name="T31" fmla="*/ 13 h 33"/>
                    <a:gd name="T32" fmla="*/ 0 w 31"/>
                    <a:gd name="T33" fmla="*/ 16 h 33"/>
                    <a:gd name="T34" fmla="*/ 1 w 31"/>
                    <a:gd name="T35" fmla="*/ 16 h 33"/>
                    <a:gd name="T36" fmla="*/ 1 w 31"/>
                    <a:gd name="T37" fmla="*/ 18 h 33"/>
                    <a:gd name="T38" fmla="*/ 1 w 31"/>
                    <a:gd name="T39" fmla="*/ 16 h 33"/>
                    <a:gd name="T40" fmla="*/ 1 w 31"/>
                    <a:gd name="T41" fmla="*/ 13 h 33"/>
                    <a:gd name="T42" fmla="*/ 1 w 31"/>
                    <a:gd name="T43" fmla="*/ 11 h 33"/>
                    <a:gd name="T44" fmla="*/ 3 w 31"/>
                    <a:gd name="T45" fmla="*/ 8 h 33"/>
                    <a:gd name="T46" fmla="*/ 3 w 31"/>
                    <a:gd name="T47" fmla="*/ 5 h 33"/>
                    <a:gd name="T48" fmla="*/ 6 w 31"/>
                    <a:gd name="T49" fmla="*/ 3 h 33"/>
                    <a:gd name="T50" fmla="*/ 8 w 31"/>
                    <a:gd name="T51" fmla="*/ 3 h 33"/>
                    <a:gd name="T52" fmla="*/ 15 w 31"/>
                    <a:gd name="T53" fmla="*/ 0 h 33"/>
                    <a:gd name="T54" fmla="*/ 16 w 31"/>
                    <a:gd name="T55" fmla="*/ 0 h 33"/>
                    <a:gd name="T56" fmla="*/ 20 w 31"/>
                    <a:gd name="T57" fmla="*/ 0 h 33"/>
                    <a:gd name="T58" fmla="*/ 21 w 31"/>
                    <a:gd name="T59" fmla="*/ 3 h 33"/>
                    <a:gd name="T60" fmla="*/ 23 w 31"/>
                    <a:gd name="T61" fmla="*/ 3 h 33"/>
                    <a:gd name="T62" fmla="*/ 26 w 31"/>
                    <a:gd name="T63" fmla="*/ 5 h 33"/>
                    <a:gd name="T64" fmla="*/ 28 w 31"/>
                    <a:gd name="T65" fmla="*/ 8 h 33"/>
                    <a:gd name="T66" fmla="*/ 31 w 31"/>
                    <a:gd name="T67" fmla="*/ 11 h 33"/>
                    <a:gd name="T68" fmla="*/ 31 w 31"/>
                    <a:gd name="T69" fmla="*/ 13 h 33"/>
                    <a:gd name="T70" fmla="*/ 31 w 31"/>
                    <a:gd name="T71" fmla="*/ 16 h 33"/>
                    <a:gd name="T72" fmla="*/ 31 w 31"/>
                    <a:gd name="T73" fmla="*/ 19 h 33"/>
                    <a:gd name="T74" fmla="*/ 31 w 31"/>
                    <a:gd name="T75" fmla="*/ 23 h 33"/>
                    <a:gd name="T76" fmla="*/ 28 w 31"/>
                    <a:gd name="T77" fmla="*/ 24 h 33"/>
                    <a:gd name="T78" fmla="*/ 26 w 31"/>
                    <a:gd name="T79" fmla="*/ 28 h 33"/>
                    <a:gd name="T80" fmla="*/ 23 w 31"/>
                    <a:gd name="T81" fmla="*/ 31 h 33"/>
                    <a:gd name="T82" fmla="*/ 21 w 31"/>
                    <a:gd name="T83" fmla="*/ 31 h 33"/>
                    <a:gd name="T84" fmla="*/ 20 w 31"/>
                    <a:gd name="T85" fmla="*/ 33 h 33"/>
                    <a:gd name="T86" fmla="*/ 16 w 31"/>
                    <a:gd name="T87" fmla="*/ 33 h 33"/>
                    <a:gd name="T88" fmla="*/ 15 w 31"/>
                    <a:gd name="T89" fmla="*/ 33 h 33"/>
                    <a:gd name="T90" fmla="*/ 8 w 31"/>
                    <a:gd name="T91" fmla="*/ 31 h 33"/>
                    <a:gd name="T92" fmla="*/ 6 w 31"/>
                    <a:gd name="T93" fmla="*/ 31 h 33"/>
                    <a:gd name="T94" fmla="*/ 6 w 31"/>
                    <a:gd name="T95" fmla="*/ 28 h 33"/>
                    <a:gd name="T96" fmla="*/ 6 w 31"/>
                    <a:gd name="T97" fmla="*/ 31 h 33"/>
                    <a:gd name="T98" fmla="*/ 8 w 31"/>
                    <a:gd name="T99" fmla="*/ 31 h 33"/>
                    <a:gd name="T100" fmla="*/ 15 w 31"/>
                    <a:gd name="T101" fmla="*/ 33 h 33"/>
                    <a:gd name="T102" fmla="*/ 16 w 31"/>
                    <a:gd name="T103" fmla="*/ 33 h 33"/>
                    <a:gd name="T104" fmla="*/ 20 w 31"/>
                    <a:gd name="T105" fmla="*/ 33 h 33"/>
                    <a:gd name="T106" fmla="*/ 21 w 31"/>
                    <a:gd name="T107" fmla="*/ 31 h 33"/>
                    <a:gd name="T108" fmla="*/ 23 w 31"/>
                    <a:gd name="T109" fmla="*/ 31 h 33"/>
                    <a:gd name="T110" fmla="*/ 26 w 31"/>
                    <a:gd name="T111" fmla="*/ 28 h 33"/>
                    <a:gd name="T112" fmla="*/ 28 w 31"/>
                    <a:gd name="T113" fmla="*/ 24 h 33"/>
                    <a:gd name="T114" fmla="*/ 31 w 31"/>
                    <a:gd name="T115" fmla="*/ 23 h 33"/>
                    <a:gd name="T116" fmla="*/ 31 w 31"/>
                    <a:gd name="T117" fmla="*/ 19 h 33"/>
                    <a:gd name="T118" fmla="*/ 31 w 31"/>
                    <a:gd name="T119" fmla="*/ 16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
                    <a:gd name="T181" fmla="*/ 0 h 33"/>
                    <a:gd name="T182" fmla="*/ 31 w 31"/>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 h="33">
                      <a:moveTo>
                        <a:pt x="31" y="16"/>
                      </a:moveTo>
                      <a:lnTo>
                        <a:pt x="31" y="13"/>
                      </a:lnTo>
                      <a:lnTo>
                        <a:pt x="31" y="11"/>
                      </a:lnTo>
                      <a:lnTo>
                        <a:pt x="28" y="8"/>
                      </a:lnTo>
                      <a:lnTo>
                        <a:pt x="26" y="5"/>
                      </a:lnTo>
                      <a:lnTo>
                        <a:pt x="23" y="3"/>
                      </a:lnTo>
                      <a:lnTo>
                        <a:pt x="21" y="3"/>
                      </a:lnTo>
                      <a:lnTo>
                        <a:pt x="20" y="0"/>
                      </a:lnTo>
                      <a:lnTo>
                        <a:pt x="16" y="0"/>
                      </a:lnTo>
                      <a:lnTo>
                        <a:pt x="15" y="0"/>
                      </a:lnTo>
                      <a:lnTo>
                        <a:pt x="8" y="3"/>
                      </a:lnTo>
                      <a:lnTo>
                        <a:pt x="6" y="3"/>
                      </a:lnTo>
                      <a:lnTo>
                        <a:pt x="3" y="5"/>
                      </a:lnTo>
                      <a:lnTo>
                        <a:pt x="1" y="8"/>
                      </a:lnTo>
                      <a:lnTo>
                        <a:pt x="1" y="11"/>
                      </a:lnTo>
                      <a:lnTo>
                        <a:pt x="1" y="13"/>
                      </a:lnTo>
                      <a:lnTo>
                        <a:pt x="0" y="16"/>
                      </a:lnTo>
                      <a:lnTo>
                        <a:pt x="1" y="16"/>
                      </a:lnTo>
                      <a:lnTo>
                        <a:pt x="1" y="18"/>
                      </a:lnTo>
                      <a:lnTo>
                        <a:pt x="1" y="16"/>
                      </a:lnTo>
                      <a:lnTo>
                        <a:pt x="1" y="13"/>
                      </a:lnTo>
                      <a:lnTo>
                        <a:pt x="1" y="11"/>
                      </a:lnTo>
                      <a:lnTo>
                        <a:pt x="3" y="8"/>
                      </a:lnTo>
                      <a:lnTo>
                        <a:pt x="3" y="5"/>
                      </a:lnTo>
                      <a:lnTo>
                        <a:pt x="6" y="3"/>
                      </a:lnTo>
                      <a:lnTo>
                        <a:pt x="8" y="3"/>
                      </a:lnTo>
                      <a:lnTo>
                        <a:pt x="15" y="0"/>
                      </a:lnTo>
                      <a:lnTo>
                        <a:pt x="16" y="0"/>
                      </a:lnTo>
                      <a:lnTo>
                        <a:pt x="20" y="0"/>
                      </a:lnTo>
                      <a:lnTo>
                        <a:pt x="21" y="3"/>
                      </a:lnTo>
                      <a:lnTo>
                        <a:pt x="23" y="3"/>
                      </a:lnTo>
                      <a:lnTo>
                        <a:pt x="26" y="5"/>
                      </a:lnTo>
                      <a:lnTo>
                        <a:pt x="28" y="8"/>
                      </a:lnTo>
                      <a:lnTo>
                        <a:pt x="31" y="11"/>
                      </a:lnTo>
                      <a:lnTo>
                        <a:pt x="31" y="13"/>
                      </a:lnTo>
                      <a:lnTo>
                        <a:pt x="31" y="16"/>
                      </a:lnTo>
                      <a:lnTo>
                        <a:pt x="31" y="19"/>
                      </a:lnTo>
                      <a:lnTo>
                        <a:pt x="31" y="23"/>
                      </a:lnTo>
                      <a:lnTo>
                        <a:pt x="28" y="24"/>
                      </a:lnTo>
                      <a:lnTo>
                        <a:pt x="26" y="28"/>
                      </a:lnTo>
                      <a:lnTo>
                        <a:pt x="23" y="31"/>
                      </a:lnTo>
                      <a:lnTo>
                        <a:pt x="21" y="31"/>
                      </a:lnTo>
                      <a:lnTo>
                        <a:pt x="20" y="33"/>
                      </a:lnTo>
                      <a:lnTo>
                        <a:pt x="16" y="33"/>
                      </a:lnTo>
                      <a:lnTo>
                        <a:pt x="15" y="33"/>
                      </a:lnTo>
                      <a:lnTo>
                        <a:pt x="8" y="31"/>
                      </a:lnTo>
                      <a:lnTo>
                        <a:pt x="6" y="31"/>
                      </a:lnTo>
                      <a:lnTo>
                        <a:pt x="6" y="28"/>
                      </a:lnTo>
                      <a:lnTo>
                        <a:pt x="6" y="31"/>
                      </a:lnTo>
                      <a:lnTo>
                        <a:pt x="8" y="31"/>
                      </a:lnTo>
                      <a:lnTo>
                        <a:pt x="15" y="33"/>
                      </a:lnTo>
                      <a:lnTo>
                        <a:pt x="16" y="33"/>
                      </a:lnTo>
                      <a:lnTo>
                        <a:pt x="20" y="33"/>
                      </a:lnTo>
                      <a:lnTo>
                        <a:pt x="21" y="31"/>
                      </a:lnTo>
                      <a:lnTo>
                        <a:pt x="23" y="31"/>
                      </a:lnTo>
                      <a:lnTo>
                        <a:pt x="26" y="28"/>
                      </a:lnTo>
                      <a:lnTo>
                        <a:pt x="28" y="24"/>
                      </a:lnTo>
                      <a:lnTo>
                        <a:pt x="31" y="23"/>
                      </a:lnTo>
                      <a:lnTo>
                        <a:pt x="31" y="19"/>
                      </a:lnTo>
                      <a:lnTo>
                        <a:pt x="31" y="16"/>
                      </a:lnTo>
                      <a:close/>
                    </a:path>
                  </a:pathLst>
                </a:custGeom>
                <a:solidFill>
                  <a:srgbClr val="BDBDBD"/>
                </a:solidFill>
                <a:ln w="9525">
                  <a:noFill/>
                  <a:round/>
                  <a:headEnd/>
                  <a:tailEnd/>
                </a:ln>
              </p:spPr>
              <p:txBody>
                <a:bodyPr/>
                <a:lstStyle/>
                <a:p>
                  <a:endParaRPr lang="en-US"/>
                </a:p>
              </p:txBody>
            </p:sp>
            <p:sp>
              <p:nvSpPr>
                <p:cNvPr id="37500" name="Freeform 1055"/>
                <p:cNvSpPr>
                  <a:spLocks/>
                </p:cNvSpPr>
                <p:nvPr/>
              </p:nvSpPr>
              <p:spPr bwMode="auto">
                <a:xfrm>
                  <a:off x="1378" y="1588"/>
                  <a:ext cx="30" cy="33"/>
                </a:xfrm>
                <a:custGeom>
                  <a:avLst/>
                  <a:gdLst>
                    <a:gd name="T0" fmla="*/ 30 w 30"/>
                    <a:gd name="T1" fmla="*/ 16 h 33"/>
                    <a:gd name="T2" fmla="*/ 30 w 30"/>
                    <a:gd name="T3" fmla="*/ 13 h 33"/>
                    <a:gd name="T4" fmla="*/ 30 w 30"/>
                    <a:gd name="T5" fmla="*/ 11 h 33"/>
                    <a:gd name="T6" fmla="*/ 27 w 30"/>
                    <a:gd name="T7" fmla="*/ 8 h 33"/>
                    <a:gd name="T8" fmla="*/ 25 w 30"/>
                    <a:gd name="T9" fmla="*/ 5 h 33"/>
                    <a:gd name="T10" fmla="*/ 22 w 30"/>
                    <a:gd name="T11" fmla="*/ 3 h 33"/>
                    <a:gd name="T12" fmla="*/ 20 w 30"/>
                    <a:gd name="T13" fmla="*/ 3 h 33"/>
                    <a:gd name="T14" fmla="*/ 19 w 30"/>
                    <a:gd name="T15" fmla="*/ 0 h 33"/>
                    <a:gd name="T16" fmla="*/ 15 w 30"/>
                    <a:gd name="T17" fmla="*/ 0 h 33"/>
                    <a:gd name="T18" fmla="*/ 14 w 30"/>
                    <a:gd name="T19" fmla="*/ 0 h 33"/>
                    <a:gd name="T20" fmla="*/ 7 w 30"/>
                    <a:gd name="T21" fmla="*/ 3 h 33"/>
                    <a:gd name="T22" fmla="*/ 5 w 30"/>
                    <a:gd name="T23" fmla="*/ 3 h 33"/>
                    <a:gd name="T24" fmla="*/ 2 w 30"/>
                    <a:gd name="T25" fmla="*/ 5 h 33"/>
                    <a:gd name="T26" fmla="*/ 2 w 30"/>
                    <a:gd name="T27" fmla="*/ 8 h 33"/>
                    <a:gd name="T28" fmla="*/ 0 w 30"/>
                    <a:gd name="T29" fmla="*/ 11 h 33"/>
                    <a:gd name="T30" fmla="*/ 0 w 30"/>
                    <a:gd name="T31" fmla="*/ 13 h 33"/>
                    <a:gd name="T32" fmla="*/ 0 w 30"/>
                    <a:gd name="T33" fmla="*/ 16 h 33"/>
                    <a:gd name="T34" fmla="*/ 0 w 30"/>
                    <a:gd name="T35" fmla="*/ 18 h 33"/>
                    <a:gd name="T36" fmla="*/ 0 w 30"/>
                    <a:gd name="T37" fmla="*/ 16 h 33"/>
                    <a:gd name="T38" fmla="*/ 0 w 30"/>
                    <a:gd name="T39" fmla="*/ 13 h 33"/>
                    <a:gd name="T40" fmla="*/ 0 w 30"/>
                    <a:gd name="T41" fmla="*/ 11 h 33"/>
                    <a:gd name="T42" fmla="*/ 2 w 30"/>
                    <a:gd name="T43" fmla="*/ 8 h 33"/>
                    <a:gd name="T44" fmla="*/ 5 w 30"/>
                    <a:gd name="T45" fmla="*/ 5 h 33"/>
                    <a:gd name="T46" fmla="*/ 7 w 30"/>
                    <a:gd name="T47" fmla="*/ 5 h 33"/>
                    <a:gd name="T48" fmla="*/ 10 w 30"/>
                    <a:gd name="T49" fmla="*/ 3 h 33"/>
                    <a:gd name="T50" fmla="*/ 14 w 30"/>
                    <a:gd name="T51" fmla="*/ 3 h 33"/>
                    <a:gd name="T52" fmla="*/ 15 w 30"/>
                    <a:gd name="T53" fmla="*/ 3 h 33"/>
                    <a:gd name="T54" fmla="*/ 19 w 30"/>
                    <a:gd name="T55" fmla="*/ 3 h 33"/>
                    <a:gd name="T56" fmla="*/ 20 w 30"/>
                    <a:gd name="T57" fmla="*/ 3 h 33"/>
                    <a:gd name="T58" fmla="*/ 22 w 30"/>
                    <a:gd name="T59" fmla="*/ 5 h 33"/>
                    <a:gd name="T60" fmla="*/ 25 w 30"/>
                    <a:gd name="T61" fmla="*/ 5 h 33"/>
                    <a:gd name="T62" fmla="*/ 27 w 30"/>
                    <a:gd name="T63" fmla="*/ 8 h 33"/>
                    <a:gd name="T64" fmla="*/ 27 w 30"/>
                    <a:gd name="T65" fmla="*/ 11 h 33"/>
                    <a:gd name="T66" fmla="*/ 30 w 30"/>
                    <a:gd name="T67" fmla="*/ 13 h 33"/>
                    <a:gd name="T68" fmla="*/ 30 w 30"/>
                    <a:gd name="T69" fmla="*/ 16 h 33"/>
                    <a:gd name="T70" fmla="*/ 30 w 30"/>
                    <a:gd name="T71" fmla="*/ 19 h 33"/>
                    <a:gd name="T72" fmla="*/ 30 w 30"/>
                    <a:gd name="T73" fmla="*/ 23 h 33"/>
                    <a:gd name="T74" fmla="*/ 27 w 30"/>
                    <a:gd name="T75" fmla="*/ 24 h 33"/>
                    <a:gd name="T76" fmla="*/ 25 w 30"/>
                    <a:gd name="T77" fmla="*/ 28 h 33"/>
                    <a:gd name="T78" fmla="*/ 22 w 30"/>
                    <a:gd name="T79" fmla="*/ 31 h 33"/>
                    <a:gd name="T80" fmla="*/ 20 w 30"/>
                    <a:gd name="T81" fmla="*/ 31 h 33"/>
                    <a:gd name="T82" fmla="*/ 19 w 30"/>
                    <a:gd name="T83" fmla="*/ 33 h 33"/>
                    <a:gd name="T84" fmla="*/ 15 w 30"/>
                    <a:gd name="T85" fmla="*/ 33 h 33"/>
                    <a:gd name="T86" fmla="*/ 14 w 30"/>
                    <a:gd name="T87" fmla="*/ 33 h 33"/>
                    <a:gd name="T88" fmla="*/ 7 w 30"/>
                    <a:gd name="T89" fmla="*/ 31 h 33"/>
                    <a:gd name="T90" fmla="*/ 5 w 30"/>
                    <a:gd name="T91" fmla="*/ 31 h 33"/>
                    <a:gd name="T92" fmla="*/ 5 w 30"/>
                    <a:gd name="T93" fmla="*/ 28 h 33"/>
                    <a:gd name="T94" fmla="*/ 2 w 30"/>
                    <a:gd name="T95" fmla="*/ 24 h 33"/>
                    <a:gd name="T96" fmla="*/ 5 w 30"/>
                    <a:gd name="T97" fmla="*/ 28 h 33"/>
                    <a:gd name="T98" fmla="*/ 7 w 30"/>
                    <a:gd name="T99" fmla="*/ 28 h 33"/>
                    <a:gd name="T100" fmla="*/ 10 w 30"/>
                    <a:gd name="T101" fmla="*/ 31 h 33"/>
                    <a:gd name="T102" fmla="*/ 14 w 30"/>
                    <a:gd name="T103" fmla="*/ 31 h 33"/>
                    <a:gd name="T104" fmla="*/ 15 w 30"/>
                    <a:gd name="T105" fmla="*/ 31 h 33"/>
                    <a:gd name="T106" fmla="*/ 19 w 30"/>
                    <a:gd name="T107" fmla="*/ 31 h 33"/>
                    <a:gd name="T108" fmla="*/ 20 w 30"/>
                    <a:gd name="T109" fmla="*/ 31 h 33"/>
                    <a:gd name="T110" fmla="*/ 22 w 30"/>
                    <a:gd name="T111" fmla="*/ 28 h 33"/>
                    <a:gd name="T112" fmla="*/ 25 w 30"/>
                    <a:gd name="T113" fmla="*/ 28 h 33"/>
                    <a:gd name="T114" fmla="*/ 27 w 30"/>
                    <a:gd name="T115" fmla="*/ 24 h 33"/>
                    <a:gd name="T116" fmla="*/ 27 w 30"/>
                    <a:gd name="T117" fmla="*/ 23 h 33"/>
                    <a:gd name="T118" fmla="*/ 30 w 30"/>
                    <a:gd name="T119" fmla="*/ 19 h 33"/>
                    <a:gd name="T120" fmla="*/ 30 w 30"/>
                    <a:gd name="T121" fmla="*/ 16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
                    <a:gd name="T184" fmla="*/ 0 h 33"/>
                    <a:gd name="T185" fmla="*/ 30 w 30"/>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 h="33">
                      <a:moveTo>
                        <a:pt x="30" y="16"/>
                      </a:moveTo>
                      <a:lnTo>
                        <a:pt x="30" y="13"/>
                      </a:lnTo>
                      <a:lnTo>
                        <a:pt x="30" y="11"/>
                      </a:lnTo>
                      <a:lnTo>
                        <a:pt x="27" y="8"/>
                      </a:lnTo>
                      <a:lnTo>
                        <a:pt x="25" y="5"/>
                      </a:lnTo>
                      <a:lnTo>
                        <a:pt x="22" y="3"/>
                      </a:lnTo>
                      <a:lnTo>
                        <a:pt x="20" y="3"/>
                      </a:lnTo>
                      <a:lnTo>
                        <a:pt x="19" y="0"/>
                      </a:lnTo>
                      <a:lnTo>
                        <a:pt x="15" y="0"/>
                      </a:lnTo>
                      <a:lnTo>
                        <a:pt x="14" y="0"/>
                      </a:lnTo>
                      <a:lnTo>
                        <a:pt x="7" y="3"/>
                      </a:lnTo>
                      <a:lnTo>
                        <a:pt x="5" y="3"/>
                      </a:lnTo>
                      <a:lnTo>
                        <a:pt x="2" y="5"/>
                      </a:lnTo>
                      <a:lnTo>
                        <a:pt x="2" y="8"/>
                      </a:lnTo>
                      <a:lnTo>
                        <a:pt x="0" y="11"/>
                      </a:lnTo>
                      <a:lnTo>
                        <a:pt x="0" y="13"/>
                      </a:lnTo>
                      <a:lnTo>
                        <a:pt x="0" y="16"/>
                      </a:lnTo>
                      <a:lnTo>
                        <a:pt x="0" y="18"/>
                      </a:lnTo>
                      <a:lnTo>
                        <a:pt x="0" y="16"/>
                      </a:lnTo>
                      <a:lnTo>
                        <a:pt x="0" y="13"/>
                      </a:lnTo>
                      <a:lnTo>
                        <a:pt x="0" y="11"/>
                      </a:lnTo>
                      <a:lnTo>
                        <a:pt x="2" y="8"/>
                      </a:lnTo>
                      <a:lnTo>
                        <a:pt x="5" y="5"/>
                      </a:lnTo>
                      <a:lnTo>
                        <a:pt x="7" y="5"/>
                      </a:lnTo>
                      <a:lnTo>
                        <a:pt x="10" y="3"/>
                      </a:lnTo>
                      <a:lnTo>
                        <a:pt x="14" y="3"/>
                      </a:lnTo>
                      <a:lnTo>
                        <a:pt x="15" y="3"/>
                      </a:lnTo>
                      <a:lnTo>
                        <a:pt x="19" y="3"/>
                      </a:lnTo>
                      <a:lnTo>
                        <a:pt x="20" y="3"/>
                      </a:lnTo>
                      <a:lnTo>
                        <a:pt x="22" y="5"/>
                      </a:lnTo>
                      <a:lnTo>
                        <a:pt x="25" y="5"/>
                      </a:lnTo>
                      <a:lnTo>
                        <a:pt x="27" y="8"/>
                      </a:lnTo>
                      <a:lnTo>
                        <a:pt x="27" y="11"/>
                      </a:lnTo>
                      <a:lnTo>
                        <a:pt x="30" y="13"/>
                      </a:lnTo>
                      <a:lnTo>
                        <a:pt x="30" y="16"/>
                      </a:lnTo>
                      <a:lnTo>
                        <a:pt x="30" y="19"/>
                      </a:lnTo>
                      <a:lnTo>
                        <a:pt x="30" y="23"/>
                      </a:lnTo>
                      <a:lnTo>
                        <a:pt x="27" y="24"/>
                      </a:lnTo>
                      <a:lnTo>
                        <a:pt x="25" y="28"/>
                      </a:lnTo>
                      <a:lnTo>
                        <a:pt x="22" y="31"/>
                      </a:lnTo>
                      <a:lnTo>
                        <a:pt x="20" y="31"/>
                      </a:lnTo>
                      <a:lnTo>
                        <a:pt x="19" y="33"/>
                      </a:lnTo>
                      <a:lnTo>
                        <a:pt x="15" y="33"/>
                      </a:lnTo>
                      <a:lnTo>
                        <a:pt x="14" y="33"/>
                      </a:lnTo>
                      <a:lnTo>
                        <a:pt x="7" y="31"/>
                      </a:lnTo>
                      <a:lnTo>
                        <a:pt x="5" y="31"/>
                      </a:lnTo>
                      <a:lnTo>
                        <a:pt x="5" y="28"/>
                      </a:lnTo>
                      <a:lnTo>
                        <a:pt x="2" y="24"/>
                      </a:lnTo>
                      <a:lnTo>
                        <a:pt x="5" y="28"/>
                      </a:lnTo>
                      <a:lnTo>
                        <a:pt x="7" y="28"/>
                      </a:lnTo>
                      <a:lnTo>
                        <a:pt x="10" y="31"/>
                      </a:lnTo>
                      <a:lnTo>
                        <a:pt x="14" y="31"/>
                      </a:lnTo>
                      <a:lnTo>
                        <a:pt x="15" y="31"/>
                      </a:lnTo>
                      <a:lnTo>
                        <a:pt x="19" y="31"/>
                      </a:lnTo>
                      <a:lnTo>
                        <a:pt x="20" y="31"/>
                      </a:lnTo>
                      <a:lnTo>
                        <a:pt x="22" y="28"/>
                      </a:lnTo>
                      <a:lnTo>
                        <a:pt x="25" y="28"/>
                      </a:lnTo>
                      <a:lnTo>
                        <a:pt x="27" y="24"/>
                      </a:lnTo>
                      <a:lnTo>
                        <a:pt x="27" y="23"/>
                      </a:lnTo>
                      <a:lnTo>
                        <a:pt x="30" y="19"/>
                      </a:lnTo>
                      <a:lnTo>
                        <a:pt x="30" y="16"/>
                      </a:lnTo>
                      <a:close/>
                    </a:path>
                  </a:pathLst>
                </a:custGeom>
                <a:solidFill>
                  <a:srgbClr val="BFBFBF"/>
                </a:solidFill>
                <a:ln w="9525">
                  <a:noFill/>
                  <a:round/>
                  <a:headEnd/>
                  <a:tailEnd/>
                </a:ln>
              </p:spPr>
              <p:txBody>
                <a:bodyPr/>
                <a:lstStyle/>
                <a:p>
                  <a:endParaRPr lang="en-US"/>
                </a:p>
              </p:txBody>
            </p:sp>
            <p:sp>
              <p:nvSpPr>
                <p:cNvPr id="37501" name="Freeform 1056"/>
                <p:cNvSpPr>
                  <a:spLocks/>
                </p:cNvSpPr>
                <p:nvPr/>
              </p:nvSpPr>
              <p:spPr bwMode="auto">
                <a:xfrm>
                  <a:off x="1378" y="1591"/>
                  <a:ext cx="30" cy="28"/>
                </a:xfrm>
                <a:custGeom>
                  <a:avLst/>
                  <a:gdLst>
                    <a:gd name="T0" fmla="*/ 30 w 30"/>
                    <a:gd name="T1" fmla="*/ 10 h 28"/>
                    <a:gd name="T2" fmla="*/ 27 w 30"/>
                    <a:gd name="T3" fmla="*/ 5 h 28"/>
                    <a:gd name="T4" fmla="*/ 22 w 30"/>
                    <a:gd name="T5" fmla="*/ 2 h 28"/>
                    <a:gd name="T6" fmla="*/ 19 w 30"/>
                    <a:gd name="T7" fmla="*/ 0 h 28"/>
                    <a:gd name="T8" fmla="*/ 14 w 30"/>
                    <a:gd name="T9" fmla="*/ 0 h 28"/>
                    <a:gd name="T10" fmla="*/ 7 w 30"/>
                    <a:gd name="T11" fmla="*/ 2 h 28"/>
                    <a:gd name="T12" fmla="*/ 2 w 30"/>
                    <a:gd name="T13" fmla="*/ 5 h 28"/>
                    <a:gd name="T14" fmla="*/ 0 w 30"/>
                    <a:gd name="T15" fmla="*/ 10 h 28"/>
                    <a:gd name="T16" fmla="*/ 0 w 30"/>
                    <a:gd name="T17" fmla="*/ 15 h 28"/>
                    <a:gd name="T18" fmla="*/ 0 w 30"/>
                    <a:gd name="T19" fmla="*/ 20 h 28"/>
                    <a:gd name="T20" fmla="*/ 2 w 30"/>
                    <a:gd name="T21" fmla="*/ 21 h 28"/>
                    <a:gd name="T22" fmla="*/ 7 w 30"/>
                    <a:gd name="T23" fmla="*/ 25 h 28"/>
                    <a:gd name="T24" fmla="*/ 14 w 30"/>
                    <a:gd name="T25" fmla="*/ 28 h 28"/>
                    <a:gd name="T26" fmla="*/ 19 w 30"/>
                    <a:gd name="T27" fmla="*/ 28 h 28"/>
                    <a:gd name="T28" fmla="*/ 22 w 30"/>
                    <a:gd name="T29" fmla="*/ 25 h 28"/>
                    <a:gd name="T30" fmla="*/ 27 w 30"/>
                    <a:gd name="T31" fmla="*/ 21 h 28"/>
                    <a:gd name="T32" fmla="*/ 30 w 30"/>
                    <a:gd name="T33" fmla="*/ 16 h 28"/>
                    <a:gd name="T34" fmla="*/ 27 w 30"/>
                    <a:gd name="T35" fmla="*/ 10 h 28"/>
                    <a:gd name="T36" fmla="*/ 27 w 30"/>
                    <a:gd name="T37" fmla="*/ 5 h 28"/>
                    <a:gd name="T38" fmla="*/ 22 w 30"/>
                    <a:gd name="T39" fmla="*/ 2 h 28"/>
                    <a:gd name="T40" fmla="*/ 19 w 30"/>
                    <a:gd name="T41" fmla="*/ 0 h 28"/>
                    <a:gd name="T42" fmla="*/ 14 w 30"/>
                    <a:gd name="T43" fmla="*/ 0 h 28"/>
                    <a:gd name="T44" fmla="*/ 7 w 30"/>
                    <a:gd name="T45" fmla="*/ 2 h 28"/>
                    <a:gd name="T46" fmla="*/ 2 w 30"/>
                    <a:gd name="T47" fmla="*/ 5 h 28"/>
                    <a:gd name="T48" fmla="*/ 0 w 30"/>
                    <a:gd name="T49" fmla="*/ 10 h 28"/>
                    <a:gd name="T50" fmla="*/ 0 w 30"/>
                    <a:gd name="T51" fmla="*/ 16 h 28"/>
                    <a:gd name="T52" fmla="*/ 2 w 30"/>
                    <a:gd name="T53" fmla="*/ 21 h 28"/>
                    <a:gd name="T54" fmla="*/ 7 w 30"/>
                    <a:gd name="T55" fmla="*/ 25 h 28"/>
                    <a:gd name="T56" fmla="*/ 14 w 30"/>
                    <a:gd name="T57" fmla="*/ 28 h 28"/>
                    <a:gd name="T58" fmla="*/ 19 w 30"/>
                    <a:gd name="T59" fmla="*/ 28 h 28"/>
                    <a:gd name="T60" fmla="*/ 22 w 30"/>
                    <a:gd name="T61" fmla="*/ 25 h 28"/>
                    <a:gd name="T62" fmla="*/ 27 w 30"/>
                    <a:gd name="T63" fmla="*/ 21 h 28"/>
                    <a:gd name="T64" fmla="*/ 27 w 30"/>
                    <a:gd name="T65" fmla="*/ 1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8"/>
                    <a:gd name="T101" fmla="*/ 30 w 30"/>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8">
                      <a:moveTo>
                        <a:pt x="30" y="13"/>
                      </a:moveTo>
                      <a:lnTo>
                        <a:pt x="30" y="10"/>
                      </a:lnTo>
                      <a:lnTo>
                        <a:pt x="27" y="8"/>
                      </a:lnTo>
                      <a:lnTo>
                        <a:pt x="27" y="5"/>
                      </a:lnTo>
                      <a:lnTo>
                        <a:pt x="25" y="2"/>
                      </a:lnTo>
                      <a:lnTo>
                        <a:pt x="22" y="2"/>
                      </a:lnTo>
                      <a:lnTo>
                        <a:pt x="20" y="0"/>
                      </a:lnTo>
                      <a:lnTo>
                        <a:pt x="19" y="0"/>
                      </a:lnTo>
                      <a:lnTo>
                        <a:pt x="15" y="0"/>
                      </a:lnTo>
                      <a:lnTo>
                        <a:pt x="14" y="0"/>
                      </a:lnTo>
                      <a:lnTo>
                        <a:pt x="10" y="0"/>
                      </a:lnTo>
                      <a:lnTo>
                        <a:pt x="7" y="2"/>
                      </a:lnTo>
                      <a:lnTo>
                        <a:pt x="5" y="2"/>
                      </a:lnTo>
                      <a:lnTo>
                        <a:pt x="2" y="5"/>
                      </a:lnTo>
                      <a:lnTo>
                        <a:pt x="0" y="8"/>
                      </a:lnTo>
                      <a:lnTo>
                        <a:pt x="0" y="10"/>
                      </a:lnTo>
                      <a:lnTo>
                        <a:pt x="0" y="13"/>
                      </a:lnTo>
                      <a:lnTo>
                        <a:pt x="0" y="15"/>
                      </a:lnTo>
                      <a:lnTo>
                        <a:pt x="0" y="16"/>
                      </a:lnTo>
                      <a:lnTo>
                        <a:pt x="0" y="20"/>
                      </a:lnTo>
                      <a:lnTo>
                        <a:pt x="2" y="20"/>
                      </a:lnTo>
                      <a:lnTo>
                        <a:pt x="2" y="21"/>
                      </a:lnTo>
                      <a:lnTo>
                        <a:pt x="5" y="25"/>
                      </a:lnTo>
                      <a:lnTo>
                        <a:pt x="7" y="25"/>
                      </a:lnTo>
                      <a:lnTo>
                        <a:pt x="10" y="28"/>
                      </a:lnTo>
                      <a:lnTo>
                        <a:pt x="14" y="28"/>
                      </a:lnTo>
                      <a:lnTo>
                        <a:pt x="15" y="28"/>
                      </a:lnTo>
                      <a:lnTo>
                        <a:pt x="19" y="28"/>
                      </a:lnTo>
                      <a:lnTo>
                        <a:pt x="20" y="28"/>
                      </a:lnTo>
                      <a:lnTo>
                        <a:pt x="22" y="25"/>
                      </a:lnTo>
                      <a:lnTo>
                        <a:pt x="25" y="25"/>
                      </a:lnTo>
                      <a:lnTo>
                        <a:pt x="27" y="21"/>
                      </a:lnTo>
                      <a:lnTo>
                        <a:pt x="27" y="20"/>
                      </a:lnTo>
                      <a:lnTo>
                        <a:pt x="30" y="16"/>
                      </a:lnTo>
                      <a:lnTo>
                        <a:pt x="30" y="13"/>
                      </a:lnTo>
                      <a:lnTo>
                        <a:pt x="27" y="10"/>
                      </a:lnTo>
                      <a:lnTo>
                        <a:pt x="27" y="8"/>
                      </a:lnTo>
                      <a:lnTo>
                        <a:pt x="27" y="5"/>
                      </a:lnTo>
                      <a:lnTo>
                        <a:pt x="25" y="2"/>
                      </a:lnTo>
                      <a:lnTo>
                        <a:pt x="22" y="2"/>
                      </a:lnTo>
                      <a:lnTo>
                        <a:pt x="20" y="0"/>
                      </a:lnTo>
                      <a:lnTo>
                        <a:pt x="19" y="0"/>
                      </a:lnTo>
                      <a:lnTo>
                        <a:pt x="15" y="0"/>
                      </a:lnTo>
                      <a:lnTo>
                        <a:pt x="14" y="0"/>
                      </a:lnTo>
                      <a:lnTo>
                        <a:pt x="10" y="0"/>
                      </a:lnTo>
                      <a:lnTo>
                        <a:pt x="7" y="2"/>
                      </a:lnTo>
                      <a:lnTo>
                        <a:pt x="5" y="2"/>
                      </a:lnTo>
                      <a:lnTo>
                        <a:pt x="2" y="5"/>
                      </a:lnTo>
                      <a:lnTo>
                        <a:pt x="2" y="8"/>
                      </a:lnTo>
                      <a:lnTo>
                        <a:pt x="0" y="10"/>
                      </a:lnTo>
                      <a:lnTo>
                        <a:pt x="0" y="13"/>
                      </a:lnTo>
                      <a:lnTo>
                        <a:pt x="0" y="16"/>
                      </a:lnTo>
                      <a:lnTo>
                        <a:pt x="2" y="20"/>
                      </a:lnTo>
                      <a:lnTo>
                        <a:pt x="2" y="21"/>
                      </a:lnTo>
                      <a:lnTo>
                        <a:pt x="5" y="25"/>
                      </a:lnTo>
                      <a:lnTo>
                        <a:pt x="7" y="25"/>
                      </a:lnTo>
                      <a:lnTo>
                        <a:pt x="10" y="28"/>
                      </a:lnTo>
                      <a:lnTo>
                        <a:pt x="14" y="28"/>
                      </a:lnTo>
                      <a:lnTo>
                        <a:pt x="15" y="28"/>
                      </a:lnTo>
                      <a:lnTo>
                        <a:pt x="19" y="28"/>
                      </a:lnTo>
                      <a:lnTo>
                        <a:pt x="20" y="28"/>
                      </a:lnTo>
                      <a:lnTo>
                        <a:pt x="22" y="25"/>
                      </a:lnTo>
                      <a:lnTo>
                        <a:pt x="25" y="25"/>
                      </a:lnTo>
                      <a:lnTo>
                        <a:pt x="27" y="21"/>
                      </a:lnTo>
                      <a:lnTo>
                        <a:pt x="27" y="20"/>
                      </a:lnTo>
                      <a:lnTo>
                        <a:pt x="27" y="16"/>
                      </a:lnTo>
                      <a:lnTo>
                        <a:pt x="30" y="13"/>
                      </a:lnTo>
                      <a:close/>
                    </a:path>
                  </a:pathLst>
                </a:custGeom>
                <a:solidFill>
                  <a:srgbClr val="C0C0C0"/>
                </a:solidFill>
                <a:ln w="9525">
                  <a:noFill/>
                  <a:round/>
                  <a:headEnd/>
                  <a:tailEnd/>
                </a:ln>
              </p:spPr>
              <p:txBody>
                <a:bodyPr/>
                <a:lstStyle/>
                <a:p>
                  <a:endParaRPr lang="en-US"/>
                </a:p>
              </p:txBody>
            </p:sp>
            <p:sp>
              <p:nvSpPr>
                <p:cNvPr id="37502" name="Freeform 1057"/>
                <p:cNvSpPr>
                  <a:spLocks/>
                </p:cNvSpPr>
                <p:nvPr/>
              </p:nvSpPr>
              <p:spPr bwMode="auto">
                <a:xfrm>
                  <a:off x="1378" y="1591"/>
                  <a:ext cx="30" cy="28"/>
                </a:xfrm>
                <a:custGeom>
                  <a:avLst/>
                  <a:gdLst>
                    <a:gd name="T0" fmla="*/ 27 w 30"/>
                    <a:gd name="T1" fmla="*/ 10 h 28"/>
                    <a:gd name="T2" fmla="*/ 27 w 30"/>
                    <a:gd name="T3" fmla="*/ 5 h 28"/>
                    <a:gd name="T4" fmla="*/ 22 w 30"/>
                    <a:gd name="T5" fmla="*/ 2 h 28"/>
                    <a:gd name="T6" fmla="*/ 19 w 30"/>
                    <a:gd name="T7" fmla="*/ 0 h 28"/>
                    <a:gd name="T8" fmla="*/ 14 w 30"/>
                    <a:gd name="T9" fmla="*/ 0 h 28"/>
                    <a:gd name="T10" fmla="*/ 7 w 30"/>
                    <a:gd name="T11" fmla="*/ 2 h 28"/>
                    <a:gd name="T12" fmla="*/ 2 w 30"/>
                    <a:gd name="T13" fmla="*/ 5 h 28"/>
                    <a:gd name="T14" fmla="*/ 0 w 30"/>
                    <a:gd name="T15" fmla="*/ 10 h 28"/>
                    <a:gd name="T16" fmla="*/ 0 w 30"/>
                    <a:gd name="T17" fmla="*/ 16 h 28"/>
                    <a:gd name="T18" fmla="*/ 2 w 30"/>
                    <a:gd name="T19" fmla="*/ 21 h 28"/>
                    <a:gd name="T20" fmla="*/ 7 w 30"/>
                    <a:gd name="T21" fmla="*/ 25 h 28"/>
                    <a:gd name="T22" fmla="*/ 14 w 30"/>
                    <a:gd name="T23" fmla="*/ 28 h 28"/>
                    <a:gd name="T24" fmla="*/ 19 w 30"/>
                    <a:gd name="T25" fmla="*/ 28 h 28"/>
                    <a:gd name="T26" fmla="*/ 22 w 30"/>
                    <a:gd name="T27" fmla="*/ 25 h 28"/>
                    <a:gd name="T28" fmla="*/ 27 w 30"/>
                    <a:gd name="T29" fmla="*/ 21 h 28"/>
                    <a:gd name="T30" fmla="*/ 27 w 30"/>
                    <a:gd name="T31" fmla="*/ 16 h 28"/>
                    <a:gd name="T32" fmla="*/ 27 w 30"/>
                    <a:gd name="T33" fmla="*/ 13 h 28"/>
                    <a:gd name="T34" fmla="*/ 27 w 30"/>
                    <a:gd name="T35" fmla="*/ 8 h 28"/>
                    <a:gd name="T36" fmla="*/ 22 w 30"/>
                    <a:gd name="T37" fmla="*/ 2 h 28"/>
                    <a:gd name="T38" fmla="*/ 19 w 30"/>
                    <a:gd name="T39" fmla="*/ 0 h 28"/>
                    <a:gd name="T40" fmla="*/ 14 w 30"/>
                    <a:gd name="T41" fmla="*/ 0 h 28"/>
                    <a:gd name="T42" fmla="*/ 7 w 30"/>
                    <a:gd name="T43" fmla="*/ 2 h 28"/>
                    <a:gd name="T44" fmla="*/ 2 w 30"/>
                    <a:gd name="T45" fmla="*/ 5 h 28"/>
                    <a:gd name="T46" fmla="*/ 2 w 30"/>
                    <a:gd name="T47" fmla="*/ 10 h 28"/>
                    <a:gd name="T48" fmla="*/ 2 w 30"/>
                    <a:gd name="T49" fmla="*/ 16 h 28"/>
                    <a:gd name="T50" fmla="*/ 2 w 30"/>
                    <a:gd name="T51" fmla="*/ 21 h 28"/>
                    <a:gd name="T52" fmla="*/ 7 w 30"/>
                    <a:gd name="T53" fmla="*/ 25 h 28"/>
                    <a:gd name="T54" fmla="*/ 14 w 30"/>
                    <a:gd name="T55" fmla="*/ 28 h 28"/>
                    <a:gd name="T56" fmla="*/ 19 w 30"/>
                    <a:gd name="T57" fmla="*/ 28 h 28"/>
                    <a:gd name="T58" fmla="*/ 22 w 30"/>
                    <a:gd name="T59" fmla="*/ 25 h 28"/>
                    <a:gd name="T60" fmla="*/ 27 w 30"/>
                    <a:gd name="T61" fmla="*/ 20 h 28"/>
                    <a:gd name="T62" fmla="*/ 27 w 30"/>
                    <a:gd name="T63" fmla="*/ 13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8"/>
                    <a:gd name="T98" fmla="*/ 30 w 30"/>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8">
                      <a:moveTo>
                        <a:pt x="30" y="13"/>
                      </a:moveTo>
                      <a:lnTo>
                        <a:pt x="27" y="10"/>
                      </a:lnTo>
                      <a:lnTo>
                        <a:pt x="27" y="8"/>
                      </a:lnTo>
                      <a:lnTo>
                        <a:pt x="27" y="5"/>
                      </a:lnTo>
                      <a:lnTo>
                        <a:pt x="25" y="2"/>
                      </a:lnTo>
                      <a:lnTo>
                        <a:pt x="22" y="2"/>
                      </a:lnTo>
                      <a:lnTo>
                        <a:pt x="20" y="0"/>
                      </a:lnTo>
                      <a:lnTo>
                        <a:pt x="19" y="0"/>
                      </a:lnTo>
                      <a:lnTo>
                        <a:pt x="15" y="0"/>
                      </a:lnTo>
                      <a:lnTo>
                        <a:pt x="14" y="0"/>
                      </a:lnTo>
                      <a:lnTo>
                        <a:pt x="10" y="0"/>
                      </a:lnTo>
                      <a:lnTo>
                        <a:pt x="7" y="2"/>
                      </a:lnTo>
                      <a:lnTo>
                        <a:pt x="5" y="2"/>
                      </a:lnTo>
                      <a:lnTo>
                        <a:pt x="2" y="5"/>
                      </a:lnTo>
                      <a:lnTo>
                        <a:pt x="2" y="8"/>
                      </a:lnTo>
                      <a:lnTo>
                        <a:pt x="0" y="10"/>
                      </a:lnTo>
                      <a:lnTo>
                        <a:pt x="0" y="13"/>
                      </a:lnTo>
                      <a:lnTo>
                        <a:pt x="0" y="16"/>
                      </a:lnTo>
                      <a:lnTo>
                        <a:pt x="2" y="20"/>
                      </a:lnTo>
                      <a:lnTo>
                        <a:pt x="2" y="21"/>
                      </a:lnTo>
                      <a:lnTo>
                        <a:pt x="5" y="25"/>
                      </a:lnTo>
                      <a:lnTo>
                        <a:pt x="7" y="25"/>
                      </a:lnTo>
                      <a:lnTo>
                        <a:pt x="10" y="28"/>
                      </a:lnTo>
                      <a:lnTo>
                        <a:pt x="14" y="28"/>
                      </a:lnTo>
                      <a:lnTo>
                        <a:pt x="15" y="28"/>
                      </a:lnTo>
                      <a:lnTo>
                        <a:pt x="19" y="28"/>
                      </a:lnTo>
                      <a:lnTo>
                        <a:pt x="20" y="28"/>
                      </a:lnTo>
                      <a:lnTo>
                        <a:pt x="22" y="25"/>
                      </a:lnTo>
                      <a:lnTo>
                        <a:pt x="25" y="25"/>
                      </a:lnTo>
                      <a:lnTo>
                        <a:pt x="27" y="21"/>
                      </a:lnTo>
                      <a:lnTo>
                        <a:pt x="27" y="20"/>
                      </a:lnTo>
                      <a:lnTo>
                        <a:pt x="27" y="16"/>
                      </a:lnTo>
                      <a:lnTo>
                        <a:pt x="30" y="13"/>
                      </a:lnTo>
                      <a:lnTo>
                        <a:pt x="27" y="13"/>
                      </a:lnTo>
                      <a:lnTo>
                        <a:pt x="27" y="10"/>
                      </a:lnTo>
                      <a:lnTo>
                        <a:pt x="27" y="8"/>
                      </a:lnTo>
                      <a:lnTo>
                        <a:pt x="25" y="5"/>
                      </a:lnTo>
                      <a:lnTo>
                        <a:pt x="22" y="2"/>
                      </a:lnTo>
                      <a:lnTo>
                        <a:pt x="20" y="0"/>
                      </a:lnTo>
                      <a:lnTo>
                        <a:pt x="19" y="0"/>
                      </a:lnTo>
                      <a:lnTo>
                        <a:pt x="15" y="0"/>
                      </a:lnTo>
                      <a:lnTo>
                        <a:pt x="14" y="0"/>
                      </a:lnTo>
                      <a:lnTo>
                        <a:pt x="10" y="0"/>
                      </a:lnTo>
                      <a:lnTo>
                        <a:pt x="7" y="2"/>
                      </a:lnTo>
                      <a:lnTo>
                        <a:pt x="5" y="5"/>
                      </a:lnTo>
                      <a:lnTo>
                        <a:pt x="2" y="5"/>
                      </a:lnTo>
                      <a:lnTo>
                        <a:pt x="2" y="8"/>
                      </a:lnTo>
                      <a:lnTo>
                        <a:pt x="2" y="10"/>
                      </a:lnTo>
                      <a:lnTo>
                        <a:pt x="0" y="13"/>
                      </a:lnTo>
                      <a:lnTo>
                        <a:pt x="2" y="16"/>
                      </a:lnTo>
                      <a:lnTo>
                        <a:pt x="2" y="20"/>
                      </a:lnTo>
                      <a:lnTo>
                        <a:pt x="2" y="21"/>
                      </a:lnTo>
                      <a:lnTo>
                        <a:pt x="5" y="21"/>
                      </a:lnTo>
                      <a:lnTo>
                        <a:pt x="7" y="25"/>
                      </a:lnTo>
                      <a:lnTo>
                        <a:pt x="10" y="25"/>
                      </a:lnTo>
                      <a:lnTo>
                        <a:pt x="14" y="28"/>
                      </a:lnTo>
                      <a:lnTo>
                        <a:pt x="15" y="28"/>
                      </a:lnTo>
                      <a:lnTo>
                        <a:pt x="19" y="28"/>
                      </a:lnTo>
                      <a:lnTo>
                        <a:pt x="20" y="25"/>
                      </a:lnTo>
                      <a:lnTo>
                        <a:pt x="22" y="25"/>
                      </a:lnTo>
                      <a:lnTo>
                        <a:pt x="25" y="21"/>
                      </a:lnTo>
                      <a:lnTo>
                        <a:pt x="27" y="20"/>
                      </a:lnTo>
                      <a:lnTo>
                        <a:pt x="27" y="16"/>
                      </a:lnTo>
                      <a:lnTo>
                        <a:pt x="27" y="13"/>
                      </a:lnTo>
                      <a:lnTo>
                        <a:pt x="30" y="13"/>
                      </a:lnTo>
                      <a:close/>
                    </a:path>
                  </a:pathLst>
                </a:custGeom>
                <a:solidFill>
                  <a:srgbClr val="C2C2C2"/>
                </a:solidFill>
                <a:ln w="9525">
                  <a:noFill/>
                  <a:round/>
                  <a:headEnd/>
                  <a:tailEnd/>
                </a:ln>
              </p:spPr>
              <p:txBody>
                <a:bodyPr/>
                <a:lstStyle/>
                <a:p>
                  <a:endParaRPr lang="en-US"/>
                </a:p>
              </p:txBody>
            </p:sp>
            <p:sp>
              <p:nvSpPr>
                <p:cNvPr id="37503" name="Freeform 1058"/>
                <p:cNvSpPr>
                  <a:spLocks/>
                </p:cNvSpPr>
                <p:nvPr/>
              </p:nvSpPr>
              <p:spPr bwMode="auto">
                <a:xfrm>
                  <a:off x="1378" y="1591"/>
                  <a:ext cx="27" cy="28"/>
                </a:xfrm>
                <a:custGeom>
                  <a:avLst/>
                  <a:gdLst>
                    <a:gd name="T0" fmla="*/ 27 w 27"/>
                    <a:gd name="T1" fmla="*/ 13 h 28"/>
                    <a:gd name="T2" fmla="*/ 27 w 27"/>
                    <a:gd name="T3" fmla="*/ 10 h 28"/>
                    <a:gd name="T4" fmla="*/ 27 w 27"/>
                    <a:gd name="T5" fmla="*/ 8 h 28"/>
                    <a:gd name="T6" fmla="*/ 25 w 27"/>
                    <a:gd name="T7" fmla="*/ 5 h 28"/>
                    <a:gd name="T8" fmla="*/ 22 w 27"/>
                    <a:gd name="T9" fmla="*/ 2 h 28"/>
                    <a:gd name="T10" fmla="*/ 20 w 27"/>
                    <a:gd name="T11" fmla="*/ 0 h 28"/>
                    <a:gd name="T12" fmla="*/ 19 w 27"/>
                    <a:gd name="T13" fmla="*/ 0 h 28"/>
                    <a:gd name="T14" fmla="*/ 15 w 27"/>
                    <a:gd name="T15" fmla="*/ 0 h 28"/>
                    <a:gd name="T16" fmla="*/ 14 w 27"/>
                    <a:gd name="T17" fmla="*/ 0 h 28"/>
                    <a:gd name="T18" fmla="*/ 10 w 27"/>
                    <a:gd name="T19" fmla="*/ 0 h 28"/>
                    <a:gd name="T20" fmla="*/ 7 w 27"/>
                    <a:gd name="T21" fmla="*/ 2 h 28"/>
                    <a:gd name="T22" fmla="*/ 5 w 27"/>
                    <a:gd name="T23" fmla="*/ 5 h 28"/>
                    <a:gd name="T24" fmla="*/ 2 w 27"/>
                    <a:gd name="T25" fmla="*/ 5 h 28"/>
                    <a:gd name="T26" fmla="*/ 2 w 27"/>
                    <a:gd name="T27" fmla="*/ 8 h 28"/>
                    <a:gd name="T28" fmla="*/ 2 w 27"/>
                    <a:gd name="T29" fmla="*/ 10 h 28"/>
                    <a:gd name="T30" fmla="*/ 0 w 27"/>
                    <a:gd name="T31" fmla="*/ 13 h 28"/>
                    <a:gd name="T32" fmla="*/ 2 w 27"/>
                    <a:gd name="T33" fmla="*/ 16 h 28"/>
                    <a:gd name="T34" fmla="*/ 2 w 27"/>
                    <a:gd name="T35" fmla="*/ 20 h 28"/>
                    <a:gd name="T36" fmla="*/ 2 w 27"/>
                    <a:gd name="T37" fmla="*/ 21 h 28"/>
                    <a:gd name="T38" fmla="*/ 5 w 27"/>
                    <a:gd name="T39" fmla="*/ 21 h 28"/>
                    <a:gd name="T40" fmla="*/ 7 w 27"/>
                    <a:gd name="T41" fmla="*/ 25 h 28"/>
                    <a:gd name="T42" fmla="*/ 10 w 27"/>
                    <a:gd name="T43" fmla="*/ 25 h 28"/>
                    <a:gd name="T44" fmla="*/ 14 w 27"/>
                    <a:gd name="T45" fmla="*/ 28 h 28"/>
                    <a:gd name="T46" fmla="*/ 15 w 27"/>
                    <a:gd name="T47" fmla="*/ 28 h 28"/>
                    <a:gd name="T48" fmla="*/ 19 w 27"/>
                    <a:gd name="T49" fmla="*/ 28 h 28"/>
                    <a:gd name="T50" fmla="*/ 20 w 27"/>
                    <a:gd name="T51" fmla="*/ 25 h 28"/>
                    <a:gd name="T52" fmla="*/ 22 w 27"/>
                    <a:gd name="T53" fmla="*/ 25 h 28"/>
                    <a:gd name="T54" fmla="*/ 25 w 27"/>
                    <a:gd name="T55" fmla="*/ 21 h 28"/>
                    <a:gd name="T56" fmla="*/ 27 w 27"/>
                    <a:gd name="T57" fmla="*/ 20 h 28"/>
                    <a:gd name="T58" fmla="*/ 27 w 27"/>
                    <a:gd name="T59" fmla="*/ 16 h 28"/>
                    <a:gd name="T60" fmla="*/ 27 w 27"/>
                    <a:gd name="T61" fmla="*/ 13 h 28"/>
                    <a:gd name="T62" fmla="*/ 27 w 27"/>
                    <a:gd name="T63" fmla="*/ 10 h 28"/>
                    <a:gd name="T64" fmla="*/ 27 w 27"/>
                    <a:gd name="T65" fmla="*/ 8 h 28"/>
                    <a:gd name="T66" fmla="*/ 25 w 27"/>
                    <a:gd name="T67" fmla="*/ 8 h 28"/>
                    <a:gd name="T68" fmla="*/ 22 w 27"/>
                    <a:gd name="T69" fmla="*/ 5 h 28"/>
                    <a:gd name="T70" fmla="*/ 22 w 27"/>
                    <a:gd name="T71" fmla="*/ 2 h 28"/>
                    <a:gd name="T72" fmla="*/ 20 w 27"/>
                    <a:gd name="T73" fmla="*/ 2 h 28"/>
                    <a:gd name="T74" fmla="*/ 19 w 27"/>
                    <a:gd name="T75" fmla="*/ 0 h 28"/>
                    <a:gd name="T76" fmla="*/ 15 w 27"/>
                    <a:gd name="T77" fmla="*/ 0 h 28"/>
                    <a:gd name="T78" fmla="*/ 14 w 27"/>
                    <a:gd name="T79" fmla="*/ 0 h 28"/>
                    <a:gd name="T80" fmla="*/ 10 w 27"/>
                    <a:gd name="T81" fmla="*/ 2 h 28"/>
                    <a:gd name="T82" fmla="*/ 7 w 27"/>
                    <a:gd name="T83" fmla="*/ 2 h 28"/>
                    <a:gd name="T84" fmla="*/ 5 w 27"/>
                    <a:gd name="T85" fmla="*/ 5 h 28"/>
                    <a:gd name="T86" fmla="*/ 5 w 27"/>
                    <a:gd name="T87" fmla="*/ 8 h 28"/>
                    <a:gd name="T88" fmla="*/ 2 w 27"/>
                    <a:gd name="T89" fmla="*/ 8 h 28"/>
                    <a:gd name="T90" fmla="*/ 2 w 27"/>
                    <a:gd name="T91" fmla="*/ 10 h 28"/>
                    <a:gd name="T92" fmla="*/ 2 w 27"/>
                    <a:gd name="T93" fmla="*/ 13 h 28"/>
                    <a:gd name="T94" fmla="*/ 2 w 27"/>
                    <a:gd name="T95" fmla="*/ 16 h 28"/>
                    <a:gd name="T96" fmla="*/ 2 w 27"/>
                    <a:gd name="T97" fmla="*/ 20 h 28"/>
                    <a:gd name="T98" fmla="*/ 5 w 27"/>
                    <a:gd name="T99" fmla="*/ 20 h 28"/>
                    <a:gd name="T100" fmla="*/ 5 w 27"/>
                    <a:gd name="T101" fmla="*/ 21 h 28"/>
                    <a:gd name="T102" fmla="*/ 7 w 27"/>
                    <a:gd name="T103" fmla="*/ 25 h 28"/>
                    <a:gd name="T104" fmla="*/ 10 w 27"/>
                    <a:gd name="T105" fmla="*/ 25 h 28"/>
                    <a:gd name="T106" fmla="*/ 14 w 27"/>
                    <a:gd name="T107" fmla="*/ 28 h 28"/>
                    <a:gd name="T108" fmla="*/ 15 w 27"/>
                    <a:gd name="T109" fmla="*/ 28 h 28"/>
                    <a:gd name="T110" fmla="*/ 19 w 27"/>
                    <a:gd name="T111" fmla="*/ 28 h 28"/>
                    <a:gd name="T112" fmla="*/ 20 w 27"/>
                    <a:gd name="T113" fmla="*/ 25 h 28"/>
                    <a:gd name="T114" fmla="*/ 22 w 27"/>
                    <a:gd name="T115" fmla="*/ 25 h 28"/>
                    <a:gd name="T116" fmla="*/ 22 w 27"/>
                    <a:gd name="T117" fmla="*/ 21 h 28"/>
                    <a:gd name="T118" fmla="*/ 25 w 27"/>
                    <a:gd name="T119" fmla="*/ 20 h 28"/>
                    <a:gd name="T120" fmla="*/ 27 w 27"/>
                    <a:gd name="T121" fmla="*/ 20 h 28"/>
                    <a:gd name="T122" fmla="*/ 27 w 27"/>
                    <a:gd name="T123" fmla="*/ 16 h 28"/>
                    <a:gd name="T124" fmla="*/ 27 w 27"/>
                    <a:gd name="T125" fmla="*/ 13 h 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
                    <a:gd name="T190" fmla="*/ 0 h 28"/>
                    <a:gd name="T191" fmla="*/ 27 w 27"/>
                    <a:gd name="T192" fmla="*/ 28 h 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 h="28">
                      <a:moveTo>
                        <a:pt x="27" y="13"/>
                      </a:moveTo>
                      <a:lnTo>
                        <a:pt x="27" y="10"/>
                      </a:lnTo>
                      <a:lnTo>
                        <a:pt x="27" y="8"/>
                      </a:lnTo>
                      <a:lnTo>
                        <a:pt x="25" y="5"/>
                      </a:lnTo>
                      <a:lnTo>
                        <a:pt x="22" y="2"/>
                      </a:lnTo>
                      <a:lnTo>
                        <a:pt x="20" y="0"/>
                      </a:lnTo>
                      <a:lnTo>
                        <a:pt x="19" y="0"/>
                      </a:lnTo>
                      <a:lnTo>
                        <a:pt x="15" y="0"/>
                      </a:lnTo>
                      <a:lnTo>
                        <a:pt x="14" y="0"/>
                      </a:lnTo>
                      <a:lnTo>
                        <a:pt x="10" y="0"/>
                      </a:lnTo>
                      <a:lnTo>
                        <a:pt x="7" y="2"/>
                      </a:lnTo>
                      <a:lnTo>
                        <a:pt x="5" y="5"/>
                      </a:lnTo>
                      <a:lnTo>
                        <a:pt x="2" y="5"/>
                      </a:lnTo>
                      <a:lnTo>
                        <a:pt x="2" y="8"/>
                      </a:lnTo>
                      <a:lnTo>
                        <a:pt x="2" y="10"/>
                      </a:lnTo>
                      <a:lnTo>
                        <a:pt x="0" y="13"/>
                      </a:lnTo>
                      <a:lnTo>
                        <a:pt x="2" y="16"/>
                      </a:lnTo>
                      <a:lnTo>
                        <a:pt x="2" y="20"/>
                      </a:lnTo>
                      <a:lnTo>
                        <a:pt x="2" y="21"/>
                      </a:lnTo>
                      <a:lnTo>
                        <a:pt x="5" y="21"/>
                      </a:lnTo>
                      <a:lnTo>
                        <a:pt x="7" y="25"/>
                      </a:lnTo>
                      <a:lnTo>
                        <a:pt x="10" y="25"/>
                      </a:lnTo>
                      <a:lnTo>
                        <a:pt x="14" y="28"/>
                      </a:lnTo>
                      <a:lnTo>
                        <a:pt x="15" y="28"/>
                      </a:lnTo>
                      <a:lnTo>
                        <a:pt x="19" y="28"/>
                      </a:lnTo>
                      <a:lnTo>
                        <a:pt x="20" y="25"/>
                      </a:lnTo>
                      <a:lnTo>
                        <a:pt x="22" y="25"/>
                      </a:lnTo>
                      <a:lnTo>
                        <a:pt x="25" y="21"/>
                      </a:lnTo>
                      <a:lnTo>
                        <a:pt x="27" y="20"/>
                      </a:lnTo>
                      <a:lnTo>
                        <a:pt x="27" y="16"/>
                      </a:lnTo>
                      <a:lnTo>
                        <a:pt x="27" y="13"/>
                      </a:lnTo>
                      <a:lnTo>
                        <a:pt x="27" y="10"/>
                      </a:lnTo>
                      <a:lnTo>
                        <a:pt x="27" y="8"/>
                      </a:lnTo>
                      <a:lnTo>
                        <a:pt x="25" y="8"/>
                      </a:lnTo>
                      <a:lnTo>
                        <a:pt x="22" y="5"/>
                      </a:lnTo>
                      <a:lnTo>
                        <a:pt x="22" y="2"/>
                      </a:lnTo>
                      <a:lnTo>
                        <a:pt x="20" y="2"/>
                      </a:lnTo>
                      <a:lnTo>
                        <a:pt x="19" y="0"/>
                      </a:lnTo>
                      <a:lnTo>
                        <a:pt x="15" y="0"/>
                      </a:lnTo>
                      <a:lnTo>
                        <a:pt x="14" y="0"/>
                      </a:lnTo>
                      <a:lnTo>
                        <a:pt x="10" y="2"/>
                      </a:lnTo>
                      <a:lnTo>
                        <a:pt x="7" y="2"/>
                      </a:lnTo>
                      <a:lnTo>
                        <a:pt x="5" y="5"/>
                      </a:lnTo>
                      <a:lnTo>
                        <a:pt x="5" y="8"/>
                      </a:lnTo>
                      <a:lnTo>
                        <a:pt x="2" y="8"/>
                      </a:lnTo>
                      <a:lnTo>
                        <a:pt x="2" y="10"/>
                      </a:lnTo>
                      <a:lnTo>
                        <a:pt x="2" y="13"/>
                      </a:lnTo>
                      <a:lnTo>
                        <a:pt x="2" y="16"/>
                      </a:lnTo>
                      <a:lnTo>
                        <a:pt x="2" y="20"/>
                      </a:lnTo>
                      <a:lnTo>
                        <a:pt x="5" y="20"/>
                      </a:lnTo>
                      <a:lnTo>
                        <a:pt x="5" y="21"/>
                      </a:lnTo>
                      <a:lnTo>
                        <a:pt x="7" y="25"/>
                      </a:lnTo>
                      <a:lnTo>
                        <a:pt x="10" y="25"/>
                      </a:lnTo>
                      <a:lnTo>
                        <a:pt x="14" y="28"/>
                      </a:lnTo>
                      <a:lnTo>
                        <a:pt x="15" y="28"/>
                      </a:lnTo>
                      <a:lnTo>
                        <a:pt x="19" y="28"/>
                      </a:lnTo>
                      <a:lnTo>
                        <a:pt x="20" y="25"/>
                      </a:lnTo>
                      <a:lnTo>
                        <a:pt x="22" y="25"/>
                      </a:lnTo>
                      <a:lnTo>
                        <a:pt x="22" y="21"/>
                      </a:lnTo>
                      <a:lnTo>
                        <a:pt x="25" y="20"/>
                      </a:lnTo>
                      <a:lnTo>
                        <a:pt x="27" y="20"/>
                      </a:lnTo>
                      <a:lnTo>
                        <a:pt x="27" y="16"/>
                      </a:lnTo>
                      <a:lnTo>
                        <a:pt x="27" y="13"/>
                      </a:lnTo>
                      <a:close/>
                    </a:path>
                  </a:pathLst>
                </a:custGeom>
                <a:solidFill>
                  <a:srgbClr val="C3C3C3"/>
                </a:solidFill>
                <a:ln w="9525">
                  <a:noFill/>
                  <a:round/>
                  <a:headEnd/>
                  <a:tailEnd/>
                </a:ln>
              </p:spPr>
              <p:txBody>
                <a:bodyPr/>
                <a:lstStyle/>
                <a:p>
                  <a:endParaRPr lang="en-US"/>
                </a:p>
              </p:txBody>
            </p:sp>
            <p:sp>
              <p:nvSpPr>
                <p:cNvPr id="37504" name="Freeform 1059"/>
                <p:cNvSpPr>
                  <a:spLocks/>
                </p:cNvSpPr>
                <p:nvPr/>
              </p:nvSpPr>
              <p:spPr bwMode="auto">
                <a:xfrm>
                  <a:off x="1380" y="1591"/>
                  <a:ext cx="25" cy="28"/>
                </a:xfrm>
                <a:custGeom>
                  <a:avLst/>
                  <a:gdLst>
                    <a:gd name="T0" fmla="*/ 25 w 25"/>
                    <a:gd name="T1" fmla="*/ 10 h 28"/>
                    <a:gd name="T2" fmla="*/ 23 w 25"/>
                    <a:gd name="T3" fmla="*/ 8 h 28"/>
                    <a:gd name="T4" fmla="*/ 20 w 25"/>
                    <a:gd name="T5" fmla="*/ 2 h 28"/>
                    <a:gd name="T6" fmla="*/ 17 w 25"/>
                    <a:gd name="T7" fmla="*/ 0 h 28"/>
                    <a:gd name="T8" fmla="*/ 12 w 25"/>
                    <a:gd name="T9" fmla="*/ 0 h 28"/>
                    <a:gd name="T10" fmla="*/ 5 w 25"/>
                    <a:gd name="T11" fmla="*/ 2 h 28"/>
                    <a:gd name="T12" fmla="*/ 3 w 25"/>
                    <a:gd name="T13" fmla="*/ 8 h 28"/>
                    <a:gd name="T14" fmla="*/ 0 w 25"/>
                    <a:gd name="T15" fmla="*/ 10 h 28"/>
                    <a:gd name="T16" fmla="*/ 0 w 25"/>
                    <a:gd name="T17" fmla="*/ 16 h 28"/>
                    <a:gd name="T18" fmla="*/ 3 w 25"/>
                    <a:gd name="T19" fmla="*/ 20 h 28"/>
                    <a:gd name="T20" fmla="*/ 5 w 25"/>
                    <a:gd name="T21" fmla="*/ 25 h 28"/>
                    <a:gd name="T22" fmla="*/ 12 w 25"/>
                    <a:gd name="T23" fmla="*/ 28 h 28"/>
                    <a:gd name="T24" fmla="*/ 17 w 25"/>
                    <a:gd name="T25" fmla="*/ 28 h 28"/>
                    <a:gd name="T26" fmla="*/ 20 w 25"/>
                    <a:gd name="T27" fmla="*/ 25 h 28"/>
                    <a:gd name="T28" fmla="*/ 23 w 25"/>
                    <a:gd name="T29" fmla="*/ 20 h 28"/>
                    <a:gd name="T30" fmla="*/ 25 w 25"/>
                    <a:gd name="T31" fmla="*/ 16 h 28"/>
                    <a:gd name="T32" fmla="*/ 25 w 25"/>
                    <a:gd name="T33" fmla="*/ 10 h 28"/>
                    <a:gd name="T34" fmla="*/ 23 w 25"/>
                    <a:gd name="T35" fmla="*/ 8 h 28"/>
                    <a:gd name="T36" fmla="*/ 20 w 25"/>
                    <a:gd name="T37" fmla="*/ 2 h 28"/>
                    <a:gd name="T38" fmla="*/ 17 w 25"/>
                    <a:gd name="T39" fmla="*/ 2 h 28"/>
                    <a:gd name="T40" fmla="*/ 12 w 25"/>
                    <a:gd name="T41" fmla="*/ 2 h 28"/>
                    <a:gd name="T42" fmla="*/ 5 w 25"/>
                    <a:gd name="T43" fmla="*/ 2 h 28"/>
                    <a:gd name="T44" fmla="*/ 3 w 25"/>
                    <a:gd name="T45" fmla="*/ 8 h 28"/>
                    <a:gd name="T46" fmla="*/ 0 w 25"/>
                    <a:gd name="T47" fmla="*/ 13 h 28"/>
                    <a:gd name="T48" fmla="*/ 0 w 25"/>
                    <a:gd name="T49" fmla="*/ 16 h 28"/>
                    <a:gd name="T50" fmla="*/ 3 w 25"/>
                    <a:gd name="T51" fmla="*/ 21 h 28"/>
                    <a:gd name="T52" fmla="*/ 8 w 25"/>
                    <a:gd name="T53" fmla="*/ 25 h 28"/>
                    <a:gd name="T54" fmla="*/ 13 w 25"/>
                    <a:gd name="T55" fmla="*/ 25 h 28"/>
                    <a:gd name="T56" fmla="*/ 18 w 25"/>
                    <a:gd name="T57" fmla="*/ 25 h 28"/>
                    <a:gd name="T58" fmla="*/ 20 w 25"/>
                    <a:gd name="T59" fmla="*/ 21 h 28"/>
                    <a:gd name="T60" fmla="*/ 23 w 25"/>
                    <a:gd name="T61" fmla="*/ 16 h 28"/>
                    <a:gd name="T62" fmla="*/ 25 w 25"/>
                    <a:gd name="T63" fmla="*/ 13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8"/>
                    <a:gd name="T98" fmla="*/ 25 w 25"/>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8">
                      <a:moveTo>
                        <a:pt x="25" y="13"/>
                      </a:moveTo>
                      <a:lnTo>
                        <a:pt x="25" y="10"/>
                      </a:lnTo>
                      <a:lnTo>
                        <a:pt x="25" y="8"/>
                      </a:lnTo>
                      <a:lnTo>
                        <a:pt x="23" y="8"/>
                      </a:lnTo>
                      <a:lnTo>
                        <a:pt x="20" y="5"/>
                      </a:lnTo>
                      <a:lnTo>
                        <a:pt x="20" y="2"/>
                      </a:lnTo>
                      <a:lnTo>
                        <a:pt x="18" y="2"/>
                      </a:lnTo>
                      <a:lnTo>
                        <a:pt x="17" y="0"/>
                      </a:lnTo>
                      <a:lnTo>
                        <a:pt x="13" y="0"/>
                      </a:lnTo>
                      <a:lnTo>
                        <a:pt x="12" y="0"/>
                      </a:lnTo>
                      <a:lnTo>
                        <a:pt x="8" y="2"/>
                      </a:lnTo>
                      <a:lnTo>
                        <a:pt x="5" y="2"/>
                      </a:lnTo>
                      <a:lnTo>
                        <a:pt x="3" y="5"/>
                      </a:lnTo>
                      <a:lnTo>
                        <a:pt x="3" y="8"/>
                      </a:lnTo>
                      <a:lnTo>
                        <a:pt x="0" y="8"/>
                      </a:lnTo>
                      <a:lnTo>
                        <a:pt x="0" y="10"/>
                      </a:lnTo>
                      <a:lnTo>
                        <a:pt x="0" y="13"/>
                      </a:lnTo>
                      <a:lnTo>
                        <a:pt x="0" y="16"/>
                      </a:lnTo>
                      <a:lnTo>
                        <a:pt x="0" y="20"/>
                      </a:lnTo>
                      <a:lnTo>
                        <a:pt x="3" y="20"/>
                      </a:lnTo>
                      <a:lnTo>
                        <a:pt x="3" y="21"/>
                      </a:lnTo>
                      <a:lnTo>
                        <a:pt x="5" y="25"/>
                      </a:lnTo>
                      <a:lnTo>
                        <a:pt x="8" y="25"/>
                      </a:lnTo>
                      <a:lnTo>
                        <a:pt x="12" y="28"/>
                      </a:lnTo>
                      <a:lnTo>
                        <a:pt x="13" y="28"/>
                      </a:lnTo>
                      <a:lnTo>
                        <a:pt x="17" y="28"/>
                      </a:lnTo>
                      <a:lnTo>
                        <a:pt x="18" y="25"/>
                      </a:lnTo>
                      <a:lnTo>
                        <a:pt x="20" y="25"/>
                      </a:lnTo>
                      <a:lnTo>
                        <a:pt x="20" y="21"/>
                      </a:lnTo>
                      <a:lnTo>
                        <a:pt x="23" y="20"/>
                      </a:lnTo>
                      <a:lnTo>
                        <a:pt x="25" y="20"/>
                      </a:lnTo>
                      <a:lnTo>
                        <a:pt x="25" y="16"/>
                      </a:lnTo>
                      <a:lnTo>
                        <a:pt x="25" y="13"/>
                      </a:lnTo>
                      <a:lnTo>
                        <a:pt x="25" y="10"/>
                      </a:lnTo>
                      <a:lnTo>
                        <a:pt x="23" y="10"/>
                      </a:lnTo>
                      <a:lnTo>
                        <a:pt x="23" y="8"/>
                      </a:lnTo>
                      <a:lnTo>
                        <a:pt x="20" y="5"/>
                      </a:lnTo>
                      <a:lnTo>
                        <a:pt x="20" y="2"/>
                      </a:lnTo>
                      <a:lnTo>
                        <a:pt x="18" y="2"/>
                      </a:lnTo>
                      <a:lnTo>
                        <a:pt x="17" y="2"/>
                      </a:lnTo>
                      <a:lnTo>
                        <a:pt x="13" y="2"/>
                      </a:lnTo>
                      <a:lnTo>
                        <a:pt x="12" y="2"/>
                      </a:lnTo>
                      <a:lnTo>
                        <a:pt x="8" y="2"/>
                      </a:lnTo>
                      <a:lnTo>
                        <a:pt x="5" y="2"/>
                      </a:lnTo>
                      <a:lnTo>
                        <a:pt x="3" y="5"/>
                      </a:lnTo>
                      <a:lnTo>
                        <a:pt x="3" y="8"/>
                      </a:lnTo>
                      <a:lnTo>
                        <a:pt x="0" y="10"/>
                      </a:lnTo>
                      <a:lnTo>
                        <a:pt x="0" y="13"/>
                      </a:lnTo>
                      <a:lnTo>
                        <a:pt x="0" y="15"/>
                      </a:lnTo>
                      <a:lnTo>
                        <a:pt x="0" y="16"/>
                      </a:lnTo>
                      <a:lnTo>
                        <a:pt x="3" y="20"/>
                      </a:lnTo>
                      <a:lnTo>
                        <a:pt x="3" y="21"/>
                      </a:lnTo>
                      <a:lnTo>
                        <a:pt x="5" y="25"/>
                      </a:lnTo>
                      <a:lnTo>
                        <a:pt x="8" y="25"/>
                      </a:lnTo>
                      <a:lnTo>
                        <a:pt x="12" y="25"/>
                      </a:lnTo>
                      <a:lnTo>
                        <a:pt x="13" y="25"/>
                      </a:lnTo>
                      <a:lnTo>
                        <a:pt x="17" y="25"/>
                      </a:lnTo>
                      <a:lnTo>
                        <a:pt x="18" y="25"/>
                      </a:lnTo>
                      <a:lnTo>
                        <a:pt x="20" y="25"/>
                      </a:lnTo>
                      <a:lnTo>
                        <a:pt x="20" y="21"/>
                      </a:lnTo>
                      <a:lnTo>
                        <a:pt x="23" y="20"/>
                      </a:lnTo>
                      <a:lnTo>
                        <a:pt x="23" y="16"/>
                      </a:lnTo>
                      <a:lnTo>
                        <a:pt x="25" y="15"/>
                      </a:lnTo>
                      <a:lnTo>
                        <a:pt x="25" y="13"/>
                      </a:lnTo>
                      <a:close/>
                    </a:path>
                  </a:pathLst>
                </a:custGeom>
                <a:solidFill>
                  <a:srgbClr val="C5C5C5"/>
                </a:solidFill>
                <a:ln w="9525">
                  <a:noFill/>
                  <a:round/>
                  <a:headEnd/>
                  <a:tailEnd/>
                </a:ln>
              </p:spPr>
              <p:txBody>
                <a:bodyPr/>
                <a:lstStyle/>
                <a:p>
                  <a:endParaRPr lang="en-US"/>
                </a:p>
              </p:txBody>
            </p:sp>
            <p:sp>
              <p:nvSpPr>
                <p:cNvPr id="37505" name="Freeform 1060"/>
                <p:cNvSpPr>
                  <a:spLocks/>
                </p:cNvSpPr>
                <p:nvPr/>
              </p:nvSpPr>
              <p:spPr bwMode="auto">
                <a:xfrm>
                  <a:off x="1380" y="1593"/>
                  <a:ext cx="25" cy="23"/>
                </a:xfrm>
                <a:custGeom>
                  <a:avLst/>
                  <a:gdLst>
                    <a:gd name="T0" fmla="*/ 25 w 25"/>
                    <a:gd name="T1" fmla="*/ 11 h 23"/>
                    <a:gd name="T2" fmla="*/ 25 w 25"/>
                    <a:gd name="T3" fmla="*/ 8 h 23"/>
                    <a:gd name="T4" fmla="*/ 23 w 25"/>
                    <a:gd name="T5" fmla="*/ 8 h 23"/>
                    <a:gd name="T6" fmla="*/ 23 w 25"/>
                    <a:gd name="T7" fmla="*/ 6 h 23"/>
                    <a:gd name="T8" fmla="*/ 20 w 25"/>
                    <a:gd name="T9" fmla="*/ 3 h 23"/>
                    <a:gd name="T10" fmla="*/ 20 w 25"/>
                    <a:gd name="T11" fmla="*/ 0 h 23"/>
                    <a:gd name="T12" fmla="*/ 18 w 25"/>
                    <a:gd name="T13" fmla="*/ 0 h 23"/>
                    <a:gd name="T14" fmla="*/ 17 w 25"/>
                    <a:gd name="T15" fmla="*/ 0 h 23"/>
                    <a:gd name="T16" fmla="*/ 13 w 25"/>
                    <a:gd name="T17" fmla="*/ 0 h 23"/>
                    <a:gd name="T18" fmla="*/ 12 w 25"/>
                    <a:gd name="T19" fmla="*/ 0 h 23"/>
                    <a:gd name="T20" fmla="*/ 8 w 25"/>
                    <a:gd name="T21" fmla="*/ 0 h 23"/>
                    <a:gd name="T22" fmla="*/ 5 w 25"/>
                    <a:gd name="T23" fmla="*/ 0 h 23"/>
                    <a:gd name="T24" fmla="*/ 3 w 25"/>
                    <a:gd name="T25" fmla="*/ 3 h 23"/>
                    <a:gd name="T26" fmla="*/ 3 w 25"/>
                    <a:gd name="T27" fmla="*/ 6 h 23"/>
                    <a:gd name="T28" fmla="*/ 0 w 25"/>
                    <a:gd name="T29" fmla="*/ 8 h 23"/>
                    <a:gd name="T30" fmla="*/ 0 w 25"/>
                    <a:gd name="T31" fmla="*/ 11 h 23"/>
                    <a:gd name="T32" fmla="*/ 0 w 25"/>
                    <a:gd name="T33" fmla="*/ 13 h 23"/>
                    <a:gd name="T34" fmla="*/ 0 w 25"/>
                    <a:gd name="T35" fmla="*/ 14 h 23"/>
                    <a:gd name="T36" fmla="*/ 3 w 25"/>
                    <a:gd name="T37" fmla="*/ 18 h 23"/>
                    <a:gd name="T38" fmla="*/ 3 w 25"/>
                    <a:gd name="T39" fmla="*/ 19 h 23"/>
                    <a:gd name="T40" fmla="*/ 5 w 25"/>
                    <a:gd name="T41" fmla="*/ 23 h 23"/>
                    <a:gd name="T42" fmla="*/ 8 w 25"/>
                    <a:gd name="T43" fmla="*/ 23 h 23"/>
                    <a:gd name="T44" fmla="*/ 12 w 25"/>
                    <a:gd name="T45" fmla="*/ 23 h 23"/>
                    <a:gd name="T46" fmla="*/ 13 w 25"/>
                    <a:gd name="T47" fmla="*/ 23 h 23"/>
                    <a:gd name="T48" fmla="*/ 17 w 25"/>
                    <a:gd name="T49" fmla="*/ 23 h 23"/>
                    <a:gd name="T50" fmla="*/ 18 w 25"/>
                    <a:gd name="T51" fmla="*/ 23 h 23"/>
                    <a:gd name="T52" fmla="*/ 20 w 25"/>
                    <a:gd name="T53" fmla="*/ 23 h 23"/>
                    <a:gd name="T54" fmla="*/ 20 w 25"/>
                    <a:gd name="T55" fmla="*/ 19 h 23"/>
                    <a:gd name="T56" fmla="*/ 23 w 25"/>
                    <a:gd name="T57" fmla="*/ 18 h 23"/>
                    <a:gd name="T58" fmla="*/ 23 w 25"/>
                    <a:gd name="T59" fmla="*/ 14 h 23"/>
                    <a:gd name="T60" fmla="*/ 25 w 25"/>
                    <a:gd name="T61" fmla="*/ 13 h 23"/>
                    <a:gd name="T62" fmla="*/ 25 w 25"/>
                    <a:gd name="T63" fmla="*/ 11 h 23"/>
                    <a:gd name="T64" fmla="*/ 23 w 25"/>
                    <a:gd name="T65" fmla="*/ 11 h 23"/>
                    <a:gd name="T66" fmla="*/ 23 w 25"/>
                    <a:gd name="T67" fmla="*/ 8 h 23"/>
                    <a:gd name="T68" fmla="*/ 23 w 25"/>
                    <a:gd name="T69" fmla="*/ 6 h 23"/>
                    <a:gd name="T70" fmla="*/ 20 w 25"/>
                    <a:gd name="T71" fmla="*/ 3 h 23"/>
                    <a:gd name="T72" fmla="*/ 18 w 25"/>
                    <a:gd name="T73" fmla="*/ 3 h 23"/>
                    <a:gd name="T74" fmla="*/ 18 w 25"/>
                    <a:gd name="T75" fmla="*/ 0 h 23"/>
                    <a:gd name="T76" fmla="*/ 17 w 25"/>
                    <a:gd name="T77" fmla="*/ 0 h 23"/>
                    <a:gd name="T78" fmla="*/ 13 w 25"/>
                    <a:gd name="T79" fmla="*/ 0 h 23"/>
                    <a:gd name="T80" fmla="*/ 12 w 25"/>
                    <a:gd name="T81" fmla="*/ 0 h 23"/>
                    <a:gd name="T82" fmla="*/ 8 w 25"/>
                    <a:gd name="T83" fmla="*/ 0 h 23"/>
                    <a:gd name="T84" fmla="*/ 5 w 25"/>
                    <a:gd name="T85" fmla="*/ 3 h 23"/>
                    <a:gd name="T86" fmla="*/ 3 w 25"/>
                    <a:gd name="T87" fmla="*/ 6 h 23"/>
                    <a:gd name="T88" fmla="*/ 3 w 25"/>
                    <a:gd name="T89" fmla="*/ 8 h 23"/>
                    <a:gd name="T90" fmla="*/ 0 w 25"/>
                    <a:gd name="T91" fmla="*/ 11 h 23"/>
                    <a:gd name="T92" fmla="*/ 0 w 25"/>
                    <a:gd name="T93" fmla="*/ 13 h 23"/>
                    <a:gd name="T94" fmla="*/ 3 w 25"/>
                    <a:gd name="T95" fmla="*/ 14 h 23"/>
                    <a:gd name="T96" fmla="*/ 3 w 25"/>
                    <a:gd name="T97" fmla="*/ 18 h 23"/>
                    <a:gd name="T98" fmla="*/ 5 w 25"/>
                    <a:gd name="T99" fmla="*/ 19 h 23"/>
                    <a:gd name="T100" fmla="*/ 8 w 25"/>
                    <a:gd name="T101" fmla="*/ 23 h 23"/>
                    <a:gd name="T102" fmla="*/ 12 w 25"/>
                    <a:gd name="T103" fmla="*/ 23 h 23"/>
                    <a:gd name="T104" fmla="*/ 13 w 25"/>
                    <a:gd name="T105" fmla="*/ 23 h 23"/>
                    <a:gd name="T106" fmla="*/ 17 w 25"/>
                    <a:gd name="T107" fmla="*/ 23 h 23"/>
                    <a:gd name="T108" fmla="*/ 18 w 25"/>
                    <a:gd name="T109" fmla="*/ 23 h 23"/>
                    <a:gd name="T110" fmla="*/ 18 w 25"/>
                    <a:gd name="T111" fmla="*/ 19 h 23"/>
                    <a:gd name="T112" fmla="*/ 20 w 25"/>
                    <a:gd name="T113" fmla="*/ 19 h 23"/>
                    <a:gd name="T114" fmla="*/ 23 w 25"/>
                    <a:gd name="T115" fmla="*/ 18 h 23"/>
                    <a:gd name="T116" fmla="*/ 23 w 25"/>
                    <a:gd name="T117" fmla="*/ 14 h 23"/>
                    <a:gd name="T118" fmla="*/ 23 w 25"/>
                    <a:gd name="T119" fmla="*/ 13 h 23"/>
                    <a:gd name="T120" fmla="*/ 25 w 25"/>
                    <a:gd name="T121" fmla="*/ 11 h 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
                    <a:gd name="T184" fmla="*/ 0 h 23"/>
                    <a:gd name="T185" fmla="*/ 25 w 25"/>
                    <a:gd name="T186" fmla="*/ 23 h 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 h="23">
                      <a:moveTo>
                        <a:pt x="25" y="11"/>
                      </a:moveTo>
                      <a:lnTo>
                        <a:pt x="25" y="8"/>
                      </a:lnTo>
                      <a:lnTo>
                        <a:pt x="23" y="8"/>
                      </a:lnTo>
                      <a:lnTo>
                        <a:pt x="23" y="6"/>
                      </a:lnTo>
                      <a:lnTo>
                        <a:pt x="20" y="3"/>
                      </a:lnTo>
                      <a:lnTo>
                        <a:pt x="20" y="0"/>
                      </a:lnTo>
                      <a:lnTo>
                        <a:pt x="18" y="0"/>
                      </a:lnTo>
                      <a:lnTo>
                        <a:pt x="17" y="0"/>
                      </a:lnTo>
                      <a:lnTo>
                        <a:pt x="13" y="0"/>
                      </a:lnTo>
                      <a:lnTo>
                        <a:pt x="12" y="0"/>
                      </a:lnTo>
                      <a:lnTo>
                        <a:pt x="8" y="0"/>
                      </a:lnTo>
                      <a:lnTo>
                        <a:pt x="5" y="0"/>
                      </a:lnTo>
                      <a:lnTo>
                        <a:pt x="3" y="3"/>
                      </a:lnTo>
                      <a:lnTo>
                        <a:pt x="3" y="6"/>
                      </a:lnTo>
                      <a:lnTo>
                        <a:pt x="0" y="8"/>
                      </a:lnTo>
                      <a:lnTo>
                        <a:pt x="0" y="11"/>
                      </a:lnTo>
                      <a:lnTo>
                        <a:pt x="0" y="13"/>
                      </a:lnTo>
                      <a:lnTo>
                        <a:pt x="0" y="14"/>
                      </a:lnTo>
                      <a:lnTo>
                        <a:pt x="3" y="18"/>
                      </a:lnTo>
                      <a:lnTo>
                        <a:pt x="3" y="19"/>
                      </a:lnTo>
                      <a:lnTo>
                        <a:pt x="5" y="23"/>
                      </a:lnTo>
                      <a:lnTo>
                        <a:pt x="8" y="23"/>
                      </a:lnTo>
                      <a:lnTo>
                        <a:pt x="12" y="23"/>
                      </a:lnTo>
                      <a:lnTo>
                        <a:pt x="13" y="23"/>
                      </a:lnTo>
                      <a:lnTo>
                        <a:pt x="17" y="23"/>
                      </a:lnTo>
                      <a:lnTo>
                        <a:pt x="18" y="23"/>
                      </a:lnTo>
                      <a:lnTo>
                        <a:pt x="20" y="23"/>
                      </a:lnTo>
                      <a:lnTo>
                        <a:pt x="20" y="19"/>
                      </a:lnTo>
                      <a:lnTo>
                        <a:pt x="23" y="18"/>
                      </a:lnTo>
                      <a:lnTo>
                        <a:pt x="23" y="14"/>
                      </a:lnTo>
                      <a:lnTo>
                        <a:pt x="25" y="13"/>
                      </a:lnTo>
                      <a:lnTo>
                        <a:pt x="25" y="11"/>
                      </a:lnTo>
                      <a:lnTo>
                        <a:pt x="23" y="11"/>
                      </a:lnTo>
                      <a:lnTo>
                        <a:pt x="23" y="8"/>
                      </a:lnTo>
                      <a:lnTo>
                        <a:pt x="23" y="6"/>
                      </a:lnTo>
                      <a:lnTo>
                        <a:pt x="20" y="3"/>
                      </a:lnTo>
                      <a:lnTo>
                        <a:pt x="18" y="3"/>
                      </a:lnTo>
                      <a:lnTo>
                        <a:pt x="18" y="0"/>
                      </a:lnTo>
                      <a:lnTo>
                        <a:pt x="17" y="0"/>
                      </a:lnTo>
                      <a:lnTo>
                        <a:pt x="13" y="0"/>
                      </a:lnTo>
                      <a:lnTo>
                        <a:pt x="12" y="0"/>
                      </a:lnTo>
                      <a:lnTo>
                        <a:pt x="8" y="0"/>
                      </a:lnTo>
                      <a:lnTo>
                        <a:pt x="5" y="3"/>
                      </a:lnTo>
                      <a:lnTo>
                        <a:pt x="3" y="6"/>
                      </a:lnTo>
                      <a:lnTo>
                        <a:pt x="3" y="8"/>
                      </a:lnTo>
                      <a:lnTo>
                        <a:pt x="0" y="11"/>
                      </a:lnTo>
                      <a:lnTo>
                        <a:pt x="0" y="13"/>
                      </a:lnTo>
                      <a:lnTo>
                        <a:pt x="3" y="14"/>
                      </a:lnTo>
                      <a:lnTo>
                        <a:pt x="3" y="18"/>
                      </a:lnTo>
                      <a:lnTo>
                        <a:pt x="5" y="19"/>
                      </a:lnTo>
                      <a:lnTo>
                        <a:pt x="8" y="23"/>
                      </a:lnTo>
                      <a:lnTo>
                        <a:pt x="12" y="23"/>
                      </a:lnTo>
                      <a:lnTo>
                        <a:pt x="13" y="23"/>
                      </a:lnTo>
                      <a:lnTo>
                        <a:pt x="17" y="23"/>
                      </a:lnTo>
                      <a:lnTo>
                        <a:pt x="18" y="23"/>
                      </a:lnTo>
                      <a:lnTo>
                        <a:pt x="18" y="19"/>
                      </a:lnTo>
                      <a:lnTo>
                        <a:pt x="20" y="19"/>
                      </a:lnTo>
                      <a:lnTo>
                        <a:pt x="23" y="18"/>
                      </a:lnTo>
                      <a:lnTo>
                        <a:pt x="23" y="14"/>
                      </a:lnTo>
                      <a:lnTo>
                        <a:pt x="23" y="13"/>
                      </a:lnTo>
                      <a:lnTo>
                        <a:pt x="25" y="11"/>
                      </a:lnTo>
                      <a:close/>
                    </a:path>
                  </a:pathLst>
                </a:custGeom>
                <a:solidFill>
                  <a:srgbClr val="C6C6C6"/>
                </a:solidFill>
                <a:ln w="9525">
                  <a:noFill/>
                  <a:round/>
                  <a:headEnd/>
                  <a:tailEnd/>
                </a:ln>
              </p:spPr>
              <p:txBody>
                <a:bodyPr/>
                <a:lstStyle/>
                <a:p>
                  <a:endParaRPr lang="en-US"/>
                </a:p>
              </p:txBody>
            </p:sp>
            <p:sp>
              <p:nvSpPr>
                <p:cNvPr id="37506" name="Freeform 1061"/>
                <p:cNvSpPr>
                  <a:spLocks/>
                </p:cNvSpPr>
                <p:nvPr/>
              </p:nvSpPr>
              <p:spPr bwMode="auto">
                <a:xfrm>
                  <a:off x="1380" y="1593"/>
                  <a:ext cx="25" cy="23"/>
                </a:xfrm>
                <a:custGeom>
                  <a:avLst/>
                  <a:gdLst>
                    <a:gd name="T0" fmla="*/ 25 w 25"/>
                    <a:gd name="T1" fmla="*/ 11 h 23"/>
                    <a:gd name="T2" fmla="*/ 23 w 25"/>
                    <a:gd name="T3" fmla="*/ 11 h 23"/>
                    <a:gd name="T4" fmla="*/ 23 w 25"/>
                    <a:gd name="T5" fmla="*/ 8 h 23"/>
                    <a:gd name="T6" fmla="*/ 23 w 25"/>
                    <a:gd name="T7" fmla="*/ 6 h 23"/>
                    <a:gd name="T8" fmla="*/ 20 w 25"/>
                    <a:gd name="T9" fmla="*/ 3 h 23"/>
                    <a:gd name="T10" fmla="*/ 18 w 25"/>
                    <a:gd name="T11" fmla="*/ 3 h 23"/>
                    <a:gd name="T12" fmla="*/ 18 w 25"/>
                    <a:gd name="T13" fmla="*/ 0 h 23"/>
                    <a:gd name="T14" fmla="*/ 17 w 25"/>
                    <a:gd name="T15" fmla="*/ 0 h 23"/>
                    <a:gd name="T16" fmla="*/ 13 w 25"/>
                    <a:gd name="T17" fmla="*/ 0 h 23"/>
                    <a:gd name="T18" fmla="*/ 12 w 25"/>
                    <a:gd name="T19" fmla="*/ 0 h 23"/>
                    <a:gd name="T20" fmla="*/ 8 w 25"/>
                    <a:gd name="T21" fmla="*/ 0 h 23"/>
                    <a:gd name="T22" fmla="*/ 5 w 25"/>
                    <a:gd name="T23" fmla="*/ 3 h 23"/>
                    <a:gd name="T24" fmla="*/ 3 w 25"/>
                    <a:gd name="T25" fmla="*/ 6 h 23"/>
                    <a:gd name="T26" fmla="*/ 3 w 25"/>
                    <a:gd name="T27" fmla="*/ 8 h 23"/>
                    <a:gd name="T28" fmla="*/ 0 w 25"/>
                    <a:gd name="T29" fmla="*/ 11 h 23"/>
                    <a:gd name="T30" fmla="*/ 0 w 25"/>
                    <a:gd name="T31" fmla="*/ 13 h 23"/>
                    <a:gd name="T32" fmla="*/ 3 w 25"/>
                    <a:gd name="T33" fmla="*/ 14 h 23"/>
                    <a:gd name="T34" fmla="*/ 3 w 25"/>
                    <a:gd name="T35" fmla="*/ 18 h 23"/>
                    <a:gd name="T36" fmla="*/ 5 w 25"/>
                    <a:gd name="T37" fmla="*/ 19 h 23"/>
                    <a:gd name="T38" fmla="*/ 8 w 25"/>
                    <a:gd name="T39" fmla="*/ 23 h 23"/>
                    <a:gd name="T40" fmla="*/ 12 w 25"/>
                    <a:gd name="T41" fmla="*/ 23 h 23"/>
                    <a:gd name="T42" fmla="*/ 13 w 25"/>
                    <a:gd name="T43" fmla="*/ 23 h 23"/>
                    <a:gd name="T44" fmla="*/ 17 w 25"/>
                    <a:gd name="T45" fmla="*/ 23 h 23"/>
                    <a:gd name="T46" fmla="*/ 18 w 25"/>
                    <a:gd name="T47" fmla="*/ 23 h 23"/>
                    <a:gd name="T48" fmla="*/ 18 w 25"/>
                    <a:gd name="T49" fmla="*/ 19 h 23"/>
                    <a:gd name="T50" fmla="*/ 20 w 25"/>
                    <a:gd name="T51" fmla="*/ 19 h 23"/>
                    <a:gd name="T52" fmla="*/ 23 w 25"/>
                    <a:gd name="T53" fmla="*/ 18 h 23"/>
                    <a:gd name="T54" fmla="*/ 23 w 25"/>
                    <a:gd name="T55" fmla="*/ 14 h 23"/>
                    <a:gd name="T56" fmla="*/ 23 w 25"/>
                    <a:gd name="T57" fmla="*/ 13 h 23"/>
                    <a:gd name="T58" fmla="*/ 25 w 25"/>
                    <a:gd name="T59" fmla="*/ 11 h 23"/>
                    <a:gd name="T60" fmla="*/ 23 w 25"/>
                    <a:gd name="T61" fmla="*/ 11 h 23"/>
                    <a:gd name="T62" fmla="*/ 23 w 25"/>
                    <a:gd name="T63" fmla="*/ 8 h 23"/>
                    <a:gd name="T64" fmla="*/ 23 w 25"/>
                    <a:gd name="T65" fmla="*/ 6 h 23"/>
                    <a:gd name="T66" fmla="*/ 20 w 25"/>
                    <a:gd name="T67" fmla="*/ 3 h 23"/>
                    <a:gd name="T68" fmla="*/ 18 w 25"/>
                    <a:gd name="T69" fmla="*/ 3 h 23"/>
                    <a:gd name="T70" fmla="*/ 18 w 25"/>
                    <a:gd name="T71" fmla="*/ 0 h 23"/>
                    <a:gd name="T72" fmla="*/ 17 w 25"/>
                    <a:gd name="T73" fmla="*/ 0 h 23"/>
                    <a:gd name="T74" fmla="*/ 13 w 25"/>
                    <a:gd name="T75" fmla="*/ 0 h 23"/>
                    <a:gd name="T76" fmla="*/ 12 w 25"/>
                    <a:gd name="T77" fmla="*/ 0 h 23"/>
                    <a:gd name="T78" fmla="*/ 8 w 25"/>
                    <a:gd name="T79" fmla="*/ 0 h 23"/>
                    <a:gd name="T80" fmla="*/ 5 w 25"/>
                    <a:gd name="T81" fmla="*/ 3 h 23"/>
                    <a:gd name="T82" fmla="*/ 3 w 25"/>
                    <a:gd name="T83" fmla="*/ 6 h 23"/>
                    <a:gd name="T84" fmla="*/ 3 w 25"/>
                    <a:gd name="T85" fmla="*/ 8 h 23"/>
                    <a:gd name="T86" fmla="*/ 0 w 25"/>
                    <a:gd name="T87" fmla="*/ 11 h 23"/>
                    <a:gd name="T88" fmla="*/ 0 w 25"/>
                    <a:gd name="T89" fmla="*/ 13 h 23"/>
                    <a:gd name="T90" fmla="*/ 3 w 25"/>
                    <a:gd name="T91" fmla="*/ 14 h 23"/>
                    <a:gd name="T92" fmla="*/ 3 w 25"/>
                    <a:gd name="T93" fmla="*/ 18 h 23"/>
                    <a:gd name="T94" fmla="*/ 5 w 25"/>
                    <a:gd name="T95" fmla="*/ 19 h 23"/>
                    <a:gd name="T96" fmla="*/ 8 w 25"/>
                    <a:gd name="T97" fmla="*/ 23 h 23"/>
                    <a:gd name="T98" fmla="*/ 12 w 25"/>
                    <a:gd name="T99" fmla="*/ 23 h 23"/>
                    <a:gd name="T100" fmla="*/ 13 w 25"/>
                    <a:gd name="T101" fmla="*/ 23 h 23"/>
                    <a:gd name="T102" fmla="*/ 17 w 25"/>
                    <a:gd name="T103" fmla="*/ 23 h 23"/>
                    <a:gd name="T104" fmla="*/ 18 w 25"/>
                    <a:gd name="T105" fmla="*/ 23 h 23"/>
                    <a:gd name="T106" fmla="*/ 18 w 25"/>
                    <a:gd name="T107" fmla="*/ 19 h 23"/>
                    <a:gd name="T108" fmla="*/ 20 w 25"/>
                    <a:gd name="T109" fmla="*/ 19 h 23"/>
                    <a:gd name="T110" fmla="*/ 23 w 25"/>
                    <a:gd name="T111" fmla="*/ 18 h 23"/>
                    <a:gd name="T112" fmla="*/ 23 w 25"/>
                    <a:gd name="T113" fmla="*/ 14 h 23"/>
                    <a:gd name="T114" fmla="*/ 23 w 25"/>
                    <a:gd name="T115" fmla="*/ 13 h 23"/>
                    <a:gd name="T116" fmla="*/ 23 w 25"/>
                    <a:gd name="T117" fmla="*/ 11 h 23"/>
                    <a:gd name="T118" fmla="*/ 25 w 25"/>
                    <a:gd name="T119" fmla="*/ 11 h 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
                    <a:gd name="T181" fmla="*/ 0 h 23"/>
                    <a:gd name="T182" fmla="*/ 25 w 25"/>
                    <a:gd name="T183" fmla="*/ 23 h 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 h="23">
                      <a:moveTo>
                        <a:pt x="25" y="11"/>
                      </a:moveTo>
                      <a:lnTo>
                        <a:pt x="23" y="11"/>
                      </a:lnTo>
                      <a:lnTo>
                        <a:pt x="23" y="8"/>
                      </a:lnTo>
                      <a:lnTo>
                        <a:pt x="23" y="6"/>
                      </a:lnTo>
                      <a:lnTo>
                        <a:pt x="20" y="3"/>
                      </a:lnTo>
                      <a:lnTo>
                        <a:pt x="18" y="3"/>
                      </a:lnTo>
                      <a:lnTo>
                        <a:pt x="18" y="0"/>
                      </a:lnTo>
                      <a:lnTo>
                        <a:pt x="17" y="0"/>
                      </a:lnTo>
                      <a:lnTo>
                        <a:pt x="13" y="0"/>
                      </a:lnTo>
                      <a:lnTo>
                        <a:pt x="12" y="0"/>
                      </a:lnTo>
                      <a:lnTo>
                        <a:pt x="8" y="0"/>
                      </a:lnTo>
                      <a:lnTo>
                        <a:pt x="5" y="3"/>
                      </a:lnTo>
                      <a:lnTo>
                        <a:pt x="3" y="6"/>
                      </a:lnTo>
                      <a:lnTo>
                        <a:pt x="3" y="8"/>
                      </a:lnTo>
                      <a:lnTo>
                        <a:pt x="0" y="11"/>
                      </a:lnTo>
                      <a:lnTo>
                        <a:pt x="0" y="13"/>
                      </a:lnTo>
                      <a:lnTo>
                        <a:pt x="3" y="14"/>
                      </a:lnTo>
                      <a:lnTo>
                        <a:pt x="3" y="18"/>
                      </a:lnTo>
                      <a:lnTo>
                        <a:pt x="5" y="19"/>
                      </a:lnTo>
                      <a:lnTo>
                        <a:pt x="8" y="23"/>
                      </a:lnTo>
                      <a:lnTo>
                        <a:pt x="12" y="23"/>
                      </a:lnTo>
                      <a:lnTo>
                        <a:pt x="13" y="23"/>
                      </a:lnTo>
                      <a:lnTo>
                        <a:pt x="17" y="23"/>
                      </a:lnTo>
                      <a:lnTo>
                        <a:pt x="18" y="23"/>
                      </a:lnTo>
                      <a:lnTo>
                        <a:pt x="18" y="19"/>
                      </a:lnTo>
                      <a:lnTo>
                        <a:pt x="20" y="19"/>
                      </a:lnTo>
                      <a:lnTo>
                        <a:pt x="23" y="18"/>
                      </a:lnTo>
                      <a:lnTo>
                        <a:pt x="23" y="14"/>
                      </a:lnTo>
                      <a:lnTo>
                        <a:pt x="23" y="13"/>
                      </a:lnTo>
                      <a:lnTo>
                        <a:pt x="25" y="11"/>
                      </a:lnTo>
                      <a:lnTo>
                        <a:pt x="23" y="11"/>
                      </a:lnTo>
                      <a:lnTo>
                        <a:pt x="23" y="8"/>
                      </a:lnTo>
                      <a:lnTo>
                        <a:pt x="23" y="6"/>
                      </a:lnTo>
                      <a:lnTo>
                        <a:pt x="20" y="3"/>
                      </a:lnTo>
                      <a:lnTo>
                        <a:pt x="18" y="3"/>
                      </a:lnTo>
                      <a:lnTo>
                        <a:pt x="18" y="0"/>
                      </a:lnTo>
                      <a:lnTo>
                        <a:pt x="17" y="0"/>
                      </a:lnTo>
                      <a:lnTo>
                        <a:pt x="13" y="0"/>
                      </a:lnTo>
                      <a:lnTo>
                        <a:pt x="12" y="0"/>
                      </a:lnTo>
                      <a:lnTo>
                        <a:pt x="8" y="0"/>
                      </a:lnTo>
                      <a:lnTo>
                        <a:pt x="5" y="3"/>
                      </a:lnTo>
                      <a:lnTo>
                        <a:pt x="3" y="6"/>
                      </a:lnTo>
                      <a:lnTo>
                        <a:pt x="3" y="8"/>
                      </a:lnTo>
                      <a:lnTo>
                        <a:pt x="0" y="11"/>
                      </a:lnTo>
                      <a:lnTo>
                        <a:pt x="0" y="13"/>
                      </a:lnTo>
                      <a:lnTo>
                        <a:pt x="3" y="14"/>
                      </a:lnTo>
                      <a:lnTo>
                        <a:pt x="3" y="18"/>
                      </a:lnTo>
                      <a:lnTo>
                        <a:pt x="5" y="19"/>
                      </a:lnTo>
                      <a:lnTo>
                        <a:pt x="8" y="23"/>
                      </a:lnTo>
                      <a:lnTo>
                        <a:pt x="12" y="23"/>
                      </a:lnTo>
                      <a:lnTo>
                        <a:pt x="13" y="23"/>
                      </a:lnTo>
                      <a:lnTo>
                        <a:pt x="17" y="23"/>
                      </a:lnTo>
                      <a:lnTo>
                        <a:pt x="18" y="23"/>
                      </a:lnTo>
                      <a:lnTo>
                        <a:pt x="18" y="19"/>
                      </a:lnTo>
                      <a:lnTo>
                        <a:pt x="20" y="19"/>
                      </a:lnTo>
                      <a:lnTo>
                        <a:pt x="23" y="18"/>
                      </a:lnTo>
                      <a:lnTo>
                        <a:pt x="23" y="14"/>
                      </a:lnTo>
                      <a:lnTo>
                        <a:pt x="23" y="13"/>
                      </a:lnTo>
                      <a:lnTo>
                        <a:pt x="23" y="11"/>
                      </a:lnTo>
                      <a:lnTo>
                        <a:pt x="25" y="11"/>
                      </a:lnTo>
                      <a:close/>
                    </a:path>
                  </a:pathLst>
                </a:custGeom>
                <a:solidFill>
                  <a:srgbClr val="C8C8C8"/>
                </a:solidFill>
                <a:ln w="9525">
                  <a:noFill/>
                  <a:round/>
                  <a:headEnd/>
                  <a:tailEnd/>
                </a:ln>
              </p:spPr>
              <p:txBody>
                <a:bodyPr/>
                <a:lstStyle/>
                <a:p>
                  <a:endParaRPr lang="en-US"/>
                </a:p>
              </p:txBody>
            </p:sp>
            <p:sp>
              <p:nvSpPr>
                <p:cNvPr id="37507" name="Freeform 1062"/>
                <p:cNvSpPr>
                  <a:spLocks/>
                </p:cNvSpPr>
                <p:nvPr/>
              </p:nvSpPr>
              <p:spPr bwMode="auto">
                <a:xfrm>
                  <a:off x="1380" y="1593"/>
                  <a:ext cx="23" cy="23"/>
                </a:xfrm>
                <a:custGeom>
                  <a:avLst/>
                  <a:gdLst>
                    <a:gd name="T0" fmla="*/ 23 w 23"/>
                    <a:gd name="T1" fmla="*/ 11 h 23"/>
                    <a:gd name="T2" fmla="*/ 23 w 23"/>
                    <a:gd name="T3" fmla="*/ 8 h 23"/>
                    <a:gd name="T4" fmla="*/ 23 w 23"/>
                    <a:gd name="T5" fmla="*/ 6 h 23"/>
                    <a:gd name="T6" fmla="*/ 20 w 23"/>
                    <a:gd name="T7" fmla="*/ 3 h 23"/>
                    <a:gd name="T8" fmla="*/ 18 w 23"/>
                    <a:gd name="T9" fmla="*/ 3 h 23"/>
                    <a:gd name="T10" fmla="*/ 18 w 23"/>
                    <a:gd name="T11" fmla="*/ 0 h 23"/>
                    <a:gd name="T12" fmla="*/ 17 w 23"/>
                    <a:gd name="T13" fmla="*/ 0 h 23"/>
                    <a:gd name="T14" fmla="*/ 13 w 23"/>
                    <a:gd name="T15" fmla="*/ 0 h 23"/>
                    <a:gd name="T16" fmla="*/ 12 w 23"/>
                    <a:gd name="T17" fmla="*/ 0 h 23"/>
                    <a:gd name="T18" fmla="*/ 8 w 23"/>
                    <a:gd name="T19" fmla="*/ 0 h 23"/>
                    <a:gd name="T20" fmla="*/ 5 w 23"/>
                    <a:gd name="T21" fmla="*/ 3 h 23"/>
                    <a:gd name="T22" fmla="*/ 3 w 23"/>
                    <a:gd name="T23" fmla="*/ 6 h 23"/>
                    <a:gd name="T24" fmla="*/ 3 w 23"/>
                    <a:gd name="T25" fmla="*/ 8 h 23"/>
                    <a:gd name="T26" fmla="*/ 0 w 23"/>
                    <a:gd name="T27" fmla="*/ 11 h 23"/>
                    <a:gd name="T28" fmla="*/ 0 w 23"/>
                    <a:gd name="T29" fmla="*/ 13 h 23"/>
                    <a:gd name="T30" fmla="*/ 3 w 23"/>
                    <a:gd name="T31" fmla="*/ 14 h 23"/>
                    <a:gd name="T32" fmla="*/ 3 w 23"/>
                    <a:gd name="T33" fmla="*/ 18 h 23"/>
                    <a:gd name="T34" fmla="*/ 5 w 23"/>
                    <a:gd name="T35" fmla="*/ 19 h 23"/>
                    <a:gd name="T36" fmla="*/ 8 w 23"/>
                    <a:gd name="T37" fmla="*/ 23 h 23"/>
                    <a:gd name="T38" fmla="*/ 12 w 23"/>
                    <a:gd name="T39" fmla="*/ 23 h 23"/>
                    <a:gd name="T40" fmla="*/ 13 w 23"/>
                    <a:gd name="T41" fmla="*/ 23 h 23"/>
                    <a:gd name="T42" fmla="*/ 17 w 23"/>
                    <a:gd name="T43" fmla="*/ 23 h 23"/>
                    <a:gd name="T44" fmla="*/ 18 w 23"/>
                    <a:gd name="T45" fmla="*/ 23 h 23"/>
                    <a:gd name="T46" fmla="*/ 18 w 23"/>
                    <a:gd name="T47" fmla="*/ 19 h 23"/>
                    <a:gd name="T48" fmla="*/ 20 w 23"/>
                    <a:gd name="T49" fmla="*/ 19 h 23"/>
                    <a:gd name="T50" fmla="*/ 23 w 23"/>
                    <a:gd name="T51" fmla="*/ 18 h 23"/>
                    <a:gd name="T52" fmla="*/ 23 w 23"/>
                    <a:gd name="T53" fmla="*/ 14 h 23"/>
                    <a:gd name="T54" fmla="*/ 23 w 23"/>
                    <a:gd name="T55" fmla="*/ 13 h 23"/>
                    <a:gd name="T56" fmla="*/ 23 w 23"/>
                    <a:gd name="T57" fmla="*/ 11 h 23"/>
                    <a:gd name="T58" fmla="*/ 23 w 23"/>
                    <a:gd name="T59" fmla="*/ 8 h 23"/>
                    <a:gd name="T60" fmla="*/ 20 w 23"/>
                    <a:gd name="T61" fmla="*/ 6 h 23"/>
                    <a:gd name="T62" fmla="*/ 18 w 23"/>
                    <a:gd name="T63" fmla="*/ 3 h 23"/>
                    <a:gd name="T64" fmla="*/ 17 w 23"/>
                    <a:gd name="T65" fmla="*/ 3 h 23"/>
                    <a:gd name="T66" fmla="*/ 17 w 23"/>
                    <a:gd name="T67" fmla="*/ 0 h 23"/>
                    <a:gd name="T68" fmla="*/ 13 w 23"/>
                    <a:gd name="T69" fmla="*/ 0 h 23"/>
                    <a:gd name="T70" fmla="*/ 12 w 23"/>
                    <a:gd name="T71" fmla="*/ 0 h 23"/>
                    <a:gd name="T72" fmla="*/ 8 w 23"/>
                    <a:gd name="T73" fmla="*/ 3 h 23"/>
                    <a:gd name="T74" fmla="*/ 5 w 23"/>
                    <a:gd name="T75" fmla="*/ 3 h 23"/>
                    <a:gd name="T76" fmla="*/ 5 w 23"/>
                    <a:gd name="T77" fmla="*/ 6 h 23"/>
                    <a:gd name="T78" fmla="*/ 3 w 23"/>
                    <a:gd name="T79" fmla="*/ 6 h 23"/>
                    <a:gd name="T80" fmla="*/ 3 w 23"/>
                    <a:gd name="T81" fmla="*/ 8 h 23"/>
                    <a:gd name="T82" fmla="*/ 3 w 23"/>
                    <a:gd name="T83" fmla="*/ 11 h 23"/>
                    <a:gd name="T84" fmla="*/ 3 w 23"/>
                    <a:gd name="T85" fmla="*/ 13 h 23"/>
                    <a:gd name="T86" fmla="*/ 3 w 23"/>
                    <a:gd name="T87" fmla="*/ 14 h 23"/>
                    <a:gd name="T88" fmla="*/ 3 w 23"/>
                    <a:gd name="T89" fmla="*/ 18 h 23"/>
                    <a:gd name="T90" fmla="*/ 5 w 23"/>
                    <a:gd name="T91" fmla="*/ 18 h 23"/>
                    <a:gd name="T92" fmla="*/ 5 w 23"/>
                    <a:gd name="T93" fmla="*/ 19 h 23"/>
                    <a:gd name="T94" fmla="*/ 8 w 23"/>
                    <a:gd name="T95" fmla="*/ 19 h 23"/>
                    <a:gd name="T96" fmla="*/ 12 w 23"/>
                    <a:gd name="T97" fmla="*/ 23 h 23"/>
                    <a:gd name="T98" fmla="*/ 13 w 23"/>
                    <a:gd name="T99" fmla="*/ 23 h 23"/>
                    <a:gd name="T100" fmla="*/ 17 w 23"/>
                    <a:gd name="T101" fmla="*/ 23 h 23"/>
                    <a:gd name="T102" fmla="*/ 17 w 23"/>
                    <a:gd name="T103" fmla="*/ 19 h 23"/>
                    <a:gd name="T104" fmla="*/ 18 w 23"/>
                    <a:gd name="T105" fmla="*/ 19 h 23"/>
                    <a:gd name="T106" fmla="*/ 20 w 23"/>
                    <a:gd name="T107" fmla="*/ 18 h 23"/>
                    <a:gd name="T108" fmla="*/ 23 w 23"/>
                    <a:gd name="T109" fmla="*/ 14 h 23"/>
                    <a:gd name="T110" fmla="*/ 23 w 23"/>
                    <a:gd name="T111" fmla="*/ 13 h 23"/>
                    <a:gd name="T112" fmla="*/ 23 w 23"/>
                    <a:gd name="T113" fmla="*/ 11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
                    <a:gd name="T172" fmla="*/ 0 h 23"/>
                    <a:gd name="T173" fmla="*/ 23 w 23"/>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 h="23">
                      <a:moveTo>
                        <a:pt x="23" y="11"/>
                      </a:moveTo>
                      <a:lnTo>
                        <a:pt x="23" y="8"/>
                      </a:lnTo>
                      <a:lnTo>
                        <a:pt x="23" y="6"/>
                      </a:lnTo>
                      <a:lnTo>
                        <a:pt x="20" y="3"/>
                      </a:lnTo>
                      <a:lnTo>
                        <a:pt x="18" y="3"/>
                      </a:lnTo>
                      <a:lnTo>
                        <a:pt x="18" y="0"/>
                      </a:lnTo>
                      <a:lnTo>
                        <a:pt x="17" y="0"/>
                      </a:lnTo>
                      <a:lnTo>
                        <a:pt x="13" y="0"/>
                      </a:lnTo>
                      <a:lnTo>
                        <a:pt x="12" y="0"/>
                      </a:lnTo>
                      <a:lnTo>
                        <a:pt x="8" y="0"/>
                      </a:lnTo>
                      <a:lnTo>
                        <a:pt x="5" y="3"/>
                      </a:lnTo>
                      <a:lnTo>
                        <a:pt x="3" y="6"/>
                      </a:lnTo>
                      <a:lnTo>
                        <a:pt x="3" y="8"/>
                      </a:lnTo>
                      <a:lnTo>
                        <a:pt x="0" y="11"/>
                      </a:lnTo>
                      <a:lnTo>
                        <a:pt x="0" y="13"/>
                      </a:lnTo>
                      <a:lnTo>
                        <a:pt x="3" y="14"/>
                      </a:lnTo>
                      <a:lnTo>
                        <a:pt x="3" y="18"/>
                      </a:lnTo>
                      <a:lnTo>
                        <a:pt x="5" y="19"/>
                      </a:lnTo>
                      <a:lnTo>
                        <a:pt x="8" y="23"/>
                      </a:lnTo>
                      <a:lnTo>
                        <a:pt x="12" y="23"/>
                      </a:lnTo>
                      <a:lnTo>
                        <a:pt x="13" y="23"/>
                      </a:lnTo>
                      <a:lnTo>
                        <a:pt x="17" y="23"/>
                      </a:lnTo>
                      <a:lnTo>
                        <a:pt x="18" y="23"/>
                      </a:lnTo>
                      <a:lnTo>
                        <a:pt x="18" y="19"/>
                      </a:lnTo>
                      <a:lnTo>
                        <a:pt x="20" y="19"/>
                      </a:lnTo>
                      <a:lnTo>
                        <a:pt x="23" y="18"/>
                      </a:lnTo>
                      <a:lnTo>
                        <a:pt x="23" y="14"/>
                      </a:lnTo>
                      <a:lnTo>
                        <a:pt x="23" y="13"/>
                      </a:lnTo>
                      <a:lnTo>
                        <a:pt x="23" y="11"/>
                      </a:lnTo>
                      <a:lnTo>
                        <a:pt x="23" y="8"/>
                      </a:lnTo>
                      <a:lnTo>
                        <a:pt x="20" y="6"/>
                      </a:lnTo>
                      <a:lnTo>
                        <a:pt x="18" y="3"/>
                      </a:lnTo>
                      <a:lnTo>
                        <a:pt x="17" y="3"/>
                      </a:lnTo>
                      <a:lnTo>
                        <a:pt x="17" y="0"/>
                      </a:lnTo>
                      <a:lnTo>
                        <a:pt x="13" y="0"/>
                      </a:lnTo>
                      <a:lnTo>
                        <a:pt x="12" y="0"/>
                      </a:lnTo>
                      <a:lnTo>
                        <a:pt x="8" y="3"/>
                      </a:lnTo>
                      <a:lnTo>
                        <a:pt x="5" y="3"/>
                      </a:lnTo>
                      <a:lnTo>
                        <a:pt x="5" y="6"/>
                      </a:lnTo>
                      <a:lnTo>
                        <a:pt x="3" y="6"/>
                      </a:lnTo>
                      <a:lnTo>
                        <a:pt x="3" y="8"/>
                      </a:lnTo>
                      <a:lnTo>
                        <a:pt x="3" y="11"/>
                      </a:lnTo>
                      <a:lnTo>
                        <a:pt x="3" y="13"/>
                      </a:lnTo>
                      <a:lnTo>
                        <a:pt x="3" y="14"/>
                      </a:lnTo>
                      <a:lnTo>
                        <a:pt x="3" y="18"/>
                      </a:lnTo>
                      <a:lnTo>
                        <a:pt x="5" y="18"/>
                      </a:lnTo>
                      <a:lnTo>
                        <a:pt x="5" y="19"/>
                      </a:lnTo>
                      <a:lnTo>
                        <a:pt x="8" y="19"/>
                      </a:lnTo>
                      <a:lnTo>
                        <a:pt x="12" y="23"/>
                      </a:lnTo>
                      <a:lnTo>
                        <a:pt x="13" y="23"/>
                      </a:lnTo>
                      <a:lnTo>
                        <a:pt x="17" y="23"/>
                      </a:lnTo>
                      <a:lnTo>
                        <a:pt x="17" y="19"/>
                      </a:lnTo>
                      <a:lnTo>
                        <a:pt x="18" y="19"/>
                      </a:lnTo>
                      <a:lnTo>
                        <a:pt x="20" y="18"/>
                      </a:lnTo>
                      <a:lnTo>
                        <a:pt x="23" y="14"/>
                      </a:lnTo>
                      <a:lnTo>
                        <a:pt x="23" y="13"/>
                      </a:lnTo>
                      <a:lnTo>
                        <a:pt x="23" y="11"/>
                      </a:lnTo>
                      <a:close/>
                    </a:path>
                  </a:pathLst>
                </a:custGeom>
                <a:solidFill>
                  <a:srgbClr val="C9C9C9"/>
                </a:solidFill>
                <a:ln w="9525">
                  <a:noFill/>
                  <a:round/>
                  <a:headEnd/>
                  <a:tailEnd/>
                </a:ln>
              </p:spPr>
              <p:txBody>
                <a:bodyPr/>
                <a:lstStyle/>
                <a:p>
                  <a:endParaRPr lang="en-US"/>
                </a:p>
              </p:txBody>
            </p:sp>
            <p:sp>
              <p:nvSpPr>
                <p:cNvPr id="37508" name="Freeform 1063"/>
                <p:cNvSpPr>
                  <a:spLocks/>
                </p:cNvSpPr>
                <p:nvPr/>
              </p:nvSpPr>
              <p:spPr bwMode="auto">
                <a:xfrm>
                  <a:off x="1383" y="1593"/>
                  <a:ext cx="20" cy="23"/>
                </a:xfrm>
                <a:custGeom>
                  <a:avLst/>
                  <a:gdLst>
                    <a:gd name="T0" fmla="*/ 20 w 20"/>
                    <a:gd name="T1" fmla="*/ 11 h 23"/>
                    <a:gd name="T2" fmla="*/ 20 w 20"/>
                    <a:gd name="T3" fmla="*/ 8 h 23"/>
                    <a:gd name="T4" fmla="*/ 17 w 20"/>
                    <a:gd name="T5" fmla="*/ 6 h 23"/>
                    <a:gd name="T6" fmla="*/ 15 w 20"/>
                    <a:gd name="T7" fmla="*/ 3 h 23"/>
                    <a:gd name="T8" fmla="*/ 14 w 20"/>
                    <a:gd name="T9" fmla="*/ 3 h 23"/>
                    <a:gd name="T10" fmla="*/ 14 w 20"/>
                    <a:gd name="T11" fmla="*/ 0 h 23"/>
                    <a:gd name="T12" fmla="*/ 10 w 20"/>
                    <a:gd name="T13" fmla="*/ 0 h 23"/>
                    <a:gd name="T14" fmla="*/ 9 w 20"/>
                    <a:gd name="T15" fmla="*/ 0 h 23"/>
                    <a:gd name="T16" fmla="*/ 5 w 20"/>
                    <a:gd name="T17" fmla="*/ 3 h 23"/>
                    <a:gd name="T18" fmla="*/ 2 w 20"/>
                    <a:gd name="T19" fmla="*/ 3 h 23"/>
                    <a:gd name="T20" fmla="*/ 2 w 20"/>
                    <a:gd name="T21" fmla="*/ 6 h 23"/>
                    <a:gd name="T22" fmla="*/ 0 w 20"/>
                    <a:gd name="T23" fmla="*/ 6 h 23"/>
                    <a:gd name="T24" fmla="*/ 0 w 20"/>
                    <a:gd name="T25" fmla="*/ 8 h 23"/>
                    <a:gd name="T26" fmla="*/ 0 w 20"/>
                    <a:gd name="T27" fmla="*/ 11 h 23"/>
                    <a:gd name="T28" fmla="*/ 0 w 20"/>
                    <a:gd name="T29" fmla="*/ 13 h 23"/>
                    <a:gd name="T30" fmla="*/ 0 w 20"/>
                    <a:gd name="T31" fmla="*/ 14 h 23"/>
                    <a:gd name="T32" fmla="*/ 0 w 20"/>
                    <a:gd name="T33" fmla="*/ 18 h 23"/>
                    <a:gd name="T34" fmla="*/ 2 w 20"/>
                    <a:gd name="T35" fmla="*/ 18 h 23"/>
                    <a:gd name="T36" fmla="*/ 2 w 20"/>
                    <a:gd name="T37" fmla="*/ 19 h 23"/>
                    <a:gd name="T38" fmla="*/ 5 w 20"/>
                    <a:gd name="T39" fmla="*/ 19 h 23"/>
                    <a:gd name="T40" fmla="*/ 9 w 20"/>
                    <a:gd name="T41" fmla="*/ 23 h 23"/>
                    <a:gd name="T42" fmla="*/ 10 w 20"/>
                    <a:gd name="T43" fmla="*/ 23 h 23"/>
                    <a:gd name="T44" fmla="*/ 14 w 20"/>
                    <a:gd name="T45" fmla="*/ 23 h 23"/>
                    <a:gd name="T46" fmla="*/ 14 w 20"/>
                    <a:gd name="T47" fmla="*/ 19 h 23"/>
                    <a:gd name="T48" fmla="*/ 15 w 20"/>
                    <a:gd name="T49" fmla="*/ 19 h 23"/>
                    <a:gd name="T50" fmla="*/ 17 w 20"/>
                    <a:gd name="T51" fmla="*/ 18 h 23"/>
                    <a:gd name="T52" fmla="*/ 20 w 20"/>
                    <a:gd name="T53" fmla="*/ 14 h 23"/>
                    <a:gd name="T54" fmla="*/ 20 w 20"/>
                    <a:gd name="T55" fmla="*/ 13 h 23"/>
                    <a:gd name="T56" fmla="*/ 20 w 20"/>
                    <a:gd name="T57" fmla="*/ 11 h 23"/>
                    <a:gd name="T58" fmla="*/ 17 w 20"/>
                    <a:gd name="T59" fmla="*/ 8 h 23"/>
                    <a:gd name="T60" fmla="*/ 17 w 20"/>
                    <a:gd name="T61" fmla="*/ 6 h 23"/>
                    <a:gd name="T62" fmla="*/ 15 w 20"/>
                    <a:gd name="T63" fmla="*/ 3 h 23"/>
                    <a:gd name="T64" fmla="*/ 14 w 20"/>
                    <a:gd name="T65" fmla="*/ 3 h 23"/>
                    <a:gd name="T66" fmla="*/ 10 w 20"/>
                    <a:gd name="T67" fmla="*/ 3 h 23"/>
                    <a:gd name="T68" fmla="*/ 9 w 20"/>
                    <a:gd name="T69" fmla="*/ 3 h 23"/>
                    <a:gd name="T70" fmla="*/ 5 w 20"/>
                    <a:gd name="T71" fmla="*/ 3 h 23"/>
                    <a:gd name="T72" fmla="*/ 2 w 20"/>
                    <a:gd name="T73" fmla="*/ 6 h 23"/>
                    <a:gd name="T74" fmla="*/ 0 w 20"/>
                    <a:gd name="T75" fmla="*/ 8 h 23"/>
                    <a:gd name="T76" fmla="*/ 0 w 20"/>
                    <a:gd name="T77" fmla="*/ 11 h 23"/>
                    <a:gd name="T78" fmla="*/ 0 w 20"/>
                    <a:gd name="T79" fmla="*/ 13 h 23"/>
                    <a:gd name="T80" fmla="*/ 0 w 20"/>
                    <a:gd name="T81" fmla="*/ 14 h 23"/>
                    <a:gd name="T82" fmla="*/ 2 w 20"/>
                    <a:gd name="T83" fmla="*/ 18 h 23"/>
                    <a:gd name="T84" fmla="*/ 5 w 20"/>
                    <a:gd name="T85" fmla="*/ 19 h 23"/>
                    <a:gd name="T86" fmla="*/ 9 w 20"/>
                    <a:gd name="T87" fmla="*/ 19 h 23"/>
                    <a:gd name="T88" fmla="*/ 10 w 20"/>
                    <a:gd name="T89" fmla="*/ 19 h 23"/>
                    <a:gd name="T90" fmla="*/ 14 w 20"/>
                    <a:gd name="T91" fmla="*/ 19 h 23"/>
                    <a:gd name="T92" fmla="*/ 15 w 20"/>
                    <a:gd name="T93" fmla="*/ 19 h 23"/>
                    <a:gd name="T94" fmla="*/ 17 w 20"/>
                    <a:gd name="T95" fmla="*/ 18 h 23"/>
                    <a:gd name="T96" fmla="*/ 17 w 20"/>
                    <a:gd name="T97" fmla="*/ 14 h 23"/>
                    <a:gd name="T98" fmla="*/ 20 w 20"/>
                    <a:gd name="T99" fmla="*/ 13 h 23"/>
                    <a:gd name="T100" fmla="*/ 20 w 20"/>
                    <a:gd name="T101" fmla="*/ 11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
                    <a:gd name="T154" fmla="*/ 0 h 23"/>
                    <a:gd name="T155" fmla="*/ 20 w 20"/>
                    <a:gd name="T156" fmla="*/ 23 h 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 h="23">
                      <a:moveTo>
                        <a:pt x="20" y="11"/>
                      </a:moveTo>
                      <a:lnTo>
                        <a:pt x="20" y="8"/>
                      </a:lnTo>
                      <a:lnTo>
                        <a:pt x="17" y="6"/>
                      </a:lnTo>
                      <a:lnTo>
                        <a:pt x="15" y="3"/>
                      </a:lnTo>
                      <a:lnTo>
                        <a:pt x="14" y="3"/>
                      </a:lnTo>
                      <a:lnTo>
                        <a:pt x="14" y="0"/>
                      </a:lnTo>
                      <a:lnTo>
                        <a:pt x="10" y="0"/>
                      </a:lnTo>
                      <a:lnTo>
                        <a:pt x="9" y="0"/>
                      </a:lnTo>
                      <a:lnTo>
                        <a:pt x="5" y="3"/>
                      </a:lnTo>
                      <a:lnTo>
                        <a:pt x="2" y="3"/>
                      </a:lnTo>
                      <a:lnTo>
                        <a:pt x="2" y="6"/>
                      </a:lnTo>
                      <a:lnTo>
                        <a:pt x="0" y="6"/>
                      </a:lnTo>
                      <a:lnTo>
                        <a:pt x="0" y="8"/>
                      </a:lnTo>
                      <a:lnTo>
                        <a:pt x="0" y="11"/>
                      </a:lnTo>
                      <a:lnTo>
                        <a:pt x="0" y="13"/>
                      </a:lnTo>
                      <a:lnTo>
                        <a:pt x="0" y="14"/>
                      </a:lnTo>
                      <a:lnTo>
                        <a:pt x="0" y="18"/>
                      </a:lnTo>
                      <a:lnTo>
                        <a:pt x="2" y="18"/>
                      </a:lnTo>
                      <a:lnTo>
                        <a:pt x="2" y="19"/>
                      </a:lnTo>
                      <a:lnTo>
                        <a:pt x="5" y="19"/>
                      </a:lnTo>
                      <a:lnTo>
                        <a:pt x="9" y="23"/>
                      </a:lnTo>
                      <a:lnTo>
                        <a:pt x="10" y="23"/>
                      </a:lnTo>
                      <a:lnTo>
                        <a:pt x="14" y="23"/>
                      </a:lnTo>
                      <a:lnTo>
                        <a:pt x="14" y="19"/>
                      </a:lnTo>
                      <a:lnTo>
                        <a:pt x="15" y="19"/>
                      </a:lnTo>
                      <a:lnTo>
                        <a:pt x="17" y="18"/>
                      </a:lnTo>
                      <a:lnTo>
                        <a:pt x="20" y="14"/>
                      </a:lnTo>
                      <a:lnTo>
                        <a:pt x="20" y="13"/>
                      </a:lnTo>
                      <a:lnTo>
                        <a:pt x="20" y="11"/>
                      </a:lnTo>
                      <a:lnTo>
                        <a:pt x="17" y="8"/>
                      </a:lnTo>
                      <a:lnTo>
                        <a:pt x="17" y="6"/>
                      </a:lnTo>
                      <a:lnTo>
                        <a:pt x="15" y="3"/>
                      </a:lnTo>
                      <a:lnTo>
                        <a:pt x="14" y="3"/>
                      </a:lnTo>
                      <a:lnTo>
                        <a:pt x="10" y="3"/>
                      </a:lnTo>
                      <a:lnTo>
                        <a:pt x="9" y="3"/>
                      </a:lnTo>
                      <a:lnTo>
                        <a:pt x="5" y="3"/>
                      </a:lnTo>
                      <a:lnTo>
                        <a:pt x="2" y="6"/>
                      </a:lnTo>
                      <a:lnTo>
                        <a:pt x="0" y="8"/>
                      </a:lnTo>
                      <a:lnTo>
                        <a:pt x="0" y="11"/>
                      </a:lnTo>
                      <a:lnTo>
                        <a:pt x="0" y="13"/>
                      </a:lnTo>
                      <a:lnTo>
                        <a:pt x="0" y="14"/>
                      </a:lnTo>
                      <a:lnTo>
                        <a:pt x="2" y="18"/>
                      </a:lnTo>
                      <a:lnTo>
                        <a:pt x="5" y="19"/>
                      </a:lnTo>
                      <a:lnTo>
                        <a:pt x="9" y="19"/>
                      </a:lnTo>
                      <a:lnTo>
                        <a:pt x="10" y="19"/>
                      </a:lnTo>
                      <a:lnTo>
                        <a:pt x="14" y="19"/>
                      </a:lnTo>
                      <a:lnTo>
                        <a:pt x="15" y="19"/>
                      </a:lnTo>
                      <a:lnTo>
                        <a:pt x="17" y="18"/>
                      </a:lnTo>
                      <a:lnTo>
                        <a:pt x="17" y="14"/>
                      </a:lnTo>
                      <a:lnTo>
                        <a:pt x="20" y="13"/>
                      </a:lnTo>
                      <a:lnTo>
                        <a:pt x="20" y="11"/>
                      </a:lnTo>
                      <a:close/>
                    </a:path>
                  </a:pathLst>
                </a:custGeom>
                <a:solidFill>
                  <a:srgbClr val="CBCBCB"/>
                </a:solidFill>
                <a:ln w="9525">
                  <a:noFill/>
                  <a:round/>
                  <a:headEnd/>
                  <a:tailEnd/>
                </a:ln>
              </p:spPr>
              <p:txBody>
                <a:bodyPr/>
                <a:lstStyle/>
                <a:p>
                  <a:endParaRPr lang="en-US"/>
                </a:p>
              </p:txBody>
            </p:sp>
            <p:sp>
              <p:nvSpPr>
                <p:cNvPr id="37509" name="Freeform 1064"/>
                <p:cNvSpPr>
                  <a:spLocks/>
                </p:cNvSpPr>
                <p:nvPr/>
              </p:nvSpPr>
              <p:spPr bwMode="auto">
                <a:xfrm>
                  <a:off x="1383" y="1596"/>
                  <a:ext cx="20" cy="16"/>
                </a:xfrm>
                <a:custGeom>
                  <a:avLst/>
                  <a:gdLst>
                    <a:gd name="T0" fmla="*/ 20 w 20"/>
                    <a:gd name="T1" fmla="*/ 8 h 16"/>
                    <a:gd name="T2" fmla="*/ 17 w 20"/>
                    <a:gd name="T3" fmla="*/ 5 h 16"/>
                    <a:gd name="T4" fmla="*/ 17 w 20"/>
                    <a:gd name="T5" fmla="*/ 3 h 16"/>
                    <a:gd name="T6" fmla="*/ 15 w 20"/>
                    <a:gd name="T7" fmla="*/ 0 h 16"/>
                    <a:gd name="T8" fmla="*/ 14 w 20"/>
                    <a:gd name="T9" fmla="*/ 0 h 16"/>
                    <a:gd name="T10" fmla="*/ 10 w 20"/>
                    <a:gd name="T11" fmla="*/ 0 h 16"/>
                    <a:gd name="T12" fmla="*/ 9 w 20"/>
                    <a:gd name="T13" fmla="*/ 0 h 16"/>
                    <a:gd name="T14" fmla="*/ 5 w 20"/>
                    <a:gd name="T15" fmla="*/ 0 h 16"/>
                    <a:gd name="T16" fmla="*/ 2 w 20"/>
                    <a:gd name="T17" fmla="*/ 3 h 16"/>
                    <a:gd name="T18" fmla="*/ 0 w 20"/>
                    <a:gd name="T19" fmla="*/ 5 h 16"/>
                    <a:gd name="T20" fmla="*/ 0 w 20"/>
                    <a:gd name="T21" fmla="*/ 8 h 16"/>
                    <a:gd name="T22" fmla="*/ 0 w 20"/>
                    <a:gd name="T23" fmla="*/ 10 h 16"/>
                    <a:gd name="T24" fmla="*/ 0 w 20"/>
                    <a:gd name="T25" fmla="*/ 11 h 16"/>
                    <a:gd name="T26" fmla="*/ 2 w 20"/>
                    <a:gd name="T27" fmla="*/ 15 h 16"/>
                    <a:gd name="T28" fmla="*/ 5 w 20"/>
                    <a:gd name="T29" fmla="*/ 16 h 16"/>
                    <a:gd name="T30" fmla="*/ 9 w 20"/>
                    <a:gd name="T31" fmla="*/ 16 h 16"/>
                    <a:gd name="T32" fmla="*/ 10 w 20"/>
                    <a:gd name="T33" fmla="*/ 16 h 16"/>
                    <a:gd name="T34" fmla="*/ 14 w 20"/>
                    <a:gd name="T35" fmla="*/ 16 h 16"/>
                    <a:gd name="T36" fmla="*/ 15 w 20"/>
                    <a:gd name="T37" fmla="*/ 16 h 16"/>
                    <a:gd name="T38" fmla="*/ 17 w 20"/>
                    <a:gd name="T39" fmla="*/ 15 h 16"/>
                    <a:gd name="T40" fmla="*/ 17 w 20"/>
                    <a:gd name="T41" fmla="*/ 11 h 16"/>
                    <a:gd name="T42" fmla="*/ 20 w 20"/>
                    <a:gd name="T43" fmla="*/ 10 h 16"/>
                    <a:gd name="T44" fmla="*/ 20 w 20"/>
                    <a:gd name="T45" fmla="*/ 8 h 16"/>
                    <a:gd name="T46" fmla="*/ 17 w 20"/>
                    <a:gd name="T47" fmla="*/ 8 h 16"/>
                    <a:gd name="T48" fmla="*/ 17 w 20"/>
                    <a:gd name="T49" fmla="*/ 5 h 16"/>
                    <a:gd name="T50" fmla="*/ 17 w 20"/>
                    <a:gd name="T51" fmla="*/ 3 h 16"/>
                    <a:gd name="T52" fmla="*/ 15 w 20"/>
                    <a:gd name="T53" fmla="*/ 3 h 16"/>
                    <a:gd name="T54" fmla="*/ 15 w 20"/>
                    <a:gd name="T55" fmla="*/ 0 h 16"/>
                    <a:gd name="T56" fmla="*/ 14 w 20"/>
                    <a:gd name="T57" fmla="*/ 0 h 16"/>
                    <a:gd name="T58" fmla="*/ 10 w 20"/>
                    <a:gd name="T59" fmla="*/ 0 h 16"/>
                    <a:gd name="T60" fmla="*/ 9 w 20"/>
                    <a:gd name="T61" fmla="*/ 0 h 16"/>
                    <a:gd name="T62" fmla="*/ 5 w 20"/>
                    <a:gd name="T63" fmla="*/ 0 h 16"/>
                    <a:gd name="T64" fmla="*/ 2 w 20"/>
                    <a:gd name="T65" fmla="*/ 3 h 16"/>
                    <a:gd name="T66" fmla="*/ 0 w 20"/>
                    <a:gd name="T67" fmla="*/ 5 h 16"/>
                    <a:gd name="T68" fmla="*/ 0 w 20"/>
                    <a:gd name="T69" fmla="*/ 8 h 16"/>
                    <a:gd name="T70" fmla="*/ 0 w 20"/>
                    <a:gd name="T71" fmla="*/ 10 h 16"/>
                    <a:gd name="T72" fmla="*/ 0 w 20"/>
                    <a:gd name="T73" fmla="*/ 11 h 16"/>
                    <a:gd name="T74" fmla="*/ 2 w 20"/>
                    <a:gd name="T75" fmla="*/ 15 h 16"/>
                    <a:gd name="T76" fmla="*/ 5 w 20"/>
                    <a:gd name="T77" fmla="*/ 16 h 16"/>
                    <a:gd name="T78" fmla="*/ 9 w 20"/>
                    <a:gd name="T79" fmla="*/ 16 h 16"/>
                    <a:gd name="T80" fmla="*/ 10 w 20"/>
                    <a:gd name="T81" fmla="*/ 16 h 16"/>
                    <a:gd name="T82" fmla="*/ 14 w 20"/>
                    <a:gd name="T83" fmla="*/ 16 h 16"/>
                    <a:gd name="T84" fmla="*/ 15 w 20"/>
                    <a:gd name="T85" fmla="*/ 16 h 16"/>
                    <a:gd name="T86" fmla="*/ 15 w 20"/>
                    <a:gd name="T87" fmla="*/ 15 h 16"/>
                    <a:gd name="T88" fmla="*/ 17 w 20"/>
                    <a:gd name="T89" fmla="*/ 15 h 16"/>
                    <a:gd name="T90" fmla="*/ 17 w 20"/>
                    <a:gd name="T91" fmla="*/ 11 h 16"/>
                    <a:gd name="T92" fmla="*/ 17 w 20"/>
                    <a:gd name="T93" fmla="*/ 10 h 16"/>
                    <a:gd name="T94" fmla="*/ 20 w 20"/>
                    <a:gd name="T95" fmla="*/ 8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
                    <a:gd name="T145" fmla="*/ 0 h 16"/>
                    <a:gd name="T146" fmla="*/ 20 w 20"/>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 h="16">
                      <a:moveTo>
                        <a:pt x="20" y="8"/>
                      </a:moveTo>
                      <a:lnTo>
                        <a:pt x="17" y="5"/>
                      </a:lnTo>
                      <a:lnTo>
                        <a:pt x="17" y="3"/>
                      </a:lnTo>
                      <a:lnTo>
                        <a:pt x="15" y="0"/>
                      </a:lnTo>
                      <a:lnTo>
                        <a:pt x="14" y="0"/>
                      </a:lnTo>
                      <a:lnTo>
                        <a:pt x="10" y="0"/>
                      </a:lnTo>
                      <a:lnTo>
                        <a:pt x="9" y="0"/>
                      </a:lnTo>
                      <a:lnTo>
                        <a:pt x="5" y="0"/>
                      </a:lnTo>
                      <a:lnTo>
                        <a:pt x="2" y="3"/>
                      </a:lnTo>
                      <a:lnTo>
                        <a:pt x="0" y="5"/>
                      </a:lnTo>
                      <a:lnTo>
                        <a:pt x="0" y="8"/>
                      </a:lnTo>
                      <a:lnTo>
                        <a:pt x="0" y="10"/>
                      </a:lnTo>
                      <a:lnTo>
                        <a:pt x="0" y="11"/>
                      </a:lnTo>
                      <a:lnTo>
                        <a:pt x="2" y="15"/>
                      </a:lnTo>
                      <a:lnTo>
                        <a:pt x="5" y="16"/>
                      </a:lnTo>
                      <a:lnTo>
                        <a:pt x="9" y="16"/>
                      </a:lnTo>
                      <a:lnTo>
                        <a:pt x="10" y="16"/>
                      </a:lnTo>
                      <a:lnTo>
                        <a:pt x="14" y="16"/>
                      </a:lnTo>
                      <a:lnTo>
                        <a:pt x="15" y="16"/>
                      </a:lnTo>
                      <a:lnTo>
                        <a:pt x="17" y="15"/>
                      </a:lnTo>
                      <a:lnTo>
                        <a:pt x="17" y="11"/>
                      </a:lnTo>
                      <a:lnTo>
                        <a:pt x="20" y="10"/>
                      </a:lnTo>
                      <a:lnTo>
                        <a:pt x="20" y="8"/>
                      </a:lnTo>
                      <a:lnTo>
                        <a:pt x="17" y="8"/>
                      </a:lnTo>
                      <a:lnTo>
                        <a:pt x="17" y="5"/>
                      </a:lnTo>
                      <a:lnTo>
                        <a:pt x="17" y="3"/>
                      </a:lnTo>
                      <a:lnTo>
                        <a:pt x="15" y="3"/>
                      </a:lnTo>
                      <a:lnTo>
                        <a:pt x="15" y="0"/>
                      </a:lnTo>
                      <a:lnTo>
                        <a:pt x="14" y="0"/>
                      </a:lnTo>
                      <a:lnTo>
                        <a:pt x="10" y="0"/>
                      </a:lnTo>
                      <a:lnTo>
                        <a:pt x="9" y="0"/>
                      </a:lnTo>
                      <a:lnTo>
                        <a:pt x="5" y="0"/>
                      </a:lnTo>
                      <a:lnTo>
                        <a:pt x="2" y="3"/>
                      </a:lnTo>
                      <a:lnTo>
                        <a:pt x="0" y="5"/>
                      </a:lnTo>
                      <a:lnTo>
                        <a:pt x="0" y="8"/>
                      </a:lnTo>
                      <a:lnTo>
                        <a:pt x="0" y="10"/>
                      </a:lnTo>
                      <a:lnTo>
                        <a:pt x="0" y="11"/>
                      </a:lnTo>
                      <a:lnTo>
                        <a:pt x="2" y="15"/>
                      </a:lnTo>
                      <a:lnTo>
                        <a:pt x="5" y="16"/>
                      </a:lnTo>
                      <a:lnTo>
                        <a:pt x="9" y="16"/>
                      </a:lnTo>
                      <a:lnTo>
                        <a:pt x="10" y="16"/>
                      </a:lnTo>
                      <a:lnTo>
                        <a:pt x="14" y="16"/>
                      </a:lnTo>
                      <a:lnTo>
                        <a:pt x="15" y="16"/>
                      </a:lnTo>
                      <a:lnTo>
                        <a:pt x="15" y="15"/>
                      </a:lnTo>
                      <a:lnTo>
                        <a:pt x="17" y="15"/>
                      </a:lnTo>
                      <a:lnTo>
                        <a:pt x="17" y="11"/>
                      </a:lnTo>
                      <a:lnTo>
                        <a:pt x="17" y="10"/>
                      </a:lnTo>
                      <a:lnTo>
                        <a:pt x="20" y="8"/>
                      </a:lnTo>
                      <a:close/>
                    </a:path>
                  </a:pathLst>
                </a:custGeom>
                <a:solidFill>
                  <a:srgbClr val="CCCCCC"/>
                </a:solidFill>
                <a:ln w="9525">
                  <a:noFill/>
                  <a:round/>
                  <a:headEnd/>
                  <a:tailEnd/>
                </a:ln>
              </p:spPr>
              <p:txBody>
                <a:bodyPr/>
                <a:lstStyle/>
                <a:p>
                  <a:endParaRPr lang="en-US"/>
                </a:p>
              </p:txBody>
            </p:sp>
            <p:sp>
              <p:nvSpPr>
                <p:cNvPr id="37510" name="Freeform 1065"/>
                <p:cNvSpPr>
                  <a:spLocks/>
                </p:cNvSpPr>
                <p:nvPr/>
              </p:nvSpPr>
              <p:spPr bwMode="auto">
                <a:xfrm>
                  <a:off x="1383" y="1596"/>
                  <a:ext cx="20" cy="16"/>
                </a:xfrm>
                <a:custGeom>
                  <a:avLst/>
                  <a:gdLst>
                    <a:gd name="T0" fmla="*/ 20 w 20"/>
                    <a:gd name="T1" fmla="*/ 8 h 16"/>
                    <a:gd name="T2" fmla="*/ 17 w 20"/>
                    <a:gd name="T3" fmla="*/ 8 h 16"/>
                    <a:gd name="T4" fmla="*/ 17 w 20"/>
                    <a:gd name="T5" fmla="*/ 5 h 16"/>
                    <a:gd name="T6" fmla="*/ 17 w 20"/>
                    <a:gd name="T7" fmla="*/ 3 h 16"/>
                    <a:gd name="T8" fmla="*/ 15 w 20"/>
                    <a:gd name="T9" fmla="*/ 3 h 16"/>
                    <a:gd name="T10" fmla="*/ 15 w 20"/>
                    <a:gd name="T11" fmla="*/ 0 h 16"/>
                    <a:gd name="T12" fmla="*/ 14 w 20"/>
                    <a:gd name="T13" fmla="*/ 0 h 16"/>
                    <a:gd name="T14" fmla="*/ 10 w 20"/>
                    <a:gd name="T15" fmla="*/ 0 h 16"/>
                    <a:gd name="T16" fmla="*/ 9 w 20"/>
                    <a:gd name="T17" fmla="*/ 0 h 16"/>
                    <a:gd name="T18" fmla="*/ 5 w 20"/>
                    <a:gd name="T19" fmla="*/ 0 h 16"/>
                    <a:gd name="T20" fmla="*/ 2 w 20"/>
                    <a:gd name="T21" fmla="*/ 3 h 16"/>
                    <a:gd name="T22" fmla="*/ 0 w 20"/>
                    <a:gd name="T23" fmla="*/ 5 h 16"/>
                    <a:gd name="T24" fmla="*/ 0 w 20"/>
                    <a:gd name="T25" fmla="*/ 8 h 16"/>
                    <a:gd name="T26" fmla="*/ 0 w 20"/>
                    <a:gd name="T27" fmla="*/ 10 h 16"/>
                    <a:gd name="T28" fmla="*/ 0 w 20"/>
                    <a:gd name="T29" fmla="*/ 11 h 16"/>
                    <a:gd name="T30" fmla="*/ 2 w 20"/>
                    <a:gd name="T31" fmla="*/ 15 h 16"/>
                    <a:gd name="T32" fmla="*/ 5 w 20"/>
                    <a:gd name="T33" fmla="*/ 16 h 16"/>
                    <a:gd name="T34" fmla="*/ 9 w 20"/>
                    <a:gd name="T35" fmla="*/ 16 h 16"/>
                    <a:gd name="T36" fmla="*/ 10 w 20"/>
                    <a:gd name="T37" fmla="*/ 16 h 16"/>
                    <a:gd name="T38" fmla="*/ 14 w 20"/>
                    <a:gd name="T39" fmla="*/ 16 h 16"/>
                    <a:gd name="T40" fmla="*/ 15 w 20"/>
                    <a:gd name="T41" fmla="*/ 16 h 16"/>
                    <a:gd name="T42" fmla="*/ 15 w 20"/>
                    <a:gd name="T43" fmla="*/ 15 h 16"/>
                    <a:gd name="T44" fmla="*/ 17 w 20"/>
                    <a:gd name="T45" fmla="*/ 15 h 16"/>
                    <a:gd name="T46" fmla="*/ 17 w 20"/>
                    <a:gd name="T47" fmla="*/ 11 h 16"/>
                    <a:gd name="T48" fmla="*/ 17 w 20"/>
                    <a:gd name="T49" fmla="*/ 10 h 16"/>
                    <a:gd name="T50" fmla="*/ 20 w 20"/>
                    <a:gd name="T51" fmla="*/ 8 h 16"/>
                    <a:gd name="T52" fmla="*/ 17 w 20"/>
                    <a:gd name="T53" fmla="*/ 8 h 16"/>
                    <a:gd name="T54" fmla="*/ 17 w 20"/>
                    <a:gd name="T55" fmla="*/ 5 h 16"/>
                    <a:gd name="T56" fmla="*/ 15 w 20"/>
                    <a:gd name="T57" fmla="*/ 3 h 16"/>
                    <a:gd name="T58" fmla="*/ 14 w 20"/>
                    <a:gd name="T59" fmla="*/ 0 h 16"/>
                    <a:gd name="T60" fmla="*/ 10 w 20"/>
                    <a:gd name="T61" fmla="*/ 0 h 16"/>
                    <a:gd name="T62" fmla="*/ 9 w 20"/>
                    <a:gd name="T63" fmla="*/ 0 h 16"/>
                    <a:gd name="T64" fmla="*/ 5 w 20"/>
                    <a:gd name="T65" fmla="*/ 0 h 16"/>
                    <a:gd name="T66" fmla="*/ 5 w 20"/>
                    <a:gd name="T67" fmla="*/ 3 h 16"/>
                    <a:gd name="T68" fmla="*/ 2 w 20"/>
                    <a:gd name="T69" fmla="*/ 3 h 16"/>
                    <a:gd name="T70" fmla="*/ 2 w 20"/>
                    <a:gd name="T71" fmla="*/ 5 h 16"/>
                    <a:gd name="T72" fmla="*/ 0 w 20"/>
                    <a:gd name="T73" fmla="*/ 8 h 16"/>
                    <a:gd name="T74" fmla="*/ 0 w 20"/>
                    <a:gd name="T75" fmla="*/ 10 h 16"/>
                    <a:gd name="T76" fmla="*/ 2 w 20"/>
                    <a:gd name="T77" fmla="*/ 11 h 16"/>
                    <a:gd name="T78" fmla="*/ 2 w 20"/>
                    <a:gd name="T79" fmla="*/ 15 h 16"/>
                    <a:gd name="T80" fmla="*/ 5 w 20"/>
                    <a:gd name="T81" fmla="*/ 15 h 16"/>
                    <a:gd name="T82" fmla="*/ 5 w 20"/>
                    <a:gd name="T83" fmla="*/ 16 h 16"/>
                    <a:gd name="T84" fmla="*/ 9 w 20"/>
                    <a:gd name="T85" fmla="*/ 16 h 16"/>
                    <a:gd name="T86" fmla="*/ 10 w 20"/>
                    <a:gd name="T87" fmla="*/ 16 h 16"/>
                    <a:gd name="T88" fmla="*/ 14 w 20"/>
                    <a:gd name="T89" fmla="*/ 16 h 16"/>
                    <a:gd name="T90" fmla="*/ 15 w 20"/>
                    <a:gd name="T91" fmla="*/ 15 h 16"/>
                    <a:gd name="T92" fmla="*/ 17 w 20"/>
                    <a:gd name="T93" fmla="*/ 11 h 16"/>
                    <a:gd name="T94" fmla="*/ 17 w 20"/>
                    <a:gd name="T95" fmla="*/ 10 h 16"/>
                    <a:gd name="T96" fmla="*/ 17 w 20"/>
                    <a:gd name="T97" fmla="*/ 8 h 16"/>
                    <a:gd name="T98" fmla="*/ 20 w 20"/>
                    <a:gd name="T99" fmla="*/ 8 h 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
                    <a:gd name="T151" fmla="*/ 0 h 16"/>
                    <a:gd name="T152" fmla="*/ 20 w 20"/>
                    <a:gd name="T153" fmla="*/ 16 h 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 h="16">
                      <a:moveTo>
                        <a:pt x="20" y="8"/>
                      </a:moveTo>
                      <a:lnTo>
                        <a:pt x="17" y="8"/>
                      </a:lnTo>
                      <a:lnTo>
                        <a:pt x="17" y="5"/>
                      </a:lnTo>
                      <a:lnTo>
                        <a:pt x="17" y="3"/>
                      </a:lnTo>
                      <a:lnTo>
                        <a:pt x="15" y="3"/>
                      </a:lnTo>
                      <a:lnTo>
                        <a:pt x="15" y="0"/>
                      </a:lnTo>
                      <a:lnTo>
                        <a:pt x="14" y="0"/>
                      </a:lnTo>
                      <a:lnTo>
                        <a:pt x="10" y="0"/>
                      </a:lnTo>
                      <a:lnTo>
                        <a:pt x="9" y="0"/>
                      </a:lnTo>
                      <a:lnTo>
                        <a:pt x="5" y="0"/>
                      </a:lnTo>
                      <a:lnTo>
                        <a:pt x="2" y="3"/>
                      </a:lnTo>
                      <a:lnTo>
                        <a:pt x="0" y="5"/>
                      </a:lnTo>
                      <a:lnTo>
                        <a:pt x="0" y="8"/>
                      </a:lnTo>
                      <a:lnTo>
                        <a:pt x="0" y="10"/>
                      </a:lnTo>
                      <a:lnTo>
                        <a:pt x="0" y="11"/>
                      </a:lnTo>
                      <a:lnTo>
                        <a:pt x="2" y="15"/>
                      </a:lnTo>
                      <a:lnTo>
                        <a:pt x="5" y="16"/>
                      </a:lnTo>
                      <a:lnTo>
                        <a:pt x="9" y="16"/>
                      </a:lnTo>
                      <a:lnTo>
                        <a:pt x="10" y="16"/>
                      </a:lnTo>
                      <a:lnTo>
                        <a:pt x="14" y="16"/>
                      </a:lnTo>
                      <a:lnTo>
                        <a:pt x="15" y="16"/>
                      </a:lnTo>
                      <a:lnTo>
                        <a:pt x="15" y="15"/>
                      </a:lnTo>
                      <a:lnTo>
                        <a:pt x="17" y="15"/>
                      </a:lnTo>
                      <a:lnTo>
                        <a:pt x="17" y="11"/>
                      </a:lnTo>
                      <a:lnTo>
                        <a:pt x="17" y="10"/>
                      </a:lnTo>
                      <a:lnTo>
                        <a:pt x="20" y="8"/>
                      </a:lnTo>
                      <a:lnTo>
                        <a:pt x="17" y="8"/>
                      </a:lnTo>
                      <a:lnTo>
                        <a:pt x="17" y="5"/>
                      </a:lnTo>
                      <a:lnTo>
                        <a:pt x="15" y="3"/>
                      </a:lnTo>
                      <a:lnTo>
                        <a:pt x="14" y="0"/>
                      </a:lnTo>
                      <a:lnTo>
                        <a:pt x="10" y="0"/>
                      </a:lnTo>
                      <a:lnTo>
                        <a:pt x="9" y="0"/>
                      </a:lnTo>
                      <a:lnTo>
                        <a:pt x="5" y="0"/>
                      </a:lnTo>
                      <a:lnTo>
                        <a:pt x="5" y="3"/>
                      </a:lnTo>
                      <a:lnTo>
                        <a:pt x="2" y="3"/>
                      </a:lnTo>
                      <a:lnTo>
                        <a:pt x="2" y="5"/>
                      </a:lnTo>
                      <a:lnTo>
                        <a:pt x="0" y="8"/>
                      </a:lnTo>
                      <a:lnTo>
                        <a:pt x="0" y="10"/>
                      </a:lnTo>
                      <a:lnTo>
                        <a:pt x="2" y="11"/>
                      </a:lnTo>
                      <a:lnTo>
                        <a:pt x="2" y="15"/>
                      </a:lnTo>
                      <a:lnTo>
                        <a:pt x="5" y="15"/>
                      </a:lnTo>
                      <a:lnTo>
                        <a:pt x="5" y="16"/>
                      </a:lnTo>
                      <a:lnTo>
                        <a:pt x="9" y="16"/>
                      </a:lnTo>
                      <a:lnTo>
                        <a:pt x="10" y="16"/>
                      </a:lnTo>
                      <a:lnTo>
                        <a:pt x="14" y="16"/>
                      </a:lnTo>
                      <a:lnTo>
                        <a:pt x="15" y="15"/>
                      </a:lnTo>
                      <a:lnTo>
                        <a:pt x="17" y="11"/>
                      </a:lnTo>
                      <a:lnTo>
                        <a:pt x="17" y="10"/>
                      </a:lnTo>
                      <a:lnTo>
                        <a:pt x="17" y="8"/>
                      </a:lnTo>
                      <a:lnTo>
                        <a:pt x="20" y="8"/>
                      </a:lnTo>
                      <a:close/>
                    </a:path>
                  </a:pathLst>
                </a:custGeom>
                <a:solidFill>
                  <a:srgbClr val="CECECE"/>
                </a:solidFill>
                <a:ln w="9525">
                  <a:noFill/>
                  <a:round/>
                  <a:headEnd/>
                  <a:tailEnd/>
                </a:ln>
              </p:spPr>
              <p:txBody>
                <a:bodyPr/>
                <a:lstStyle/>
                <a:p>
                  <a:endParaRPr lang="en-US"/>
                </a:p>
              </p:txBody>
            </p:sp>
            <p:sp>
              <p:nvSpPr>
                <p:cNvPr id="37511" name="Freeform 1066"/>
                <p:cNvSpPr>
                  <a:spLocks/>
                </p:cNvSpPr>
                <p:nvPr/>
              </p:nvSpPr>
              <p:spPr bwMode="auto">
                <a:xfrm>
                  <a:off x="1383" y="1596"/>
                  <a:ext cx="17" cy="16"/>
                </a:xfrm>
                <a:custGeom>
                  <a:avLst/>
                  <a:gdLst>
                    <a:gd name="T0" fmla="*/ 17 w 17"/>
                    <a:gd name="T1" fmla="*/ 8 h 16"/>
                    <a:gd name="T2" fmla="*/ 17 w 17"/>
                    <a:gd name="T3" fmla="*/ 5 h 16"/>
                    <a:gd name="T4" fmla="*/ 15 w 17"/>
                    <a:gd name="T5" fmla="*/ 3 h 16"/>
                    <a:gd name="T6" fmla="*/ 14 w 17"/>
                    <a:gd name="T7" fmla="*/ 0 h 16"/>
                    <a:gd name="T8" fmla="*/ 10 w 17"/>
                    <a:gd name="T9" fmla="*/ 0 h 16"/>
                    <a:gd name="T10" fmla="*/ 9 w 17"/>
                    <a:gd name="T11" fmla="*/ 0 h 16"/>
                    <a:gd name="T12" fmla="*/ 5 w 17"/>
                    <a:gd name="T13" fmla="*/ 0 h 16"/>
                    <a:gd name="T14" fmla="*/ 5 w 17"/>
                    <a:gd name="T15" fmla="*/ 3 h 16"/>
                    <a:gd name="T16" fmla="*/ 2 w 17"/>
                    <a:gd name="T17" fmla="*/ 3 h 16"/>
                    <a:gd name="T18" fmla="*/ 2 w 17"/>
                    <a:gd name="T19" fmla="*/ 5 h 16"/>
                    <a:gd name="T20" fmla="*/ 0 w 17"/>
                    <a:gd name="T21" fmla="*/ 8 h 16"/>
                    <a:gd name="T22" fmla="*/ 0 w 17"/>
                    <a:gd name="T23" fmla="*/ 10 h 16"/>
                    <a:gd name="T24" fmla="*/ 2 w 17"/>
                    <a:gd name="T25" fmla="*/ 11 h 16"/>
                    <a:gd name="T26" fmla="*/ 2 w 17"/>
                    <a:gd name="T27" fmla="*/ 15 h 16"/>
                    <a:gd name="T28" fmla="*/ 5 w 17"/>
                    <a:gd name="T29" fmla="*/ 15 h 16"/>
                    <a:gd name="T30" fmla="*/ 5 w 17"/>
                    <a:gd name="T31" fmla="*/ 16 h 16"/>
                    <a:gd name="T32" fmla="*/ 9 w 17"/>
                    <a:gd name="T33" fmla="*/ 16 h 16"/>
                    <a:gd name="T34" fmla="*/ 10 w 17"/>
                    <a:gd name="T35" fmla="*/ 16 h 16"/>
                    <a:gd name="T36" fmla="*/ 14 w 17"/>
                    <a:gd name="T37" fmla="*/ 16 h 16"/>
                    <a:gd name="T38" fmla="*/ 15 w 17"/>
                    <a:gd name="T39" fmla="*/ 15 h 16"/>
                    <a:gd name="T40" fmla="*/ 17 w 17"/>
                    <a:gd name="T41" fmla="*/ 11 h 16"/>
                    <a:gd name="T42" fmla="*/ 17 w 17"/>
                    <a:gd name="T43" fmla="*/ 10 h 16"/>
                    <a:gd name="T44" fmla="*/ 17 w 17"/>
                    <a:gd name="T45" fmla="*/ 8 h 16"/>
                    <a:gd name="T46" fmla="*/ 17 w 17"/>
                    <a:gd name="T47" fmla="*/ 5 h 16"/>
                    <a:gd name="T48" fmla="*/ 15 w 17"/>
                    <a:gd name="T49" fmla="*/ 5 h 16"/>
                    <a:gd name="T50" fmla="*/ 15 w 17"/>
                    <a:gd name="T51" fmla="*/ 3 h 16"/>
                    <a:gd name="T52" fmla="*/ 14 w 17"/>
                    <a:gd name="T53" fmla="*/ 3 h 16"/>
                    <a:gd name="T54" fmla="*/ 10 w 17"/>
                    <a:gd name="T55" fmla="*/ 0 h 16"/>
                    <a:gd name="T56" fmla="*/ 9 w 17"/>
                    <a:gd name="T57" fmla="*/ 0 h 16"/>
                    <a:gd name="T58" fmla="*/ 9 w 17"/>
                    <a:gd name="T59" fmla="*/ 3 h 16"/>
                    <a:gd name="T60" fmla="*/ 5 w 17"/>
                    <a:gd name="T61" fmla="*/ 3 h 16"/>
                    <a:gd name="T62" fmla="*/ 2 w 17"/>
                    <a:gd name="T63" fmla="*/ 5 h 16"/>
                    <a:gd name="T64" fmla="*/ 2 w 17"/>
                    <a:gd name="T65" fmla="*/ 8 h 16"/>
                    <a:gd name="T66" fmla="*/ 2 w 17"/>
                    <a:gd name="T67" fmla="*/ 10 h 16"/>
                    <a:gd name="T68" fmla="*/ 2 w 17"/>
                    <a:gd name="T69" fmla="*/ 11 h 16"/>
                    <a:gd name="T70" fmla="*/ 5 w 17"/>
                    <a:gd name="T71" fmla="*/ 15 h 16"/>
                    <a:gd name="T72" fmla="*/ 9 w 17"/>
                    <a:gd name="T73" fmla="*/ 15 h 16"/>
                    <a:gd name="T74" fmla="*/ 9 w 17"/>
                    <a:gd name="T75" fmla="*/ 16 h 16"/>
                    <a:gd name="T76" fmla="*/ 10 w 17"/>
                    <a:gd name="T77" fmla="*/ 16 h 16"/>
                    <a:gd name="T78" fmla="*/ 14 w 17"/>
                    <a:gd name="T79" fmla="*/ 15 h 16"/>
                    <a:gd name="T80" fmla="*/ 15 w 17"/>
                    <a:gd name="T81" fmla="*/ 15 h 16"/>
                    <a:gd name="T82" fmla="*/ 15 w 17"/>
                    <a:gd name="T83" fmla="*/ 11 h 16"/>
                    <a:gd name="T84" fmla="*/ 17 w 17"/>
                    <a:gd name="T85" fmla="*/ 11 h 16"/>
                    <a:gd name="T86" fmla="*/ 17 w 17"/>
                    <a:gd name="T87" fmla="*/ 10 h 16"/>
                    <a:gd name="T88" fmla="*/ 17 w 17"/>
                    <a:gd name="T89" fmla="*/ 8 h 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6"/>
                    <a:gd name="T137" fmla="*/ 17 w 17"/>
                    <a:gd name="T138" fmla="*/ 16 h 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6">
                      <a:moveTo>
                        <a:pt x="17" y="8"/>
                      </a:moveTo>
                      <a:lnTo>
                        <a:pt x="17" y="5"/>
                      </a:lnTo>
                      <a:lnTo>
                        <a:pt x="15" y="3"/>
                      </a:lnTo>
                      <a:lnTo>
                        <a:pt x="14" y="0"/>
                      </a:lnTo>
                      <a:lnTo>
                        <a:pt x="10" y="0"/>
                      </a:lnTo>
                      <a:lnTo>
                        <a:pt x="9" y="0"/>
                      </a:lnTo>
                      <a:lnTo>
                        <a:pt x="5" y="0"/>
                      </a:lnTo>
                      <a:lnTo>
                        <a:pt x="5" y="3"/>
                      </a:lnTo>
                      <a:lnTo>
                        <a:pt x="2" y="3"/>
                      </a:lnTo>
                      <a:lnTo>
                        <a:pt x="2" y="5"/>
                      </a:lnTo>
                      <a:lnTo>
                        <a:pt x="0" y="8"/>
                      </a:lnTo>
                      <a:lnTo>
                        <a:pt x="0" y="10"/>
                      </a:lnTo>
                      <a:lnTo>
                        <a:pt x="2" y="11"/>
                      </a:lnTo>
                      <a:lnTo>
                        <a:pt x="2" y="15"/>
                      </a:lnTo>
                      <a:lnTo>
                        <a:pt x="5" y="15"/>
                      </a:lnTo>
                      <a:lnTo>
                        <a:pt x="5" y="16"/>
                      </a:lnTo>
                      <a:lnTo>
                        <a:pt x="9" y="16"/>
                      </a:lnTo>
                      <a:lnTo>
                        <a:pt x="10" y="16"/>
                      </a:lnTo>
                      <a:lnTo>
                        <a:pt x="14" y="16"/>
                      </a:lnTo>
                      <a:lnTo>
                        <a:pt x="15" y="15"/>
                      </a:lnTo>
                      <a:lnTo>
                        <a:pt x="17" y="11"/>
                      </a:lnTo>
                      <a:lnTo>
                        <a:pt x="17" y="10"/>
                      </a:lnTo>
                      <a:lnTo>
                        <a:pt x="17" y="8"/>
                      </a:lnTo>
                      <a:lnTo>
                        <a:pt x="17" y="5"/>
                      </a:lnTo>
                      <a:lnTo>
                        <a:pt x="15" y="5"/>
                      </a:lnTo>
                      <a:lnTo>
                        <a:pt x="15" y="3"/>
                      </a:lnTo>
                      <a:lnTo>
                        <a:pt x="14" y="3"/>
                      </a:lnTo>
                      <a:lnTo>
                        <a:pt x="10" y="0"/>
                      </a:lnTo>
                      <a:lnTo>
                        <a:pt x="9" y="0"/>
                      </a:lnTo>
                      <a:lnTo>
                        <a:pt x="9" y="3"/>
                      </a:lnTo>
                      <a:lnTo>
                        <a:pt x="5" y="3"/>
                      </a:lnTo>
                      <a:lnTo>
                        <a:pt x="2" y="5"/>
                      </a:lnTo>
                      <a:lnTo>
                        <a:pt x="2" y="8"/>
                      </a:lnTo>
                      <a:lnTo>
                        <a:pt x="2" y="10"/>
                      </a:lnTo>
                      <a:lnTo>
                        <a:pt x="2" y="11"/>
                      </a:lnTo>
                      <a:lnTo>
                        <a:pt x="5" y="15"/>
                      </a:lnTo>
                      <a:lnTo>
                        <a:pt x="9" y="15"/>
                      </a:lnTo>
                      <a:lnTo>
                        <a:pt x="9" y="16"/>
                      </a:lnTo>
                      <a:lnTo>
                        <a:pt x="10" y="16"/>
                      </a:lnTo>
                      <a:lnTo>
                        <a:pt x="14" y="15"/>
                      </a:lnTo>
                      <a:lnTo>
                        <a:pt x="15" y="15"/>
                      </a:lnTo>
                      <a:lnTo>
                        <a:pt x="15" y="11"/>
                      </a:lnTo>
                      <a:lnTo>
                        <a:pt x="17" y="11"/>
                      </a:lnTo>
                      <a:lnTo>
                        <a:pt x="17" y="10"/>
                      </a:lnTo>
                      <a:lnTo>
                        <a:pt x="17" y="8"/>
                      </a:lnTo>
                      <a:close/>
                    </a:path>
                  </a:pathLst>
                </a:custGeom>
                <a:solidFill>
                  <a:srgbClr val="CFCFCF"/>
                </a:solidFill>
                <a:ln w="9525">
                  <a:noFill/>
                  <a:round/>
                  <a:headEnd/>
                  <a:tailEnd/>
                </a:ln>
              </p:spPr>
              <p:txBody>
                <a:bodyPr/>
                <a:lstStyle/>
                <a:p>
                  <a:endParaRPr lang="en-US"/>
                </a:p>
              </p:txBody>
            </p:sp>
            <p:sp>
              <p:nvSpPr>
                <p:cNvPr id="37512" name="Freeform 1067"/>
                <p:cNvSpPr>
                  <a:spLocks/>
                </p:cNvSpPr>
                <p:nvPr/>
              </p:nvSpPr>
              <p:spPr bwMode="auto">
                <a:xfrm>
                  <a:off x="1385" y="1596"/>
                  <a:ext cx="15" cy="16"/>
                </a:xfrm>
                <a:custGeom>
                  <a:avLst/>
                  <a:gdLst>
                    <a:gd name="T0" fmla="*/ 15 w 15"/>
                    <a:gd name="T1" fmla="*/ 8 h 16"/>
                    <a:gd name="T2" fmla="*/ 15 w 15"/>
                    <a:gd name="T3" fmla="*/ 5 h 16"/>
                    <a:gd name="T4" fmla="*/ 13 w 15"/>
                    <a:gd name="T5" fmla="*/ 5 h 16"/>
                    <a:gd name="T6" fmla="*/ 13 w 15"/>
                    <a:gd name="T7" fmla="*/ 3 h 16"/>
                    <a:gd name="T8" fmla="*/ 12 w 15"/>
                    <a:gd name="T9" fmla="*/ 3 h 16"/>
                    <a:gd name="T10" fmla="*/ 8 w 15"/>
                    <a:gd name="T11" fmla="*/ 0 h 16"/>
                    <a:gd name="T12" fmla="*/ 7 w 15"/>
                    <a:gd name="T13" fmla="*/ 0 h 16"/>
                    <a:gd name="T14" fmla="*/ 7 w 15"/>
                    <a:gd name="T15" fmla="*/ 3 h 16"/>
                    <a:gd name="T16" fmla="*/ 3 w 15"/>
                    <a:gd name="T17" fmla="*/ 3 h 16"/>
                    <a:gd name="T18" fmla="*/ 0 w 15"/>
                    <a:gd name="T19" fmla="*/ 5 h 16"/>
                    <a:gd name="T20" fmla="*/ 0 w 15"/>
                    <a:gd name="T21" fmla="*/ 8 h 16"/>
                    <a:gd name="T22" fmla="*/ 0 w 15"/>
                    <a:gd name="T23" fmla="*/ 10 h 16"/>
                    <a:gd name="T24" fmla="*/ 0 w 15"/>
                    <a:gd name="T25" fmla="*/ 11 h 16"/>
                    <a:gd name="T26" fmla="*/ 3 w 15"/>
                    <a:gd name="T27" fmla="*/ 15 h 16"/>
                    <a:gd name="T28" fmla="*/ 7 w 15"/>
                    <a:gd name="T29" fmla="*/ 15 h 16"/>
                    <a:gd name="T30" fmla="*/ 7 w 15"/>
                    <a:gd name="T31" fmla="*/ 16 h 16"/>
                    <a:gd name="T32" fmla="*/ 8 w 15"/>
                    <a:gd name="T33" fmla="*/ 16 h 16"/>
                    <a:gd name="T34" fmla="*/ 12 w 15"/>
                    <a:gd name="T35" fmla="*/ 15 h 16"/>
                    <a:gd name="T36" fmla="*/ 13 w 15"/>
                    <a:gd name="T37" fmla="*/ 15 h 16"/>
                    <a:gd name="T38" fmla="*/ 13 w 15"/>
                    <a:gd name="T39" fmla="*/ 11 h 16"/>
                    <a:gd name="T40" fmla="*/ 15 w 15"/>
                    <a:gd name="T41" fmla="*/ 11 h 16"/>
                    <a:gd name="T42" fmla="*/ 15 w 15"/>
                    <a:gd name="T43" fmla="*/ 10 h 16"/>
                    <a:gd name="T44" fmla="*/ 15 w 15"/>
                    <a:gd name="T45" fmla="*/ 8 h 16"/>
                    <a:gd name="T46" fmla="*/ 15 w 15"/>
                    <a:gd name="T47" fmla="*/ 5 h 16"/>
                    <a:gd name="T48" fmla="*/ 13 w 15"/>
                    <a:gd name="T49" fmla="*/ 5 h 16"/>
                    <a:gd name="T50" fmla="*/ 13 w 15"/>
                    <a:gd name="T51" fmla="*/ 3 h 16"/>
                    <a:gd name="T52" fmla="*/ 12 w 15"/>
                    <a:gd name="T53" fmla="*/ 3 h 16"/>
                    <a:gd name="T54" fmla="*/ 8 w 15"/>
                    <a:gd name="T55" fmla="*/ 3 h 16"/>
                    <a:gd name="T56" fmla="*/ 7 w 15"/>
                    <a:gd name="T57" fmla="*/ 3 h 16"/>
                    <a:gd name="T58" fmla="*/ 3 w 15"/>
                    <a:gd name="T59" fmla="*/ 3 h 16"/>
                    <a:gd name="T60" fmla="*/ 0 w 15"/>
                    <a:gd name="T61" fmla="*/ 5 h 16"/>
                    <a:gd name="T62" fmla="*/ 0 w 15"/>
                    <a:gd name="T63" fmla="*/ 8 h 16"/>
                    <a:gd name="T64" fmla="*/ 0 w 15"/>
                    <a:gd name="T65" fmla="*/ 10 h 16"/>
                    <a:gd name="T66" fmla="*/ 0 w 15"/>
                    <a:gd name="T67" fmla="*/ 11 h 16"/>
                    <a:gd name="T68" fmla="*/ 3 w 15"/>
                    <a:gd name="T69" fmla="*/ 15 h 16"/>
                    <a:gd name="T70" fmla="*/ 7 w 15"/>
                    <a:gd name="T71" fmla="*/ 15 h 16"/>
                    <a:gd name="T72" fmla="*/ 8 w 15"/>
                    <a:gd name="T73" fmla="*/ 15 h 16"/>
                    <a:gd name="T74" fmla="*/ 12 w 15"/>
                    <a:gd name="T75" fmla="*/ 15 h 16"/>
                    <a:gd name="T76" fmla="*/ 13 w 15"/>
                    <a:gd name="T77" fmla="*/ 15 h 16"/>
                    <a:gd name="T78" fmla="*/ 13 w 15"/>
                    <a:gd name="T79" fmla="*/ 11 h 16"/>
                    <a:gd name="T80" fmla="*/ 15 w 15"/>
                    <a:gd name="T81" fmla="*/ 11 h 16"/>
                    <a:gd name="T82" fmla="*/ 15 w 15"/>
                    <a:gd name="T83" fmla="*/ 10 h 16"/>
                    <a:gd name="T84" fmla="*/ 15 w 15"/>
                    <a:gd name="T85" fmla="*/ 8 h 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16"/>
                    <a:gd name="T131" fmla="*/ 15 w 15"/>
                    <a:gd name="T132" fmla="*/ 16 h 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16">
                      <a:moveTo>
                        <a:pt x="15" y="8"/>
                      </a:moveTo>
                      <a:lnTo>
                        <a:pt x="15" y="5"/>
                      </a:lnTo>
                      <a:lnTo>
                        <a:pt x="13" y="5"/>
                      </a:lnTo>
                      <a:lnTo>
                        <a:pt x="13" y="3"/>
                      </a:lnTo>
                      <a:lnTo>
                        <a:pt x="12" y="3"/>
                      </a:lnTo>
                      <a:lnTo>
                        <a:pt x="8" y="0"/>
                      </a:lnTo>
                      <a:lnTo>
                        <a:pt x="7" y="0"/>
                      </a:lnTo>
                      <a:lnTo>
                        <a:pt x="7" y="3"/>
                      </a:lnTo>
                      <a:lnTo>
                        <a:pt x="3" y="3"/>
                      </a:lnTo>
                      <a:lnTo>
                        <a:pt x="0" y="5"/>
                      </a:lnTo>
                      <a:lnTo>
                        <a:pt x="0" y="8"/>
                      </a:lnTo>
                      <a:lnTo>
                        <a:pt x="0" y="10"/>
                      </a:lnTo>
                      <a:lnTo>
                        <a:pt x="0" y="11"/>
                      </a:lnTo>
                      <a:lnTo>
                        <a:pt x="3" y="15"/>
                      </a:lnTo>
                      <a:lnTo>
                        <a:pt x="7" y="15"/>
                      </a:lnTo>
                      <a:lnTo>
                        <a:pt x="7" y="16"/>
                      </a:lnTo>
                      <a:lnTo>
                        <a:pt x="8" y="16"/>
                      </a:lnTo>
                      <a:lnTo>
                        <a:pt x="12" y="15"/>
                      </a:lnTo>
                      <a:lnTo>
                        <a:pt x="13" y="15"/>
                      </a:lnTo>
                      <a:lnTo>
                        <a:pt x="13" y="11"/>
                      </a:lnTo>
                      <a:lnTo>
                        <a:pt x="15" y="11"/>
                      </a:lnTo>
                      <a:lnTo>
                        <a:pt x="15" y="10"/>
                      </a:lnTo>
                      <a:lnTo>
                        <a:pt x="15" y="8"/>
                      </a:lnTo>
                      <a:lnTo>
                        <a:pt x="15" y="5"/>
                      </a:lnTo>
                      <a:lnTo>
                        <a:pt x="13" y="5"/>
                      </a:lnTo>
                      <a:lnTo>
                        <a:pt x="13" y="3"/>
                      </a:lnTo>
                      <a:lnTo>
                        <a:pt x="12" y="3"/>
                      </a:lnTo>
                      <a:lnTo>
                        <a:pt x="8" y="3"/>
                      </a:lnTo>
                      <a:lnTo>
                        <a:pt x="7" y="3"/>
                      </a:lnTo>
                      <a:lnTo>
                        <a:pt x="3" y="3"/>
                      </a:lnTo>
                      <a:lnTo>
                        <a:pt x="0" y="5"/>
                      </a:lnTo>
                      <a:lnTo>
                        <a:pt x="0" y="8"/>
                      </a:lnTo>
                      <a:lnTo>
                        <a:pt x="0" y="10"/>
                      </a:lnTo>
                      <a:lnTo>
                        <a:pt x="0" y="11"/>
                      </a:lnTo>
                      <a:lnTo>
                        <a:pt x="3" y="15"/>
                      </a:lnTo>
                      <a:lnTo>
                        <a:pt x="7" y="15"/>
                      </a:lnTo>
                      <a:lnTo>
                        <a:pt x="8" y="15"/>
                      </a:lnTo>
                      <a:lnTo>
                        <a:pt x="12" y="15"/>
                      </a:lnTo>
                      <a:lnTo>
                        <a:pt x="13" y="15"/>
                      </a:lnTo>
                      <a:lnTo>
                        <a:pt x="13" y="11"/>
                      </a:lnTo>
                      <a:lnTo>
                        <a:pt x="15" y="11"/>
                      </a:lnTo>
                      <a:lnTo>
                        <a:pt x="15" y="10"/>
                      </a:lnTo>
                      <a:lnTo>
                        <a:pt x="15" y="8"/>
                      </a:lnTo>
                      <a:close/>
                    </a:path>
                  </a:pathLst>
                </a:custGeom>
                <a:solidFill>
                  <a:srgbClr val="D1D1D1"/>
                </a:solidFill>
                <a:ln w="9525">
                  <a:noFill/>
                  <a:round/>
                  <a:headEnd/>
                  <a:tailEnd/>
                </a:ln>
              </p:spPr>
              <p:txBody>
                <a:bodyPr/>
                <a:lstStyle/>
                <a:p>
                  <a:endParaRPr lang="en-US"/>
                </a:p>
              </p:txBody>
            </p:sp>
            <p:sp>
              <p:nvSpPr>
                <p:cNvPr id="37513" name="Freeform 1068"/>
                <p:cNvSpPr>
                  <a:spLocks/>
                </p:cNvSpPr>
                <p:nvPr/>
              </p:nvSpPr>
              <p:spPr bwMode="auto">
                <a:xfrm>
                  <a:off x="1385" y="1599"/>
                  <a:ext cx="15" cy="12"/>
                </a:xfrm>
                <a:custGeom>
                  <a:avLst/>
                  <a:gdLst>
                    <a:gd name="T0" fmla="*/ 15 w 15"/>
                    <a:gd name="T1" fmla="*/ 5 h 12"/>
                    <a:gd name="T2" fmla="*/ 15 w 15"/>
                    <a:gd name="T3" fmla="*/ 2 h 12"/>
                    <a:gd name="T4" fmla="*/ 13 w 15"/>
                    <a:gd name="T5" fmla="*/ 2 h 12"/>
                    <a:gd name="T6" fmla="*/ 13 w 15"/>
                    <a:gd name="T7" fmla="*/ 0 h 12"/>
                    <a:gd name="T8" fmla="*/ 12 w 15"/>
                    <a:gd name="T9" fmla="*/ 0 h 12"/>
                    <a:gd name="T10" fmla="*/ 8 w 15"/>
                    <a:gd name="T11" fmla="*/ 0 h 12"/>
                    <a:gd name="T12" fmla="*/ 7 w 15"/>
                    <a:gd name="T13" fmla="*/ 0 h 12"/>
                    <a:gd name="T14" fmla="*/ 3 w 15"/>
                    <a:gd name="T15" fmla="*/ 0 h 12"/>
                    <a:gd name="T16" fmla="*/ 0 w 15"/>
                    <a:gd name="T17" fmla="*/ 2 h 12"/>
                    <a:gd name="T18" fmla="*/ 0 w 15"/>
                    <a:gd name="T19" fmla="*/ 5 h 12"/>
                    <a:gd name="T20" fmla="*/ 0 w 15"/>
                    <a:gd name="T21" fmla="*/ 7 h 12"/>
                    <a:gd name="T22" fmla="*/ 0 w 15"/>
                    <a:gd name="T23" fmla="*/ 8 h 12"/>
                    <a:gd name="T24" fmla="*/ 3 w 15"/>
                    <a:gd name="T25" fmla="*/ 12 h 12"/>
                    <a:gd name="T26" fmla="*/ 7 w 15"/>
                    <a:gd name="T27" fmla="*/ 12 h 12"/>
                    <a:gd name="T28" fmla="*/ 8 w 15"/>
                    <a:gd name="T29" fmla="*/ 12 h 12"/>
                    <a:gd name="T30" fmla="*/ 12 w 15"/>
                    <a:gd name="T31" fmla="*/ 12 h 12"/>
                    <a:gd name="T32" fmla="*/ 13 w 15"/>
                    <a:gd name="T33" fmla="*/ 12 h 12"/>
                    <a:gd name="T34" fmla="*/ 13 w 15"/>
                    <a:gd name="T35" fmla="*/ 8 h 12"/>
                    <a:gd name="T36" fmla="*/ 15 w 15"/>
                    <a:gd name="T37" fmla="*/ 8 h 12"/>
                    <a:gd name="T38" fmla="*/ 15 w 15"/>
                    <a:gd name="T39" fmla="*/ 7 h 12"/>
                    <a:gd name="T40" fmla="*/ 15 w 15"/>
                    <a:gd name="T41" fmla="*/ 5 h 12"/>
                    <a:gd name="T42" fmla="*/ 13 w 15"/>
                    <a:gd name="T43" fmla="*/ 5 h 12"/>
                    <a:gd name="T44" fmla="*/ 13 w 15"/>
                    <a:gd name="T45" fmla="*/ 2 h 12"/>
                    <a:gd name="T46" fmla="*/ 12 w 15"/>
                    <a:gd name="T47" fmla="*/ 0 h 12"/>
                    <a:gd name="T48" fmla="*/ 8 w 15"/>
                    <a:gd name="T49" fmla="*/ 0 h 12"/>
                    <a:gd name="T50" fmla="*/ 7 w 15"/>
                    <a:gd name="T51" fmla="*/ 0 h 12"/>
                    <a:gd name="T52" fmla="*/ 3 w 15"/>
                    <a:gd name="T53" fmla="*/ 0 h 12"/>
                    <a:gd name="T54" fmla="*/ 3 w 15"/>
                    <a:gd name="T55" fmla="*/ 2 h 12"/>
                    <a:gd name="T56" fmla="*/ 0 w 15"/>
                    <a:gd name="T57" fmla="*/ 2 h 12"/>
                    <a:gd name="T58" fmla="*/ 0 w 15"/>
                    <a:gd name="T59" fmla="*/ 5 h 12"/>
                    <a:gd name="T60" fmla="*/ 0 w 15"/>
                    <a:gd name="T61" fmla="*/ 7 h 12"/>
                    <a:gd name="T62" fmla="*/ 0 w 15"/>
                    <a:gd name="T63" fmla="*/ 8 h 12"/>
                    <a:gd name="T64" fmla="*/ 3 w 15"/>
                    <a:gd name="T65" fmla="*/ 8 h 12"/>
                    <a:gd name="T66" fmla="*/ 3 w 15"/>
                    <a:gd name="T67" fmla="*/ 12 h 12"/>
                    <a:gd name="T68" fmla="*/ 7 w 15"/>
                    <a:gd name="T69" fmla="*/ 12 h 12"/>
                    <a:gd name="T70" fmla="*/ 8 w 15"/>
                    <a:gd name="T71" fmla="*/ 12 h 12"/>
                    <a:gd name="T72" fmla="*/ 12 w 15"/>
                    <a:gd name="T73" fmla="*/ 12 h 12"/>
                    <a:gd name="T74" fmla="*/ 13 w 15"/>
                    <a:gd name="T75" fmla="*/ 8 h 12"/>
                    <a:gd name="T76" fmla="*/ 13 w 15"/>
                    <a:gd name="T77" fmla="*/ 7 h 12"/>
                    <a:gd name="T78" fmla="*/ 15 w 15"/>
                    <a:gd name="T79" fmla="*/ 5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
                    <a:gd name="T121" fmla="*/ 0 h 12"/>
                    <a:gd name="T122" fmla="*/ 15 w 15"/>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 h="12">
                      <a:moveTo>
                        <a:pt x="15" y="5"/>
                      </a:moveTo>
                      <a:lnTo>
                        <a:pt x="15" y="2"/>
                      </a:lnTo>
                      <a:lnTo>
                        <a:pt x="13" y="2"/>
                      </a:lnTo>
                      <a:lnTo>
                        <a:pt x="13" y="0"/>
                      </a:lnTo>
                      <a:lnTo>
                        <a:pt x="12" y="0"/>
                      </a:lnTo>
                      <a:lnTo>
                        <a:pt x="8" y="0"/>
                      </a:lnTo>
                      <a:lnTo>
                        <a:pt x="7" y="0"/>
                      </a:lnTo>
                      <a:lnTo>
                        <a:pt x="3" y="0"/>
                      </a:lnTo>
                      <a:lnTo>
                        <a:pt x="0" y="2"/>
                      </a:lnTo>
                      <a:lnTo>
                        <a:pt x="0" y="5"/>
                      </a:lnTo>
                      <a:lnTo>
                        <a:pt x="0" y="7"/>
                      </a:lnTo>
                      <a:lnTo>
                        <a:pt x="0" y="8"/>
                      </a:lnTo>
                      <a:lnTo>
                        <a:pt x="3" y="12"/>
                      </a:lnTo>
                      <a:lnTo>
                        <a:pt x="7" y="12"/>
                      </a:lnTo>
                      <a:lnTo>
                        <a:pt x="8" y="12"/>
                      </a:lnTo>
                      <a:lnTo>
                        <a:pt x="12" y="12"/>
                      </a:lnTo>
                      <a:lnTo>
                        <a:pt x="13" y="12"/>
                      </a:lnTo>
                      <a:lnTo>
                        <a:pt x="13" y="8"/>
                      </a:lnTo>
                      <a:lnTo>
                        <a:pt x="15" y="8"/>
                      </a:lnTo>
                      <a:lnTo>
                        <a:pt x="15" y="7"/>
                      </a:lnTo>
                      <a:lnTo>
                        <a:pt x="15" y="5"/>
                      </a:lnTo>
                      <a:lnTo>
                        <a:pt x="13" y="5"/>
                      </a:lnTo>
                      <a:lnTo>
                        <a:pt x="13" y="2"/>
                      </a:lnTo>
                      <a:lnTo>
                        <a:pt x="12" y="0"/>
                      </a:lnTo>
                      <a:lnTo>
                        <a:pt x="8" y="0"/>
                      </a:lnTo>
                      <a:lnTo>
                        <a:pt x="7" y="0"/>
                      </a:lnTo>
                      <a:lnTo>
                        <a:pt x="3" y="0"/>
                      </a:lnTo>
                      <a:lnTo>
                        <a:pt x="3" y="2"/>
                      </a:lnTo>
                      <a:lnTo>
                        <a:pt x="0" y="2"/>
                      </a:lnTo>
                      <a:lnTo>
                        <a:pt x="0" y="5"/>
                      </a:lnTo>
                      <a:lnTo>
                        <a:pt x="0" y="7"/>
                      </a:lnTo>
                      <a:lnTo>
                        <a:pt x="0" y="8"/>
                      </a:lnTo>
                      <a:lnTo>
                        <a:pt x="3" y="8"/>
                      </a:lnTo>
                      <a:lnTo>
                        <a:pt x="3" y="12"/>
                      </a:lnTo>
                      <a:lnTo>
                        <a:pt x="7" y="12"/>
                      </a:lnTo>
                      <a:lnTo>
                        <a:pt x="8" y="12"/>
                      </a:lnTo>
                      <a:lnTo>
                        <a:pt x="12" y="12"/>
                      </a:lnTo>
                      <a:lnTo>
                        <a:pt x="13" y="8"/>
                      </a:lnTo>
                      <a:lnTo>
                        <a:pt x="13" y="7"/>
                      </a:lnTo>
                      <a:lnTo>
                        <a:pt x="15" y="5"/>
                      </a:lnTo>
                      <a:close/>
                    </a:path>
                  </a:pathLst>
                </a:custGeom>
                <a:solidFill>
                  <a:srgbClr val="D2D2D2"/>
                </a:solidFill>
                <a:ln w="9525">
                  <a:noFill/>
                  <a:round/>
                  <a:headEnd/>
                  <a:tailEnd/>
                </a:ln>
              </p:spPr>
              <p:txBody>
                <a:bodyPr/>
                <a:lstStyle/>
                <a:p>
                  <a:endParaRPr lang="en-US"/>
                </a:p>
              </p:txBody>
            </p:sp>
            <p:sp>
              <p:nvSpPr>
                <p:cNvPr id="37514" name="Freeform 1069"/>
                <p:cNvSpPr>
                  <a:spLocks/>
                </p:cNvSpPr>
                <p:nvPr/>
              </p:nvSpPr>
              <p:spPr bwMode="auto">
                <a:xfrm>
                  <a:off x="1385" y="1599"/>
                  <a:ext cx="15" cy="12"/>
                </a:xfrm>
                <a:custGeom>
                  <a:avLst/>
                  <a:gdLst>
                    <a:gd name="T0" fmla="*/ 15 w 15"/>
                    <a:gd name="T1" fmla="*/ 5 h 12"/>
                    <a:gd name="T2" fmla="*/ 13 w 15"/>
                    <a:gd name="T3" fmla="*/ 5 h 12"/>
                    <a:gd name="T4" fmla="*/ 13 w 15"/>
                    <a:gd name="T5" fmla="*/ 2 h 12"/>
                    <a:gd name="T6" fmla="*/ 12 w 15"/>
                    <a:gd name="T7" fmla="*/ 0 h 12"/>
                    <a:gd name="T8" fmla="*/ 8 w 15"/>
                    <a:gd name="T9" fmla="*/ 0 h 12"/>
                    <a:gd name="T10" fmla="*/ 7 w 15"/>
                    <a:gd name="T11" fmla="*/ 0 h 12"/>
                    <a:gd name="T12" fmla="*/ 3 w 15"/>
                    <a:gd name="T13" fmla="*/ 0 h 12"/>
                    <a:gd name="T14" fmla="*/ 3 w 15"/>
                    <a:gd name="T15" fmla="*/ 2 h 12"/>
                    <a:gd name="T16" fmla="*/ 0 w 15"/>
                    <a:gd name="T17" fmla="*/ 2 h 12"/>
                    <a:gd name="T18" fmla="*/ 0 w 15"/>
                    <a:gd name="T19" fmla="*/ 5 h 12"/>
                    <a:gd name="T20" fmla="*/ 0 w 15"/>
                    <a:gd name="T21" fmla="*/ 7 h 12"/>
                    <a:gd name="T22" fmla="*/ 0 w 15"/>
                    <a:gd name="T23" fmla="*/ 8 h 12"/>
                    <a:gd name="T24" fmla="*/ 3 w 15"/>
                    <a:gd name="T25" fmla="*/ 8 h 12"/>
                    <a:gd name="T26" fmla="*/ 3 w 15"/>
                    <a:gd name="T27" fmla="*/ 12 h 12"/>
                    <a:gd name="T28" fmla="*/ 7 w 15"/>
                    <a:gd name="T29" fmla="*/ 12 h 12"/>
                    <a:gd name="T30" fmla="*/ 8 w 15"/>
                    <a:gd name="T31" fmla="*/ 12 h 12"/>
                    <a:gd name="T32" fmla="*/ 12 w 15"/>
                    <a:gd name="T33" fmla="*/ 12 h 12"/>
                    <a:gd name="T34" fmla="*/ 13 w 15"/>
                    <a:gd name="T35" fmla="*/ 8 h 12"/>
                    <a:gd name="T36" fmla="*/ 13 w 15"/>
                    <a:gd name="T37" fmla="*/ 7 h 12"/>
                    <a:gd name="T38" fmla="*/ 15 w 15"/>
                    <a:gd name="T39" fmla="*/ 5 h 12"/>
                    <a:gd name="T40" fmla="*/ 13 w 15"/>
                    <a:gd name="T41" fmla="*/ 5 h 12"/>
                    <a:gd name="T42" fmla="*/ 13 w 15"/>
                    <a:gd name="T43" fmla="*/ 2 h 12"/>
                    <a:gd name="T44" fmla="*/ 12 w 15"/>
                    <a:gd name="T45" fmla="*/ 0 h 12"/>
                    <a:gd name="T46" fmla="*/ 8 w 15"/>
                    <a:gd name="T47" fmla="*/ 0 h 12"/>
                    <a:gd name="T48" fmla="*/ 7 w 15"/>
                    <a:gd name="T49" fmla="*/ 0 h 12"/>
                    <a:gd name="T50" fmla="*/ 3 w 15"/>
                    <a:gd name="T51" fmla="*/ 0 h 12"/>
                    <a:gd name="T52" fmla="*/ 3 w 15"/>
                    <a:gd name="T53" fmla="*/ 2 h 12"/>
                    <a:gd name="T54" fmla="*/ 3 w 15"/>
                    <a:gd name="T55" fmla="*/ 5 h 12"/>
                    <a:gd name="T56" fmla="*/ 0 w 15"/>
                    <a:gd name="T57" fmla="*/ 5 h 12"/>
                    <a:gd name="T58" fmla="*/ 0 w 15"/>
                    <a:gd name="T59" fmla="*/ 7 h 12"/>
                    <a:gd name="T60" fmla="*/ 3 w 15"/>
                    <a:gd name="T61" fmla="*/ 7 h 12"/>
                    <a:gd name="T62" fmla="*/ 3 w 15"/>
                    <a:gd name="T63" fmla="*/ 8 h 12"/>
                    <a:gd name="T64" fmla="*/ 3 w 15"/>
                    <a:gd name="T65" fmla="*/ 12 h 12"/>
                    <a:gd name="T66" fmla="*/ 7 w 15"/>
                    <a:gd name="T67" fmla="*/ 12 h 12"/>
                    <a:gd name="T68" fmla="*/ 8 w 15"/>
                    <a:gd name="T69" fmla="*/ 12 h 12"/>
                    <a:gd name="T70" fmla="*/ 12 w 15"/>
                    <a:gd name="T71" fmla="*/ 12 h 12"/>
                    <a:gd name="T72" fmla="*/ 13 w 15"/>
                    <a:gd name="T73" fmla="*/ 8 h 12"/>
                    <a:gd name="T74" fmla="*/ 13 w 15"/>
                    <a:gd name="T75" fmla="*/ 7 h 12"/>
                    <a:gd name="T76" fmla="*/ 13 w 15"/>
                    <a:gd name="T77" fmla="*/ 5 h 12"/>
                    <a:gd name="T78" fmla="*/ 15 w 15"/>
                    <a:gd name="T79" fmla="*/ 5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
                    <a:gd name="T121" fmla="*/ 0 h 12"/>
                    <a:gd name="T122" fmla="*/ 15 w 15"/>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 h="12">
                      <a:moveTo>
                        <a:pt x="15" y="5"/>
                      </a:moveTo>
                      <a:lnTo>
                        <a:pt x="13" y="5"/>
                      </a:lnTo>
                      <a:lnTo>
                        <a:pt x="13" y="2"/>
                      </a:lnTo>
                      <a:lnTo>
                        <a:pt x="12" y="0"/>
                      </a:lnTo>
                      <a:lnTo>
                        <a:pt x="8" y="0"/>
                      </a:lnTo>
                      <a:lnTo>
                        <a:pt x="7" y="0"/>
                      </a:lnTo>
                      <a:lnTo>
                        <a:pt x="3" y="0"/>
                      </a:lnTo>
                      <a:lnTo>
                        <a:pt x="3" y="2"/>
                      </a:lnTo>
                      <a:lnTo>
                        <a:pt x="0" y="2"/>
                      </a:lnTo>
                      <a:lnTo>
                        <a:pt x="0" y="5"/>
                      </a:lnTo>
                      <a:lnTo>
                        <a:pt x="0" y="7"/>
                      </a:lnTo>
                      <a:lnTo>
                        <a:pt x="0" y="8"/>
                      </a:lnTo>
                      <a:lnTo>
                        <a:pt x="3" y="8"/>
                      </a:lnTo>
                      <a:lnTo>
                        <a:pt x="3" y="12"/>
                      </a:lnTo>
                      <a:lnTo>
                        <a:pt x="7" y="12"/>
                      </a:lnTo>
                      <a:lnTo>
                        <a:pt x="8" y="12"/>
                      </a:lnTo>
                      <a:lnTo>
                        <a:pt x="12" y="12"/>
                      </a:lnTo>
                      <a:lnTo>
                        <a:pt x="13" y="8"/>
                      </a:lnTo>
                      <a:lnTo>
                        <a:pt x="13" y="7"/>
                      </a:lnTo>
                      <a:lnTo>
                        <a:pt x="15" y="5"/>
                      </a:lnTo>
                      <a:lnTo>
                        <a:pt x="13" y="5"/>
                      </a:lnTo>
                      <a:lnTo>
                        <a:pt x="13" y="2"/>
                      </a:lnTo>
                      <a:lnTo>
                        <a:pt x="12" y="0"/>
                      </a:lnTo>
                      <a:lnTo>
                        <a:pt x="8" y="0"/>
                      </a:lnTo>
                      <a:lnTo>
                        <a:pt x="7" y="0"/>
                      </a:lnTo>
                      <a:lnTo>
                        <a:pt x="3" y="0"/>
                      </a:lnTo>
                      <a:lnTo>
                        <a:pt x="3" y="2"/>
                      </a:lnTo>
                      <a:lnTo>
                        <a:pt x="3" y="5"/>
                      </a:lnTo>
                      <a:lnTo>
                        <a:pt x="0" y="5"/>
                      </a:lnTo>
                      <a:lnTo>
                        <a:pt x="0" y="7"/>
                      </a:lnTo>
                      <a:lnTo>
                        <a:pt x="3" y="7"/>
                      </a:lnTo>
                      <a:lnTo>
                        <a:pt x="3" y="8"/>
                      </a:lnTo>
                      <a:lnTo>
                        <a:pt x="3" y="12"/>
                      </a:lnTo>
                      <a:lnTo>
                        <a:pt x="7" y="12"/>
                      </a:lnTo>
                      <a:lnTo>
                        <a:pt x="8" y="12"/>
                      </a:lnTo>
                      <a:lnTo>
                        <a:pt x="12" y="12"/>
                      </a:lnTo>
                      <a:lnTo>
                        <a:pt x="13" y="8"/>
                      </a:lnTo>
                      <a:lnTo>
                        <a:pt x="13" y="7"/>
                      </a:lnTo>
                      <a:lnTo>
                        <a:pt x="13" y="5"/>
                      </a:lnTo>
                      <a:lnTo>
                        <a:pt x="15" y="5"/>
                      </a:lnTo>
                      <a:close/>
                    </a:path>
                  </a:pathLst>
                </a:custGeom>
                <a:solidFill>
                  <a:srgbClr val="D4D4D4"/>
                </a:solidFill>
                <a:ln w="9525">
                  <a:noFill/>
                  <a:round/>
                  <a:headEnd/>
                  <a:tailEnd/>
                </a:ln>
              </p:spPr>
              <p:txBody>
                <a:bodyPr/>
                <a:lstStyle/>
                <a:p>
                  <a:endParaRPr lang="en-US"/>
                </a:p>
              </p:txBody>
            </p:sp>
            <p:sp>
              <p:nvSpPr>
                <p:cNvPr id="37515" name="Freeform 1070"/>
                <p:cNvSpPr>
                  <a:spLocks/>
                </p:cNvSpPr>
                <p:nvPr/>
              </p:nvSpPr>
              <p:spPr bwMode="auto">
                <a:xfrm>
                  <a:off x="1385" y="1599"/>
                  <a:ext cx="13" cy="12"/>
                </a:xfrm>
                <a:custGeom>
                  <a:avLst/>
                  <a:gdLst>
                    <a:gd name="T0" fmla="*/ 13 w 13"/>
                    <a:gd name="T1" fmla="*/ 5 h 12"/>
                    <a:gd name="T2" fmla="*/ 13 w 13"/>
                    <a:gd name="T3" fmla="*/ 2 h 12"/>
                    <a:gd name="T4" fmla="*/ 12 w 13"/>
                    <a:gd name="T5" fmla="*/ 0 h 12"/>
                    <a:gd name="T6" fmla="*/ 8 w 13"/>
                    <a:gd name="T7" fmla="*/ 0 h 12"/>
                    <a:gd name="T8" fmla="*/ 7 w 13"/>
                    <a:gd name="T9" fmla="*/ 0 h 12"/>
                    <a:gd name="T10" fmla="*/ 3 w 13"/>
                    <a:gd name="T11" fmla="*/ 0 h 12"/>
                    <a:gd name="T12" fmla="*/ 3 w 13"/>
                    <a:gd name="T13" fmla="*/ 2 h 12"/>
                    <a:gd name="T14" fmla="*/ 3 w 13"/>
                    <a:gd name="T15" fmla="*/ 5 h 12"/>
                    <a:gd name="T16" fmla="*/ 0 w 13"/>
                    <a:gd name="T17" fmla="*/ 5 h 12"/>
                    <a:gd name="T18" fmla="*/ 0 w 13"/>
                    <a:gd name="T19" fmla="*/ 7 h 12"/>
                    <a:gd name="T20" fmla="*/ 3 w 13"/>
                    <a:gd name="T21" fmla="*/ 7 h 12"/>
                    <a:gd name="T22" fmla="*/ 3 w 13"/>
                    <a:gd name="T23" fmla="*/ 8 h 12"/>
                    <a:gd name="T24" fmla="*/ 3 w 13"/>
                    <a:gd name="T25" fmla="*/ 12 h 12"/>
                    <a:gd name="T26" fmla="*/ 7 w 13"/>
                    <a:gd name="T27" fmla="*/ 12 h 12"/>
                    <a:gd name="T28" fmla="*/ 8 w 13"/>
                    <a:gd name="T29" fmla="*/ 12 h 12"/>
                    <a:gd name="T30" fmla="*/ 12 w 13"/>
                    <a:gd name="T31" fmla="*/ 12 h 12"/>
                    <a:gd name="T32" fmla="*/ 13 w 13"/>
                    <a:gd name="T33" fmla="*/ 8 h 12"/>
                    <a:gd name="T34" fmla="*/ 13 w 13"/>
                    <a:gd name="T35" fmla="*/ 7 h 12"/>
                    <a:gd name="T36" fmla="*/ 13 w 13"/>
                    <a:gd name="T37" fmla="*/ 5 h 12"/>
                    <a:gd name="T38" fmla="*/ 13 w 13"/>
                    <a:gd name="T39" fmla="*/ 2 h 12"/>
                    <a:gd name="T40" fmla="*/ 12 w 13"/>
                    <a:gd name="T41" fmla="*/ 2 h 12"/>
                    <a:gd name="T42" fmla="*/ 12 w 13"/>
                    <a:gd name="T43" fmla="*/ 0 h 12"/>
                    <a:gd name="T44" fmla="*/ 8 w 13"/>
                    <a:gd name="T45" fmla="*/ 0 h 12"/>
                    <a:gd name="T46" fmla="*/ 7 w 13"/>
                    <a:gd name="T47" fmla="*/ 0 h 12"/>
                    <a:gd name="T48" fmla="*/ 7 w 13"/>
                    <a:gd name="T49" fmla="*/ 2 h 12"/>
                    <a:gd name="T50" fmla="*/ 3 w 13"/>
                    <a:gd name="T51" fmla="*/ 2 h 12"/>
                    <a:gd name="T52" fmla="*/ 3 w 13"/>
                    <a:gd name="T53" fmla="*/ 5 h 12"/>
                    <a:gd name="T54" fmla="*/ 3 w 13"/>
                    <a:gd name="T55" fmla="*/ 7 h 12"/>
                    <a:gd name="T56" fmla="*/ 3 w 13"/>
                    <a:gd name="T57" fmla="*/ 8 h 12"/>
                    <a:gd name="T58" fmla="*/ 7 w 13"/>
                    <a:gd name="T59" fmla="*/ 8 h 12"/>
                    <a:gd name="T60" fmla="*/ 7 w 13"/>
                    <a:gd name="T61" fmla="*/ 12 h 12"/>
                    <a:gd name="T62" fmla="*/ 8 w 13"/>
                    <a:gd name="T63" fmla="*/ 12 h 12"/>
                    <a:gd name="T64" fmla="*/ 12 w 13"/>
                    <a:gd name="T65" fmla="*/ 12 h 12"/>
                    <a:gd name="T66" fmla="*/ 12 w 13"/>
                    <a:gd name="T67" fmla="*/ 8 h 12"/>
                    <a:gd name="T68" fmla="*/ 13 w 13"/>
                    <a:gd name="T69" fmla="*/ 8 h 12"/>
                    <a:gd name="T70" fmla="*/ 13 w 13"/>
                    <a:gd name="T71" fmla="*/ 7 h 12"/>
                    <a:gd name="T72" fmla="*/ 13 w 13"/>
                    <a:gd name="T73" fmla="*/ 5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
                    <a:gd name="T112" fmla="*/ 0 h 12"/>
                    <a:gd name="T113" fmla="*/ 13 w 1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 h="12">
                      <a:moveTo>
                        <a:pt x="13" y="5"/>
                      </a:moveTo>
                      <a:lnTo>
                        <a:pt x="13" y="2"/>
                      </a:lnTo>
                      <a:lnTo>
                        <a:pt x="12" y="0"/>
                      </a:lnTo>
                      <a:lnTo>
                        <a:pt x="8" y="0"/>
                      </a:lnTo>
                      <a:lnTo>
                        <a:pt x="7" y="0"/>
                      </a:lnTo>
                      <a:lnTo>
                        <a:pt x="3" y="0"/>
                      </a:lnTo>
                      <a:lnTo>
                        <a:pt x="3" y="2"/>
                      </a:lnTo>
                      <a:lnTo>
                        <a:pt x="3" y="5"/>
                      </a:lnTo>
                      <a:lnTo>
                        <a:pt x="0" y="5"/>
                      </a:lnTo>
                      <a:lnTo>
                        <a:pt x="0" y="7"/>
                      </a:lnTo>
                      <a:lnTo>
                        <a:pt x="3" y="7"/>
                      </a:lnTo>
                      <a:lnTo>
                        <a:pt x="3" y="8"/>
                      </a:lnTo>
                      <a:lnTo>
                        <a:pt x="3" y="12"/>
                      </a:lnTo>
                      <a:lnTo>
                        <a:pt x="7" y="12"/>
                      </a:lnTo>
                      <a:lnTo>
                        <a:pt x="8" y="12"/>
                      </a:lnTo>
                      <a:lnTo>
                        <a:pt x="12" y="12"/>
                      </a:lnTo>
                      <a:lnTo>
                        <a:pt x="13" y="8"/>
                      </a:lnTo>
                      <a:lnTo>
                        <a:pt x="13" y="7"/>
                      </a:lnTo>
                      <a:lnTo>
                        <a:pt x="13" y="5"/>
                      </a:lnTo>
                      <a:lnTo>
                        <a:pt x="13" y="2"/>
                      </a:lnTo>
                      <a:lnTo>
                        <a:pt x="12" y="2"/>
                      </a:lnTo>
                      <a:lnTo>
                        <a:pt x="12" y="0"/>
                      </a:lnTo>
                      <a:lnTo>
                        <a:pt x="8" y="0"/>
                      </a:lnTo>
                      <a:lnTo>
                        <a:pt x="7" y="0"/>
                      </a:lnTo>
                      <a:lnTo>
                        <a:pt x="7" y="2"/>
                      </a:lnTo>
                      <a:lnTo>
                        <a:pt x="3" y="2"/>
                      </a:lnTo>
                      <a:lnTo>
                        <a:pt x="3" y="5"/>
                      </a:lnTo>
                      <a:lnTo>
                        <a:pt x="3" y="7"/>
                      </a:lnTo>
                      <a:lnTo>
                        <a:pt x="3" y="8"/>
                      </a:lnTo>
                      <a:lnTo>
                        <a:pt x="7" y="8"/>
                      </a:lnTo>
                      <a:lnTo>
                        <a:pt x="7" y="12"/>
                      </a:lnTo>
                      <a:lnTo>
                        <a:pt x="8" y="12"/>
                      </a:lnTo>
                      <a:lnTo>
                        <a:pt x="12" y="12"/>
                      </a:lnTo>
                      <a:lnTo>
                        <a:pt x="12" y="8"/>
                      </a:lnTo>
                      <a:lnTo>
                        <a:pt x="13" y="8"/>
                      </a:lnTo>
                      <a:lnTo>
                        <a:pt x="13" y="7"/>
                      </a:lnTo>
                      <a:lnTo>
                        <a:pt x="13" y="5"/>
                      </a:lnTo>
                      <a:close/>
                    </a:path>
                  </a:pathLst>
                </a:custGeom>
                <a:solidFill>
                  <a:srgbClr val="D5D5D5"/>
                </a:solidFill>
                <a:ln w="9525">
                  <a:noFill/>
                  <a:round/>
                  <a:headEnd/>
                  <a:tailEnd/>
                </a:ln>
              </p:spPr>
              <p:txBody>
                <a:bodyPr/>
                <a:lstStyle/>
                <a:p>
                  <a:endParaRPr lang="en-US"/>
                </a:p>
              </p:txBody>
            </p:sp>
            <p:sp>
              <p:nvSpPr>
                <p:cNvPr id="37516" name="Freeform 1071"/>
                <p:cNvSpPr>
                  <a:spLocks/>
                </p:cNvSpPr>
                <p:nvPr/>
              </p:nvSpPr>
              <p:spPr bwMode="auto">
                <a:xfrm>
                  <a:off x="1388" y="1599"/>
                  <a:ext cx="10" cy="12"/>
                </a:xfrm>
                <a:custGeom>
                  <a:avLst/>
                  <a:gdLst>
                    <a:gd name="T0" fmla="*/ 10 w 10"/>
                    <a:gd name="T1" fmla="*/ 5 h 12"/>
                    <a:gd name="T2" fmla="*/ 10 w 10"/>
                    <a:gd name="T3" fmla="*/ 2 h 12"/>
                    <a:gd name="T4" fmla="*/ 9 w 10"/>
                    <a:gd name="T5" fmla="*/ 2 h 12"/>
                    <a:gd name="T6" fmla="*/ 9 w 10"/>
                    <a:gd name="T7" fmla="*/ 0 h 12"/>
                    <a:gd name="T8" fmla="*/ 5 w 10"/>
                    <a:gd name="T9" fmla="*/ 0 h 12"/>
                    <a:gd name="T10" fmla="*/ 4 w 10"/>
                    <a:gd name="T11" fmla="*/ 0 h 12"/>
                    <a:gd name="T12" fmla="*/ 4 w 10"/>
                    <a:gd name="T13" fmla="*/ 2 h 12"/>
                    <a:gd name="T14" fmla="*/ 0 w 10"/>
                    <a:gd name="T15" fmla="*/ 2 h 12"/>
                    <a:gd name="T16" fmla="*/ 0 w 10"/>
                    <a:gd name="T17" fmla="*/ 5 h 12"/>
                    <a:gd name="T18" fmla="*/ 0 w 10"/>
                    <a:gd name="T19" fmla="*/ 7 h 12"/>
                    <a:gd name="T20" fmla="*/ 0 w 10"/>
                    <a:gd name="T21" fmla="*/ 8 h 12"/>
                    <a:gd name="T22" fmla="*/ 4 w 10"/>
                    <a:gd name="T23" fmla="*/ 8 h 12"/>
                    <a:gd name="T24" fmla="*/ 4 w 10"/>
                    <a:gd name="T25" fmla="*/ 12 h 12"/>
                    <a:gd name="T26" fmla="*/ 5 w 10"/>
                    <a:gd name="T27" fmla="*/ 12 h 12"/>
                    <a:gd name="T28" fmla="*/ 9 w 10"/>
                    <a:gd name="T29" fmla="*/ 12 h 12"/>
                    <a:gd name="T30" fmla="*/ 9 w 10"/>
                    <a:gd name="T31" fmla="*/ 8 h 12"/>
                    <a:gd name="T32" fmla="*/ 10 w 10"/>
                    <a:gd name="T33" fmla="*/ 8 h 12"/>
                    <a:gd name="T34" fmla="*/ 10 w 10"/>
                    <a:gd name="T35" fmla="*/ 7 h 12"/>
                    <a:gd name="T36" fmla="*/ 10 w 10"/>
                    <a:gd name="T37" fmla="*/ 5 h 12"/>
                    <a:gd name="T38" fmla="*/ 9 w 10"/>
                    <a:gd name="T39" fmla="*/ 2 h 12"/>
                    <a:gd name="T40" fmla="*/ 5 w 10"/>
                    <a:gd name="T41" fmla="*/ 2 h 12"/>
                    <a:gd name="T42" fmla="*/ 4 w 10"/>
                    <a:gd name="T43" fmla="*/ 2 h 12"/>
                    <a:gd name="T44" fmla="*/ 0 w 10"/>
                    <a:gd name="T45" fmla="*/ 2 h 12"/>
                    <a:gd name="T46" fmla="*/ 0 w 10"/>
                    <a:gd name="T47" fmla="*/ 5 h 12"/>
                    <a:gd name="T48" fmla="*/ 0 w 10"/>
                    <a:gd name="T49" fmla="*/ 7 h 12"/>
                    <a:gd name="T50" fmla="*/ 0 w 10"/>
                    <a:gd name="T51" fmla="*/ 8 h 12"/>
                    <a:gd name="T52" fmla="*/ 4 w 10"/>
                    <a:gd name="T53" fmla="*/ 8 h 12"/>
                    <a:gd name="T54" fmla="*/ 5 w 10"/>
                    <a:gd name="T55" fmla="*/ 8 h 12"/>
                    <a:gd name="T56" fmla="*/ 9 w 10"/>
                    <a:gd name="T57" fmla="*/ 8 h 12"/>
                    <a:gd name="T58" fmla="*/ 10 w 10"/>
                    <a:gd name="T59" fmla="*/ 7 h 12"/>
                    <a:gd name="T60" fmla="*/ 10 w 10"/>
                    <a:gd name="T61" fmla="*/ 5 h 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
                    <a:gd name="T94" fmla="*/ 0 h 12"/>
                    <a:gd name="T95" fmla="*/ 10 w 10"/>
                    <a:gd name="T96" fmla="*/ 12 h 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 h="12">
                      <a:moveTo>
                        <a:pt x="10" y="5"/>
                      </a:moveTo>
                      <a:lnTo>
                        <a:pt x="10" y="2"/>
                      </a:lnTo>
                      <a:lnTo>
                        <a:pt x="9" y="2"/>
                      </a:lnTo>
                      <a:lnTo>
                        <a:pt x="9" y="0"/>
                      </a:lnTo>
                      <a:lnTo>
                        <a:pt x="5" y="0"/>
                      </a:lnTo>
                      <a:lnTo>
                        <a:pt x="4" y="0"/>
                      </a:lnTo>
                      <a:lnTo>
                        <a:pt x="4" y="2"/>
                      </a:lnTo>
                      <a:lnTo>
                        <a:pt x="0" y="2"/>
                      </a:lnTo>
                      <a:lnTo>
                        <a:pt x="0" y="5"/>
                      </a:lnTo>
                      <a:lnTo>
                        <a:pt x="0" y="7"/>
                      </a:lnTo>
                      <a:lnTo>
                        <a:pt x="0" y="8"/>
                      </a:lnTo>
                      <a:lnTo>
                        <a:pt x="4" y="8"/>
                      </a:lnTo>
                      <a:lnTo>
                        <a:pt x="4" y="12"/>
                      </a:lnTo>
                      <a:lnTo>
                        <a:pt x="5" y="12"/>
                      </a:lnTo>
                      <a:lnTo>
                        <a:pt x="9" y="12"/>
                      </a:lnTo>
                      <a:lnTo>
                        <a:pt x="9" y="8"/>
                      </a:lnTo>
                      <a:lnTo>
                        <a:pt x="10" y="8"/>
                      </a:lnTo>
                      <a:lnTo>
                        <a:pt x="10" y="7"/>
                      </a:lnTo>
                      <a:lnTo>
                        <a:pt x="10" y="5"/>
                      </a:lnTo>
                      <a:lnTo>
                        <a:pt x="9" y="2"/>
                      </a:lnTo>
                      <a:lnTo>
                        <a:pt x="5" y="2"/>
                      </a:lnTo>
                      <a:lnTo>
                        <a:pt x="4" y="2"/>
                      </a:lnTo>
                      <a:lnTo>
                        <a:pt x="0" y="2"/>
                      </a:lnTo>
                      <a:lnTo>
                        <a:pt x="0" y="5"/>
                      </a:lnTo>
                      <a:lnTo>
                        <a:pt x="0" y="7"/>
                      </a:lnTo>
                      <a:lnTo>
                        <a:pt x="0" y="8"/>
                      </a:lnTo>
                      <a:lnTo>
                        <a:pt x="4" y="8"/>
                      </a:lnTo>
                      <a:lnTo>
                        <a:pt x="5" y="8"/>
                      </a:lnTo>
                      <a:lnTo>
                        <a:pt x="9" y="8"/>
                      </a:lnTo>
                      <a:lnTo>
                        <a:pt x="10" y="7"/>
                      </a:lnTo>
                      <a:lnTo>
                        <a:pt x="10" y="5"/>
                      </a:lnTo>
                      <a:close/>
                    </a:path>
                  </a:pathLst>
                </a:custGeom>
                <a:solidFill>
                  <a:srgbClr val="D7D7D7"/>
                </a:solidFill>
                <a:ln w="9525">
                  <a:noFill/>
                  <a:round/>
                  <a:headEnd/>
                  <a:tailEnd/>
                </a:ln>
              </p:spPr>
              <p:txBody>
                <a:bodyPr/>
                <a:lstStyle/>
                <a:p>
                  <a:endParaRPr lang="en-US"/>
                </a:p>
              </p:txBody>
            </p:sp>
            <p:sp>
              <p:nvSpPr>
                <p:cNvPr id="37517" name="Freeform 1072"/>
                <p:cNvSpPr>
                  <a:spLocks/>
                </p:cNvSpPr>
                <p:nvPr/>
              </p:nvSpPr>
              <p:spPr bwMode="auto">
                <a:xfrm>
                  <a:off x="1388" y="1601"/>
                  <a:ext cx="10" cy="6"/>
                </a:xfrm>
                <a:custGeom>
                  <a:avLst/>
                  <a:gdLst>
                    <a:gd name="T0" fmla="*/ 10 w 10"/>
                    <a:gd name="T1" fmla="*/ 3 h 6"/>
                    <a:gd name="T2" fmla="*/ 9 w 10"/>
                    <a:gd name="T3" fmla="*/ 0 h 6"/>
                    <a:gd name="T4" fmla="*/ 5 w 10"/>
                    <a:gd name="T5" fmla="*/ 0 h 6"/>
                    <a:gd name="T6" fmla="*/ 4 w 10"/>
                    <a:gd name="T7" fmla="*/ 0 h 6"/>
                    <a:gd name="T8" fmla="*/ 0 w 10"/>
                    <a:gd name="T9" fmla="*/ 0 h 6"/>
                    <a:gd name="T10" fmla="*/ 0 w 10"/>
                    <a:gd name="T11" fmla="*/ 3 h 6"/>
                    <a:gd name="T12" fmla="*/ 0 w 10"/>
                    <a:gd name="T13" fmla="*/ 5 h 6"/>
                    <a:gd name="T14" fmla="*/ 0 w 10"/>
                    <a:gd name="T15" fmla="*/ 6 h 6"/>
                    <a:gd name="T16" fmla="*/ 4 w 10"/>
                    <a:gd name="T17" fmla="*/ 6 h 6"/>
                    <a:gd name="T18" fmla="*/ 5 w 10"/>
                    <a:gd name="T19" fmla="*/ 6 h 6"/>
                    <a:gd name="T20" fmla="*/ 9 w 10"/>
                    <a:gd name="T21" fmla="*/ 6 h 6"/>
                    <a:gd name="T22" fmla="*/ 10 w 10"/>
                    <a:gd name="T23" fmla="*/ 5 h 6"/>
                    <a:gd name="T24" fmla="*/ 10 w 10"/>
                    <a:gd name="T25" fmla="*/ 3 h 6"/>
                    <a:gd name="T26" fmla="*/ 9 w 10"/>
                    <a:gd name="T27" fmla="*/ 3 h 6"/>
                    <a:gd name="T28" fmla="*/ 9 w 10"/>
                    <a:gd name="T29" fmla="*/ 0 h 6"/>
                    <a:gd name="T30" fmla="*/ 5 w 10"/>
                    <a:gd name="T31" fmla="*/ 0 h 6"/>
                    <a:gd name="T32" fmla="*/ 4 w 10"/>
                    <a:gd name="T33" fmla="*/ 0 h 6"/>
                    <a:gd name="T34" fmla="*/ 0 w 10"/>
                    <a:gd name="T35" fmla="*/ 3 h 6"/>
                    <a:gd name="T36" fmla="*/ 0 w 10"/>
                    <a:gd name="T37" fmla="*/ 5 h 6"/>
                    <a:gd name="T38" fmla="*/ 4 w 10"/>
                    <a:gd name="T39" fmla="*/ 6 h 6"/>
                    <a:gd name="T40" fmla="*/ 5 w 10"/>
                    <a:gd name="T41" fmla="*/ 6 h 6"/>
                    <a:gd name="T42" fmla="*/ 9 w 10"/>
                    <a:gd name="T43" fmla="*/ 6 h 6"/>
                    <a:gd name="T44" fmla="*/ 9 w 10"/>
                    <a:gd name="T45" fmla="*/ 5 h 6"/>
                    <a:gd name="T46" fmla="*/ 10 w 10"/>
                    <a:gd name="T47" fmla="*/ 5 h 6"/>
                    <a:gd name="T48" fmla="*/ 10 w 10"/>
                    <a:gd name="T49" fmla="*/ 3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6"/>
                    <a:gd name="T77" fmla="*/ 10 w 10"/>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6">
                      <a:moveTo>
                        <a:pt x="10" y="3"/>
                      </a:moveTo>
                      <a:lnTo>
                        <a:pt x="9" y="0"/>
                      </a:lnTo>
                      <a:lnTo>
                        <a:pt x="5" y="0"/>
                      </a:lnTo>
                      <a:lnTo>
                        <a:pt x="4" y="0"/>
                      </a:lnTo>
                      <a:lnTo>
                        <a:pt x="0" y="0"/>
                      </a:lnTo>
                      <a:lnTo>
                        <a:pt x="0" y="3"/>
                      </a:lnTo>
                      <a:lnTo>
                        <a:pt x="0" y="5"/>
                      </a:lnTo>
                      <a:lnTo>
                        <a:pt x="0" y="6"/>
                      </a:lnTo>
                      <a:lnTo>
                        <a:pt x="4" y="6"/>
                      </a:lnTo>
                      <a:lnTo>
                        <a:pt x="5" y="6"/>
                      </a:lnTo>
                      <a:lnTo>
                        <a:pt x="9" y="6"/>
                      </a:lnTo>
                      <a:lnTo>
                        <a:pt x="10" y="5"/>
                      </a:lnTo>
                      <a:lnTo>
                        <a:pt x="10" y="3"/>
                      </a:lnTo>
                      <a:lnTo>
                        <a:pt x="9" y="3"/>
                      </a:lnTo>
                      <a:lnTo>
                        <a:pt x="9" y="0"/>
                      </a:lnTo>
                      <a:lnTo>
                        <a:pt x="5" y="0"/>
                      </a:lnTo>
                      <a:lnTo>
                        <a:pt x="4" y="0"/>
                      </a:lnTo>
                      <a:lnTo>
                        <a:pt x="0" y="3"/>
                      </a:lnTo>
                      <a:lnTo>
                        <a:pt x="0" y="5"/>
                      </a:lnTo>
                      <a:lnTo>
                        <a:pt x="4" y="6"/>
                      </a:lnTo>
                      <a:lnTo>
                        <a:pt x="5" y="6"/>
                      </a:lnTo>
                      <a:lnTo>
                        <a:pt x="9" y="6"/>
                      </a:lnTo>
                      <a:lnTo>
                        <a:pt x="9" y="5"/>
                      </a:lnTo>
                      <a:lnTo>
                        <a:pt x="10" y="5"/>
                      </a:lnTo>
                      <a:lnTo>
                        <a:pt x="10" y="3"/>
                      </a:lnTo>
                      <a:close/>
                    </a:path>
                  </a:pathLst>
                </a:custGeom>
                <a:solidFill>
                  <a:srgbClr val="D8D8D8"/>
                </a:solidFill>
                <a:ln w="9525">
                  <a:noFill/>
                  <a:round/>
                  <a:headEnd/>
                  <a:tailEnd/>
                </a:ln>
              </p:spPr>
              <p:txBody>
                <a:bodyPr/>
                <a:lstStyle/>
                <a:p>
                  <a:endParaRPr lang="en-US"/>
                </a:p>
              </p:txBody>
            </p:sp>
            <p:sp>
              <p:nvSpPr>
                <p:cNvPr id="37518" name="Freeform 1073"/>
                <p:cNvSpPr>
                  <a:spLocks/>
                </p:cNvSpPr>
                <p:nvPr/>
              </p:nvSpPr>
              <p:spPr bwMode="auto">
                <a:xfrm>
                  <a:off x="1388" y="1601"/>
                  <a:ext cx="10" cy="6"/>
                </a:xfrm>
                <a:custGeom>
                  <a:avLst/>
                  <a:gdLst>
                    <a:gd name="T0" fmla="*/ 10 w 10"/>
                    <a:gd name="T1" fmla="*/ 3 h 6"/>
                    <a:gd name="T2" fmla="*/ 9 w 10"/>
                    <a:gd name="T3" fmla="*/ 3 h 6"/>
                    <a:gd name="T4" fmla="*/ 9 w 10"/>
                    <a:gd name="T5" fmla="*/ 0 h 6"/>
                    <a:gd name="T6" fmla="*/ 5 w 10"/>
                    <a:gd name="T7" fmla="*/ 0 h 6"/>
                    <a:gd name="T8" fmla="*/ 4 w 10"/>
                    <a:gd name="T9" fmla="*/ 0 h 6"/>
                    <a:gd name="T10" fmla="*/ 0 w 10"/>
                    <a:gd name="T11" fmla="*/ 3 h 6"/>
                    <a:gd name="T12" fmla="*/ 0 w 10"/>
                    <a:gd name="T13" fmla="*/ 5 h 6"/>
                    <a:gd name="T14" fmla="*/ 4 w 10"/>
                    <a:gd name="T15" fmla="*/ 6 h 6"/>
                    <a:gd name="T16" fmla="*/ 5 w 10"/>
                    <a:gd name="T17" fmla="*/ 6 h 6"/>
                    <a:gd name="T18" fmla="*/ 9 w 10"/>
                    <a:gd name="T19" fmla="*/ 6 h 6"/>
                    <a:gd name="T20" fmla="*/ 9 w 10"/>
                    <a:gd name="T21" fmla="*/ 5 h 6"/>
                    <a:gd name="T22" fmla="*/ 10 w 10"/>
                    <a:gd name="T23" fmla="*/ 5 h 6"/>
                    <a:gd name="T24" fmla="*/ 10 w 10"/>
                    <a:gd name="T25" fmla="*/ 3 h 6"/>
                    <a:gd name="T26" fmla="*/ 9 w 10"/>
                    <a:gd name="T27" fmla="*/ 3 h 6"/>
                    <a:gd name="T28" fmla="*/ 9 w 10"/>
                    <a:gd name="T29" fmla="*/ 0 h 6"/>
                    <a:gd name="T30" fmla="*/ 5 w 10"/>
                    <a:gd name="T31" fmla="*/ 0 h 6"/>
                    <a:gd name="T32" fmla="*/ 4 w 10"/>
                    <a:gd name="T33" fmla="*/ 0 h 6"/>
                    <a:gd name="T34" fmla="*/ 4 w 10"/>
                    <a:gd name="T35" fmla="*/ 3 h 6"/>
                    <a:gd name="T36" fmla="*/ 0 w 10"/>
                    <a:gd name="T37" fmla="*/ 3 h 6"/>
                    <a:gd name="T38" fmla="*/ 0 w 10"/>
                    <a:gd name="T39" fmla="*/ 5 h 6"/>
                    <a:gd name="T40" fmla="*/ 4 w 10"/>
                    <a:gd name="T41" fmla="*/ 5 h 6"/>
                    <a:gd name="T42" fmla="*/ 4 w 10"/>
                    <a:gd name="T43" fmla="*/ 6 h 6"/>
                    <a:gd name="T44" fmla="*/ 5 w 10"/>
                    <a:gd name="T45" fmla="*/ 6 h 6"/>
                    <a:gd name="T46" fmla="*/ 9 w 10"/>
                    <a:gd name="T47" fmla="*/ 6 h 6"/>
                    <a:gd name="T48" fmla="*/ 9 w 10"/>
                    <a:gd name="T49" fmla="*/ 5 h 6"/>
                    <a:gd name="T50" fmla="*/ 9 w 10"/>
                    <a:gd name="T51" fmla="*/ 3 h 6"/>
                    <a:gd name="T52" fmla="*/ 10 w 10"/>
                    <a:gd name="T53" fmla="*/ 3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6"/>
                    <a:gd name="T83" fmla="*/ 10 w 10"/>
                    <a:gd name="T84" fmla="*/ 6 h 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6">
                      <a:moveTo>
                        <a:pt x="10" y="3"/>
                      </a:moveTo>
                      <a:lnTo>
                        <a:pt x="9" y="3"/>
                      </a:lnTo>
                      <a:lnTo>
                        <a:pt x="9" y="0"/>
                      </a:lnTo>
                      <a:lnTo>
                        <a:pt x="5" y="0"/>
                      </a:lnTo>
                      <a:lnTo>
                        <a:pt x="4" y="0"/>
                      </a:lnTo>
                      <a:lnTo>
                        <a:pt x="0" y="3"/>
                      </a:lnTo>
                      <a:lnTo>
                        <a:pt x="0" y="5"/>
                      </a:lnTo>
                      <a:lnTo>
                        <a:pt x="4" y="6"/>
                      </a:lnTo>
                      <a:lnTo>
                        <a:pt x="5" y="6"/>
                      </a:lnTo>
                      <a:lnTo>
                        <a:pt x="9" y="6"/>
                      </a:lnTo>
                      <a:lnTo>
                        <a:pt x="9" y="5"/>
                      </a:lnTo>
                      <a:lnTo>
                        <a:pt x="10" y="5"/>
                      </a:lnTo>
                      <a:lnTo>
                        <a:pt x="10" y="3"/>
                      </a:lnTo>
                      <a:lnTo>
                        <a:pt x="9" y="3"/>
                      </a:lnTo>
                      <a:lnTo>
                        <a:pt x="9" y="0"/>
                      </a:lnTo>
                      <a:lnTo>
                        <a:pt x="5" y="0"/>
                      </a:lnTo>
                      <a:lnTo>
                        <a:pt x="4" y="0"/>
                      </a:lnTo>
                      <a:lnTo>
                        <a:pt x="4" y="3"/>
                      </a:lnTo>
                      <a:lnTo>
                        <a:pt x="0" y="3"/>
                      </a:lnTo>
                      <a:lnTo>
                        <a:pt x="0" y="5"/>
                      </a:lnTo>
                      <a:lnTo>
                        <a:pt x="4" y="5"/>
                      </a:lnTo>
                      <a:lnTo>
                        <a:pt x="4" y="6"/>
                      </a:lnTo>
                      <a:lnTo>
                        <a:pt x="5" y="6"/>
                      </a:lnTo>
                      <a:lnTo>
                        <a:pt x="9" y="6"/>
                      </a:lnTo>
                      <a:lnTo>
                        <a:pt x="9" y="5"/>
                      </a:lnTo>
                      <a:lnTo>
                        <a:pt x="9" y="3"/>
                      </a:lnTo>
                      <a:lnTo>
                        <a:pt x="10" y="3"/>
                      </a:lnTo>
                      <a:close/>
                    </a:path>
                  </a:pathLst>
                </a:custGeom>
                <a:solidFill>
                  <a:srgbClr val="DADADA"/>
                </a:solidFill>
                <a:ln w="9525">
                  <a:noFill/>
                  <a:round/>
                  <a:headEnd/>
                  <a:tailEnd/>
                </a:ln>
              </p:spPr>
              <p:txBody>
                <a:bodyPr/>
                <a:lstStyle/>
                <a:p>
                  <a:endParaRPr lang="en-US"/>
                </a:p>
              </p:txBody>
            </p:sp>
            <p:sp>
              <p:nvSpPr>
                <p:cNvPr id="37519" name="Freeform 1074"/>
                <p:cNvSpPr>
                  <a:spLocks/>
                </p:cNvSpPr>
                <p:nvPr/>
              </p:nvSpPr>
              <p:spPr bwMode="auto">
                <a:xfrm>
                  <a:off x="1388" y="1601"/>
                  <a:ext cx="9" cy="6"/>
                </a:xfrm>
                <a:custGeom>
                  <a:avLst/>
                  <a:gdLst>
                    <a:gd name="T0" fmla="*/ 9 w 9"/>
                    <a:gd name="T1" fmla="*/ 3 h 6"/>
                    <a:gd name="T2" fmla="*/ 9 w 9"/>
                    <a:gd name="T3" fmla="*/ 0 h 6"/>
                    <a:gd name="T4" fmla="*/ 5 w 9"/>
                    <a:gd name="T5" fmla="*/ 0 h 6"/>
                    <a:gd name="T6" fmla="*/ 4 w 9"/>
                    <a:gd name="T7" fmla="*/ 0 h 6"/>
                    <a:gd name="T8" fmla="*/ 4 w 9"/>
                    <a:gd name="T9" fmla="*/ 3 h 6"/>
                    <a:gd name="T10" fmla="*/ 0 w 9"/>
                    <a:gd name="T11" fmla="*/ 3 h 6"/>
                    <a:gd name="T12" fmla="*/ 0 w 9"/>
                    <a:gd name="T13" fmla="*/ 5 h 6"/>
                    <a:gd name="T14" fmla="*/ 4 w 9"/>
                    <a:gd name="T15" fmla="*/ 5 h 6"/>
                    <a:gd name="T16" fmla="*/ 4 w 9"/>
                    <a:gd name="T17" fmla="*/ 6 h 6"/>
                    <a:gd name="T18" fmla="*/ 5 w 9"/>
                    <a:gd name="T19" fmla="*/ 6 h 6"/>
                    <a:gd name="T20" fmla="*/ 9 w 9"/>
                    <a:gd name="T21" fmla="*/ 6 h 6"/>
                    <a:gd name="T22" fmla="*/ 9 w 9"/>
                    <a:gd name="T23" fmla="*/ 5 h 6"/>
                    <a:gd name="T24" fmla="*/ 9 w 9"/>
                    <a:gd name="T25" fmla="*/ 3 h 6"/>
                    <a:gd name="T26" fmla="*/ 9 w 9"/>
                    <a:gd name="T27" fmla="*/ 0 h 6"/>
                    <a:gd name="T28" fmla="*/ 5 w 9"/>
                    <a:gd name="T29" fmla="*/ 0 h 6"/>
                    <a:gd name="T30" fmla="*/ 4 w 9"/>
                    <a:gd name="T31" fmla="*/ 0 h 6"/>
                    <a:gd name="T32" fmla="*/ 4 w 9"/>
                    <a:gd name="T33" fmla="*/ 3 h 6"/>
                    <a:gd name="T34" fmla="*/ 4 w 9"/>
                    <a:gd name="T35" fmla="*/ 5 h 6"/>
                    <a:gd name="T36" fmla="*/ 4 w 9"/>
                    <a:gd name="T37" fmla="*/ 6 h 6"/>
                    <a:gd name="T38" fmla="*/ 5 w 9"/>
                    <a:gd name="T39" fmla="*/ 6 h 6"/>
                    <a:gd name="T40" fmla="*/ 9 w 9"/>
                    <a:gd name="T41" fmla="*/ 6 h 6"/>
                    <a:gd name="T42" fmla="*/ 9 w 9"/>
                    <a:gd name="T43" fmla="*/ 5 h 6"/>
                    <a:gd name="T44" fmla="*/ 9 w 9"/>
                    <a:gd name="T45" fmla="*/ 3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6"/>
                    <a:gd name="T71" fmla="*/ 9 w 9"/>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6">
                      <a:moveTo>
                        <a:pt x="9" y="3"/>
                      </a:moveTo>
                      <a:lnTo>
                        <a:pt x="9" y="0"/>
                      </a:lnTo>
                      <a:lnTo>
                        <a:pt x="5" y="0"/>
                      </a:lnTo>
                      <a:lnTo>
                        <a:pt x="4" y="0"/>
                      </a:lnTo>
                      <a:lnTo>
                        <a:pt x="4" y="3"/>
                      </a:lnTo>
                      <a:lnTo>
                        <a:pt x="0" y="3"/>
                      </a:lnTo>
                      <a:lnTo>
                        <a:pt x="0" y="5"/>
                      </a:lnTo>
                      <a:lnTo>
                        <a:pt x="4" y="5"/>
                      </a:lnTo>
                      <a:lnTo>
                        <a:pt x="4" y="6"/>
                      </a:lnTo>
                      <a:lnTo>
                        <a:pt x="5" y="6"/>
                      </a:lnTo>
                      <a:lnTo>
                        <a:pt x="9" y="6"/>
                      </a:lnTo>
                      <a:lnTo>
                        <a:pt x="9" y="5"/>
                      </a:lnTo>
                      <a:lnTo>
                        <a:pt x="9" y="3"/>
                      </a:lnTo>
                      <a:lnTo>
                        <a:pt x="9" y="0"/>
                      </a:lnTo>
                      <a:lnTo>
                        <a:pt x="5" y="0"/>
                      </a:lnTo>
                      <a:lnTo>
                        <a:pt x="4" y="0"/>
                      </a:lnTo>
                      <a:lnTo>
                        <a:pt x="4" y="3"/>
                      </a:lnTo>
                      <a:lnTo>
                        <a:pt x="4" y="5"/>
                      </a:lnTo>
                      <a:lnTo>
                        <a:pt x="4" y="6"/>
                      </a:lnTo>
                      <a:lnTo>
                        <a:pt x="5" y="6"/>
                      </a:lnTo>
                      <a:lnTo>
                        <a:pt x="9" y="6"/>
                      </a:lnTo>
                      <a:lnTo>
                        <a:pt x="9" y="5"/>
                      </a:lnTo>
                      <a:lnTo>
                        <a:pt x="9" y="3"/>
                      </a:lnTo>
                      <a:close/>
                    </a:path>
                  </a:pathLst>
                </a:custGeom>
                <a:solidFill>
                  <a:srgbClr val="DBDBDB"/>
                </a:solidFill>
                <a:ln w="9525">
                  <a:noFill/>
                  <a:round/>
                  <a:headEnd/>
                  <a:tailEnd/>
                </a:ln>
              </p:spPr>
              <p:txBody>
                <a:bodyPr/>
                <a:lstStyle/>
                <a:p>
                  <a:endParaRPr lang="en-US"/>
                </a:p>
              </p:txBody>
            </p:sp>
            <p:sp>
              <p:nvSpPr>
                <p:cNvPr id="37520" name="Freeform 1075"/>
                <p:cNvSpPr>
                  <a:spLocks/>
                </p:cNvSpPr>
                <p:nvPr/>
              </p:nvSpPr>
              <p:spPr bwMode="auto">
                <a:xfrm>
                  <a:off x="1392" y="1601"/>
                  <a:ext cx="5" cy="6"/>
                </a:xfrm>
                <a:custGeom>
                  <a:avLst/>
                  <a:gdLst>
                    <a:gd name="T0" fmla="*/ 5 w 5"/>
                    <a:gd name="T1" fmla="*/ 3 h 6"/>
                    <a:gd name="T2" fmla="*/ 5 w 5"/>
                    <a:gd name="T3" fmla="*/ 0 h 6"/>
                    <a:gd name="T4" fmla="*/ 1 w 5"/>
                    <a:gd name="T5" fmla="*/ 0 h 6"/>
                    <a:gd name="T6" fmla="*/ 0 w 5"/>
                    <a:gd name="T7" fmla="*/ 0 h 6"/>
                    <a:gd name="T8" fmla="*/ 0 w 5"/>
                    <a:gd name="T9" fmla="*/ 3 h 6"/>
                    <a:gd name="T10" fmla="*/ 0 w 5"/>
                    <a:gd name="T11" fmla="*/ 5 h 6"/>
                    <a:gd name="T12" fmla="*/ 0 w 5"/>
                    <a:gd name="T13" fmla="*/ 6 h 6"/>
                    <a:gd name="T14" fmla="*/ 1 w 5"/>
                    <a:gd name="T15" fmla="*/ 6 h 6"/>
                    <a:gd name="T16" fmla="*/ 5 w 5"/>
                    <a:gd name="T17" fmla="*/ 6 h 6"/>
                    <a:gd name="T18" fmla="*/ 5 w 5"/>
                    <a:gd name="T19" fmla="*/ 5 h 6"/>
                    <a:gd name="T20" fmla="*/ 5 w 5"/>
                    <a:gd name="T21" fmla="*/ 3 h 6"/>
                    <a:gd name="T22" fmla="*/ 1 w 5"/>
                    <a:gd name="T23" fmla="*/ 3 h 6"/>
                    <a:gd name="T24" fmla="*/ 0 w 5"/>
                    <a:gd name="T25" fmla="*/ 3 h 6"/>
                    <a:gd name="T26" fmla="*/ 0 w 5"/>
                    <a:gd name="T27" fmla="*/ 5 h 6"/>
                    <a:gd name="T28" fmla="*/ 1 w 5"/>
                    <a:gd name="T29" fmla="*/ 5 h 6"/>
                    <a:gd name="T30" fmla="*/ 5 w 5"/>
                    <a:gd name="T31" fmla="*/ 5 h 6"/>
                    <a:gd name="T32" fmla="*/ 5 w 5"/>
                    <a:gd name="T33" fmla="*/ 3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6"/>
                    <a:gd name="T53" fmla="*/ 5 w 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6">
                      <a:moveTo>
                        <a:pt x="5" y="3"/>
                      </a:moveTo>
                      <a:lnTo>
                        <a:pt x="5" y="0"/>
                      </a:lnTo>
                      <a:lnTo>
                        <a:pt x="1" y="0"/>
                      </a:lnTo>
                      <a:lnTo>
                        <a:pt x="0" y="0"/>
                      </a:lnTo>
                      <a:lnTo>
                        <a:pt x="0" y="3"/>
                      </a:lnTo>
                      <a:lnTo>
                        <a:pt x="0" y="5"/>
                      </a:lnTo>
                      <a:lnTo>
                        <a:pt x="0" y="6"/>
                      </a:lnTo>
                      <a:lnTo>
                        <a:pt x="1" y="6"/>
                      </a:lnTo>
                      <a:lnTo>
                        <a:pt x="5" y="6"/>
                      </a:lnTo>
                      <a:lnTo>
                        <a:pt x="5" y="5"/>
                      </a:lnTo>
                      <a:lnTo>
                        <a:pt x="5" y="3"/>
                      </a:lnTo>
                      <a:lnTo>
                        <a:pt x="1" y="3"/>
                      </a:lnTo>
                      <a:lnTo>
                        <a:pt x="0" y="3"/>
                      </a:lnTo>
                      <a:lnTo>
                        <a:pt x="0" y="5"/>
                      </a:lnTo>
                      <a:lnTo>
                        <a:pt x="1" y="5"/>
                      </a:lnTo>
                      <a:lnTo>
                        <a:pt x="5" y="5"/>
                      </a:lnTo>
                      <a:lnTo>
                        <a:pt x="5" y="3"/>
                      </a:lnTo>
                      <a:close/>
                    </a:path>
                  </a:pathLst>
                </a:custGeom>
                <a:solidFill>
                  <a:srgbClr val="DDDDDD"/>
                </a:solidFill>
                <a:ln w="9525">
                  <a:noFill/>
                  <a:round/>
                  <a:headEnd/>
                  <a:tailEnd/>
                </a:ln>
              </p:spPr>
              <p:txBody>
                <a:bodyPr/>
                <a:lstStyle/>
                <a:p>
                  <a:endParaRPr lang="en-US"/>
                </a:p>
              </p:txBody>
            </p:sp>
            <p:sp>
              <p:nvSpPr>
                <p:cNvPr id="37521" name="Freeform 1076"/>
                <p:cNvSpPr>
                  <a:spLocks/>
                </p:cNvSpPr>
                <p:nvPr/>
              </p:nvSpPr>
              <p:spPr bwMode="auto">
                <a:xfrm>
                  <a:off x="1392" y="1604"/>
                  <a:ext cx="5" cy="2"/>
                </a:xfrm>
                <a:custGeom>
                  <a:avLst/>
                  <a:gdLst>
                    <a:gd name="T0" fmla="*/ 5 w 5"/>
                    <a:gd name="T1" fmla="*/ 0 h 2"/>
                    <a:gd name="T2" fmla="*/ 1 w 5"/>
                    <a:gd name="T3" fmla="*/ 0 h 2"/>
                    <a:gd name="T4" fmla="*/ 0 w 5"/>
                    <a:gd name="T5" fmla="*/ 0 h 2"/>
                    <a:gd name="T6" fmla="*/ 0 w 5"/>
                    <a:gd name="T7" fmla="*/ 2 h 2"/>
                    <a:gd name="T8" fmla="*/ 1 w 5"/>
                    <a:gd name="T9" fmla="*/ 2 h 2"/>
                    <a:gd name="T10" fmla="*/ 5 w 5"/>
                    <a:gd name="T11" fmla="*/ 2 h 2"/>
                    <a:gd name="T12" fmla="*/ 5 w 5"/>
                    <a:gd name="T13" fmla="*/ 0 h 2"/>
                    <a:gd name="T14" fmla="*/ 1 w 5"/>
                    <a:gd name="T15" fmla="*/ 0 h 2"/>
                    <a:gd name="T16" fmla="*/ 0 w 5"/>
                    <a:gd name="T17" fmla="*/ 0 h 2"/>
                    <a:gd name="T18" fmla="*/ 0 w 5"/>
                    <a:gd name="T19" fmla="*/ 2 h 2"/>
                    <a:gd name="T20" fmla="*/ 1 w 5"/>
                    <a:gd name="T21" fmla="*/ 2 h 2"/>
                    <a:gd name="T22" fmla="*/ 5 w 5"/>
                    <a:gd name="T23" fmla="*/ 2 h 2"/>
                    <a:gd name="T24" fmla="*/ 5 w 5"/>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2"/>
                    <a:gd name="T41" fmla="*/ 5 w 5"/>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2">
                      <a:moveTo>
                        <a:pt x="5" y="0"/>
                      </a:moveTo>
                      <a:lnTo>
                        <a:pt x="1" y="0"/>
                      </a:lnTo>
                      <a:lnTo>
                        <a:pt x="0" y="0"/>
                      </a:lnTo>
                      <a:lnTo>
                        <a:pt x="0" y="2"/>
                      </a:lnTo>
                      <a:lnTo>
                        <a:pt x="1" y="2"/>
                      </a:lnTo>
                      <a:lnTo>
                        <a:pt x="5" y="2"/>
                      </a:lnTo>
                      <a:lnTo>
                        <a:pt x="5" y="0"/>
                      </a:lnTo>
                      <a:lnTo>
                        <a:pt x="1" y="0"/>
                      </a:lnTo>
                      <a:lnTo>
                        <a:pt x="0" y="0"/>
                      </a:lnTo>
                      <a:lnTo>
                        <a:pt x="0" y="2"/>
                      </a:lnTo>
                      <a:lnTo>
                        <a:pt x="1" y="2"/>
                      </a:lnTo>
                      <a:lnTo>
                        <a:pt x="5" y="2"/>
                      </a:lnTo>
                      <a:lnTo>
                        <a:pt x="5" y="0"/>
                      </a:lnTo>
                      <a:close/>
                    </a:path>
                  </a:pathLst>
                </a:custGeom>
                <a:solidFill>
                  <a:srgbClr val="DEDEDE"/>
                </a:solidFill>
                <a:ln w="9525">
                  <a:noFill/>
                  <a:round/>
                  <a:headEnd/>
                  <a:tailEnd/>
                </a:ln>
              </p:spPr>
              <p:txBody>
                <a:bodyPr/>
                <a:lstStyle/>
                <a:p>
                  <a:endParaRPr lang="en-US"/>
                </a:p>
              </p:txBody>
            </p:sp>
            <p:sp>
              <p:nvSpPr>
                <p:cNvPr id="37522" name="Freeform 1077"/>
                <p:cNvSpPr>
                  <a:spLocks/>
                </p:cNvSpPr>
                <p:nvPr/>
              </p:nvSpPr>
              <p:spPr bwMode="auto">
                <a:xfrm>
                  <a:off x="1392" y="1604"/>
                  <a:ext cx="5" cy="2"/>
                </a:xfrm>
                <a:custGeom>
                  <a:avLst/>
                  <a:gdLst>
                    <a:gd name="T0" fmla="*/ 5 w 5"/>
                    <a:gd name="T1" fmla="*/ 0 h 2"/>
                    <a:gd name="T2" fmla="*/ 1 w 5"/>
                    <a:gd name="T3" fmla="*/ 0 h 2"/>
                    <a:gd name="T4" fmla="*/ 0 w 5"/>
                    <a:gd name="T5" fmla="*/ 0 h 2"/>
                    <a:gd name="T6" fmla="*/ 0 w 5"/>
                    <a:gd name="T7" fmla="*/ 2 h 2"/>
                    <a:gd name="T8" fmla="*/ 1 w 5"/>
                    <a:gd name="T9" fmla="*/ 2 h 2"/>
                    <a:gd name="T10" fmla="*/ 5 w 5"/>
                    <a:gd name="T11" fmla="*/ 2 h 2"/>
                    <a:gd name="T12" fmla="*/ 5 w 5"/>
                    <a:gd name="T13" fmla="*/ 0 h 2"/>
                    <a:gd name="T14" fmla="*/ 1 w 5"/>
                    <a:gd name="T15" fmla="*/ 0 h 2"/>
                    <a:gd name="T16" fmla="*/ 0 w 5"/>
                    <a:gd name="T17" fmla="*/ 0 h 2"/>
                    <a:gd name="T18" fmla="*/ 0 w 5"/>
                    <a:gd name="T19" fmla="*/ 2 h 2"/>
                    <a:gd name="T20" fmla="*/ 1 w 5"/>
                    <a:gd name="T21" fmla="*/ 2 h 2"/>
                    <a:gd name="T22" fmla="*/ 1 w 5"/>
                    <a:gd name="T23" fmla="*/ 0 h 2"/>
                    <a:gd name="T24" fmla="*/ 5 w 5"/>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2"/>
                    <a:gd name="T41" fmla="*/ 5 w 5"/>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2">
                      <a:moveTo>
                        <a:pt x="5" y="0"/>
                      </a:moveTo>
                      <a:lnTo>
                        <a:pt x="1" y="0"/>
                      </a:lnTo>
                      <a:lnTo>
                        <a:pt x="0" y="0"/>
                      </a:lnTo>
                      <a:lnTo>
                        <a:pt x="0" y="2"/>
                      </a:lnTo>
                      <a:lnTo>
                        <a:pt x="1" y="2"/>
                      </a:lnTo>
                      <a:lnTo>
                        <a:pt x="5" y="2"/>
                      </a:lnTo>
                      <a:lnTo>
                        <a:pt x="5" y="0"/>
                      </a:lnTo>
                      <a:lnTo>
                        <a:pt x="1" y="0"/>
                      </a:lnTo>
                      <a:lnTo>
                        <a:pt x="0" y="0"/>
                      </a:lnTo>
                      <a:lnTo>
                        <a:pt x="0" y="2"/>
                      </a:lnTo>
                      <a:lnTo>
                        <a:pt x="1" y="2"/>
                      </a:lnTo>
                      <a:lnTo>
                        <a:pt x="1" y="0"/>
                      </a:lnTo>
                      <a:lnTo>
                        <a:pt x="5" y="0"/>
                      </a:lnTo>
                      <a:close/>
                    </a:path>
                  </a:pathLst>
                </a:custGeom>
                <a:solidFill>
                  <a:srgbClr val="E0E0E0"/>
                </a:solidFill>
                <a:ln w="9525">
                  <a:noFill/>
                  <a:round/>
                  <a:headEnd/>
                  <a:tailEnd/>
                </a:ln>
              </p:spPr>
              <p:txBody>
                <a:bodyPr/>
                <a:lstStyle/>
                <a:p>
                  <a:endParaRPr lang="en-US"/>
                </a:p>
              </p:txBody>
            </p:sp>
            <p:sp>
              <p:nvSpPr>
                <p:cNvPr id="37523" name="Freeform 1078"/>
                <p:cNvSpPr>
                  <a:spLocks/>
                </p:cNvSpPr>
                <p:nvPr/>
              </p:nvSpPr>
              <p:spPr bwMode="auto">
                <a:xfrm>
                  <a:off x="1393" y="1604"/>
                  <a:ext cx="1"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solidFill>
                  <a:srgbClr val="E5E5E5"/>
                </a:solidFill>
                <a:ln w="9525">
                  <a:noFill/>
                  <a:round/>
                  <a:headEnd/>
                  <a:tailEnd/>
                </a:ln>
              </p:spPr>
              <p:txBody>
                <a:bodyPr/>
                <a:lstStyle/>
                <a:p>
                  <a:endParaRPr lang="en-US"/>
                </a:p>
              </p:txBody>
            </p:sp>
            <p:sp>
              <p:nvSpPr>
                <p:cNvPr id="37524" name="Freeform 1079"/>
                <p:cNvSpPr>
                  <a:spLocks/>
                </p:cNvSpPr>
                <p:nvPr/>
              </p:nvSpPr>
              <p:spPr bwMode="auto">
                <a:xfrm>
                  <a:off x="1377" y="1581"/>
                  <a:ext cx="35" cy="45"/>
                </a:xfrm>
                <a:custGeom>
                  <a:avLst/>
                  <a:gdLst>
                    <a:gd name="T0" fmla="*/ 11 w 35"/>
                    <a:gd name="T1" fmla="*/ 3 h 45"/>
                    <a:gd name="T2" fmla="*/ 16 w 35"/>
                    <a:gd name="T3" fmla="*/ 0 h 45"/>
                    <a:gd name="T4" fmla="*/ 20 w 35"/>
                    <a:gd name="T5" fmla="*/ 0 h 45"/>
                    <a:gd name="T6" fmla="*/ 21 w 35"/>
                    <a:gd name="T7" fmla="*/ 3 h 45"/>
                    <a:gd name="T8" fmla="*/ 23 w 35"/>
                    <a:gd name="T9" fmla="*/ 3 h 45"/>
                    <a:gd name="T10" fmla="*/ 26 w 35"/>
                    <a:gd name="T11" fmla="*/ 5 h 45"/>
                    <a:gd name="T12" fmla="*/ 28 w 35"/>
                    <a:gd name="T13" fmla="*/ 7 h 45"/>
                    <a:gd name="T14" fmla="*/ 31 w 35"/>
                    <a:gd name="T15" fmla="*/ 10 h 45"/>
                    <a:gd name="T16" fmla="*/ 31 w 35"/>
                    <a:gd name="T17" fmla="*/ 15 h 45"/>
                    <a:gd name="T18" fmla="*/ 35 w 35"/>
                    <a:gd name="T19" fmla="*/ 20 h 45"/>
                    <a:gd name="T20" fmla="*/ 35 w 35"/>
                    <a:gd name="T21" fmla="*/ 25 h 45"/>
                    <a:gd name="T22" fmla="*/ 31 w 35"/>
                    <a:gd name="T23" fmla="*/ 30 h 45"/>
                    <a:gd name="T24" fmla="*/ 31 w 35"/>
                    <a:gd name="T25" fmla="*/ 35 h 45"/>
                    <a:gd name="T26" fmla="*/ 28 w 35"/>
                    <a:gd name="T27" fmla="*/ 40 h 45"/>
                    <a:gd name="T28" fmla="*/ 28 w 35"/>
                    <a:gd name="T29" fmla="*/ 43 h 45"/>
                    <a:gd name="T30" fmla="*/ 23 w 35"/>
                    <a:gd name="T31" fmla="*/ 45 h 45"/>
                    <a:gd name="T32" fmla="*/ 21 w 35"/>
                    <a:gd name="T33" fmla="*/ 45 h 45"/>
                    <a:gd name="T34" fmla="*/ 20 w 35"/>
                    <a:gd name="T35" fmla="*/ 45 h 45"/>
                    <a:gd name="T36" fmla="*/ 16 w 35"/>
                    <a:gd name="T37" fmla="*/ 45 h 45"/>
                    <a:gd name="T38" fmla="*/ 11 w 35"/>
                    <a:gd name="T39" fmla="*/ 43 h 45"/>
                    <a:gd name="T40" fmla="*/ 8 w 35"/>
                    <a:gd name="T41" fmla="*/ 40 h 45"/>
                    <a:gd name="T42" fmla="*/ 6 w 35"/>
                    <a:gd name="T43" fmla="*/ 35 h 45"/>
                    <a:gd name="T44" fmla="*/ 3 w 35"/>
                    <a:gd name="T45" fmla="*/ 31 h 45"/>
                    <a:gd name="T46" fmla="*/ 1 w 35"/>
                    <a:gd name="T47" fmla="*/ 26 h 45"/>
                    <a:gd name="T48" fmla="*/ 0 w 35"/>
                    <a:gd name="T49" fmla="*/ 20 h 45"/>
                    <a:gd name="T50" fmla="*/ 0 w 35"/>
                    <a:gd name="T51" fmla="*/ 18 h 45"/>
                    <a:gd name="T52" fmla="*/ 0 w 35"/>
                    <a:gd name="T53" fmla="*/ 15 h 45"/>
                    <a:gd name="T54" fmla="*/ 0 w 35"/>
                    <a:gd name="T55" fmla="*/ 12 h 45"/>
                    <a:gd name="T56" fmla="*/ 1 w 35"/>
                    <a:gd name="T57" fmla="*/ 7 h 45"/>
                    <a:gd name="T58" fmla="*/ 3 w 35"/>
                    <a:gd name="T59" fmla="*/ 7 h 45"/>
                    <a:gd name="T60" fmla="*/ 6 w 35"/>
                    <a:gd name="T61" fmla="*/ 5 h 45"/>
                    <a:gd name="T62" fmla="*/ 8 w 35"/>
                    <a:gd name="T63" fmla="*/ 3 h 45"/>
                    <a:gd name="T64" fmla="*/ 11 w 35"/>
                    <a:gd name="T65" fmla="*/ 3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11" y="3"/>
                      </a:moveTo>
                      <a:lnTo>
                        <a:pt x="16" y="0"/>
                      </a:lnTo>
                      <a:lnTo>
                        <a:pt x="20" y="0"/>
                      </a:lnTo>
                      <a:lnTo>
                        <a:pt x="21" y="3"/>
                      </a:lnTo>
                      <a:lnTo>
                        <a:pt x="23" y="3"/>
                      </a:lnTo>
                      <a:lnTo>
                        <a:pt x="26" y="5"/>
                      </a:lnTo>
                      <a:lnTo>
                        <a:pt x="28" y="7"/>
                      </a:lnTo>
                      <a:lnTo>
                        <a:pt x="31" y="10"/>
                      </a:lnTo>
                      <a:lnTo>
                        <a:pt x="31" y="15"/>
                      </a:lnTo>
                      <a:lnTo>
                        <a:pt x="35" y="20"/>
                      </a:lnTo>
                      <a:lnTo>
                        <a:pt x="35" y="25"/>
                      </a:lnTo>
                      <a:lnTo>
                        <a:pt x="31" y="30"/>
                      </a:lnTo>
                      <a:lnTo>
                        <a:pt x="31" y="35"/>
                      </a:lnTo>
                      <a:lnTo>
                        <a:pt x="28" y="40"/>
                      </a:lnTo>
                      <a:lnTo>
                        <a:pt x="28" y="43"/>
                      </a:lnTo>
                      <a:lnTo>
                        <a:pt x="23" y="45"/>
                      </a:lnTo>
                      <a:lnTo>
                        <a:pt x="21" y="45"/>
                      </a:lnTo>
                      <a:lnTo>
                        <a:pt x="20" y="45"/>
                      </a:lnTo>
                      <a:lnTo>
                        <a:pt x="16" y="45"/>
                      </a:lnTo>
                      <a:lnTo>
                        <a:pt x="11" y="43"/>
                      </a:lnTo>
                      <a:lnTo>
                        <a:pt x="8" y="40"/>
                      </a:lnTo>
                      <a:lnTo>
                        <a:pt x="6" y="35"/>
                      </a:lnTo>
                      <a:lnTo>
                        <a:pt x="3" y="31"/>
                      </a:lnTo>
                      <a:lnTo>
                        <a:pt x="1" y="26"/>
                      </a:lnTo>
                      <a:lnTo>
                        <a:pt x="0" y="20"/>
                      </a:lnTo>
                      <a:lnTo>
                        <a:pt x="0" y="18"/>
                      </a:lnTo>
                      <a:lnTo>
                        <a:pt x="0" y="15"/>
                      </a:lnTo>
                      <a:lnTo>
                        <a:pt x="0" y="12"/>
                      </a:lnTo>
                      <a:lnTo>
                        <a:pt x="1" y="7"/>
                      </a:lnTo>
                      <a:lnTo>
                        <a:pt x="3" y="7"/>
                      </a:lnTo>
                      <a:lnTo>
                        <a:pt x="6" y="5"/>
                      </a:lnTo>
                      <a:lnTo>
                        <a:pt x="8" y="3"/>
                      </a:lnTo>
                      <a:lnTo>
                        <a:pt x="11" y="3"/>
                      </a:lnTo>
                    </a:path>
                  </a:pathLst>
                </a:custGeom>
                <a:noFill/>
                <a:ln w="0">
                  <a:solidFill>
                    <a:srgbClr val="000000"/>
                  </a:solidFill>
                  <a:round/>
                  <a:headEnd/>
                  <a:tailEnd/>
                </a:ln>
              </p:spPr>
              <p:txBody>
                <a:bodyPr/>
                <a:lstStyle/>
                <a:p>
                  <a:endParaRPr lang="en-US"/>
                </a:p>
              </p:txBody>
            </p:sp>
            <p:sp>
              <p:nvSpPr>
                <p:cNvPr id="37525" name="Freeform 1080"/>
                <p:cNvSpPr>
                  <a:spLocks/>
                </p:cNvSpPr>
                <p:nvPr/>
              </p:nvSpPr>
              <p:spPr bwMode="auto">
                <a:xfrm>
                  <a:off x="1022" y="2633"/>
                  <a:ext cx="5" cy="3"/>
                </a:xfrm>
                <a:custGeom>
                  <a:avLst/>
                  <a:gdLst>
                    <a:gd name="T0" fmla="*/ 0 w 5"/>
                    <a:gd name="T1" fmla="*/ 3 h 3"/>
                    <a:gd name="T2" fmla="*/ 2 w 5"/>
                    <a:gd name="T3" fmla="*/ 0 h 3"/>
                    <a:gd name="T4" fmla="*/ 2 w 5"/>
                    <a:gd name="T5" fmla="*/ 3 h 3"/>
                    <a:gd name="T6" fmla="*/ 5 w 5"/>
                    <a:gd name="T7" fmla="*/ 3 h 3"/>
                    <a:gd name="T8" fmla="*/ 2 w 5"/>
                    <a:gd name="T9" fmla="*/ 3 h 3"/>
                    <a:gd name="T10" fmla="*/ 0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3"/>
                      </a:moveTo>
                      <a:lnTo>
                        <a:pt x="2" y="0"/>
                      </a:lnTo>
                      <a:lnTo>
                        <a:pt x="2" y="3"/>
                      </a:lnTo>
                      <a:lnTo>
                        <a:pt x="5" y="3"/>
                      </a:lnTo>
                      <a:lnTo>
                        <a:pt x="2" y="3"/>
                      </a:lnTo>
                      <a:lnTo>
                        <a:pt x="0" y="3"/>
                      </a:lnTo>
                      <a:close/>
                    </a:path>
                  </a:pathLst>
                </a:custGeom>
                <a:solidFill>
                  <a:srgbClr val="E5E5E5"/>
                </a:solidFill>
                <a:ln w="9525">
                  <a:noFill/>
                  <a:round/>
                  <a:headEnd/>
                  <a:tailEnd/>
                </a:ln>
              </p:spPr>
              <p:txBody>
                <a:bodyPr/>
                <a:lstStyle/>
                <a:p>
                  <a:endParaRPr lang="en-US"/>
                </a:p>
              </p:txBody>
            </p:sp>
            <p:sp>
              <p:nvSpPr>
                <p:cNvPr id="37526" name="Freeform 1081"/>
                <p:cNvSpPr>
                  <a:spLocks/>
                </p:cNvSpPr>
                <p:nvPr/>
              </p:nvSpPr>
              <p:spPr bwMode="auto">
                <a:xfrm>
                  <a:off x="1014" y="2633"/>
                  <a:ext cx="10" cy="5"/>
                </a:xfrm>
                <a:custGeom>
                  <a:avLst/>
                  <a:gdLst>
                    <a:gd name="T0" fmla="*/ 8 w 10"/>
                    <a:gd name="T1" fmla="*/ 3 h 5"/>
                    <a:gd name="T2" fmla="*/ 10 w 10"/>
                    <a:gd name="T3" fmla="*/ 0 h 5"/>
                    <a:gd name="T4" fmla="*/ 8 w 10"/>
                    <a:gd name="T5" fmla="*/ 0 h 5"/>
                    <a:gd name="T6" fmla="*/ 5 w 10"/>
                    <a:gd name="T7" fmla="*/ 0 h 5"/>
                    <a:gd name="T8" fmla="*/ 0 w 10"/>
                    <a:gd name="T9" fmla="*/ 5 h 5"/>
                    <a:gd name="T10" fmla="*/ 3 w 10"/>
                    <a:gd name="T11" fmla="*/ 5 h 5"/>
                    <a:gd name="T12" fmla="*/ 5 w 10"/>
                    <a:gd name="T13" fmla="*/ 5 h 5"/>
                    <a:gd name="T14" fmla="*/ 8 w 10"/>
                    <a:gd name="T15" fmla="*/ 5 h 5"/>
                    <a:gd name="T16" fmla="*/ 8 w 10"/>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8" y="3"/>
                      </a:moveTo>
                      <a:lnTo>
                        <a:pt x="10" y="0"/>
                      </a:lnTo>
                      <a:lnTo>
                        <a:pt x="8" y="0"/>
                      </a:lnTo>
                      <a:lnTo>
                        <a:pt x="5" y="0"/>
                      </a:lnTo>
                      <a:lnTo>
                        <a:pt x="0" y="5"/>
                      </a:lnTo>
                      <a:lnTo>
                        <a:pt x="3" y="5"/>
                      </a:lnTo>
                      <a:lnTo>
                        <a:pt x="5" y="5"/>
                      </a:lnTo>
                      <a:lnTo>
                        <a:pt x="8" y="5"/>
                      </a:lnTo>
                      <a:lnTo>
                        <a:pt x="8" y="3"/>
                      </a:lnTo>
                      <a:close/>
                    </a:path>
                  </a:pathLst>
                </a:custGeom>
                <a:solidFill>
                  <a:srgbClr val="E6E6E6"/>
                </a:solidFill>
                <a:ln w="9525">
                  <a:noFill/>
                  <a:round/>
                  <a:headEnd/>
                  <a:tailEnd/>
                </a:ln>
              </p:spPr>
              <p:txBody>
                <a:bodyPr/>
                <a:lstStyle/>
                <a:p>
                  <a:endParaRPr lang="en-US"/>
                </a:p>
              </p:txBody>
            </p:sp>
            <p:sp>
              <p:nvSpPr>
                <p:cNvPr id="37527" name="Freeform 1082"/>
                <p:cNvSpPr>
                  <a:spLocks/>
                </p:cNvSpPr>
                <p:nvPr/>
              </p:nvSpPr>
              <p:spPr bwMode="auto">
                <a:xfrm>
                  <a:off x="1009" y="2631"/>
                  <a:ext cx="10" cy="7"/>
                </a:xfrm>
                <a:custGeom>
                  <a:avLst/>
                  <a:gdLst>
                    <a:gd name="T0" fmla="*/ 5 w 10"/>
                    <a:gd name="T1" fmla="*/ 7 h 7"/>
                    <a:gd name="T2" fmla="*/ 10 w 10"/>
                    <a:gd name="T3" fmla="*/ 2 h 7"/>
                    <a:gd name="T4" fmla="*/ 8 w 10"/>
                    <a:gd name="T5" fmla="*/ 2 h 7"/>
                    <a:gd name="T6" fmla="*/ 8 w 10"/>
                    <a:gd name="T7" fmla="*/ 0 h 7"/>
                    <a:gd name="T8" fmla="*/ 5 w 10"/>
                    <a:gd name="T9" fmla="*/ 0 h 7"/>
                    <a:gd name="T10" fmla="*/ 0 w 10"/>
                    <a:gd name="T11" fmla="*/ 7 h 7"/>
                    <a:gd name="T12" fmla="*/ 3 w 10"/>
                    <a:gd name="T13" fmla="*/ 7 h 7"/>
                    <a:gd name="T14" fmla="*/ 5 w 10"/>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5" y="7"/>
                      </a:moveTo>
                      <a:lnTo>
                        <a:pt x="10" y="2"/>
                      </a:lnTo>
                      <a:lnTo>
                        <a:pt x="8" y="2"/>
                      </a:lnTo>
                      <a:lnTo>
                        <a:pt x="8" y="0"/>
                      </a:lnTo>
                      <a:lnTo>
                        <a:pt x="5" y="0"/>
                      </a:lnTo>
                      <a:lnTo>
                        <a:pt x="0" y="7"/>
                      </a:lnTo>
                      <a:lnTo>
                        <a:pt x="3" y="7"/>
                      </a:lnTo>
                      <a:lnTo>
                        <a:pt x="5" y="7"/>
                      </a:lnTo>
                      <a:close/>
                    </a:path>
                  </a:pathLst>
                </a:custGeom>
                <a:solidFill>
                  <a:srgbClr val="E6E6E6"/>
                </a:solidFill>
                <a:ln w="9525">
                  <a:noFill/>
                  <a:round/>
                  <a:headEnd/>
                  <a:tailEnd/>
                </a:ln>
              </p:spPr>
              <p:txBody>
                <a:bodyPr/>
                <a:lstStyle/>
                <a:p>
                  <a:endParaRPr lang="en-US"/>
                </a:p>
              </p:txBody>
            </p:sp>
            <p:sp>
              <p:nvSpPr>
                <p:cNvPr id="37528" name="Freeform 1083"/>
                <p:cNvSpPr>
                  <a:spLocks noEditPoints="1"/>
                </p:cNvSpPr>
                <p:nvPr/>
              </p:nvSpPr>
              <p:spPr bwMode="auto">
                <a:xfrm>
                  <a:off x="700" y="2387"/>
                  <a:ext cx="314" cy="251"/>
                </a:xfrm>
                <a:custGeom>
                  <a:avLst/>
                  <a:gdLst>
                    <a:gd name="T0" fmla="*/ 309 w 314"/>
                    <a:gd name="T1" fmla="*/ 251 h 251"/>
                    <a:gd name="T2" fmla="*/ 314 w 314"/>
                    <a:gd name="T3" fmla="*/ 244 h 251"/>
                    <a:gd name="T4" fmla="*/ 312 w 314"/>
                    <a:gd name="T5" fmla="*/ 244 h 251"/>
                    <a:gd name="T6" fmla="*/ 312 w 314"/>
                    <a:gd name="T7" fmla="*/ 242 h 251"/>
                    <a:gd name="T8" fmla="*/ 302 w 314"/>
                    <a:gd name="T9" fmla="*/ 251 h 251"/>
                    <a:gd name="T10" fmla="*/ 304 w 314"/>
                    <a:gd name="T11" fmla="*/ 251 h 251"/>
                    <a:gd name="T12" fmla="*/ 307 w 314"/>
                    <a:gd name="T13" fmla="*/ 251 h 251"/>
                    <a:gd name="T14" fmla="*/ 309 w 314"/>
                    <a:gd name="T15" fmla="*/ 251 h 251"/>
                    <a:gd name="T16" fmla="*/ 5 w 314"/>
                    <a:gd name="T17" fmla="*/ 0 h 251"/>
                    <a:gd name="T18" fmla="*/ 0 w 314"/>
                    <a:gd name="T19" fmla="*/ 7 h 251"/>
                    <a:gd name="T20" fmla="*/ 0 w 314"/>
                    <a:gd name="T21" fmla="*/ 5 h 251"/>
                    <a:gd name="T22" fmla="*/ 2 w 314"/>
                    <a:gd name="T23" fmla="*/ 5 h 251"/>
                    <a:gd name="T24" fmla="*/ 2 w 314"/>
                    <a:gd name="T25" fmla="*/ 2 h 251"/>
                    <a:gd name="T26" fmla="*/ 5 w 314"/>
                    <a:gd name="T27" fmla="*/ 2 h 251"/>
                    <a:gd name="T28" fmla="*/ 5 w 314"/>
                    <a:gd name="T29" fmla="*/ 0 h 2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4"/>
                    <a:gd name="T46" fmla="*/ 0 h 251"/>
                    <a:gd name="T47" fmla="*/ 314 w 314"/>
                    <a:gd name="T48" fmla="*/ 251 h 2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4" h="251">
                      <a:moveTo>
                        <a:pt x="309" y="251"/>
                      </a:moveTo>
                      <a:lnTo>
                        <a:pt x="314" y="244"/>
                      </a:lnTo>
                      <a:lnTo>
                        <a:pt x="312" y="244"/>
                      </a:lnTo>
                      <a:lnTo>
                        <a:pt x="312" y="242"/>
                      </a:lnTo>
                      <a:lnTo>
                        <a:pt x="302" y="251"/>
                      </a:lnTo>
                      <a:lnTo>
                        <a:pt x="304" y="251"/>
                      </a:lnTo>
                      <a:lnTo>
                        <a:pt x="307" y="251"/>
                      </a:lnTo>
                      <a:lnTo>
                        <a:pt x="309" y="251"/>
                      </a:lnTo>
                      <a:close/>
                      <a:moveTo>
                        <a:pt x="5" y="0"/>
                      </a:moveTo>
                      <a:lnTo>
                        <a:pt x="0" y="7"/>
                      </a:lnTo>
                      <a:lnTo>
                        <a:pt x="0" y="5"/>
                      </a:lnTo>
                      <a:lnTo>
                        <a:pt x="2" y="5"/>
                      </a:lnTo>
                      <a:lnTo>
                        <a:pt x="2" y="2"/>
                      </a:lnTo>
                      <a:lnTo>
                        <a:pt x="5" y="2"/>
                      </a:lnTo>
                      <a:lnTo>
                        <a:pt x="5" y="0"/>
                      </a:lnTo>
                      <a:close/>
                    </a:path>
                  </a:pathLst>
                </a:custGeom>
                <a:solidFill>
                  <a:srgbClr val="E7E7E7"/>
                </a:solidFill>
                <a:ln w="9525">
                  <a:noFill/>
                  <a:round/>
                  <a:headEnd/>
                  <a:tailEnd/>
                </a:ln>
              </p:spPr>
              <p:txBody>
                <a:bodyPr/>
                <a:lstStyle/>
                <a:p>
                  <a:endParaRPr lang="en-US"/>
                </a:p>
              </p:txBody>
            </p:sp>
            <p:sp>
              <p:nvSpPr>
                <p:cNvPr id="37529" name="Freeform 1084"/>
                <p:cNvSpPr>
                  <a:spLocks noEditPoints="1"/>
                </p:cNvSpPr>
                <p:nvPr/>
              </p:nvSpPr>
              <p:spPr bwMode="auto">
                <a:xfrm>
                  <a:off x="697" y="2387"/>
                  <a:ext cx="315" cy="251"/>
                </a:xfrm>
                <a:custGeom>
                  <a:avLst/>
                  <a:gdLst>
                    <a:gd name="T0" fmla="*/ 8 w 315"/>
                    <a:gd name="T1" fmla="*/ 0 h 251"/>
                    <a:gd name="T2" fmla="*/ 3 w 315"/>
                    <a:gd name="T3" fmla="*/ 7 h 251"/>
                    <a:gd name="T4" fmla="*/ 3 w 315"/>
                    <a:gd name="T5" fmla="*/ 10 h 251"/>
                    <a:gd name="T6" fmla="*/ 0 w 315"/>
                    <a:gd name="T7" fmla="*/ 10 h 251"/>
                    <a:gd name="T8" fmla="*/ 0 w 315"/>
                    <a:gd name="T9" fmla="*/ 12 h 251"/>
                    <a:gd name="T10" fmla="*/ 0 w 315"/>
                    <a:gd name="T11" fmla="*/ 15 h 251"/>
                    <a:gd name="T12" fmla="*/ 0 w 315"/>
                    <a:gd name="T13" fmla="*/ 17 h 251"/>
                    <a:gd name="T14" fmla="*/ 0 w 315"/>
                    <a:gd name="T15" fmla="*/ 20 h 251"/>
                    <a:gd name="T16" fmla="*/ 5 w 315"/>
                    <a:gd name="T17" fmla="*/ 10 h 251"/>
                    <a:gd name="T18" fmla="*/ 13 w 315"/>
                    <a:gd name="T19" fmla="*/ 2 h 251"/>
                    <a:gd name="T20" fmla="*/ 13 w 315"/>
                    <a:gd name="T21" fmla="*/ 0 h 251"/>
                    <a:gd name="T22" fmla="*/ 10 w 315"/>
                    <a:gd name="T23" fmla="*/ 0 h 251"/>
                    <a:gd name="T24" fmla="*/ 8 w 315"/>
                    <a:gd name="T25" fmla="*/ 0 h 251"/>
                    <a:gd name="T26" fmla="*/ 305 w 315"/>
                    <a:gd name="T27" fmla="*/ 251 h 251"/>
                    <a:gd name="T28" fmla="*/ 315 w 315"/>
                    <a:gd name="T29" fmla="*/ 242 h 251"/>
                    <a:gd name="T30" fmla="*/ 312 w 315"/>
                    <a:gd name="T31" fmla="*/ 242 h 251"/>
                    <a:gd name="T32" fmla="*/ 310 w 315"/>
                    <a:gd name="T33" fmla="*/ 242 h 251"/>
                    <a:gd name="T34" fmla="*/ 298 w 315"/>
                    <a:gd name="T35" fmla="*/ 251 h 251"/>
                    <a:gd name="T36" fmla="*/ 302 w 315"/>
                    <a:gd name="T37" fmla="*/ 251 h 251"/>
                    <a:gd name="T38" fmla="*/ 305 w 315"/>
                    <a:gd name="T39" fmla="*/ 251 h 2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51"/>
                    <a:gd name="T62" fmla="*/ 315 w 315"/>
                    <a:gd name="T63" fmla="*/ 251 h 2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51">
                      <a:moveTo>
                        <a:pt x="8" y="0"/>
                      </a:moveTo>
                      <a:lnTo>
                        <a:pt x="3" y="7"/>
                      </a:lnTo>
                      <a:lnTo>
                        <a:pt x="3" y="10"/>
                      </a:lnTo>
                      <a:lnTo>
                        <a:pt x="0" y="10"/>
                      </a:lnTo>
                      <a:lnTo>
                        <a:pt x="0" y="12"/>
                      </a:lnTo>
                      <a:lnTo>
                        <a:pt x="0" y="15"/>
                      </a:lnTo>
                      <a:lnTo>
                        <a:pt x="0" y="17"/>
                      </a:lnTo>
                      <a:lnTo>
                        <a:pt x="0" y="20"/>
                      </a:lnTo>
                      <a:lnTo>
                        <a:pt x="5" y="10"/>
                      </a:lnTo>
                      <a:lnTo>
                        <a:pt x="13" y="2"/>
                      </a:lnTo>
                      <a:lnTo>
                        <a:pt x="13" y="0"/>
                      </a:lnTo>
                      <a:lnTo>
                        <a:pt x="10" y="0"/>
                      </a:lnTo>
                      <a:lnTo>
                        <a:pt x="8" y="0"/>
                      </a:lnTo>
                      <a:close/>
                      <a:moveTo>
                        <a:pt x="305" y="251"/>
                      </a:moveTo>
                      <a:lnTo>
                        <a:pt x="315" y="242"/>
                      </a:lnTo>
                      <a:lnTo>
                        <a:pt x="312" y="242"/>
                      </a:lnTo>
                      <a:lnTo>
                        <a:pt x="310" y="242"/>
                      </a:lnTo>
                      <a:lnTo>
                        <a:pt x="298" y="251"/>
                      </a:lnTo>
                      <a:lnTo>
                        <a:pt x="302" y="251"/>
                      </a:lnTo>
                      <a:lnTo>
                        <a:pt x="305" y="251"/>
                      </a:lnTo>
                      <a:close/>
                    </a:path>
                  </a:pathLst>
                </a:custGeom>
                <a:solidFill>
                  <a:srgbClr val="E7E7E7"/>
                </a:solidFill>
                <a:ln w="9525">
                  <a:noFill/>
                  <a:round/>
                  <a:headEnd/>
                  <a:tailEnd/>
                </a:ln>
              </p:spPr>
              <p:txBody>
                <a:bodyPr/>
                <a:lstStyle/>
                <a:p>
                  <a:endParaRPr lang="en-US"/>
                </a:p>
              </p:txBody>
            </p:sp>
            <p:sp>
              <p:nvSpPr>
                <p:cNvPr id="37530" name="Freeform 1085"/>
                <p:cNvSpPr>
                  <a:spLocks noEditPoints="1"/>
                </p:cNvSpPr>
                <p:nvPr/>
              </p:nvSpPr>
              <p:spPr bwMode="auto">
                <a:xfrm>
                  <a:off x="697" y="2389"/>
                  <a:ext cx="310" cy="249"/>
                </a:xfrm>
                <a:custGeom>
                  <a:avLst/>
                  <a:gdLst>
                    <a:gd name="T0" fmla="*/ 13 w 310"/>
                    <a:gd name="T1" fmla="*/ 0 h 249"/>
                    <a:gd name="T2" fmla="*/ 5 w 310"/>
                    <a:gd name="T3" fmla="*/ 8 h 249"/>
                    <a:gd name="T4" fmla="*/ 0 w 310"/>
                    <a:gd name="T5" fmla="*/ 18 h 249"/>
                    <a:gd name="T6" fmla="*/ 0 w 310"/>
                    <a:gd name="T7" fmla="*/ 20 h 249"/>
                    <a:gd name="T8" fmla="*/ 0 w 310"/>
                    <a:gd name="T9" fmla="*/ 23 h 249"/>
                    <a:gd name="T10" fmla="*/ 3 w 310"/>
                    <a:gd name="T11" fmla="*/ 23 h 249"/>
                    <a:gd name="T12" fmla="*/ 8 w 310"/>
                    <a:gd name="T13" fmla="*/ 10 h 249"/>
                    <a:gd name="T14" fmla="*/ 15 w 310"/>
                    <a:gd name="T15" fmla="*/ 3 h 249"/>
                    <a:gd name="T16" fmla="*/ 15 w 310"/>
                    <a:gd name="T17" fmla="*/ 0 h 249"/>
                    <a:gd name="T18" fmla="*/ 13 w 310"/>
                    <a:gd name="T19" fmla="*/ 0 h 249"/>
                    <a:gd name="T20" fmla="*/ 298 w 310"/>
                    <a:gd name="T21" fmla="*/ 249 h 249"/>
                    <a:gd name="T22" fmla="*/ 310 w 310"/>
                    <a:gd name="T23" fmla="*/ 240 h 249"/>
                    <a:gd name="T24" fmla="*/ 307 w 310"/>
                    <a:gd name="T25" fmla="*/ 240 h 249"/>
                    <a:gd name="T26" fmla="*/ 307 w 310"/>
                    <a:gd name="T27" fmla="*/ 237 h 249"/>
                    <a:gd name="T28" fmla="*/ 305 w 310"/>
                    <a:gd name="T29" fmla="*/ 237 h 249"/>
                    <a:gd name="T30" fmla="*/ 297 w 310"/>
                    <a:gd name="T31" fmla="*/ 247 h 249"/>
                    <a:gd name="T32" fmla="*/ 295 w 310"/>
                    <a:gd name="T33" fmla="*/ 249 h 249"/>
                    <a:gd name="T34" fmla="*/ 297 w 310"/>
                    <a:gd name="T35" fmla="*/ 249 h 249"/>
                    <a:gd name="T36" fmla="*/ 298 w 310"/>
                    <a:gd name="T37" fmla="*/ 249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0"/>
                    <a:gd name="T58" fmla="*/ 0 h 249"/>
                    <a:gd name="T59" fmla="*/ 310 w 310"/>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0" h="249">
                      <a:moveTo>
                        <a:pt x="13" y="0"/>
                      </a:moveTo>
                      <a:lnTo>
                        <a:pt x="5" y="8"/>
                      </a:lnTo>
                      <a:lnTo>
                        <a:pt x="0" y="18"/>
                      </a:lnTo>
                      <a:lnTo>
                        <a:pt x="0" y="20"/>
                      </a:lnTo>
                      <a:lnTo>
                        <a:pt x="0" y="23"/>
                      </a:lnTo>
                      <a:lnTo>
                        <a:pt x="3" y="23"/>
                      </a:lnTo>
                      <a:lnTo>
                        <a:pt x="8" y="10"/>
                      </a:lnTo>
                      <a:lnTo>
                        <a:pt x="15" y="3"/>
                      </a:lnTo>
                      <a:lnTo>
                        <a:pt x="15" y="0"/>
                      </a:lnTo>
                      <a:lnTo>
                        <a:pt x="13" y="0"/>
                      </a:lnTo>
                      <a:close/>
                      <a:moveTo>
                        <a:pt x="298" y="249"/>
                      </a:moveTo>
                      <a:lnTo>
                        <a:pt x="310" y="240"/>
                      </a:lnTo>
                      <a:lnTo>
                        <a:pt x="307" y="240"/>
                      </a:lnTo>
                      <a:lnTo>
                        <a:pt x="307" y="237"/>
                      </a:lnTo>
                      <a:lnTo>
                        <a:pt x="305" y="237"/>
                      </a:lnTo>
                      <a:lnTo>
                        <a:pt x="297" y="247"/>
                      </a:lnTo>
                      <a:lnTo>
                        <a:pt x="295" y="249"/>
                      </a:lnTo>
                      <a:lnTo>
                        <a:pt x="297" y="249"/>
                      </a:lnTo>
                      <a:lnTo>
                        <a:pt x="298" y="249"/>
                      </a:lnTo>
                      <a:close/>
                    </a:path>
                  </a:pathLst>
                </a:custGeom>
                <a:solidFill>
                  <a:srgbClr val="E8E8E8"/>
                </a:solidFill>
                <a:ln w="9525">
                  <a:noFill/>
                  <a:round/>
                  <a:headEnd/>
                  <a:tailEnd/>
                </a:ln>
              </p:spPr>
              <p:txBody>
                <a:bodyPr/>
                <a:lstStyle/>
                <a:p>
                  <a:endParaRPr lang="en-US"/>
                </a:p>
              </p:txBody>
            </p:sp>
            <p:sp>
              <p:nvSpPr>
                <p:cNvPr id="37531" name="Freeform 1086"/>
                <p:cNvSpPr>
                  <a:spLocks noEditPoints="1"/>
                </p:cNvSpPr>
                <p:nvPr/>
              </p:nvSpPr>
              <p:spPr bwMode="auto">
                <a:xfrm>
                  <a:off x="700" y="2392"/>
                  <a:ext cx="302" cy="246"/>
                </a:xfrm>
                <a:custGeom>
                  <a:avLst/>
                  <a:gdLst>
                    <a:gd name="T0" fmla="*/ 12 w 302"/>
                    <a:gd name="T1" fmla="*/ 0 h 246"/>
                    <a:gd name="T2" fmla="*/ 5 w 302"/>
                    <a:gd name="T3" fmla="*/ 7 h 246"/>
                    <a:gd name="T4" fmla="*/ 0 w 302"/>
                    <a:gd name="T5" fmla="*/ 20 h 246"/>
                    <a:gd name="T6" fmla="*/ 0 w 302"/>
                    <a:gd name="T7" fmla="*/ 22 h 246"/>
                    <a:gd name="T8" fmla="*/ 2 w 302"/>
                    <a:gd name="T9" fmla="*/ 25 h 246"/>
                    <a:gd name="T10" fmla="*/ 10 w 302"/>
                    <a:gd name="T11" fmla="*/ 10 h 246"/>
                    <a:gd name="T12" fmla="*/ 15 w 302"/>
                    <a:gd name="T13" fmla="*/ 2 h 246"/>
                    <a:gd name="T14" fmla="*/ 15 w 302"/>
                    <a:gd name="T15" fmla="*/ 0 h 246"/>
                    <a:gd name="T16" fmla="*/ 12 w 302"/>
                    <a:gd name="T17" fmla="*/ 0 h 246"/>
                    <a:gd name="T18" fmla="*/ 292 w 302"/>
                    <a:gd name="T19" fmla="*/ 246 h 246"/>
                    <a:gd name="T20" fmla="*/ 294 w 302"/>
                    <a:gd name="T21" fmla="*/ 244 h 246"/>
                    <a:gd name="T22" fmla="*/ 302 w 302"/>
                    <a:gd name="T23" fmla="*/ 234 h 246"/>
                    <a:gd name="T24" fmla="*/ 299 w 302"/>
                    <a:gd name="T25" fmla="*/ 234 h 246"/>
                    <a:gd name="T26" fmla="*/ 299 w 302"/>
                    <a:gd name="T27" fmla="*/ 232 h 246"/>
                    <a:gd name="T28" fmla="*/ 289 w 302"/>
                    <a:gd name="T29" fmla="*/ 241 h 246"/>
                    <a:gd name="T30" fmla="*/ 284 w 302"/>
                    <a:gd name="T31" fmla="*/ 246 h 246"/>
                    <a:gd name="T32" fmla="*/ 287 w 302"/>
                    <a:gd name="T33" fmla="*/ 246 h 246"/>
                    <a:gd name="T34" fmla="*/ 289 w 302"/>
                    <a:gd name="T35" fmla="*/ 246 h 246"/>
                    <a:gd name="T36" fmla="*/ 292 w 302"/>
                    <a:gd name="T37" fmla="*/ 246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2"/>
                    <a:gd name="T58" fmla="*/ 0 h 246"/>
                    <a:gd name="T59" fmla="*/ 302 w 302"/>
                    <a:gd name="T60" fmla="*/ 246 h 2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2" h="246">
                      <a:moveTo>
                        <a:pt x="12" y="0"/>
                      </a:moveTo>
                      <a:lnTo>
                        <a:pt x="5" y="7"/>
                      </a:lnTo>
                      <a:lnTo>
                        <a:pt x="0" y="20"/>
                      </a:lnTo>
                      <a:lnTo>
                        <a:pt x="0" y="22"/>
                      </a:lnTo>
                      <a:lnTo>
                        <a:pt x="2" y="25"/>
                      </a:lnTo>
                      <a:lnTo>
                        <a:pt x="10" y="10"/>
                      </a:lnTo>
                      <a:lnTo>
                        <a:pt x="15" y="2"/>
                      </a:lnTo>
                      <a:lnTo>
                        <a:pt x="15" y="0"/>
                      </a:lnTo>
                      <a:lnTo>
                        <a:pt x="12" y="0"/>
                      </a:lnTo>
                      <a:close/>
                      <a:moveTo>
                        <a:pt x="292" y="246"/>
                      </a:moveTo>
                      <a:lnTo>
                        <a:pt x="294" y="244"/>
                      </a:lnTo>
                      <a:lnTo>
                        <a:pt x="302" y="234"/>
                      </a:lnTo>
                      <a:lnTo>
                        <a:pt x="299" y="234"/>
                      </a:lnTo>
                      <a:lnTo>
                        <a:pt x="299" y="232"/>
                      </a:lnTo>
                      <a:lnTo>
                        <a:pt x="289" y="241"/>
                      </a:lnTo>
                      <a:lnTo>
                        <a:pt x="284" y="246"/>
                      </a:lnTo>
                      <a:lnTo>
                        <a:pt x="287" y="246"/>
                      </a:lnTo>
                      <a:lnTo>
                        <a:pt x="289" y="246"/>
                      </a:lnTo>
                      <a:lnTo>
                        <a:pt x="292" y="246"/>
                      </a:lnTo>
                      <a:close/>
                    </a:path>
                  </a:pathLst>
                </a:custGeom>
                <a:solidFill>
                  <a:srgbClr val="E8E8E8"/>
                </a:solidFill>
                <a:ln w="9525">
                  <a:noFill/>
                  <a:round/>
                  <a:headEnd/>
                  <a:tailEnd/>
                </a:ln>
              </p:spPr>
              <p:txBody>
                <a:bodyPr/>
                <a:lstStyle/>
                <a:p>
                  <a:endParaRPr lang="en-US"/>
                </a:p>
              </p:txBody>
            </p:sp>
            <p:sp>
              <p:nvSpPr>
                <p:cNvPr id="37532" name="Freeform 1087"/>
                <p:cNvSpPr>
                  <a:spLocks noEditPoints="1"/>
                </p:cNvSpPr>
                <p:nvPr/>
              </p:nvSpPr>
              <p:spPr bwMode="auto">
                <a:xfrm>
                  <a:off x="702" y="2394"/>
                  <a:ext cx="297" cy="244"/>
                </a:xfrm>
                <a:custGeom>
                  <a:avLst/>
                  <a:gdLst>
                    <a:gd name="T0" fmla="*/ 13 w 297"/>
                    <a:gd name="T1" fmla="*/ 0 h 244"/>
                    <a:gd name="T2" fmla="*/ 8 w 297"/>
                    <a:gd name="T3" fmla="*/ 8 h 244"/>
                    <a:gd name="T4" fmla="*/ 0 w 297"/>
                    <a:gd name="T5" fmla="*/ 23 h 244"/>
                    <a:gd name="T6" fmla="*/ 0 w 297"/>
                    <a:gd name="T7" fmla="*/ 25 h 244"/>
                    <a:gd name="T8" fmla="*/ 3 w 297"/>
                    <a:gd name="T9" fmla="*/ 28 h 244"/>
                    <a:gd name="T10" fmla="*/ 3 w 297"/>
                    <a:gd name="T11" fmla="*/ 25 h 244"/>
                    <a:gd name="T12" fmla="*/ 10 w 297"/>
                    <a:gd name="T13" fmla="*/ 10 h 244"/>
                    <a:gd name="T14" fmla="*/ 15 w 297"/>
                    <a:gd name="T15" fmla="*/ 5 h 244"/>
                    <a:gd name="T16" fmla="*/ 15 w 297"/>
                    <a:gd name="T17" fmla="*/ 3 h 244"/>
                    <a:gd name="T18" fmla="*/ 15 w 297"/>
                    <a:gd name="T19" fmla="*/ 0 h 244"/>
                    <a:gd name="T20" fmla="*/ 13 w 297"/>
                    <a:gd name="T21" fmla="*/ 0 h 244"/>
                    <a:gd name="T22" fmla="*/ 282 w 297"/>
                    <a:gd name="T23" fmla="*/ 244 h 244"/>
                    <a:gd name="T24" fmla="*/ 287 w 297"/>
                    <a:gd name="T25" fmla="*/ 239 h 244"/>
                    <a:gd name="T26" fmla="*/ 297 w 297"/>
                    <a:gd name="T27" fmla="*/ 230 h 244"/>
                    <a:gd name="T28" fmla="*/ 293 w 297"/>
                    <a:gd name="T29" fmla="*/ 230 h 244"/>
                    <a:gd name="T30" fmla="*/ 292 w 297"/>
                    <a:gd name="T31" fmla="*/ 230 h 244"/>
                    <a:gd name="T32" fmla="*/ 285 w 297"/>
                    <a:gd name="T33" fmla="*/ 237 h 244"/>
                    <a:gd name="T34" fmla="*/ 277 w 297"/>
                    <a:gd name="T35" fmla="*/ 242 h 244"/>
                    <a:gd name="T36" fmla="*/ 280 w 297"/>
                    <a:gd name="T37" fmla="*/ 244 h 244"/>
                    <a:gd name="T38" fmla="*/ 282 w 297"/>
                    <a:gd name="T39" fmla="*/ 244 h 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44"/>
                    <a:gd name="T62" fmla="*/ 297 w 297"/>
                    <a:gd name="T63" fmla="*/ 244 h 2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44">
                      <a:moveTo>
                        <a:pt x="13" y="0"/>
                      </a:moveTo>
                      <a:lnTo>
                        <a:pt x="8" y="8"/>
                      </a:lnTo>
                      <a:lnTo>
                        <a:pt x="0" y="23"/>
                      </a:lnTo>
                      <a:lnTo>
                        <a:pt x="0" y="25"/>
                      </a:lnTo>
                      <a:lnTo>
                        <a:pt x="3" y="28"/>
                      </a:lnTo>
                      <a:lnTo>
                        <a:pt x="3" y="25"/>
                      </a:lnTo>
                      <a:lnTo>
                        <a:pt x="10" y="10"/>
                      </a:lnTo>
                      <a:lnTo>
                        <a:pt x="15" y="5"/>
                      </a:lnTo>
                      <a:lnTo>
                        <a:pt x="15" y="3"/>
                      </a:lnTo>
                      <a:lnTo>
                        <a:pt x="15" y="0"/>
                      </a:lnTo>
                      <a:lnTo>
                        <a:pt x="13" y="0"/>
                      </a:lnTo>
                      <a:close/>
                      <a:moveTo>
                        <a:pt x="282" y="244"/>
                      </a:moveTo>
                      <a:lnTo>
                        <a:pt x="287" y="239"/>
                      </a:lnTo>
                      <a:lnTo>
                        <a:pt x="297" y="230"/>
                      </a:lnTo>
                      <a:lnTo>
                        <a:pt x="293" y="230"/>
                      </a:lnTo>
                      <a:lnTo>
                        <a:pt x="292" y="230"/>
                      </a:lnTo>
                      <a:lnTo>
                        <a:pt x="285" y="237"/>
                      </a:lnTo>
                      <a:lnTo>
                        <a:pt x="277" y="242"/>
                      </a:lnTo>
                      <a:lnTo>
                        <a:pt x="280" y="244"/>
                      </a:lnTo>
                      <a:lnTo>
                        <a:pt x="282" y="244"/>
                      </a:lnTo>
                      <a:close/>
                    </a:path>
                  </a:pathLst>
                </a:custGeom>
                <a:solidFill>
                  <a:srgbClr val="E9E9E9"/>
                </a:solidFill>
                <a:ln w="9525">
                  <a:noFill/>
                  <a:round/>
                  <a:headEnd/>
                  <a:tailEnd/>
                </a:ln>
              </p:spPr>
              <p:txBody>
                <a:bodyPr/>
                <a:lstStyle/>
                <a:p>
                  <a:endParaRPr lang="en-US"/>
                </a:p>
              </p:txBody>
            </p:sp>
            <p:sp>
              <p:nvSpPr>
                <p:cNvPr id="37533" name="Freeform 1088"/>
                <p:cNvSpPr>
                  <a:spLocks noEditPoints="1"/>
                </p:cNvSpPr>
                <p:nvPr/>
              </p:nvSpPr>
              <p:spPr bwMode="auto">
                <a:xfrm>
                  <a:off x="705" y="2399"/>
                  <a:ext cx="289" cy="237"/>
                </a:xfrm>
                <a:custGeom>
                  <a:avLst/>
                  <a:gdLst>
                    <a:gd name="T0" fmla="*/ 12 w 289"/>
                    <a:gd name="T1" fmla="*/ 0 h 237"/>
                    <a:gd name="T2" fmla="*/ 7 w 289"/>
                    <a:gd name="T3" fmla="*/ 5 h 237"/>
                    <a:gd name="T4" fmla="*/ 0 w 289"/>
                    <a:gd name="T5" fmla="*/ 20 h 237"/>
                    <a:gd name="T6" fmla="*/ 0 w 289"/>
                    <a:gd name="T7" fmla="*/ 23 h 237"/>
                    <a:gd name="T8" fmla="*/ 0 w 289"/>
                    <a:gd name="T9" fmla="*/ 25 h 237"/>
                    <a:gd name="T10" fmla="*/ 2 w 289"/>
                    <a:gd name="T11" fmla="*/ 25 h 237"/>
                    <a:gd name="T12" fmla="*/ 2 w 289"/>
                    <a:gd name="T13" fmla="*/ 23 h 237"/>
                    <a:gd name="T14" fmla="*/ 12 w 289"/>
                    <a:gd name="T15" fmla="*/ 8 h 237"/>
                    <a:gd name="T16" fmla="*/ 15 w 289"/>
                    <a:gd name="T17" fmla="*/ 3 h 237"/>
                    <a:gd name="T18" fmla="*/ 15 w 289"/>
                    <a:gd name="T19" fmla="*/ 0 h 237"/>
                    <a:gd name="T20" fmla="*/ 12 w 289"/>
                    <a:gd name="T21" fmla="*/ 0 h 237"/>
                    <a:gd name="T22" fmla="*/ 274 w 289"/>
                    <a:gd name="T23" fmla="*/ 237 h 237"/>
                    <a:gd name="T24" fmla="*/ 282 w 289"/>
                    <a:gd name="T25" fmla="*/ 232 h 237"/>
                    <a:gd name="T26" fmla="*/ 289 w 289"/>
                    <a:gd name="T27" fmla="*/ 225 h 237"/>
                    <a:gd name="T28" fmla="*/ 289 w 289"/>
                    <a:gd name="T29" fmla="*/ 222 h 237"/>
                    <a:gd name="T30" fmla="*/ 287 w 289"/>
                    <a:gd name="T31" fmla="*/ 222 h 237"/>
                    <a:gd name="T32" fmla="*/ 284 w 289"/>
                    <a:gd name="T33" fmla="*/ 222 h 237"/>
                    <a:gd name="T34" fmla="*/ 279 w 289"/>
                    <a:gd name="T35" fmla="*/ 227 h 237"/>
                    <a:gd name="T36" fmla="*/ 269 w 289"/>
                    <a:gd name="T37" fmla="*/ 237 h 237"/>
                    <a:gd name="T38" fmla="*/ 272 w 289"/>
                    <a:gd name="T39" fmla="*/ 237 h 237"/>
                    <a:gd name="T40" fmla="*/ 274 w 289"/>
                    <a:gd name="T41" fmla="*/ 237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9"/>
                    <a:gd name="T64" fmla="*/ 0 h 237"/>
                    <a:gd name="T65" fmla="*/ 289 w 289"/>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9" h="237">
                      <a:moveTo>
                        <a:pt x="12" y="0"/>
                      </a:moveTo>
                      <a:lnTo>
                        <a:pt x="7" y="5"/>
                      </a:lnTo>
                      <a:lnTo>
                        <a:pt x="0" y="20"/>
                      </a:lnTo>
                      <a:lnTo>
                        <a:pt x="0" y="23"/>
                      </a:lnTo>
                      <a:lnTo>
                        <a:pt x="0" y="25"/>
                      </a:lnTo>
                      <a:lnTo>
                        <a:pt x="2" y="25"/>
                      </a:lnTo>
                      <a:lnTo>
                        <a:pt x="2" y="23"/>
                      </a:lnTo>
                      <a:lnTo>
                        <a:pt x="12" y="8"/>
                      </a:lnTo>
                      <a:lnTo>
                        <a:pt x="15" y="3"/>
                      </a:lnTo>
                      <a:lnTo>
                        <a:pt x="15" y="0"/>
                      </a:lnTo>
                      <a:lnTo>
                        <a:pt x="12" y="0"/>
                      </a:lnTo>
                      <a:close/>
                      <a:moveTo>
                        <a:pt x="274" y="237"/>
                      </a:moveTo>
                      <a:lnTo>
                        <a:pt x="282" y="232"/>
                      </a:lnTo>
                      <a:lnTo>
                        <a:pt x="289" y="225"/>
                      </a:lnTo>
                      <a:lnTo>
                        <a:pt x="289" y="222"/>
                      </a:lnTo>
                      <a:lnTo>
                        <a:pt x="287" y="222"/>
                      </a:lnTo>
                      <a:lnTo>
                        <a:pt x="284" y="222"/>
                      </a:lnTo>
                      <a:lnTo>
                        <a:pt x="279" y="227"/>
                      </a:lnTo>
                      <a:lnTo>
                        <a:pt x="269" y="237"/>
                      </a:lnTo>
                      <a:lnTo>
                        <a:pt x="272" y="237"/>
                      </a:lnTo>
                      <a:lnTo>
                        <a:pt x="274" y="237"/>
                      </a:lnTo>
                      <a:close/>
                    </a:path>
                  </a:pathLst>
                </a:custGeom>
                <a:solidFill>
                  <a:srgbClr val="E9E9E9"/>
                </a:solidFill>
                <a:ln w="9525">
                  <a:noFill/>
                  <a:round/>
                  <a:headEnd/>
                  <a:tailEnd/>
                </a:ln>
              </p:spPr>
              <p:txBody>
                <a:bodyPr/>
                <a:lstStyle/>
                <a:p>
                  <a:endParaRPr lang="en-US"/>
                </a:p>
              </p:txBody>
            </p:sp>
            <p:sp>
              <p:nvSpPr>
                <p:cNvPr id="37534" name="Freeform 1089"/>
                <p:cNvSpPr>
                  <a:spLocks noEditPoints="1"/>
                </p:cNvSpPr>
                <p:nvPr/>
              </p:nvSpPr>
              <p:spPr bwMode="auto">
                <a:xfrm>
                  <a:off x="707" y="2402"/>
                  <a:ext cx="282" cy="234"/>
                </a:xfrm>
                <a:custGeom>
                  <a:avLst/>
                  <a:gdLst>
                    <a:gd name="T0" fmla="*/ 13 w 282"/>
                    <a:gd name="T1" fmla="*/ 0 h 234"/>
                    <a:gd name="T2" fmla="*/ 10 w 282"/>
                    <a:gd name="T3" fmla="*/ 5 h 234"/>
                    <a:gd name="T4" fmla="*/ 0 w 282"/>
                    <a:gd name="T5" fmla="*/ 20 h 234"/>
                    <a:gd name="T6" fmla="*/ 0 w 282"/>
                    <a:gd name="T7" fmla="*/ 22 h 234"/>
                    <a:gd name="T8" fmla="*/ 0 w 282"/>
                    <a:gd name="T9" fmla="*/ 25 h 234"/>
                    <a:gd name="T10" fmla="*/ 0 w 282"/>
                    <a:gd name="T11" fmla="*/ 27 h 234"/>
                    <a:gd name="T12" fmla="*/ 3 w 282"/>
                    <a:gd name="T13" fmla="*/ 27 h 234"/>
                    <a:gd name="T14" fmla="*/ 5 w 282"/>
                    <a:gd name="T15" fmla="*/ 22 h 234"/>
                    <a:gd name="T16" fmla="*/ 13 w 282"/>
                    <a:gd name="T17" fmla="*/ 7 h 234"/>
                    <a:gd name="T18" fmla="*/ 15 w 282"/>
                    <a:gd name="T19" fmla="*/ 5 h 234"/>
                    <a:gd name="T20" fmla="*/ 15 w 282"/>
                    <a:gd name="T21" fmla="*/ 2 h 234"/>
                    <a:gd name="T22" fmla="*/ 13 w 282"/>
                    <a:gd name="T23" fmla="*/ 2 h 234"/>
                    <a:gd name="T24" fmla="*/ 13 w 282"/>
                    <a:gd name="T25" fmla="*/ 0 h 234"/>
                    <a:gd name="T26" fmla="*/ 267 w 282"/>
                    <a:gd name="T27" fmla="*/ 234 h 234"/>
                    <a:gd name="T28" fmla="*/ 277 w 282"/>
                    <a:gd name="T29" fmla="*/ 224 h 234"/>
                    <a:gd name="T30" fmla="*/ 282 w 282"/>
                    <a:gd name="T31" fmla="*/ 219 h 234"/>
                    <a:gd name="T32" fmla="*/ 280 w 282"/>
                    <a:gd name="T33" fmla="*/ 219 h 234"/>
                    <a:gd name="T34" fmla="*/ 280 w 282"/>
                    <a:gd name="T35" fmla="*/ 216 h 234"/>
                    <a:gd name="T36" fmla="*/ 275 w 282"/>
                    <a:gd name="T37" fmla="*/ 222 h 234"/>
                    <a:gd name="T38" fmla="*/ 262 w 282"/>
                    <a:gd name="T39" fmla="*/ 234 h 234"/>
                    <a:gd name="T40" fmla="*/ 265 w 282"/>
                    <a:gd name="T41" fmla="*/ 234 h 234"/>
                    <a:gd name="T42" fmla="*/ 267 w 282"/>
                    <a:gd name="T43" fmla="*/ 234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234"/>
                    <a:gd name="T68" fmla="*/ 282 w 282"/>
                    <a:gd name="T69" fmla="*/ 234 h 2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234">
                      <a:moveTo>
                        <a:pt x="13" y="0"/>
                      </a:moveTo>
                      <a:lnTo>
                        <a:pt x="10" y="5"/>
                      </a:lnTo>
                      <a:lnTo>
                        <a:pt x="0" y="20"/>
                      </a:lnTo>
                      <a:lnTo>
                        <a:pt x="0" y="22"/>
                      </a:lnTo>
                      <a:lnTo>
                        <a:pt x="0" y="25"/>
                      </a:lnTo>
                      <a:lnTo>
                        <a:pt x="0" y="27"/>
                      </a:lnTo>
                      <a:lnTo>
                        <a:pt x="3" y="27"/>
                      </a:lnTo>
                      <a:lnTo>
                        <a:pt x="5" y="22"/>
                      </a:lnTo>
                      <a:lnTo>
                        <a:pt x="13" y="7"/>
                      </a:lnTo>
                      <a:lnTo>
                        <a:pt x="15" y="5"/>
                      </a:lnTo>
                      <a:lnTo>
                        <a:pt x="15" y="2"/>
                      </a:lnTo>
                      <a:lnTo>
                        <a:pt x="13" y="2"/>
                      </a:lnTo>
                      <a:lnTo>
                        <a:pt x="13" y="0"/>
                      </a:lnTo>
                      <a:close/>
                      <a:moveTo>
                        <a:pt x="267" y="234"/>
                      </a:moveTo>
                      <a:lnTo>
                        <a:pt x="277" y="224"/>
                      </a:lnTo>
                      <a:lnTo>
                        <a:pt x="282" y="219"/>
                      </a:lnTo>
                      <a:lnTo>
                        <a:pt x="280" y="219"/>
                      </a:lnTo>
                      <a:lnTo>
                        <a:pt x="280" y="216"/>
                      </a:lnTo>
                      <a:lnTo>
                        <a:pt x="275" y="222"/>
                      </a:lnTo>
                      <a:lnTo>
                        <a:pt x="262" y="234"/>
                      </a:lnTo>
                      <a:lnTo>
                        <a:pt x="265" y="234"/>
                      </a:lnTo>
                      <a:lnTo>
                        <a:pt x="267" y="234"/>
                      </a:lnTo>
                      <a:close/>
                    </a:path>
                  </a:pathLst>
                </a:custGeom>
                <a:solidFill>
                  <a:srgbClr val="EAEAEA"/>
                </a:solidFill>
                <a:ln w="9525">
                  <a:noFill/>
                  <a:round/>
                  <a:headEnd/>
                  <a:tailEnd/>
                </a:ln>
              </p:spPr>
              <p:txBody>
                <a:bodyPr/>
                <a:lstStyle/>
                <a:p>
                  <a:endParaRPr lang="en-US"/>
                </a:p>
              </p:txBody>
            </p:sp>
            <p:sp>
              <p:nvSpPr>
                <p:cNvPr id="37535" name="Freeform 1090"/>
                <p:cNvSpPr>
                  <a:spLocks noEditPoints="1"/>
                </p:cNvSpPr>
                <p:nvPr/>
              </p:nvSpPr>
              <p:spPr bwMode="auto">
                <a:xfrm>
                  <a:off x="710" y="2407"/>
                  <a:ext cx="277" cy="229"/>
                </a:xfrm>
                <a:custGeom>
                  <a:avLst/>
                  <a:gdLst>
                    <a:gd name="T0" fmla="*/ 12 w 277"/>
                    <a:gd name="T1" fmla="*/ 0 h 229"/>
                    <a:gd name="T2" fmla="*/ 10 w 277"/>
                    <a:gd name="T3" fmla="*/ 2 h 229"/>
                    <a:gd name="T4" fmla="*/ 2 w 277"/>
                    <a:gd name="T5" fmla="*/ 17 h 229"/>
                    <a:gd name="T6" fmla="*/ 0 w 277"/>
                    <a:gd name="T7" fmla="*/ 22 h 229"/>
                    <a:gd name="T8" fmla="*/ 0 w 277"/>
                    <a:gd name="T9" fmla="*/ 25 h 229"/>
                    <a:gd name="T10" fmla="*/ 0 w 277"/>
                    <a:gd name="T11" fmla="*/ 27 h 229"/>
                    <a:gd name="T12" fmla="*/ 2 w 277"/>
                    <a:gd name="T13" fmla="*/ 27 h 229"/>
                    <a:gd name="T14" fmla="*/ 5 w 277"/>
                    <a:gd name="T15" fmla="*/ 20 h 229"/>
                    <a:gd name="T16" fmla="*/ 15 w 277"/>
                    <a:gd name="T17" fmla="*/ 5 h 229"/>
                    <a:gd name="T18" fmla="*/ 15 w 277"/>
                    <a:gd name="T19" fmla="*/ 2 h 229"/>
                    <a:gd name="T20" fmla="*/ 12 w 277"/>
                    <a:gd name="T21" fmla="*/ 2 h 229"/>
                    <a:gd name="T22" fmla="*/ 12 w 277"/>
                    <a:gd name="T23" fmla="*/ 0 h 229"/>
                    <a:gd name="T24" fmla="*/ 259 w 277"/>
                    <a:gd name="T25" fmla="*/ 229 h 229"/>
                    <a:gd name="T26" fmla="*/ 272 w 277"/>
                    <a:gd name="T27" fmla="*/ 217 h 229"/>
                    <a:gd name="T28" fmla="*/ 277 w 277"/>
                    <a:gd name="T29" fmla="*/ 211 h 229"/>
                    <a:gd name="T30" fmla="*/ 274 w 277"/>
                    <a:gd name="T31" fmla="*/ 211 h 229"/>
                    <a:gd name="T32" fmla="*/ 272 w 277"/>
                    <a:gd name="T33" fmla="*/ 211 h 229"/>
                    <a:gd name="T34" fmla="*/ 272 w 277"/>
                    <a:gd name="T35" fmla="*/ 209 h 229"/>
                    <a:gd name="T36" fmla="*/ 267 w 277"/>
                    <a:gd name="T37" fmla="*/ 214 h 229"/>
                    <a:gd name="T38" fmla="*/ 257 w 277"/>
                    <a:gd name="T39" fmla="*/ 224 h 229"/>
                    <a:gd name="T40" fmla="*/ 254 w 277"/>
                    <a:gd name="T41" fmla="*/ 226 h 229"/>
                    <a:gd name="T42" fmla="*/ 257 w 277"/>
                    <a:gd name="T43" fmla="*/ 226 h 229"/>
                    <a:gd name="T44" fmla="*/ 259 w 277"/>
                    <a:gd name="T45" fmla="*/ 226 h 229"/>
                    <a:gd name="T46" fmla="*/ 259 w 277"/>
                    <a:gd name="T47" fmla="*/ 229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7"/>
                    <a:gd name="T73" fmla="*/ 0 h 229"/>
                    <a:gd name="T74" fmla="*/ 277 w 277"/>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7" h="229">
                      <a:moveTo>
                        <a:pt x="12" y="0"/>
                      </a:moveTo>
                      <a:lnTo>
                        <a:pt x="10" y="2"/>
                      </a:lnTo>
                      <a:lnTo>
                        <a:pt x="2" y="17"/>
                      </a:lnTo>
                      <a:lnTo>
                        <a:pt x="0" y="22"/>
                      </a:lnTo>
                      <a:lnTo>
                        <a:pt x="0" y="25"/>
                      </a:lnTo>
                      <a:lnTo>
                        <a:pt x="0" y="27"/>
                      </a:lnTo>
                      <a:lnTo>
                        <a:pt x="2" y="27"/>
                      </a:lnTo>
                      <a:lnTo>
                        <a:pt x="5" y="20"/>
                      </a:lnTo>
                      <a:lnTo>
                        <a:pt x="15" y="5"/>
                      </a:lnTo>
                      <a:lnTo>
                        <a:pt x="15" y="2"/>
                      </a:lnTo>
                      <a:lnTo>
                        <a:pt x="12" y="2"/>
                      </a:lnTo>
                      <a:lnTo>
                        <a:pt x="12" y="0"/>
                      </a:lnTo>
                      <a:close/>
                      <a:moveTo>
                        <a:pt x="259" y="229"/>
                      </a:moveTo>
                      <a:lnTo>
                        <a:pt x="272" y="217"/>
                      </a:lnTo>
                      <a:lnTo>
                        <a:pt x="277" y="211"/>
                      </a:lnTo>
                      <a:lnTo>
                        <a:pt x="274" y="211"/>
                      </a:lnTo>
                      <a:lnTo>
                        <a:pt x="272" y="211"/>
                      </a:lnTo>
                      <a:lnTo>
                        <a:pt x="272" y="209"/>
                      </a:lnTo>
                      <a:lnTo>
                        <a:pt x="267" y="214"/>
                      </a:lnTo>
                      <a:lnTo>
                        <a:pt x="257" y="224"/>
                      </a:lnTo>
                      <a:lnTo>
                        <a:pt x="254" y="226"/>
                      </a:lnTo>
                      <a:lnTo>
                        <a:pt x="257" y="226"/>
                      </a:lnTo>
                      <a:lnTo>
                        <a:pt x="259" y="226"/>
                      </a:lnTo>
                      <a:lnTo>
                        <a:pt x="259" y="229"/>
                      </a:lnTo>
                      <a:close/>
                    </a:path>
                  </a:pathLst>
                </a:custGeom>
                <a:solidFill>
                  <a:srgbClr val="EAEAEA"/>
                </a:solidFill>
                <a:ln w="9525">
                  <a:noFill/>
                  <a:round/>
                  <a:headEnd/>
                  <a:tailEnd/>
                </a:ln>
              </p:spPr>
              <p:txBody>
                <a:bodyPr/>
                <a:lstStyle/>
                <a:p>
                  <a:endParaRPr lang="en-US"/>
                </a:p>
              </p:txBody>
            </p:sp>
            <p:sp>
              <p:nvSpPr>
                <p:cNvPr id="37536" name="Freeform 1091"/>
                <p:cNvSpPr>
                  <a:spLocks noEditPoints="1"/>
                </p:cNvSpPr>
                <p:nvPr/>
              </p:nvSpPr>
              <p:spPr bwMode="auto">
                <a:xfrm>
                  <a:off x="712" y="2412"/>
                  <a:ext cx="270" cy="221"/>
                </a:xfrm>
                <a:custGeom>
                  <a:avLst/>
                  <a:gdLst>
                    <a:gd name="T0" fmla="*/ 13 w 270"/>
                    <a:gd name="T1" fmla="*/ 0 h 221"/>
                    <a:gd name="T2" fmla="*/ 3 w 270"/>
                    <a:gd name="T3" fmla="*/ 15 h 221"/>
                    <a:gd name="T4" fmla="*/ 0 w 270"/>
                    <a:gd name="T5" fmla="*/ 22 h 221"/>
                    <a:gd name="T6" fmla="*/ 0 w 270"/>
                    <a:gd name="T7" fmla="*/ 25 h 221"/>
                    <a:gd name="T8" fmla="*/ 3 w 270"/>
                    <a:gd name="T9" fmla="*/ 25 h 221"/>
                    <a:gd name="T10" fmla="*/ 3 w 270"/>
                    <a:gd name="T11" fmla="*/ 27 h 221"/>
                    <a:gd name="T12" fmla="*/ 8 w 270"/>
                    <a:gd name="T13" fmla="*/ 15 h 221"/>
                    <a:gd name="T14" fmla="*/ 15 w 270"/>
                    <a:gd name="T15" fmla="*/ 5 h 221"/>
                    <a:gd name="T16" fmla="*/ 13 w 270"/>
                    <a:gd name="T17" fmla="*/ 2 h 221"/>
                    <a:gd name="T18" fmla="*/ 13 w 270"/>
                    <a:gd name="T19" fmla="*/ 0 h 221"/>
                    <a:gd name="T20" fmla="*/ 252 w 270"/>
                    <a:gd name="T21" fmla="*/ 221 h 221"/>
                    <a:gd name="T22" fmla="*/ 255 w 270"/>
                    <a:gd name="T23" fmla="*/ 219 h 221"/>
                    <a:gd name="T24" fmla="*/ 265 w 270"/>
                    <a:gd name="T25" fmla="*/ 209 h 221"/>
                    <a:gd name="T26" fmla="*/ 270 w 270"/>
                    <a:gd name="T27" fmla="*/ 204 h 221"/>
                    <a:gd name="T28" fmla="*/ 267 w 270"/>
                    <a:gd name="T29" fmla="*/ 204 h 221"/>
                    <a:gd name="T30" fmla="*/ 265 w 270"/>
                    <a:gd name="T31" fmla="*/ 204 h 221"/>
                    <a:gd name="T32" fmla="*/ 262 w 270"/>
                    <a:gd name="T33" fmla="*/ 206 h 221"/>
                    <a:gd name="T34" fmla="*/ 252 w 270"/>
                    <a:gd name="T35" fmla="*/ 217 h 221"/>
                    <a:gd name="T36" fmla="*/ 247 w 270"/>
                    <a:gd name="T37" fmla="*/ 219 h 221"/>
                    <a:gd name="T38" fmla="*/ 247 w 270"/>
                    <a:gd name="T39" fmla="*/ 221 h 221"/>
                    <a:gd name="T40" fmla="*/ 250 w 270"/>
                    <a:gd name="T41" fmla="*/ 221 h 221"/>
                    <a:gd name="T42" fmla="*/ 252 w 270"/>
                    <a:gd name="T43" fmla="*/ 221 h 2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0"/>
                    <a:gd name="T67" fmla="*/ 0 h 221"/>
                    <a:gd name="T68" fmla="*/ 270 w 270"/>
                    <a:gd name="T69" fmla="*/ 221 h 2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0" h="221">
                      <a:moveTo>
                        <a:pt x="13" y="0"/>
                      </a:moveTo>
                      <a:lnTo>
                        <a:pt x="3" y="15"/>
                      </a:lnTo>
                      <a:lnTo>
                        <a:pt x="0" y="22"/>
                      </a:lnTo>
                      <a:lnTo>
                        <a:pt x="0" y="25"/>
                      </a:lnTo>
                      <a:lnTo>
                        <a:pt x="3" y="25"/>
                      </a:lnTo>
                      <a:lnTo>
                        <a:pt x="3" y="27"/>
                      </a:lnTo>
                      <a:lnTo>
                        <a:pt x="8" y="15"/>
                      </a:lnTo>
                      <a:lnTo>
                        <a:pt x="15" y="5"/>
                      </a:lnTo>
                      <a:lnTo>
                        <a:pt x="13" y="2"/>
                      </a:lnTo>
                      <a:lnTo>
                        <a:pt x="13" y="0"/>
                      </a:lnTo>
                      <a:close/>
                      <a:moveTo>
                        <a:pt x="252" y="221"/>
                      </a:moveTo>
                      <a:lnTo>
                        <a:pt x="255" y="219"/>
                      </a:lnTo>
                      <a:lnTo>
                        <a:pt x="265" y="209"/>
                      </a:lnTo>
                      <a:lnTo>
                        <a:pt x="270" y="204"/>
                      </a:lnTo>
                      <a:lnTo>
                        <a:pt x="267" y="204"/>
                      </a:lnTo>
                      <a:lnTo>
                        <a:pt x="265" y="204"/>
                      </a:lnTo>
                      <a:lnTo>
                        <a:pt x="262" y="206"/>
                      </a:lnTo>
                      <a:lnTo>
                        <a:pt x="252" y="217"/>
                      </a:lnTo>
                      <a:lnTo>
                        <a:pt x="247" y="219"/>
                      </a:lnTo>
                      <a:lnTo>
                        <a:pt x="247" y="221"/>
                      </a:lnTo>
                      <a:lnTo>
                        <a:pt x="250" y="221"/>
                      </a:lnTo>
                      <a:lnTo>
                        <a:pt x="252" y="221"/>
                      </a:lnTo>
                      <a:close/>
                    </a:path>
                  </a:pathLst>
                </a:custGeom>
                <a:solidFill>
                  <a:srgbClr val="EBEBEB"/>
                </a:solidFill>
                <a:ln w="9525">
                  <a:noFill/>
                  <a:round/>
                  <a:headEnd/>
                  <a:tailEnd/>
                </a:ln>
              </p:spPr>
              <p:txBody>
                <a:bodyPr/>
                <a:lstStyle/>
                <a:p>
                  <a:endParaRPr lang="en-US"/>
                </a:p>
              </p:txBody>
            </p:sp>
            <p:sp>
              <p:nvSpPr>
                <p:cNvPr id="37537" name="Freeform 1092"/>
                <p:cNvSpPr>
                  <a:spLocks noEditPoints="1"/>
                </p:cNvSpPr>
                <p:nvPr/>
              </p:nvSpPr>
              <p:spPr bwMode="auto">
                <a:xfrm>
                  <a:off x="715" y="2417"/>
                  <a:ext cx="262" cy="214"/>
                </a:xfrm>
                <a:custGeom>
                  <a:avLst/>
                  <a:gdLst>
                    <a:gd name="T0" fmla="*/ 12 w 262"/>
                    <a:gd name="T1" fmla="*/ 0 h 214"/>
                    <a:gd name="T2" fmla="*/ 5 w 262"/>
                    <a:gd name="T3" fmla="*/ 10 h 214"/>
                    <a:gd name="T4" fmla="*/ 0 w 262"/>
                    <a:gd name="T5" fmla="*/ 22 h 214"/>
                    <a:gd name="T6" fmla="*/ 0 w 262"/>
                    <a:gd name="T7" fmla="*/ 25 h 214"/>
                    <a:gd name="T8" fmla="*/ 2 w 262"/>
                    <a:gd name="T9" fmla="*/ 25 h 214"/>
                    <a:gd name="T10" fmla="*/ 2 w 262"/>
                    <a:gd name="T11" fmla="*/ 27 h 214"/>
                    <a:gd name="T12" fmla="*/ 7 w 262"/>
                    <a:gd name="T13" fmla="*/ 12 h 214"/>
                    <a:gd name="T14" fmla="*/ 13 w 262"/>
                    <a:gd name="T15" fmla="*/ 5 h 214"/>
                    <a:gd name="T16" fmla="*/ 12 w 262"/>
                    <a:gd name="T17" fmla="*/ 5 h 214"/>
                    <a:gd name="T18" fmla="*/ 12 w 262"/>
                    <a:gd name="T19" fmla="*/ 2 h 214"/>
                    <a:gd name="T20" fmla="*/ 12 w 262"/>
                    <a:gd name="T21" fmla="*/ 0 h 214"/>
                    <a:gd name="T22" fmla="*/ 244 w 262"/>
                    <a:gd name="T23" fmla="*/ 214 h 214"/>
                    <a:gd name="T24" fmla="*/ 249 w 262"/>
                    <a:gd name="T25" fmla="*/ 212 h 214"/>
                    <a:gd name="T26" fmla="*/ 259 w 262"/>
                    <a:gd name="T27" fmla="*/ 201 h 214"/>
                    <a:gd name="T28" fmla="*/ 262 w 262"/>
                    <a:gd name="T29" fmla="*/ 199 h 214"/>
                    <a:gd name="T30" fmla="*/ 262 w 262"/>
                    <a:gd name="T31" fmla="*/ 196 h 214"/>
                    <a:gd name="T32" fmla="*/ 259 w 262"/>
                    <a:gd name="T33" fmla="*/ 196 h 214"/>
                    <a:gd name="T34" fmla="*/ 257 w 262"/>
                    <a:gd name="T35" fmla="*/ 199 h 214"/>
                    <a:gd name="T36" fmla="*/ 247 w 262"/>
                    <a:gd name="T37" fmla="*/ 209 h 214"/>
                    <a:gd name="T38" fmla="*/ 239 w 262"/>
                    <a:gd name="T39" fmla="*/ 214 h 214"/>
                    <a:gd name="T40" fmla="*/ 242 w 262"/>
                    <a:gd name="T41" fmla="*/ 214 h 214"/>
                    <a:gd name="T42" fmla="*/ 244 w 262"/>
                    <a:gd name="T43" fmla="*/ 214 h 2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214"/>
                    <a:gd name="T68" fmla="*/ 262 w 262"/>
                    <a:gd name="T69" fmla="*/ 214 h 2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214">
                      <a:moveTo>
                        <a:pt x="12" y="0"/>
                      </a:moveTo>
                      <a:lnTo>
                        <a:pt x="5" y="10"/>
                      </a:lnTo>
                      <a:lnTo>
                        <a:pt x="0" y="22"/>
                      </a:lnTo>
                      <a:lnTo>
                        <a:pt x="0" y="25"/>
                      </a:lnTo>
                      <a:lnTo>
                        <a:pt x="2" y="25"/>
                      </a:lnTo>
                      <a:lnTo>
                        <a:pt x="2" y="27"/>
                      </a:lnTo>
                      <a:lnTo>
                        <a:pt x="7" y="12"/>
                      </a:lnTo>
                      <a:lnTo>
                        <a:pt x="13" y="5"/>
                      </a:lnTo>
                      <a:lnTo>
                        <a:pt x="12" y="5"/>
                      </a:lnTo>
                      <a:lnTo>
                        <a:pt x="12" y="2"/>
                      </a:lnTo>
                      <a:lnTo>
                        <a:pt x="12" y="0"/>
                      </a:lnTo>
                      <a:close/>
                      <a:moveTo>
                        <a:pt x="244" y="214"/>
                      </a:moveTo>
                      <a:lnTo>
                        <a:pt x="249" y="212"/>
                      </a:lnTo>
                      <a:lnTo>
                        <a:pt x="259" y="201"/>
                      </a:lnTo>
                      <a:lnTo>
                        <a:pt x="262" y="199"/>
                      </a:lnTo>
                      <a:lnTo>
                        <a:pt x="262" y="196"/>
                      </a:lnTo>
                      <a:lnTo>
                        <a:pt x="259" y="196"/>
                      </a:lnTo>
                      <a:lnTo>
                        <a:pt x="257" y="199"/>
                      </a:lnTo>
                      <a:lnTo>
                        <a:pt x="247" y="209"/>
                      </a:lnTo>
                      <a:lnTo>
                        <a:pt x="239" y="214"/>
                      </a:lnTo>
                      <a:lnTo>
                        <a:pt x="242" y="214"/>
                      </a:lnTo>
                      <a:lnTo>
                        <a:pt x="244" y="214"/>
                      </a:lnTo>
                      <a:close/>
                    </a:path>
                  </a:pathLst>
                </a:custGeom>
                <a:solidFill>
                  <a:srgbClr val="EBEBEB"/>
                </a:solidFill>
                <a:ln w="9525">
                  <a:noFill/>
                  <a:round/>
                  <a:headEnd/>
                  <a:tailEnd/>
                </a:ln>
              </p:spPr>
              <p:txBody>
                <a:bodyPr/>
                <a:lstStyle/>
                <a:p>
                  <a:endParaRPr lang="en-US"/>
                </a:p>
              </p:txBody>
            </p:sp>
            <p:sp>
              <p:nvSpPr>
                <p:cNvPr id="37538" name="Freeform 1093"/>
                <p:cNvSpPr>
                  <a:spLocks noEditPoints="1"/>
                </p:cNvSpPr>
                <p:nvPr/>
              </p:nvSpPr>
              <p:spPr bwMode="auto">
                <a:xfrm>
                  <a:off x="717" y="2422"/>
                  <a:ext cx="257" cy="209"/>
                </a:xfrm>
                <a:custGeom>
                  <a:avLst/>
                  <a:gdLst>
                    <a:gd name="T0" fmla="*/ 11 w 257"/>
                    <a:gd name="T1" fmla="*/ 0 h 209"/>
                    <a:gd name="T2" fmla="*/ 5 w 257"/>
                    <a:gd name="T3" fmla="*/ 7 h 209"/>
                    <a:gd name="T4" fmla="*/ 0 w 257"/>
                    <a:gd name="T5" fmla="*/ 22 h 209"/>
                    <a:gd name="T6" fmla="*/ 3 w 257"/>
                    <a:gd name="T7" fmla="*/ 25 h 209"/>
                    <a:gd name="T8" fmla="*/ 3 w 257"/>
                    <a:gd name="T9" fmla="*/ 22 h 209"/>
                    <a:gd name="T10" fmla="*/ 10 w 257"/>
                    <a:gd name="T11" fmla="*/ 10 h 209"/>
                    <a:gd name="T12" fmla="*/ 11 w 257"/>
                    <a:gd name="T13" fmla="*/ 5 h 209"/>
                    <a:gd name="T14" fmla="*/ 11 w 257"/>
                    <a:gd name="T15" fmla="*/ 2 h 209"/>
                    <a:gd name="T16" fmla="*/ 11 w 257"/>
                    <a:gd name="T17" fmla="*/ 0 h 209"/>
                    <a:gd name="T18" fmla="*/ 237 w 257"/>
                    <a:gd name="T19" fmla="*/ 209 h 209"/>
                    <a:gd name="T20" fmla="*/ 245 w 257"/>
                    <a:gd name="T21" fmla="*/ 204 h 209"/>
                    <a:gd name="T22" fmla="*/ 255 w 257"/>
                    <a:gd name="T23" fmla="*/ 194 h 209"/>
                    <a:gd name="T24" fmla="*/ 257 w 257"/>
                    <a:gd name="T25" fmla="*/ 191 h 209"/>
                    <a:gd name="T26" fmla="*/ 255 w 257"/>
                    <a:gd name="T27" fmla="*/ 191 h 209"/>
                    <a:gd name="T28" fmla="*/ 255 w 257"/>
                    <a:gd name="T29" fmla="*/ 189 h 209"/>
                    <a:gd name="T30" fmla="*/ 252 w 257"/>
                    <a:gd name="T31" fmla="*/ 189 h 209"/>
                    <a:gd name="T32" fmla="*/ 240 w 257"/>
                    <a:gd name="T33" fmla="*/ 199 h 209"/>
                    <a:gd name="T34" fmla="*/ 232 w 257"/>
                    <a:gd name="T35" fmla="*/ 207 h 209"/>
                    <a:gd name="T36" fmla="*/ 234 w 257"/>
                    <a:gd name="T37" fmla="*/ 207 h 209"/>
                    <a:gd name="T38" fmla="*/ 234 w 257"/>
                    <a:gd name="T39" fmla="*/ 209 h 209"/>
                    <a:gd name="T40" fmla="*/ 237 w 257"/>
                    <a:gd name="T41" fmla="*/ 209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7"/>
                    <a:gd name="T64" fmla="*/ 0 h 209"/>
                    <a:gd name="T65" fmla="*/ 257 w 257"/>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7" h="209">
                      <a:moveTo>
                        <a:pt x="11" y="0"/>
                      </a:moveTo>
                      <a:lnTo>
                        <a:pt x="5" y="7"/>
                      </a:lnTo>
                      <a:lnTo>
                        <a:pt x="0" y="22"/>
                      </a:lnTo>
                      <a:lnTo>
                        <a:pt x="3" y="25"/>
                      </a:lnTo>
                      <a:lnTo>
                        <a:pt x="3" y="22"/>
                      </a:lnTo>
                      <a:lnTo>
                        <a:pt x="10" y="10"/>
                      </a:lnTo>
                      <a:lnTo>
                        <a:pt x="11" y="5"/>
                      </a:lnTo>
                      <a:lnTo>
                        <a:pt x="11" y="2"/>
                      </a:lnTo>
                      <a:lnTo>
                        <a:pt x="11" y="0"/>
                      </a:lnTo>
                      <a:close/>
                      <a:moveTo>
                        <a:pt x="237" y="209"/>
                      </a:moveTo>
                      <a:lnTo>
                        <a:pt x="245" y="204"/>
                      </a:lnTo>
                      <a:lnTo>
                        <a:pt x="255" y="194"/>
                      </a:lnTo>
                      <a:lnTo>
                        <a:pt x="257" y="191"/>
                      </a:lnTo>
                      <a:lnTo>
                        <a:pt x="255" y="191"/>
                      </a:lnTo>
                      <a:lnTo>
                        <a:pt x="255" y="189"/>
                      </a:lnTo>
                      <a:lnTo>
                        <a:pt x="252" y="189"/>
                      </a:lnTo>
                      <a:lnTo>
                        <a:pt x="240" y="199"/>
                      </a:lnTo>
                      <a:lnTo>
                        <a:pt x="232" y="207"/>
                      </a:lnTo>
                      <a:lnTo>
                        <a:pt x="234" y="207"/>
                      </a:lnTo>
                      <a:lnTo>
                        <a:pt x="234" y="209"/>
                      </a:lnTo>
                      <a:lnTo>
                        <a:pt x="237" y="209"/>
                      </a:lnTo>
                      <a:close/>
                    </a:path>
                  </a:pathLst>
                </a:custGeom>
                <a:solidFill>
                  <a:srgbClr val="ECECEC"/>
                </a:solidFill>
                <a:ln w="9525">
                  <a:noFill/>
                  <a:round/>
                  <a:headEnd/>
                  <a:tailEnd/>
                </a:ln>
              </p:spPr>
              <p:txBody>
                <a:bodyPr/>
                <a:lstStyle/>
                <a:p>
                  <a:endParaRPr lang="en-US"/>
                </a:p>
              </p:txBody>
            </p:sp>
            <p:sp>
              <p:nvSpPr>
                <p:cNvPr id="37539" name="Freeform 1094"/>
                <p:cNvSpPr>
                  <a:spLocks noEditPoints="1"/>
                </p:cNvSpPr>
                <p:nvPr/>
              </p:nvSpPr>
              <p:spPr bwMode="auto">
                <a:xfrm>
                  <a:off x="720" y="2427"/>
                  <a:ext cx="249" cy="202"/>
                </a:xfrm>
                <a:custGeom>
                  <a:avLst/>
                  <a:gdLst>
                    <a:gd name="T0" fmla="*/ 8 w 249"/>
                    <a:gd name="T1" fmla="*/ 0 h 202"/>
                    <a:gd name="T2" fmla="*/ 7 w 249"/>
                    <a:gd name="T3" fmla="*/ 5 h 202"/>
                    <a:gd name="T4" fmla="*/ 0 w 249"/>
                    <a:gd name="T5" fmla="*/ 17 h 202"/>
                    <a:gd name="T6" fmla="*/ 0 w 249"/>
                    <a:gd name="T7" fmla="*/ 20 h 202"/>
                    <a:gd name="T8" fmla="*/ 0 w 249"/>
                    <a:gd name="T9" fmla="*/ 22 h 202"/>
                    <a:gd name="T10" fmla="*/ 2 w 249"/>
                    <a:gd name="T11" fmla="*/ 22 h 202"/>
                    <a:gd name="T12" fmla="*/ 2 w 249"/>
                    <a:gd name="T13" fmla="*/ 25 h 202"/>
                    <a:gd name="T14" fmla="*/ 5 w 249"/>
                    <a:gd name="T15" fmla="*/ 20 h 202"/>
                    <a:gd name="T16" fmla="*/ 8 w 249"/>
                    <a:gd name="T17" fmla="*/ 7 h 202"/>
                    <a:gd name="T18" fmla="*/ 12 w 249"/>
                    <a:gd name="T19" fmla="*/ 5 h 202"/>
                    <a:gd name="T20" fmla="*/ 12 w 249"/>
                    <a:gd name="T21" fmla="*/ 2 h 202"/>
                    <a:gd name="T22" fmla="*/ 12 w 249"/>
                    <a:gd name="T23" fmla="*/ 0 h 202"/>
                    <a:gd name="T24" fmla="*/ 8 w 249"/>
                    <a:gd name="T25" fmla="*/ 0 h 202"/>
                    <a:gd name="T26" fmla="*/ 229 w 249"/>
                    <a:gd name="T27" fmla="*/ 202 h 202"/>
                    <a:gd name="T28" fmla="*/ 237 w 249"/>
                    <a:gd name="T29" fmla="*/ 194 h 202"/>
                    <a:gd name="T30" fmla="*/ 249 w 249"/>
                    <a:gd name="T31" fmla="*/ 184 h 202"/>
                    <a:gd name="T32" fmla="*/ 247 w 249"/>
                    <a:gd name="T33" fmla="*/ 184 h 202"/>
                    <a:gd name="T34" fmla="*/ 244 w 249"/>
                    <a:gd name="T35" fmla="*/ 182 h 202"/>
                    <a:gd name="T36" fmla="*/ 234 w 249"/>
                    <a:gd name="T37" fmla="*/ 191 h 202"/>
                    <a:gd name="T38" fmla="*/ 224 w 249"/>
                    <a:gd name="T39" fmla="*/ 199 h 202"/>
                    <a:gd name="T40" fmla="*/ 224 w 249"/>
                    <a:gd name="T41" fmla="*/ 202 h 202"/>
                    <a:gd name="T42" fmla="*/ 227 w 249"/>
                    <a:gd name="T43" fmla="*/ 202 h 202"/>
                    <a:gd name="T44" fmla="*/ 229 w 249"/>
                    <a:gd name="T45" fmla="*/ 202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9"/>
                    <a:gd name="T70" fmla="*/ 0 h 202"/>
                    <a:gd name="T71" fmla="*/ 249 w 249"/>
                    <a:gd name="T72" fmla="*/ 202 h 2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9" h="202">
                      <a:moveTo>
                        <a:pt x="8" y="0"/>
                      </a:moveTo>
                      <a:lnTo>
                        <a:pt x="7" y="5"/>
                      </a:lnTo>
                      <a:lnTo>
                        <a:pt x="0" y="17"/>
                      </a:lnTo>
                      <a:lnTo>
                        <a:pt x="0" y="20"/>
                      </a:lnTo>
                      <a:lnTo>
                        <a:pt x="0" y="22"/>
                      </a:lnTo>
                      <a:lnTo>
                        <a:pt x="2" y="22"/>
                      </a:lnTo>
                      <a:lnTo>
                        <a:pt x="2" y="25"/>
                      </a:lnTo>
                      <a:lnTo>
                        <a:pt x="5" y="20"/>
                      </a:lnTo>
                      <a:lnTo>
                        <a:pt x="8" y="7"/>
                      </a:lnTo>
                      <a:lnTo>
                        <a:pt x="12" y="5"/>
                      </a:lnTo>
                      <a:lnTo>
                        <a:pt x="12" y="2"/>
                      </a:lnTo>
                      <a:lnTo>
                        <a:pt x="12" y="0"/>
                      </a:lnTo>
                      <a:lnTo>
                        <a:pt x="8" y="0"/>
                      </a:lnTo>
                      <a:close/>
                      <a:moveTo>
                        <a:pt x="229" y="202"/>
                      </a:moveTo>
                      <a:lnTo>
                        <a:pt x="237" y="194"/>
                      </a:lnTo>
                      <a:lnTo>
                        <a:pt x="249" y="184"/>
                      </a:lnTo>
                      <a:lnTo>
                        <a:pt x="247" y="184"/>
                      </a:lnTo>
                      <a:lnTo>
                        <a:pt x="244" y="182"/>
                      </a:lnTo>
                      <a:lnTo>
                        <a:pt x="234" y="191"/>
                      </a:lnTo>
                      <a:lnTo>
                        <a:pt x="224" y="199"/>
                      </a:lnTo>
                      <a:lnTo>
                        <a:pt x="224" y="202"/>
                      </a:lnTo>
                      <a:lnTo>
                        <a:pt x="227" y="202"/>
                      </a:lnTo>
                      <a:lnTo>
                        <a:pt x="229" y="202"/>
                      </a:lnTo>
                      <a:close/>
                    </a:path>
                  </a:pathLst>
                </a:custGeom>
                <a:solidFill>
                  <a:srgbClr val="ECECEC"/>
                </a:solidFill>
                <a:ln w="9525">
                  <a:noFill/>
                  <a:round/>
                  <a:headEnd/>
                  <a:tailEnd/>
                </a:ln>
              </p:spPr>
              <p:txBody>
                <a:bodyPr/>
                <a:lstStyle/>
                <a:p>
                  <a:endParaRPr lang="en-US"/>
                </a:p>
              </p:txBody>
            </p:sp>
            <p:sp>
              <p:nvSpPr>
                <p:cNvPr id="37540" name="Freeform 1095"/>
                <p:cNvSpPr>
                  <a:spLocks noEditPoints="1"/>
                </p:cNvSpPr>
                <p:nvPr/>
              </p:nvSpPr>
              <p:spPr bwMode="auto">
                <a:xfrm>
                  <a:off x="722" y="2432"/>
                  <a:ext cx="242" cy="194"/>
                </a:xfrm>
                <a:custGeom>
                  <a:avLst/>
                  <a:gdLst>
                    <a:gd name="T0" fmla="*/ 10 w 242"/>
                    <a:gd name="T1" fmla="*/ 0 h 194"/>
                    <a:gd name="T2" fmla="*/ 6 w 242"/>
                    <a:gd name="T3" fmla="*/ 2 h 194"/>
                    <a:gd name="T4" fmla="*/ 3 w 242"/>
                    <a:gd name="T5" fmla="*/ 15 h 194"/>
                    <a:gd name="T6" fmla="*/ 0 w 242"/>
                    <a:gd name="T7" fmla="*/ 20 h 194"/>
                    <a:gd name="T8" fmla="*/ 3 w 242"/>
                    <a:gd name="T9" fmla="*/ 22 h 194"/>
                    <a:gd name="T10" fmla="*/ 3 w 242"/>
                    <a:gd name="T11" fmla="*/ 25 h 194"/>
                    <a:gd name="T12" fmla="*/ 6 w 242"/>
                    <a:gd name="T13" fmla="*/ 17 h 194"/>
                    <a:gd name="T14" fmla="*/ 13 w 242"/>
                    <a:gd name="T15" fmla="*/ 5 h 194"/>
                    <a:gd name="T16" fmla="*/ 13 w 242"/>
                    <a:gd name="T17" fmla="*/ 2 h 194"/>
                    <a:gd name="T18" fmla="*/ 13 w 242"/>
                    <a:gd name="T19" fmla="*/ 0 h 194"/>
                    <a:gd name="T20" fmla="*/ 10 w 242"/>
                    <a:gd name="T21" fmla="*/ 0 h 194"/>
                    <a:gd name="T22" fmla="*/ 222 w 242"/>
                    <a:gd name="T23" fmla="*/ 194 h 194"/>
                    <a:gd name="T24" fmla="*/ 232 w 242"/>
                    <a:gd name="T25" fmla="*/ 186 h 194"/>
                    <a:gd name="T26" fmla="*/ 242 w 242"/>
                    <a:gd name="T27" fmla="*/ 177 h 194"/>
                    <a:gd name="T28" fmla="*/ 240 w 242"/>
                    <a:gd name="T29" fmla="*/ 177 h 194"/>
                    <a:gd name="T30" fmla="*/ 229 w 242"/>
                    <a:gd name="T31" fmla="*/ 184 h 194"/>
                    <a:gd name="T32" fmla="*/ 220 w 242"/>
                    <a:gd name="T33" fmla="*/ 192 h 194"/>
                    <a:gd name="T34" fmla="*/ 217 w 242"/>
                    <a:gd name="T35" fmla="*/ 192 h 194"/>
                    <a:gd name="T36" fmla="*/ 217 w 242"/>
                    <a:gd name="T37" fmla="*/ 194 h 194"/>
                    <a:gd name="T38" fmla="*/ 220 w 242"/>
                    <a:gd name="T39" fmla="*/ 194 h 194"/>
                    <a:gd name="T40" fmla="*/ 222 w 242"/>
                    <a:gd name="T41" fmla="*/ 19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194"/>
                    <a:gd name="T65" fmla="*/ 242 w 242"/>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194">
                      <a:moveTo>
                        <a:pt x="10" y="0"/>
                      </a:moveTo>
                      <a:lnTo>
                        <a:pt x="6" y="2"/>
                      </a:lnTo>
                      <a:lnTo>
                        <a:pt x="3" y="15"/>
                      </a:lnTo>
                      <a:lnTo>
                        <a:pt x="0" y="20"/>
                      </a:lnTo>
                      <a:lnTo>
                        <a:pt x="3" y="22"/>
                      </a:lnTo>
                      <a:lnTo>
                        <a:pt x="3" y="25"/>
                      </a:lnTo>
                      <a:lnTo>
                        <a:pt x="6" y="17"/>
                      </a:lnTo>
                      <a:lnTo>
                        <a:pt x="13" y="5"/>
                      </a:lnTo>
                      <a:lnTo>
                        <a:pt x="13" y="2"/>
                      </a:lnTo>
                      <a:lnTo>
                        <a:pt x="13" y="0"/>
                      </a:lnTo>
                      <a:lnTo>
                        <a:pt x="10" y="0"/>
                      </a:lnTo>
                      <a:close/>
                      <a:moveTo>
                        <a:pt x="222" y="194"/>
                      </a:moveTo>
                      <a:lnTo>
                        <a:pt x="232" y="186"/>
                      </a:lnTo>
                      <a:lnTo>
                        <a:pt x="242" y="177"/>
                      </a:lnTo>
                      <a:lnTo>
                        <a:pt x="240" y="177"/>
                      </a:lnTo>
                      <a:lnTo>
                        <a:pt x="229" y="184"/>
                      </a:lnTo>
                      <a:lnTo>
                        <a:pt x="220" y="192"/>
                      </a:lnTo>
                      <a:lnTo>
                        <a:pt x="217" y="192"/>
                      </a:lnTo>
                      <a:lnTo>
                        <a:pt x="217" y="194"/>
                      </a:lnTo>
                      <a:lnTo>
                        <a:pt x="220" y="194"/>
                      </a:lnTo>
                      <a:lnTo>
                        <a:pt x="222" y="194"/>
                      </a:lnTo>
                      <a:close/>
                    </a:path>
                  </a:pathLst>
                </a:custGeom>
                <a:solidFill>
                  <a:srgbClr val="EDEDED"/>
                </a:solidFill>
                <a:ln w="9525">
                  <a:noFill/>
                  <a:round/>
                  <a:headEnd/>
                  <a:tailEnd/>
                </a:ln>
              </p:spPr>
              <p:txBody>
                <a:bodyPr/>
                <a:lstStyle/>
                <a:p>
                  <a:endParaRPr lang="en-US"/>
                </a:p>
              </p:txBody>
            </p:sp>
            <p:sp>
              <p:nvSpPr>
                <p:cNvPr id="37541" name="Freeform 1096"/>
                <p:cNvSpPr>
                  <a:spLocks noEditPoints="1"/>
                </p:cNvSpPr>
                <p:nvPr/>
              </p:nvSpPr>
              <p:spPr bwMode="auto">
                <a:xfrm>
                  <a:off x="725" y="2434"/>
                  <a:ext cx="237" cy="190"/>
                </a:xfrm>
                <a:custGeom>
                  <a:avLst/>
                  <a:gdLst>
                    <a:gd name="T0" fmla="*/ 10 w 237"/>
                    <a:gd name="T1" fmla="*/ 0 h 190"/>
                    <a:gd name="T2" fmla="*/ 10 w 237"/>
                    <a:gd name="T3" fmla="*/ 3 h 190"/>
                    <a:gd name="T4" fmla="*/ 3 w 237"/>
                    <a:gd name="T5" fmla="*/ 15 h 190"/>
                    <a:gd name="T6" fmla="*/ 0 w 237"/>
                    <a:gd name="T7" fmla="*/ 23 h 190"/>
                    <a:gd name="T8" fmla="*/ 2 w 237"/>
                    <a:gd name="T9" fmla="*/ 23 h 190"/>
                    <a:gd name="T10" fmla="*/ 2 w 237"/>
                    <a:gd name="T11" fmla="*/ 25 h 190"/>
                    <a:gd name="T12" fmla="*/ 3 w 237"/>
                    <a:gd name="T13" fmla="*/ 25 h 190"/>
                    <a:gd name="T14" fmla="*/ 3 w 237"/>
                    <a:gd name="T15" fmla="*/ 28 h 190"/>
                    <a:gd name="T16" fmla="*/ 7 w 237"/>
                    <a:gd name="T17" fmla="*/ 18 h 190"/>
                    <a:gd name="T18" fmla="*/ 12 w 237"/>
                    <a:gd name="T19" fmla="*/ 5 h 190"/>
                    <a:gd name="T20" fmla="*/ 12 w 237"/>
                    <a:gd name="T21" fmla="*/ 3 h 190"/>
                    <a:gd name="T22" fmla="*/ 10 w 237"/>
                    <a:gd name="T23" fmla="*/ 3 h 190"/>
                    <a:gd name="T24" fmla="*/ 10 w 237"/>
                    <a:gd name="T25" fmla="*/ 0 h 190"/>
                    <a:gd name="T26" fmla="*/ 214 w 237"/>
                    <a:gd name="T27" fmla="*/ 190 h 190"/>
                    <a:gd name="T28" fmla="*/ 217 w 237"/>
                    <a:gd name="T29" fmla="*/ 190 h 190"/>
                    <a:gd name="T30" fmla="*/ 226 w 237"/>
                    <a:gd name="T31" fmla="*/ 182 h 190"/>
                    <a:gd name="T32" fmla="*/ 237 w 237"/>
                    <a:gd name="T33" fmla="*/ 175 h 190"/>
                    <a:gd name="T34" fmla="*/ 234 w 237"/>
                    <a:gd name="T35" fmla="*/ 172 h 190"/>
                    <a:gd name="T36" fmla="*/ 232 w 237"/>
                    <a:gd name="T37" fmla="*/ 172 h 190"/>
                    <a:gd name="T38" fmla="*/ 224 w 237"/>
                    <a:gd name="T39" fmla="*/ 177 h 190"/>
                    <a:gd name="T40" fmla="*/ 214 w 237"/>
                    <a:gd name="T41" fmla="*/ 184 h 190"/>
                    <a:gd name="T42" fmla="*/ 209 w 237"/>
                    <a:gd name="T43" fmla="*/ 190 h 190"/>
                    <a:gd name="T44" fmla="*/ 212 w 237"/>
                    <a:gd name="T45" fmla="*/ 190 h 190"/>
                    <a:gd name="T46" fmla="*/ 214 w 237"/>
                    <a:gd name="T47" fmla="*/ 19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7"/>
                    <a:gd name="T73" fmla="*/ 0 h 190"/>
                    <a:gd name="T74" fmla="*/ 237 w 237"/>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7" h="190">
                      <a:moveTo>
                        <a:pt x="10" y="0"/>
                      </a:moveTo>
                      <a:lnTo>
                        <a:pt x="10" y="3"/>
                      </a:lnTo>
                      <a:lnTo>
                        <a:pt x="3" y="15"/>
                      </a:lnTo>
                      <a:lnTo>
                        <a:pt x="0" y="23"/>
                      </a:lnTo>
                      <a:lnTo>
                        <a:pt x="2" y="23"/>
                      </a:lnTo>
                      <a:lnTo>
                        <a:pt x="2" y="25"/>
                      </a:lnTo>
                      <a:lnTo>
                        <a:pt x="3" y="25"/>
                      </a:lnTo>
                      <a:lnTo>
                        <a:pt x="3" y="28"/>
                      </a:lnTo>
                      <a:lnTo>
                        <a:pt x="7" y="18"/>
                      </a:lnTo>
                      <a:lnTo>
                        <a:pt x="12" y="5"/>
                      </a:lnTo>
                      <a:lnTo>
                        <a:pt x="12" y="3"/>
                      </a:lnTo>
                      <a:lnTo>
                        <a:pt x="10" y="3"/>
                      </a:lnTo>
                      <a:lnTo>
                        <a:pt x="10" y="0"/>
                      </a:lnTo>
                      <a:close/>
                      <a:moveTo>
                        <a:pt x="214" y="190"/>
                      </a:moveTo>
                      <a:lnTo>
                        <a:pt x="217" y="190"/>
                      </a:lnTo>
                      <a:lnTo>
                        <a:pt x="226" y="182"/>
                      </a:lnTo>
                      <a:lnTo>
                        <a:pt x="237" y="175"/>
                      </a:lnTo>
                      <a:lnTo>
                        <a:pt x="234" y="172"/>
                      </a:lnTo>
                      <a:lnTo>
                        <a:pt x="232" y="172"/>
                      </a:lnTo>
                      <a:lnTo>
                        <a:pt x="224" y="177"/>
                      </a:lnTo>
                      <a:lnTo>
                        <a:pt x="214" y="184"/>
                      </a:lnTo>
                      <a:lnTo>
                        <a:pt x="209" y="190"/>
                      </a:lnTo>
                      <a:lnTo>
                        <a:pt x="212" y="190"/>
                      </a:lnTo>
                      <a:lnTo>
                        <a:pt x="214" y="190"/>
                      </a:lnTo>
                      <a:close/>
                    </a:path>
                  </a:pathLst>
                </a:custGeom>
                <a:solidFill>
                  <a:srgbClr val="EDEDED"/>
                </a:solidFill>
                <a:ln w="9525">
                  <a:noFill/>
                  <a:round/>
                  <a:headEnd/>
                  <a:tailEnd/>
                </a:ln>
              </p:spPr>
              <p:txBody>
                <a:bodyPr/>
                <a:lstStyle/>
                <a:p>
                  <a:endParaRPr lang="en-US"/>
                </a:p>
              </p:txBody>
            </p:sp>
            <p:sp>
              <p:nvSpPr>
                <p:cNvPr id="37542" name="Freeform 1097"/>
                <p:cNvSpPr>
                  <a:spLocks noEditPoints="1"/>
                </p:cNvSpPr>
                <p:nvPr/>
              </p:nvSpPr>
              <p:spPr bwMode="auto">
                <a:xfrm>
                  <a:off x="728" y="2439"/>
                  <a:ext cx="229" cy="185"/>
                </a:xfrm>
                <a:custGeom>
                  <a:avLst/>
                  <a:gdLst>
                    <a:gd name="T0" fmla="*/ 9 w 229"/>
                    <a:gd name="T1" fmla="*/ 0 h 185"/>
                    <a:gd name="T2" fmla="*/ 4 w 229"/>
                    <a:gd name="T3" fmla="*/ 13 h 185"/>
                    <a:gd name="T4" fmla="*/ 0 w 229"/>
                    <a:gd name="T5" fmla="*/ 23 h 185"/>
                    <a:gd name="T6" fmla="*/ 0 w 229"/>
                    <a:gd name="T7" fmla="*/ 24 h 185"/>
                    <a:gd name="T8" fmla="*/ 4 w 229"/>
                    <a:gd name="T9" fmla="*/ 24 h 185"/>
                    <a:gd name="T10" fmla="*/ 9 w 229"/>
                    <a:gd name="T11" fmla="*/ 13 h 185"/>
                    <a:gd name="T12" fmla="*/ 12 w 229"/>
                    <a:gd name="T13" fmla="*/ 5 h 185"/>
                    <a:gd name="T14" fmla="*/ 12 w 229"/>
                    <a:gd name="T15" fmla="*/ 3 h 185"/>
                    <a:gd name="T16" fmla="*/ 9 w 229"/>
                    <a:gd name="T17" fmla="*/ 0 h 185"/>
                    <a:gd name="T18" fmla="*/ 206 w 229"/>
                    <a:gd name="T19" fmla="*/ 185 h 185"/>
                    <a:gd name="T20" fmla="*/ 211 w 229"/>
                    <a:gd name="T21" fmla="*/ 179 h 185"/>
                    <a:gd name="T22" fmla="*/ 221 w 229"/>
                    <a:gd name="T23" fmla="*/ 172 h 185"/>
                    <a:gd name="T24" fmla="*/ 229 w 229"/>
                    <a:gd name="T25" fmla="*/ 167 h 185"/>
                    <a:gd name="T26" fmla="*/ 226 w 229"/>
                    <a:gd name="T27" fmla="*/ 167 h 185"/>
                    <a:gd name="T28" fmla="*/ 226 w 229"/>
                    <a:gd name="T29" fmla="*/ 165 h 185"/>
                    <a:gd name="T30" fmla="*/ 223 w 229"/>
                    <a:gd name="T31" fmla="*/ 165 h 185"/>
                    <a:gd name="T32" fmla="*/ 219 w 229"/>
                    <a:gd name="T33" fmla="*/ 170 h 185"/>
                    <a:gd name="T34" fmla="*/ 209 w 229"/>
                    <a:gd name="T35" fmla="*/ 177 h 185"/>
                    <a:gd name="T36" fmla="*/ 201 w 229"/>
                    <a:gd name="T37" fmla="*/ 182 h 185"/>
                    <a:gd name="T38" fmla="*/ 203 w 229"/>
                    <a:gd name="T39" fmla="*/ 182 h 185"/>
                    <a:gd name="T40" fmla="*/ 206 w 229"/>
                    <a:gd name="T41" fmla="*/ 185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9"/>
                    <a:gd name="T64" fmla="*/ 0 h 185"/>
                    <a:gd name="T65" fmla="*/ 229 w 229"/>
                    <a:gd name="T66" fmla="*/ 185 h 1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9" h="185">
                      <a:moveTo>
                        <a:pt x="9" y="0"/>
                      </a:moveTo>
                      <a:lnTo>
                        <a:pt x="4" y="13"/>
                      </a:lnTo>
                      <a:lnTo>
                        <a:pt x="0" y="23"/>
                      </a:lnTo>
                      <a:lnTo>
                        <a:pt x="0" y="24"/>
                      </a:lnTo>
                      <a:lnTo>
                        <a:pt x="4" y="24"/>
                      </a:lnTo>
                      <a:lnTo>
                        <a:pt x="9" y="13"/>
                      </a:lnTo>
                      <a:lnTo>
                        <a:pt x="12" y="5"/>
                      </a:lnTo>
                      <a:lnTo>
                        <a:pt x="12" y="3"/>
                      </a:lnTo>
                      <a:lnTo>
                        <a:pt x="9" y="0"/>
                      </a:lnTo>
                      <a:close/>
                      <a:moveTo>
                        <a:pt x="206" y="185"/>
                      </a:moveTo>
                      <a:lnTo>
                        <a:pt x="211" y="179"/>
                      </a:lnTo>
                      <a:lnTo>
                        <a:pt x="221" y="172"/>
                      </a:lnTo>
                      <a:lnTo>
                        <a:pt x="229" y="167"/>
                      </a:lnTo>
                      <a:lnTo>
                        <a:pt x="226" y="167"/>
                      </a:lnTo>
                      <a:lnTo>
                        <a:pt x="226" y="165"/>
                      </a:lnTo>
                      <a:lnTo>
                        <a:pt x="223" y="165"/>
                      </a:lnTo>
                      <a:lnTo>
                        <a:pt x="219" y="170"/>
                      </a:lnTo>
                      <a:lnTo>
                        <a:pt x="209" y="177"/>
                      </a:lnTo>
                      <a:lnTo>
                        <a:pt x="201" y="182"/>
                      </a:lnTo>
                      <a:lnTo>
                        <a:pt x="203" y="182"/>
                      </a:lnTo>
                      <a:lnTo>
                        <a:pt x="206" y="185"/>
                      </a:lnTo>
                      <a:close/>
                    </a:path>
                  </a:pathLst>
                </a:custGeom>
                <a:solidFill>
                  <a:srgbClr val="EEEEEE"/>
                </a:solidFill>
                <a:ln w="9525">
                  <a:noFill/>
                  <a:round/>
                  <a:headEnd/>
                  <a:tailEnd/>
                </a:ln>
              </p:spPr>
              <p:txBody>
                <a:bodyPr/>
                <a:lstStyle/>
                <a:p>
                  <a:endParaRPr lang="en-US"/>
                </a:p>
              </p:txBody>
            </p:sp>
            <p:sp>
              <p:nvSpPr>
                <p:cNvPr id="37543" name="Freeform 1098"/>
                <p:cNvSpPr>
                  <a:spLocks noEditPoints="1"/>
                </p:cNvSpPr>
                <p:nvPr/>
              </p:nvSpPr>
              <p:spPr bwMode="auto">
                <a:xfrm>
                  <a:off x="732" y="2444"/>
                  <a:ext cx="219" cy="177"/>
                </a:xfrm>
                <a:custGeom>
                  <a:avLst/>
                  <a:gdLst>
                    <a:gd name="T0" fmla="*/ 8 w 219"/>
                    <a:gd name="T1" fmla="*/ 0 h 177"/>
                    <a:gd name="T2" fmla="*/ 5 w 219"/>
                    <a:gd name="T3" fmla="*/ 8 h 177"/>
                    <a:gd name="T4" fmla="*/ 0 w 219"/>
                    <a:gd name="T5" fmla="*/ 19 h 177"/>
                    <a:gd name="T6" fmla="*/ 0 w 219"/>
                    <a:gd name="T7" fmla="*/ 23 h 177"/>
                    <a:gd name="T8" fmla="*/ 3 w 219"/>
                    <a:gd name="T9" fmla="*/ 23 h 177"/>
                    <a:gd name="T10" fmla="*/ 3 w 219"/>
                    <a:gd name="T11" fmla="*/ 24 h 177"/>
                    <a:gd name="T12" fmla="*/ 5 w 219"/>
                    <a:gd name="T13" fmla="*/ 23 h 177"/>
                    <a:gd name="T14" fmla="*/ 8 w 219"/>
                    <a:gd name="T15" fmla="*/ 10 h 177"/>
                    <a:gd name="T16" fmla="*/ 13 w 219"/>
                    <a:gd name="T17" fmla="*/ 5 h 177"/>
                    <a:gd name="T18" fmla="*/ 10 w 219"/>
                    <a:gd name="T19" fmla="*/ 3 h 177"/>
                    <a:gd name="T20" fmla="*/ 10 w 219"/>
                    <a:gd name="T21" fmla="*/ 0 h 177"/>
                    <a:gd name="T22" fmla="*/ 8 w 219"/>
                    <a:gd name="T23" fmla="*/ 0 h 177"/>
                    <a:gd name="T24" fmla="*/ 197 w 219"/>
                    <a:gd name="T25" fmla="*/ 177 h 177"/>
                    <a:gd name="T26" fmla="*/ 205 w 219"/>
                    <a:gd name="T27" fmla="*/ 172 h 177"/>
                    <a:gd name="T28" fmla="*/ 215 w 219"/>
                    <a:gd name="T29" fmla="*/ 165 h 177"/>
                    <a:gd name="T30" fmla="*/ 219 w 219"/>
                    <a:gd name="T31" fmla="*/ 160 h 177"/>
                    <a:gd name="T32" fmla="*/ 217 w 219"/>
                    <a:gd name="T33" fmla="*/ 160 h 177"/>
                    <a:gd name="T34" fmla="*/ 217 w 219"/>
                    <a:gd name="T35" fmla="*/ 157 h 177"/>
                    <a:gd name="T36" fmla="*/ 215 w 219"/>
                    <a:gd name="T37" fmla="*/ 157 h 177"/>
                    <a:gd name="T38" fmla="*/ 202 w 219"/>
                    <a:gd name="T39" fmla="*/ 169 h 177"/>
                    <a:gd name="T40" fmla="*/ 192 w 219"/>
                    <a:gd name="T41" fmla="*/ 174 h 177"/>
                    <a:gd name="T42" fmla="*/ 195 w 219"/>
                    <a:gd name="T43" fmla="*/ 174 h 177"/>
                    <a:gd name="T44" fmla="*/ 195 w 219"/>
                    <a:gd name="T45" fmla="*/ 177 h 177"/>
                    <a:gd name="T46" fmla="*/ 197 w 219"/>
                    <a:gd name="T47" fmla="*/ 177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77"/>
                    <a:gd name="T74" fmla="*/ 219 w 219"/>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77">
                      <a:moveTo>
                        <a:pt x="8" y="0"/>
                      </a:moveTo>
                      <a:lnTo>
                        <a:pt x="5" y="8"/>
                      </a:lnTo>
                      <a:lnTo>
                        <a:pt x="0" y="19"/>
                      </a:lnTo>
                      <a:lnTo>
                        <a:pt x="0" y="23"/>
                      </a:lnTo>
                      <a:lnTo>
                        <a:pt x="3" y="23"/>
                      </a:lnTo>
                      <a:lnTo>
                        <a:pt x="3" y="24"/>
                      </a:lnTo>
                      <a:lnTo>
                        <a:pt x="5" y="23"/>
                      </a:lnTo>
                      <a:lnTo>
                        <a:pt x="8" y="10"/>
                      </a:lnTo>
                      <a:lnTo>
                        <a:pt x="13" y="5"/>
                      </a:lnTo>
                      <a:lnTo>
                        <a:pt x="10" y="3"/>
                      </a:lnTo>
                      <a:lnTo>
                        <a:pt x="10" y="0"/>
                      </a:lnTo>
                      <a:lnTo>
                        <a:pt x="8" y="0"/>
                      </a:lnTo>
                      <a:close/>
                      <a:moveTo>
                        <a:pt x="197" y="177"/>
                      </a:moveTo>
                      <a:lnTo>
                        <a:pt x="205" y="172"/>
                      </a:lnTo>
                      <a:lnTo>
                        <a:pt x="215" y="165"/>
                      </a:lnTo>
                      <a:lnTo>
                        <a:pt x="219" y="160"/>
                      </a:lnTo>
                      <a:lnTo>
                        <a:pt x="217" y="160"/>
                      </a:lnTo>
                      <a:lnTo>
                        <a:pt x="217" y="157"/>
                      </a:lnTo>
                      <a:lnTo>
                        <a:pt x="215" y="157"/>
                      </a:lnTo>
                      <a:lnTo>
                        <a:pt x="202" y="169"/>
                      </a:lnTo>
                      <a:lnTo>
                        <a:pt x="192" y="174"/>
                      </a:lnTo>
                      <a:lnTo>
                        <a:pt x="195" y="174"/>
                      </a:lnTo>
                      <a:lnTo>
                        <a:pt x="195" y="177"/>
                      </a:lnTo>
                      <a:lnTo>
                        <a:pt x="197" y="177"/>
                      </a:lnTo>
                      <a:close/>
                    </a:path>
                  </a:pathLst>
                </a:custGeom>
                <a:solidFill>
                  <a:srgbClr val="EEEEEE"/>
                </a:solidFill>
                <a:ln w="9525">
                  <a:noFill/>
                  <a:round/>
                  <a:headEnd/>
                  <a:tailEnd/>
                </a:ln>
              </p:spPr>
              <p:txBody>
                <a:bodyPr/>
                <a:lstStyle/>
                <a:p>
                  <a:endParaRPr lang="en-US"/>
                </a:p>
              </p:txBody>
            </p:sp>
            <p:sp>
              <p:nvSpPr>
                <p:cNvPr id="37544" name="Freeform 1099"/>
                <p:cNvSpPr>
                  <a:spLocks noEditPoints="1"/>
                </p:cNvSpPr>
                <p:nvPr/>
              </p:nvSpPr>
              <p:spPr bwMode="auto">
                <a:xfrm>
                  <a:off x="735" y="2449"/>
                  <a:ext cx="212" cy="169"/>
                </a:xfrm>
                <a:custGeom>
                  <a:avLst/>
                  <a:gdLst>
                    <a:gd name="T0" fmla="*/ 10 w 212"/>
                    <a:gd name="T1" fmla="*/ 0 h 169"/>
                    <a:gd name="T2" fmla="*/ 5 w 212"/>
                    <a:gd name="T3" fmla="*/ 5 h 169"/>
                    <a:gd name="T4" fmla="*/ 2 w 212"/>
                    <a:gd name="T5" fmla="*/ 18 h 169"/>
                    <a:gd name="T6" fmla="*/ 0 w 212"/>
                    <a:gd name="T7" fmla="*/ 19 h 169"/>
                    <a:gd name="T8" fmla="*/ 2 w 212"/>
                    <a:gd name="T9" fmla="*/ 23 h 169"/>
                    <a:gd name="T10" fmla="*/ 2 w 212"/>
                    <a:gd name="T11" fmla="*/ 24 h 169"/>
                    <a:gd name="T12" fmla="*/ 5 w 212"/>
                    <a:gd name="T13" fmla="*/ 24 h 169"/>
                    <a:gd name="T14" fmla="*/ 5 w 212"/>
                    <a:gd name="T15" fmla="*/ 18 h 169"/>
                    <a:gd name="T16" fmla="*/ 10 w 212"/>
                    <a:gd name="T17" fmla="*/ 8 h 169"/>
                    <a:gd name="T18" fmla="*/ 12 w 212"/>
                    <a:gd name="T19" fmla="*/ 3 h 169"/>
                    <a:gd name="T20" fmla="*/ 10 w 212"/>
                    <a:gd name="T21" fmla="*/ 3 h 169"/>
                    <a:gd name="T22" fmla="*/ 10 w 212"/>
                    <a:gd name="T23" fmla="*/ 0 h 169"/>
                    <a:gd name="T24" fmla="*/ 189 w 212"/>
                    <a:gd name="T25" fmla="*/ 169 h 169"/>
                    <a:gd name="T26" fmla="*/ 199 w 212"/>
                    <a:gd name="T27" fmla="*/ 164 h 169"/>
                    <a:gd name="T28" fmla="*/ 212 w 212"/>
                    <a:gd name="T29" fmla="*/ 152 h 169"/>
                    <a:gd name="T30" fmla="*/ 209 w 212"/>
                    <a:gd name="T31" fmla="*/ 152 h 169"/>
                    <a:gd name="T32" fmla="*/ 209 w 212"/>
                    <a:gd name="T33" fmla="*/ 149 h 169"/>
                    <a:gd name="T34" fmla="*/ 196 w 212"/>
                    <a:gd name="T35" fmla="*/ 160 h 169"/>
                    <a:gd name="T36" fmla="*/ 184 w 212"/>
                    <a:gd name="T37" fmla="*/ 167 h 169"/>
                    <a:gd name="T38" fmla="*/ 187 w 212"/>
                    <a:gd name="T39" fmla="*/ 167 h 169"/>
                    <a:gd name="T40" fmla="*/ 187 w 212"/>
                    <a:gd name="T41" fmla="*/ 169 h 169"/>
                    <a:gd name="T42" fmla="*/ 189 w 212"/>
                    <a:gd name="T43" fmla="*/ 169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2"/>
                    <a:gd name="T67" fmla="*/ 0 h 169"/>
                    <a:gd name="T68" fmla="*/ 212 w 212"/>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2" h="169">
                      <a:moveTo>
                        <a:pt x="10" y="0"/>
                      </a:moveTo>
                      <a:lnTo>
                        <a:pt x="5" y="5"/>
                      </a:lnTo>
                      <a:lnTo>
                        <a:pt x="2" y="18"/>
                      </a:lnTo>
                      <a:lnTo>
                        <a:pt x="0" y="19"/>
                      </a:lnTo>
                      <a:lnTo>
                        <a:pt x="2" y="23"/>
                      </a:lnTo>
                      <a:lnTo>
                        <a:pt x="2" y="24"/>
                      </a:lnTo>
                      <a:lnTo>
                        <a:pt x="5" y="24"/>
                      </a:lnTo>
                      <a:lnTo>
                        <a:pt x="5" y="18"/>
                      </a:lnTo>
                      <a:lnTo>
                        <a:pt x="10" y="8"/>
                      </a:lnTo>
                      <a:lnTo>
                        <a:pt x="12" y="3"/>
                      </a:lnTo>
                      <a:lnTo>
                        <a:pt x="10" y="3"/>
                      </a:lnTo>
                      <a:lnTo>
                        <a:pt x="10" y="0"/>
                      </a:lnTo>
                      <a:close/>
                      <a:moveTo>
                        <a:pt x="189" y="169"/>
                      </a:moveTo>
                      <a:lnTo>
                        <a:pt x="199" y="164"/>
                      </a:lnTo>
                      <a:lnTo>
                        <a:pt x="212" y="152"/>
                      </a:lnTo>
                      <a:lnTo>
                        <a:pt x="209" y="152"/>
                      </a:lnTo>
                      <a:lnTo>
                        <a:pt x="209" y="149"/>
                      </a:lnTo>
                      <a:lnTo>
                        <a:pt x="196" y="160"/>
                      </a:lnTo>
                      <a:lnTo>
                        <a:pt x="184" y="167"/>
                      </a:lnTo>
                      <a:lnTo>
                        <a:pt x="187" y="167"/>
                      </a:lnTo>
                      <a:lnTo>
                        <a:pt x="187" y="169"/>
                      </a:lnTo>
                      <a:lnTo>
                        <a:pt x="189" y="169"/>
                      </a:lnTo>
                      <a:close/>
                    </a:path>
                  </a:pathLst>
                </a:custGeom>
                <a:solidFill>
                  <a:srgbClr val="EFEFEF"/>
                </a:solidFill>
                <a:ln w="9525">
                  <a:noFill/>
                  <a:round/>
                  <a:headEnd/>
                  <a:tailEnd/>
                </a:ln>
              </p:spPr>
              <p:txBody>
                <a:bodyPr/>
                <a:lstStyle/>
                <a:p>
                  <a:endParaRPr lang="en-US"/>
                </a:p>
              </p:txBody>
            </p:sp>
            <p:sp>
              <p:nvSpPr>
                <p:cNvPr id="37545" name="Freeform 1100"/>
                <p:cNvSpPr>
                  <a:spLocks noEditPoints="1"/>
                </p:cNvSpPr>
                <p:nvPr/>
              </p:nvSpPr>
              <p:spPr bwMode="auto">
                <a:xfrm>
                  <a:off x="740" y="2452"/>
                  <a:ext cx="204" cy="164"/>
                </a:xfrm>
                <a:custGeom>
                  <a:avLst/>
                  <a:gdLst>
                    <a:gd name="T0" fmla="*/ 7 w 204"/>
                    <a:gd name="T1" fmla="*/ 0 h 164"/>
                    <a:gd name="T2" fmla="*/ 5 w 204"/>
                    <a:gd name="T3" fmla="*/ 5 h 164"/>
                    <a:gd name="T4" fmla="*/ 0 w 204"/>
                    <a:gd name="T5" fmla="*/ 15 h 164"/>
                    <a:gd name="T6" fmla="*/ 0 w 204"/>
                    <a:gd name="T7" fmla="*/ 21 h 164"/>
                    <a:gd name="T8" fmla="*/ 0 w 204"/>
                    <a:gd name="T9" fmla="*/ 25 h 164"/>
                    <a:gd name="T10" fmla="*/ 2 w 204"/>
                    <a:gd name="T11" fmla="*/ 25 h 164"/>
                    <a:gd name="T12" fmla="*/ 2 w 204"/>
                    <a:gd name="T13" fmla="*/ 28 h 164"/>
                    <a:gd name="T14" fmla="*/ 10 w 204"/>
                    <a:gd name="T15" fmla="*/ 5 h 164"/>
                    <a:gd name="T16" fmla="*/ 10 w 204"/>
                    <a:gd name="T17" fmla="*/ 2 h 164"/>
                    <a:gd name="T18" fmla="*/ 7 w 204"/>
                    <a:gd name="T19" fmla="*/ 2 h 164"/>
                    <a:gd name="T20" fmla="*/ 7 w 204"/>
                    <a:gd name="T21" fmla="*/ 0 h 164"/>
                    <a:gd name="T22" fmla="*/ 179 w 204"/>
                    <a:gd name="T23" fmla="*/ 164 h 164"/>
                    <a:gd name="T24" fmla="*/ 191 w 204"/>
                    <a:gd name="T25" fmla="*/ 157 h 164"/>
                    <a:gd name="T26" fmla="*/ 204 w 204"/>
                    <a:gd name="T27" fmla="*/ 146 h 164"/>
                    <a:gd name="T28" fmla="*/ 202 w 204"/>
                    <a:gd name="T29" fmla="*/ 146 h 164"/>
                    <a:gd name="T30" fmla="*/ 199 w 204"/>
                    <a:gd name="T31" fmla="*/ 146 h 164"/>
                    <a:gd name="T32" fmla="*/ 199 w 204"/>
                    <a:gd name="T33" fmla="*/ 144 h 164"/>
                    <a:gd name="T34" fmla="*/ 189 w 204"/>
                    <a:gd name="T35" fmla="*/ 154 h 164"/>
                    <a:gd name="T36" fmla="*/ 174 w 204"/>
                    <a:gd name="T37" fmla="*/ 161 h 164"/>
                    <a:gd name="T38" fmla="*/ 177 w 204"/>
                    <a:gd name="T39" fmla="*/ 164 h 164"/>
                    <a:gd name="T40" fmla="*/ 179 w 204"/>
                    <a:gd name="T41" fmla="*/ 164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64"/>
                    <a:gd name="T65" fmla="*/ 204 w 204"/>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64">
                      <a:moveTo>
                        <a:pt x="7" y="0"/>
                      </a:moveTo>
                      <a:lnTo>
                        <a:pt x="5" y="5"/>
                      </a:lnTo>
                      <a:lnTo>
                        <a:pt x="0" y="15"/>
                      </a:lnTo>
                      <a:lnTo>
                        <a:pt x="0" y="21"/>
                      </a:lnTo>
                      <a:lnTo>
                        <a:pt x="0" y="25"/>
                      </a:lnTo>
                      <a:lnTo>
                        <a:pt x="2" y="25"/>
                      </a:lnTo>
                      <a:lnTo>
                        <a:pt x="2" y="28"/>
                      </a:lnTo>
                      <a:lnTo>
                        <a:pt x="10" y="5"/>
                      </a:lnTo>
                      <a:lnTo>
                        <a:pt x="10" y="2"/>
                      </a:lnTo>
                      <a:lnTo>
                        <a:pt x="7" y="2"/>
                      </a:lnTo>
                      <a:lnTo>
                        <a:pt x="7" y="0"/>
                      </a:lnTo>
                      <a:close/>
                      <a:moveTo>
                        <a:pt x="179" y="164"/>
                      </a:moveTo>
                      <a:lnTo>
                        <a:pt x="191" y="157"/>
                      </a:lnTo>
                      <a:lnTo>
                        <a:pt x="204" y="146"/>
                      </a:lnTo>
                      <a:lnTo>
                        <a:pt x="202" y="146"/>
                      </a:lnTo>
                      <a:lnTo>
                        <a:pt x="199" y="146"/>
                      </a:lnTo>
                      <a:lnTo>
                        <a:pt x="199" y="144"/>
                      </a:lnTo>
                      <a:lnTo>
                        <a:pt x="189" y="154"/>
                      </a:lnTo>
                      <a:lnTo>
                        <a:pt x="174" y="161"/>
                      </a:lnTo>
                      <a:lnTo>
                        <a:pt x="177" y="164"/>
                      </a:lnTo>
                      <a:lnTo>
                        <a:pt x="179" y="164"/>
                      </a:lnTo>
                      <a:close/>
                    </a:path>
                  </a:pathLst>
                </a:custGeom>
                <a:solidFill>
                  <a:srgbClr val="EFEFEF"/>
                </a:solidFill>
                <a:ln w="9525">
                  <a:noFill/>
                  <a:round/>
                  <a:headEnd/>
                  <a:tailEnd/>
                </a:ln>
              </p:spPr>
              <p:txBody>
                <a:bodyPr/>
                <a:lstStyle/>
                <a:p>
                  <a:endParaRPr lang="en-US"/>
                </a:p>
              </p:txBody>
            </p:sp>
            <p:sp>
              <p:nvSpPr>
                <p:cNvPr id="37546" name="Freeform 1101"/>
                <p:cNvSpPr>
                  <a:spLocks noEditPoints="1"/>
                </p:cNvSpPr>
                <p:nvPr/>
              </p:nvSpPr>
              <p:spPr bwMode="auto">
                <a:xfrm>
                  <a:off x="742" y="2457"/>
                  <a:ext cx="197" cy="156"/>
                </a:xfrm>
                <a:custGeom>
                  <a:avLst/>
                  <a:gdLst>
                    <a:gd name="T0" fmla="*/ 8 w 197"/>
                    <a:gd name="T1" fmla="*/ 0 h 156"/>
                    <a:gd name="T2" fmla="*/ 0 w 197"/>
                    <a:gd name="T3" fmla="*/ 23 h 156"/>
                    <a:gd name="T4" fmla="*/ 3 w 197"/>
                    <a:gd name="T5" fmla="*/ 23 h 156"/>
                    <a:gd name="T6" fmla="*/ 3 w 197"/>
                    <a:gd name="T7" fmla="*/ 25 h 156"/>
                    <a:gd name="T8" fmla="*/ 10 w 197"/>
                    <a:gd name="T9" fmla="*/ 2 h 156"/>
                    <a:gd name="T10" fmla="*/ 8 w 197"/>
                    <a:gd name="T11" fmla="*/ 2 h 156"/>
                    <a:gd name="T12" fmla="*/ 8 w 197"/>
                    <a:gd name="T13" fmla="*/ 0 h 156"/>
                    <a:gd name="T14" fmla="*/ 172 w 197"/>
                    <a:gd name="T15" fmla="*/ 156 h 156"/>
                    <a:gd name="T16" fmla="*/ 187 w 197"/>
                    <a:gd name="T17" fmla="*/ 149 h 156"/>
                    <a:gd name="T18" fmla="*/ 197 w 197"/>
                    <a:gd name="T19" fmla="*/ 139 h 156"/>
                    <a:gd name="T20" fmla="*/ 195 w 197"/>
                    <a:gd name="T21" fmla="*/ 139 h 156"/>
                    <a:gd name="T22" fmla="*/ 192 w 197"/>
                    <a:gd name="T23" fmla="*/ 139 h 156"/>
                    <a:gd name="T24" fmla="*/ 192 w 197"/>
                    <a:gd name="T25" fmla="*/ 136 h 156"/>
                    <a:gd name="T26" fmla="*/ 185 w 197"/>
                    <a:gd name="T27" fmla="*/ 144 h 156"/>
                    <a:gd name="T28" fmla="*/ 167 w 197"/>
                    <a:gd name="T29" fmla="*/ 154 h 156"/>
                    <a:gd name="T30" fmla="*/ 169 w 197"/>
                    <a:gd name="T31" fmla="*/ 156 h 156"/>
                    <a:gd name="T32" fmla="*/ 172 w 197"/>
                    <a:gd name="T33" fmla="*/ 156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7"/>
                    <a:gd name="T52" fmla="*/ 0 h 156"/>
                    <a:gd name="T53" fmla="*/ 197 w 197"/>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7" h="156">
                      <a:moveTo>
                        <a:pt x="8" y="0"/>
                      </a:moveTo>
                      <a:lnTo>
                        <a:pt x="0" y="23"/>
                      </a:lnTo>
                      <a:lnTo>
                        <a:pt x="3" y="23"/>
                      </a:lnTo>
                      <a:lnTo>
                        <a:pt x="3" y="25"/>
                      </a:lnTo>
                      <a:lnTo>
                        <a:pt x="10" y="2"/>
                      </a:lnTo>
                      <a:lnTo>
                        <a:pt x="8" y="2"/>
                      </a:lnTo>
                      <a:lnTo>
                        <a:pt x="8" y="0"/>
                      </a:lnTo>
                      <a:close/>
                      <a:moveTo>
                        <a:pt x="172" y="156"/>
                      </a:moveTo>
                      <a:lnTo>
                        <a:pt x="187" y="149"/>
                      </a:lnTo>
                      <a:lnTo>
                        <a:pt x="197" y="139"/>
                      </a:lnTo>
                      <a:lnTo>
                        <a:pt x="195" y="139"/>
                      </a:lnTo>
                      <a:lnTo>
                        <a:pt x="192" y="139"/>
                      </a:lnTo>
                      <a:lnTo>
                        <a:pt x="192" y="136"/>
                      </a:lnTo>
                      <a:lnTo>
                        <a:pt x="185" y="144"/>
                      </a:lnTo>
                      <a:lnTo>
                        <a:pt x="167" y="154"/>
                      </a:lnTo>
                      <a:lnTo>
                        <a:pt x="169" y="156"/>
                      </a:lnTo>
                      <a:lnTo>
                        <a:pt x="172" y="156"/>
                      </a:lnTo>
                      <a:close/>
                    </a:path>
                  </a:pathLst>
                </a:custGeom>
                <a:solidFill>
                  <a:srgbClr val="F0F0F0"/>
                </a:solidFill>
                <a:ln w="9525">
                  <a:noFill/>
                  <a:round/>
                  <a:headEnd/>
                  <a:tailEnd/>
                </a:ln>
              </p:spPr>
              <p:txBody>
                <a:bodyPr/>
                <a:lstStyle/>
                <a:p>
                  <a:endParaRPr lang="en-US"/>
                </a:p>
              </p:txBody>
            </p:sp>
            <p:sp>
              <p:nvSpPr>
                <p:cNvPr id="37547" name="Freeform 1102"/>
                <p:cNvSpPr>
                  <a:spLocks noEditPoints="1"/>
                </p:cNvSpPr>
                <p:nvPr/>
              </p:nvSpPr>
              <p:spPr bwMode="auto">
                <a:xfrm>
                  <a:off x="745" y="2459"/>
                  <a:ext cx="189" cy="152"/>
                </a:xfrm>
                <a:custGeom>
                  <a:avLst/>
                  <a:gdLst>
                    <a:gd name="T0" fmla="*/ 7 w 189"/>
                    <a:gd name="T1" fmla="*/ 0 h 152"/>
                    <a:gd name="T2" fmla="*/ 0 w 189"/>
                    <a:gd name="T3" fmla="*/ 23 h 152"/>
                    <a:gd name="T4" fmla="*/ 2 w 189"/>
                    <a:gd name="T5" fmla="*/ 24 h 152"/>
                    <a:gd name="T6" fmla="*/ 2 w 189"/>
                    <a:gd name="T7" fmla="*/ 28 h 152"/>
                    <a:gd name="T8" fmla="*/ 5 w 189"/>
                    <a:gd name="T9" fmla="*/ 28 h 152"/>
                    <a:gd name="T10" fmla="*/ 5 w 189"/>
                    <a:gd name="T11" fmla="*/ 23 h 152"/>
                    <a:gd name="T12" fmla="*/ 10 w 189"/>
                    <a:gd name="T13" fmla="*/ 4 h 152"/>
                    <a:gd name="T14" fmla="*/ 10 w 189"/>
                    <a:gd name="T15" fmla="*/ 3 h 152"/>
                    <a:gd name="T16" fmla="*/ 7 w 189"/>
                    <a:gd name="T17" fmla="*/ 3 h 152"/>
                    <a:gd name="T18" fmla="*/ 7 w 189"/>
                    <a:gd name="T19" fmla="*/ 0 h 152"/>
                    <a:gd name="T20" fmla="*/ 164 w 189"/>
                    <a:gd name="T21" fmla="*/ 152 h 152"/>
                    <a:gd name="T22" fmla="*/ 182 w 189"/>
                    <a:gd name="T23" fmla="*/ 142 h 152"/>
                    <a:gd name="T24" fmla="*/ 189 w 189"/>
                    <a:gd name="T25" fmla="*/ 134 h 152"/>
                    <a:gd name="T26" fmla="*/ 186 w 189"/>
                    <a:gd name="T27" fmla="*/ 134 h 152"/>
                    <a:gd name="T28" fmla="*/ 179 w 189"/>
                    <a:gd name="T29" fmla="*/ 139 h 152"/>
                    <a:gd name="T30" fmla="*/ 159 w 189"/>
                    <a:gd name="T31" fmla="*/ 150 h 152"/>
                    <a:gd name="T32" fmla="*/ 159 w 189"/>
                    <a:gd name="T33" fmla="*/ 152 h 152"/>
                    <a:gd name="T34" fmla="*/ 161 w 189"/>
                    <a:gd name="T35" fmla="*/ 152 h 152"/>
                    <a:gd name="T36" fmla="*/ 164 w 189"/>
                    <a:gd name="T37" fmla="*/ 152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152"/>
                    <a:gd name="T59" fmla="*/ 189 w 189"/>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152">
                      <a:moveTo>
                        <a:pt x="7" y="0"/>
                      </a:moveTo>
                      <a:lnTo>
                        <a:pt x="0" y="23"/>
                      </a:lnTo>
                      <a:lnTo>
                        <a:pt x="2" y="24"/>
                      </a:lnTo>
                      <a:lnTo>
                        <a:pt x="2" y="28"/>
                      </a:lnTo>
                      <a:lnTo>
                        <a:pt x="5" y="28"/>
                      </a:lnTo>
                      <a:lnTo>
                        <a:pt x="5" y="23"/>
                      </a:lnTo>
                      <a:lnTo>
                        <a:pt x="10" y="4"/>
                      </a:lnTo>
                      <a:lnTo>
                        <a:pt x="10" y="3"/>
                      </a:lnTo>
                      <a:lnTo>
                        <a:pt x="7" y="3"/>
                      </a:lnTo>
                      <a:lnTo>
                        <a:pt x="7" y="0"/>
                      </a:lnTo>
                      <a:close/>
                      <a:moveTo>
                        <a:pt x="164" y="152"/>
                      </a:moveTo>
                      <a:lnTo>
                        <a:pt x="182" y="142"/>
                      </a:lnTo>
                      <a:lnTo>
                        <a:pt x="189" y="134"/>
                      </a:lnTo>
                      <a:lnTo>
                        <a:pt x="186" y="134"/>
                      </a:lnTo>
                      <a:lnTo>
                        <a:pt x="179" y="139"/>
                      </a:lnTo>
                      <a:lnTo>
                        <a:pt x="159" y="150"/>
                      </a:lnTo>
                      <a:lnTo>
                        <a:pt x="159" y="152"/>
                      </a:lnTo>
                      <a:lnTo>
                        <a:pt x="161" y="152"/>
                      </a:lnTo>
                      <a:lnTo>
                        <a:pt x="164" y="152"/>
                      </a:lnTo>
                      <a:close/>
                    </a:path>
                  </a:pathLst>
                </a:custGeom>
                <a:solidFill>
                  <a:srgbClr val="F0F0F0"/>
                </a:solidFill>
                <a:ln w="9525">
                  <a:noFill/>
                  <a:round/>
                  <a:headEnd/>
                  <a:tailEnd/>
                </a:ln>
              </p:spPr>
              <p:txBody>
                <a:bodyPr/>
                <a:lstStyle/>
                <a:p>
                  <a:endParaRPr lang="en-US"/>
                </a:p>
              </p:txBody>
            </p:sp>
            <p:sp>
              <p:nvSpPr>
                <p:cNvPr id="37548" name="Freeform 1103"/>
                <p:cNvSpPr>
                  <a:spLocks noEditPoints="1"/>
                </p:cNvSpPr>
                <p:nvPr/>
              </p:nvSpPr>
              <p:spPr bwMode="auto">
                <a:xfrm>
                  <a:off x="750" y="2463"/>
                  <a:ext cx="181" cy="146"/>
                </a:xfrm>
                <a:custGeom>
                  <a:avLst/>
                  <a:gdLst>
                    <a:gd name="T0" fmla="*/ 5 w 181"/>
                    <a:gd name="T1" fmla="*/ 0 h 146"/>
                    <a:gd name="T2" fmla="*/ 0 w 181"/>
                    <a:gd name="T3" fmla="*/ 19 h 146"/>
                    <a:gd name="T4" fmla="*/ 0 w 181"/>
                    <a:gd name="T5" fmla="*/ 24 h 146"/>
                    <a:gd name="T6" fmla="*/ 0 w 181"/>
                    <a:gd name="T7" fmla="*/ 25 h 146"/>
                    <a:gd name="T8" fmla="*/ 2 w 181"/>
                    <a:gd name="T9" fmla="*/ 25 h 146"/>
                    <a:gd name="T10" fmla="*/ 2 w 181"/>
                    <a:gd name="T11" fmla="*/ 29 h 146"/>
                    <a:gd name="T12" fmla="*/ 5 w 181"/>
                    <a:gd name="T13" fmla="*/ 29 h 146"/>
                    <a:gd name="T14" fmla="*/ 5 w 181"/>
                    <a:gd name="T15" fmla="*/ 19 h 146"/>
                    <a:gd name="T16" fmla="*/ 10 w 181"/>
                    <a:gd name="T17" fmla="*/ 5 h 146"/>
                    <a:gd name="T18" fmla="*/ 10 w 181"/>
                    <a:gd name="T19" fmla="*/ 4 h 146"/>
                    <a:gd name="T20" fmla="*/ 7 w 181"/>
                    <a:gd name="T21" fmla="*/ 4 h 146"/>
                    <a:gd name="T22" fmla="*/ 7 w 181"/>
                    <a:gd name="T23" fmla="*/ 0 h 146"/>
                    <a:gd name="T24" fmla="*/ 5 w 181"/>
                    <a:gd name="T25" fmla="*/ 0 h 146"/>
                    <a:gd name="T26" fmla="*/ 154 w 181"/>
                    <a:gd name="T27" fmla="*/ 146 h 146"/>
                    <a:gd name="T28" fmla="*/ 174 w 181"/>
                    <a:gd name="T29" fmla="*/ 135 h 146"/>
                    <a:gd name="T30" fmla="*/ 181 w 181"/>
                    <a:gd name="T31" fmla="*/ 130 h 146"/>
                    <a:gd name="T32" fmla="*/ 179 w 181"/>
                    <a:gd name="T33" fmla="*/ 128 h 146"/>
                    <a:gd name="T34" fmla="*/ 177 w 181"/>
                    <a:gd name="T35" fmla="*/ 128 h 146"/>
                    <a:gd name="T36" fmla="*/ 172 w 181"/>
                    <a:gd name="T37" fmla="*/ 130 h 146"/>
                    <a:gd name="T38" fmla="*/ 154 w 181"/>
                    <a:gd name="T39" fmla="*/ 141 h 146"/>
                    <a:gd name="T40" fmla="*/ 148 w 181"/>
                    <a:gd name="T41" fmla="*/ 143 h 146"/>
                    <a:gd name="T42" fmla="*/ 149 w 181"/>
                    <a:gd name="T43" fmla="*/ 143 h 146"/>
                    <a:gd name="T44" fmla="*/ 153 w 181"/>
                    <a:gd name="T45" fmla="*/ 146 h 146"/>
                    <a:gd name="T46" fmla="*/ 154 w 181"/>
                    <a:gd name="T47" fmla="*/ 146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1"/>
                    <a:gd name="T73" fmla="*/ 0 h 146"/>
                    <a:gd name="T74" fmla="*/ 181 w 181"/>
                    <a:gd name="T75" fmla="*/ 146 h 1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1" h="146">
                      <a:moveTo>
                        <a:pt x="5" y="0"/>
                      </a:moveTo>
                      <a:lnTo>
                        <a:pt x="0" y="19"/>
                      </a:lnTo>
                      <a:lnTo>
                        <a:pt x="0" y="24"/>
                      </a:lnTo>
                      <a:lnTo>
                        <a:pt x="0" y="25"/>
                      </a:lnTo>
                      <a:lnTo>
                        <a:pt x="2" y="25"/>
                      </a:lnTo>
                      <a:lnTo>
                        <a:pt x="2" y="29"/>
                      </a:lnTo>
                      <a:lnTo>
                        <a:pt x="5" y="29"/>
                      </a:lnTo>
                      <a:lnTo>
                        <a:pt x="5" y="19"/>
                      </a:lnTo>
                      <a:lnTo>
                        <a:pt x="10" y="5"/>
                      </a:lnTo>
                      <a:lnTo>
                        <a:pt x="10" y="4"/>
                      </a:lnTo>
                      <a:lnTo>
                        <a:pt x="7" y="4"/>
                      </a:lnTo>
                      <a:lnTo>
                        <a:pt x="7" y="0"/>
                      </a:lnTo>
                      <a:lnTo>
                        <a:pt x="5" y="0"/>
                      </a:lnTo>
                      <a:close/>
                      <a:moveTo>
                        <a:pt x="154" y="146"/>
                      </a:moveTo>
                      <a:lnTo>
                        <a:pt x="174" y="135"/>
                      </a:lnTo>
                      <a:lnTo>
                        <a:pt x="181" y="130"/>
                      </a:lnTo>
                      <a:lnTo>
                        <a:pt x="179" y="128"/>
                      </a:lnTo>
                      <a:lnTo>
                        <a:pt x="177" y="128"/>
                      </a:lnTo>
                      <a:lnTo>
                        <a:pt x="172" y="130"/>
                      </a:lnTo>
                      <a:lnTo>
                        <a:pt x="154" y="141"/>
                      </a:lnTo>
                      <a:lnTo>
                        <a:pt x="148" y="143"/>
                      </a:lnTo>
                      <a:lnTo>
                        <a:pt x="149" y="143"/>
                      </a:lnTo>
                      <a:lnTo>
                        <a:pt x="153" y="146"/>
                      </a:lnTo>
                      <a:lnTo>
                        <a:pt x="154" y="146"/>
                      </a:lnTo>
                      <a:close/>
                    </a:path>
                  </a:pathLst>
                </a:custGeom>
                <a:solidFill>
                  <a:srgbClr val="F1F1F1"/>
                </a:solidFill>
                <a:ln w="9525">
                  <a:noFill/>
                  <a:round/>
                  <a:headEnd/>
                  <a:tailEnd/>
                </a:ln>
              </p:spPr>
              <p:txBody>
                <a:bodyPr/>
                <a:lstStyle/>
                <a:p>
                  <a:endParaRPr lang="en-US"/>
                </a:p>
              </p:txBody>
            </p:sp>
            <p:sp>
              <p:nvSpPr>
                <p:cNvPr id="37549" name="Freeform 1104"/>
                <p:cNvSpPr>
                  <a:spLocks noEditPoints="1"/>
                </p:cNvSpPr>
                <p:nvPr/>
              </p:nvSpPr>
              <p:spPr bwMode="auto">
                <a:xfrm>
                  <a:off x="755" y="2468"/>
                  <a:ext cx="172" cy="138"/>
                </a:xfrm>
                <a:custGeom>
                  <a:avLst/>
                  <a:gdLst>
                    <a:gd name="T0" fmla="*/ 5 w 172"/>
                    <a:gd name="T1" fmla="*/ 0 h 138"/>
                    <a:gd name="T2" fmla="*/ 0 w 172"/>
                    <a:gd name="T3" fmla="*/ 14 h 138"/>
                    <a:gd name="T4" fmla="*/ 0 w 172"/>
                    <a:gd name="T5" fmla="*/ 24 h 138"/>
                    <a:gd name="T6" fmla="*/ 0 w 172"/>
                    <a:gd name="T7" fmla="*/ 25 h 138"/>
                    <a:gd name="T8" fmla="*/ 2 w 172"/>
                    <a:gd name="T9" fmla="*/ 29 h 138"/>
                    <a:gd name="T10" fmla="*/ 5 w 172"/>
                    <a:gd name="T11" fmla="*/ 15 h 138"/>
                    <a:gd name="T12" fmla="*/ 7 w 172"/>
                    <a:gd name="T13" fmla="*/ 4 h 138"/>
                    <a:gd name="T14" fmla="*/ 5 w 172"/>
                    <a:gd name="T15" fmla="*/ 0 h 138"/>
                    <a:gd name="T16" fmla="*/ 143 w 172"/>
                    <a:gd name="T17" fmla="*/ 138 h 138"/>
                    <a:gd name="T18" fmla="*/ 149 w 172"/>
                    <a:gd name="T19" fmla="*/ 136 h 138"/>
                    <a:gd name="T20" fmla="*/ 167 w 172"/>
                    <a:gd name="T21" fmla="*/ 125 h 138"/>
                    <a:gd name="T22" fmla="*/ 172 w 172"/>
                    <a:gd name="T23" fmla="*/ 123 h 138"/>
                    <a:gd name="T24" fmla="*/ 169 w 172"/>
                    <a:gd name="T25" fmla="*/ 122 h 138"/>
                    <a:gd name="T26" fmla="*/ 167 w 172"/>
                    <a:gd name="T27" fmla="*/ 122 h 138"/>
                    <a:gd name="T28" fmla="*/ 164 w 172"/>
                    <a:gd name="T29" fmla="*/ 123 h 138"/>
                    <a:gd name="T30" fmla="*/ 148 w 172"/>
                    <a:gd name="T31" fmla="*/ 133 h 138"/>
                    <a:gd name="T32" fmla="*/ 136 w 172"/>
                    <a:gd name="T33" fmla="*/ 136 h 138"/>
                    <a:gd name="T34" fmla="*/ 139 w 172"/>
                    <a:gd name="T35" fmla="*/ 136 h 138"/>
                    <a:gd name="T36" fmla="*/ 143 w 172"/>
                    <a:gd name="T37" fmla="*/ 138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138"/>
                    <a:gd name="T59" fmla="*/ 172 w 17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138">
                      <a:moveTo>
                        <a:pt x="5" y="0"/>
                      </a:moveTo>
                      <a:lnTo>
                        <a:pt x="0" y="14"/>
                      </a:lnTo>
                      <a:lnTo>
                        <a:pt x="0" y="24"/>
                      </a:lnTo>
                      <a:lnTo>
                        <a:pt x="0" y="25"/>
                      </a:lnTo>
                      <a:lnTo>
                        <a:pt x="2" y="29"/>
                      </a:lnTo>
                      <a:lnTo>
                        <a:pt x="5" y="15"/>
                      </a:lnTo>
                      <a:lnTo>
                        <a:pt x="7" y="4"/>
                      </a:lnTo>
                      <a:lnTo>
                        <a:pt x="5" y="0"/>
                      </a:lnTo>
                      <a:close/>
                      <a:moveTo>
                        <a:pt x="143" y="138"/>
                      </a:moveTo>
                      <a:lnTo>
                        <a:pt x="149" y="136"/>
                      </a:lnTo>
                      <a:lnTo>
                        <a:pt x="167" y="125"/>
                      </a:lnTo>
                      <a:lnTo>
                        <a:pt x="172" y="123"/>
                      </a:lnTo>
                      <a:lnTo>
                        <a:pt x="169" y="122"/>
                      </a:lnTo>
                      <a:lnTo>
                        <a:pt x="167" y="122"/>
                      </a:lnTo>
                      <a:lnTo>
                        <a:pt x="164" y="123"/>
                      </a:lnTo>
                      <a:lnTo>
                        <a:pt x="148" y="133"/>
                      </a:lnTo>
                      <a:lnTo>
                        <a:pt x="136" y="136"/>
                      </a:lnTo>
                      <a:lnTo>
                        <a:pt x="139" y="136"/>
                      </a:lnTo>
                      <a:lnTo>
                        <a:pt x="143" y="138"/>
                      </a:lnTo>
                      <a:close/>
                    </a:path>
                  </a:pathLst>
                </a:custGeom>
                <a:solidFill>
                  <a:srgbClr val="F2F2F2"/>
                </a:solidFill>
                <a:ln w="9525">
                  <a:noFill/>
                  <a:round/>
                  <a:headEnd/>
                  <a:tailEnd/>
                </a:ln>
              </p:spPr>
              <p:txBody>
                <a:bodyPr/>
                <a:lstStyle/>
                <a:p>
                  <a:endParaRPr lang="en-US"/>
                </a:p>
              </p:txBody>
            </p:sp>
            <p:sp>
              <p:nvSpPr>
                <p:cNvPr id="37550" name="Freeform 1105"/>
                <p:cNvSpPr>
                  <a:spLocks noEditPoints="1"/>
                </p:cNvSpPr>
                <p:nvPr/>
              </p:nvSpPr>
              <p:spPr bwMode="auto">
                <a:xfrm>
                  <a:off x="757" y="2472"/>
                  <a:ext cx="165" cy="132"/>
                </a:xfrm>
                <a:custGeom>
                  <a:avLst/>
                  <a:gdLst>
                    <a:gd name="T0" fmla="*/ 5 w 165"/>
                    <a:gd name="T1" fmla="*/ 0 h 132"/>
                    <a:gd name="T2" fmla="*/ 3 w 165"/>
                    <a:gd name="T3" fmla="*/ 11 h 132"/>
                    <a:gd name="T4" fmla="*/ 0 w 165"/>
                    <a:gd name="T5" fmla="*/ 25 h 132"/>
                    <a:gd name="T6" fmla="*/ 3 w 165"/>
                    <a:gd name="T7" fmla="*/ 28 h 132"/>
                    <a:gd name="T8" fmla="*/ 3 w 165"/>
                    <a:gd name="T9" fmla="*/ 30 h 132"/>
                    <a:gd name="T10" fmla="*/ 5 w 165"/>
                    <a:gd name="T11" fmla="*/ 30 h 132"/>
                    <a:gd name="T12" fmla="*/ 5 w 165"/>
                    <a:gd name="T13" fmla="*/ 11 h 132"/>
                    <a:gd name="T14" fmla="*/ 8 w 165"/>
                    <a:gd name="T15" fmla="*/ 5 h 132"/>
                    <a:gd name="T16" fmla="*/ 8 w 165"/>
                    <a:gd name="T17" fmla="*/ 1 h 132"/>
                    <a:gd name="T18" fmla="*/ 5 w 165"/>
                    <a:gd name="T19" fmla="*/ 0 h 132"/>
                    <a:gd name="T20" fmla="*/ 134 w 165"/>
                    <a:gd name="T21" fmla="*/ 132 h 132"/>
                    <a:gd name="T22" fmla="*/ 146 w 165"/>
                    <a:gd name="T23" fmla="*/ 129 h 132"/>
                    <a:gd name="T24" fmla="*/ 162 w 165"/>
                    <a:gd name="T25" fmla="*/ 119 h 132"/>
                    <a:gd name="T26" fmla="*/ 165 w 165"/>
                    <a:gd name="T27" fmla="*/ 118 h 132"/>
                    <a:gd name="T28" fmla="*/ 162 w 165"/>
                    <a:gd name="T29" fmla="*/ 114 h 132"/>
                    <a:gd name="T30" fmla="*/ 160 w 165"/>
                    <a:gd name="T31" fmla="*/ 114 h 132"/>
                    <a:gd name="T32" fmla="*/ 142 w 165"/>
                    <a:gd name="T33" fmla="*/ 124 h 132"/>
                    <a:gd name="T34" fmla="*/ 129 w 165"/>
                    <a:gd name="T35" fmla="*/ 129 h 132"/>
                    <a:gd name="T36" fmla="*/ 132 w 165"/>
                    <a:gd name="T37" fmla="*/ 129 h 132"/>
                    <a:gd name="T38" fmla="*/ 134 w 165"/>
                    <a:gd name="T39" fmla="*/ 132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2"/>
                    <a:gd name="T62" fmla="*/ 165 w 165"/>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2">
                      <a:moveTo>
                        <a:pt x="5" y="0"/>
                      </a:moveTo>
                      <a:lnTo>
                        <a:pt x="3" y="11"/>
                      </a:lnTo>
                      <a:lnTo>
                        <a:pt x="0" y="25"/>
                      </a:lnTo>
                      <a:lnTo>
                        <a:pt x="3" y="28"/>
                      </a:lnTo>
                      <a:lnTo>
                        <a:pt x="3" y="30"/>
                      </a:lnTo>
                      <a:lnTo>
                        <a:pt x="5" y="30"/>
                      </a:lnTo>
                      <a:lnTo>
                        <a:pt x="5" y="11"/>
                      </a:lnTo>
                      <a:lnTo>
                        <a:pt x="8" y="5"/>
                      </a:lnTo>
                      <a:lnTo>
                        <a:pt x="8" y="1"/>
                      </a:lnTo>
                      <a:lnTo>
                        <a:pt x="5" y="0"/>
                      </a:lnTo>
                      <a:close/>
                      <a:moveTo>
                        <a:pt x="134" y="132"/>
                      </a:moveTo>
                      <a:lnTo>
                        <a:pt x="146" y="129"/>
                      </a:lnTo>
                      <a:lnTo>
                        <a:pt x="162" y="119"/>
                      </a:lnTo>
                      <a:lnTo>
                        <a:pt x="165" y="118"/>
                      </a:lnTo>
                      <a:lnTo>
                        <a:pt x="162" y="114"/>
                      </a:lnTo>
                      <a:lnTo>
                        <a:pt x="160" y="114"/>
                      </a:lnTo>
                      <a:lnTo>
                        <a:pt x="142" y="124"/>
                      </a:lnTo>
                      <a:lnTo>
                        <a:pt x="129" y="129"/>
                      </a:lnTo>
                      <a:lnTo>
                        <a:pt x="132" y="129"/>
                      </a:lnTo>
                      <a:lnTo>
                        <a:pt x="134" y="132"/>
                      </a:lnTo>
                      <a:close/>
                    </a:path>
                  </a:pathLst>
                </a:custGeom>
                <a:solidFill>
                  <a:srgbClr val="F2F2F2"/>
                </a:solidFill>
                <a:ln w="9525">
                  <a:noFill/>
                  <a:round/>
                  <a:headEnd/>
                  <a:tailEnd/>
                </a:ln>
              </p:spPr>
              <p:txBody>
                <a:bodyPr/>
                <a:lstStyle/>
                <a:p>
                  <a:endParaRPr lang="en-US"/>
                </a:p>
              </p:txBody>
            </p:sp>
            <p:sp>
              <p:nvSpPr>
                <p:cNvPr id="37551" name="Freeform 1106"/>
                <p:cNvSpPr>
                  <a:spLocks noEditPoints="1"/>
                </p:cNvSpPr>
                <p:nvPr/>
              </p:nvSpPr>
              <p:spPr bwMode="auto">
                <a:xfrm>
                  <a:off x="762" y="2477"/>
                  <a:ext cx="157" cy="124"/>
                </a:xfrm>
                <a:custGeom>
                  <a:avLst/>
                  <a:gdLst>
                    <a:gd name="T0" fmla="*/ 3 w 157"/>
                    <a:gd name="T1" fmla="*/ 0 h 124"/>
                    <a:gd name="T2" fmla="*/ 0 w 157"/>
                    <a:gd name="T3" fmla="*/ 6 h 124"/>
                    <a:gd name="T4" fmla="*/ 0 w 157"/>
                    <a:gd name="T5" fmla="*/ 25 h 124"/>
                    <a:gd name="T6" fmla="*/ 0 w 157"/>
                    <a:gd name="T7" fmla="*/ 26 h 124"/>
                    <a:gd name="T8" fmla="*/ 3 w 157"/>
                    <a:gd name="T9" fmla="*/ 26 h 124"/>
                    <a:gd name="T10" fmla="*/ 3 w 157"/>
                    <a:gd name="T11" fmla="*/ 30 h 124"/>
                    <a:gd name="T12" fmla="*/ 3 w 157"/>
                    <a:gd name="T13" fmla="*/ 26 h 124"/>
                    <a:gd name="T14" fmla="*/ 5 w 157"/>
                    <a:gd name="T15" fmla="*/ 6 h 124"/>
                    <a:gd name="T16" fmla="*/ 8 w 157"/>
                    <a:gd name="T17" fmla="*/ 3 h 124"/>
                    <a:gd name="T18" fmla="*/ 5 w 157"/>
                    <a:gd name="T19" fmla="*/ 3 h 124"/>
                    <a:gd name="T20" fmla="*/ 5 w 157"/>
                    <a:gd name="T21" fmla="*/ 0 h 124"/>
                    <a:gd name="T22" fmla="*/ 3 w 157"/>
                    <a:gd name="T23" fmla="*/ 0 h 124"/>
                    <a:gd name="T24" fmla="*/ 124 w 157"/>
                    <a:gd name="T25" fmla="*/ 124 h 124"/>
                    <a:gd name="T26" fmla="*/ 137 w 157"/>
                    <a:gd name="T27" fmla="*/ 119 h 124"/>
                    <a:gd name="T28" fmla="*/ 155 w 157"/>
                    <a:gd name="T29" fmla="*/ 109 h 124"/>
                    <a:gd name="T30" fmla="*/ 157 w 157"/>
                    <a:gd name="T31" fmla="*/ 109 h 124"/>
                    <a:gd name="T32" fmla="*/ 155 w 157"/>
                    <a:gd name="T33" fmla="*/ 109 h 124"/>
                    <a:gd name="T34" fmla="*/ 155 w 157"/>
                    <a:gd name="T35" fmla="*/ 108 h 124"/>
                    <a:gd name="T36" fmla="*/ 152 w 157"/>
                    <a:gd name="T37" fmla="*/ 108 h 124"/>
                    <a:gd name="T38" fmla="*/ 137 w 157"/>
                    <a:gd name="T39" fmla="*/ 116 h 124"/>
                    <a:gd name="T40" fmla="*/ 121 w 157"/>
                    <a:gd name="T41" fmla="*/ 121 h 124"/>
                    <a:gd name="T42" fmla="*/ 122 w 157"/>
                    <a:gd name="T43" fmla="*/ 121 h 124"/>
                    <a:gd name="T44" fmla="*/ 124 w 157"/>
                    <a:gd name="T45" fmla="*/ 121 h 124"/>
                    <a:gd name="T46" fmla="*/ 124 w 157"/>
                    <a:gd name="T47" fmla="*/ 124 h 1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124"/>
                    <a:gd name="T74" fmla="*/ 157 w 157"/>
                    <a:gd name="T75" fmla="*/ 124 h 1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124">
                      <a:moveTo>
                        <a:pt x="3" y="0"/>
                      </a:moveTo>
                      <a:lnTo>
                        <a:pt x="0" y="6"/>
                      </a:lnTo>
                      <a:lnTo>
                        <a:pt x="0" y="25"/>
                      </a:lnTo>
                      <a:lnTo>
                        <a:pt x="0" y="26"/>
                      </a:lnTo>
                      <a:lnTo>
                        <a:pt x="3" y="26"/>
                      </a:lnTo>
                      <a:lnTo>
                        <a:pt x="3" y="30"/>
                      </a:lnTo>
                      <a:lnTo>
                        <a:pt x="3" y="26"/>
                      </a:lnTo>
                      <a:lnTo>
                        <a:pt x="5" y="6"/>
                      </a:lnTo>
                      <a:lnTo>
                        <a:pt x="8" y="3"/>
                      </a:lnTo>
                      <a:lnTo>
                        <a:pt x="5" y="3"/>
                      </a:lnTo>
                      <a:lnTo>
                        <a:pt x="5" y="0"/>
                      </a:lnTo>
                      <a:lnTo>
                        <a:pt x="3" y="0"/>
                      </a:lnTo>
                      <a:close/>
                      <a:moveTo>
                        <a:pt x="124" y="124"/>
                      </a:moveTo>
                      <a:lnTo>
                        <a:pt x="137" y="119"/>
                      </a:lnTo>
                      <a:lnTo>
                        <a:pt x="155" y="109"/>
                      </a:lnTo>
                      <a:lnTo>
                        <a:pt x="157" y="109"/>
                      </a:lnTo>
                      <a:lnTo>
                        <a:pt x="155" y="109"/>
                      </a:lnTo>
                      <a:lnTo>
                        <a:pt x="155" y="108"/>
                      </a:lnTo>
                      <a:lnTo>
                        <a:pt x="152" y="108"/>
                      </a:lnTo>
                      <a:lnTo>
                        <a:pt x="137" y="116"/>
                      </a:lnTo>
                      <a:lnTo>
                        <a:pt x="121" y="121"/>
                      </a:lnTo>
                      <a:lnTo>
                        <a:pt x="122" y="121"/>
                      </a:lnTo>
                      <a:lnTo>
                        <a:pt x="124" y="121"/>
                      </a:lnTo>
                      <a:lnTo>
                        <a:pt x="124" y="124"/>
                      </a:lnTo>
                      <a:close/>
                    </a:path>
                  </a:pathLst>
                </a:custGeom>
                <a:solidFill>
                  <a:srgbClr val="F3F3F3"/>
                </a:solidFill>
                <a:ln w="9525">
                  <a:noFill/>
                  <a:round/>
                  <a:headEnd/>
                  <a:tailEnd/>
                </a:ln>
              </p:spPr>
              <p:txBody>
                <a:bodyPr/>
                <a:lstStyle/>
                <a:p>
                  <a:endParaRPr lang="en-US"/>
                </a:p>
              </p:txBody>
            </p:sp>
            <p:sp>
              <p:nvSpPr>
                <p:cNvPr id="37552" name="Freeform 1107"/>
                <p:cNvSpPr>
                  <a:spLocks noEditPoints="1"/>
                </p:cNvSpPr>
                <p:nvPr/>
              </p:nvSpPr>
              <p:spPr bwMode="auto">
                <a:xfrm>
                  <a:off x="765" y="2480"/>
                  <a:ext cx="149" cy="118"/>
                </a:xfrm>
                <a:custGeom>
                  <a:avLst/>
                  <a:gdLst>
                    <a:gd name="T0" fmla="*/ 5 w 149"/>
                    <a:gd name="T1" fmla="*/ 0 h 118"/>
                    <a:gd name="T2" fmla="*/ 2 w 149"/>
                    <a:gd name="T3" fmla="*/ 3 h 118"/>
                    <a:gd name="T4" fmla="*/ 0 w 149"/>
                    <a:gd name="T5" fmla="*/ 23 h 118"/>
                    <a:gd name="T6" fmla="*/ 0 w 149"/>
                    <a:gd name="T7" fmla="*/ 27 h 118"/>
                    <a:gd name="T8" fmla="*/ 2 w 149"/>
                    <a:gd name="T9" fmla="*/ 27 h 118"/>
                    <a:gd name="T10" fmla="*/ 2 w 149"/>
                    <a:gd name="T11" fmla="*/ 28 h 118"/>
                    <a:gd name="T12" fmla="*/ 5 w 149"/>
                    <a:gd name="T13" fmla="*/ 28 h 118"/>
                    <a:gd name="T14" fmla="*/ 5 w 149"/>
                    <a:gd name="T15" fmla="*/ 32 h 118"/>
                    <a:gd name="T16" fmla="*/ 5 w 149"/>
                    <a:gd name="T17" fmla="*/ 23 h 118"/>
                    <a:gd name="T18" fmla="*/ 8 w 149"/>
                    <a:gd name="T19" fmla="*/ 7 h 118"/>
                    <a:gd name="T20" fmla="*/ 8 w 149"/>
                    <a:gd name="T21" fmla="*/ 3 h 118"/>
                    <a:gd name="T22" fmla="*/ 8 w 149"/>
                    <a:gd name="T23" fmla="*/ 2 h 118"/>
                    <a:gd name="T24" fmla="*/ 5 w 149"/>
                    <a:gd name="T25" fmla="*/ 2 h 118"/>
                    <a:gd name="T26" fmla="*/ 5 w 149"/>
                    <a:gd name="T27" fmla="*/ 0 h 118"/>
                    <a:gd name="T28" fmla="*/ 118 w 149"/>
                    <a:gd name="T29" fmla="*/ 118 h 118"/>
                    <a:gd name="T30" fmla="*/ 134 w 149"/>
                    <a:gd name="T31" fmla="*/ 113 h 118"/>
                    <a:gd name="T32" fmla="*/ 149 w 149"/>
                    <a:gd name="T33" fmla="*/ 105 h 118"/>
                    <a:gd name="T34" fmla="*/ 146 w 149"/>
                    <a:gd name="T35" fmla="*/ 105 h 118"/>
                    <a:gd name="T36" fmla="*/ 146 w 149"/>
                    <a:gd name="T37" fmla="*/ 101 h 118"/>
                    <a:gd name="T38" fmla="*/ 144 w 149"/>
                    <a:gd name="T39" fmla="*/ 101 h 118"/>
                    <a:gd name="T40" fmla="*/ 133 w 149"/>
                    <a:gd name="T41" fmla="*/ 110 h 118"/>
                    <a:gd name="T42" fmla="*/ 114 w 149"/>
                    <a:gd name="T43" fmla="*/ 113 h 118"/>
                    <a:gd name="T44" fmla="*/ 113 w 149"/>
                    <a:gd name="T45" fmla="*/ 113 h 118"/>
                    <a:gd name="T46" fmla="*/ 113 w 149"/>
                    <a:gd name="T47" fmla="*/ 116 h 118"/>
                    <a:gd name="T48" fmla="*/ 114 w 149"/>
                    <a:gd name="T49" fmla="*/ 116 h 118"/>
                    <a:gd name="T50" fmla="*/ 118 w 149"/>
                    <a:gd name="T51" fmla="*/ 116 h 118"/>
                    <a:gd name="T52" fmla="*/ 118 w 149"/>
                    <a:gd name="T53" fmla="*/ 118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18"/>
                    <a:gd name="T83" fmla="*/ 149 w 149"/>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18">
                      <a:moveTo>
                        <a:pt x="5" y="0"/>
                      </a:moveTo>
                      <a:lnTo>
                        <a:pt x="2" y="3"/>
                      </a:lnTo>
                      <a:lnTo>
                        <a:pt x="0" y="23"/>
                      </a:lnTo>
                      <a:lnTo>
                        <a:pt x="0" y="27"/>
                      </a:lnTo>
                      <a:lnTo>
                        <a:pt x="2" y="27"/>
                      </a:lnTo>
                      <a:lnTo>
                        <a:pt x="2" y="28"/>
                      </a:lnTo>
                      <a:lnTo>
                        <a:pt x="5" y="28"/>
                      </a:lnTo>
                      <a:lnTo>
                        <a:pt x="5" y="32"/>
                      </a:lnTo>
                      <a:lnTo>
                        <a:pt x="5" y="23"/>
                      </a:lnTo>
                      <a:lnTo>
                        <a:pt x="8" y="7"/>
                      </a:lnTo>
                      <a:lnTo>
                        <a:pt x="8" y="3"/>
                      </a:lnTo>
                      <a:lnTo>
                        <a:pt x="8" y="2"/>
                      </a:lnTo>
                      <a:lnTo>
                        <a:pt x="5" y="2"/>
                      </a:lnTo>
                      <a:lnTo>
                        <a:pt x="5" y="0"/>
                      </a:lnTo>
                      <a:close/>
                      <a:moveTo>
                        <a:pt x="118" y="118"/>
                      </a:moveTo>
                      <a:lnTo>
                        <a:pt x="134" y="113"/>
                      </a:lnTo>
                      <a:lnTo>
                        <a:pt x="149" y="105"/>
                      </a:lnTo>
                      <a:lnTo>
                        <a:pt x="146" y="105"/>
                      </a:lnTo>
                      <a:lnTo>
                        <a:pt x="146" y="101"/>
                      </a:lnTo>
                      <a:lnTo>
                        <a:pt x="144" y="101"/>
                      </a:lnTo>
                      <a:lnTo>
                        <a:pt x="133" y="110"/>
                      </a:lnTo>
                      <a:lnTo>
                        <a:pt x="114" y="113"/>
                      </a:lnTo>
                      <a:lnTo>
                        <a:pt x="113" y="113"/>
                      </a:lnTo>
                      <a:lnTo>
                        <a:pt x="113" y="116"/>
                      </a:lnTo>
                      <a:lnTo>
                        <a:pt x="114" y="116"/>
                      </a:lnTo>
                      <a:lnTo>
                        <a:pt x="118" y="116"/>
                      </a:lnTo>
                      <a:lnTo>
                        <a:pt x="118" y="118"/>
                      </a:lnTo>
                      <a:close/>
                    </a:path>
                  </a:pathLst>
                </a:custGeom>
                <a:solidFill>
                  <a:srgbClr val="F3F3F3"/>
                </a:solidFill>
                <a:ln w="9525">
                  <a:noFill/>
                  <a:round/>
                  <a:headEnd/>
                  <a:tailEnd/>
                </a:ln>
              </p:spPr>
              <p:txBody>
                <a:bodyPr/>
                <a:lstStyle/>
                <a:p>
                  <a:endParaRPr lang="en-US"/>
                </a:p>
              </p:txBody>
            </p:sp>
            <p:sp>
              <p:nvSpPr>
                <p:cNvPr id="37553" name="Freeform 1108"/>
                <p:cNvSpPr>
                  <a:spLocks noEditPoints="1"/>
                </p:cNvSpPr>
                <p:nvPr/>
              </p:nvSpPr>
              <p:spPr bwMode="auto">
                <a:xfrm>
                  <a:off x="770" y="2483"/>
                  <a:ext cx="139" cy="110"/>
                </a:xfrm>
                <a:custGeom>
                  <a:avLst/>
                  <a:gdLst>
                    <a:gd name="T0" fmla="*/ 3 w 139"/>
                    <a:gd name="T1" fmla="*/ 0 h 110"/>
                    <a:gd name="T2" fmla="*/ 3 w 139"/>
                    <a:gd name="T3" fmla="*/ 4 h 110"/>
                    <a:gd name="T4" fmla="*/ 0 w 139"/>
                    <a:gd name="T5" fmla="*/ 20 h 110"/>
                    <a:gd name="T6" fmla="*/ 0 w 139"/>
                    <a:gd name="T7" fmla="*/ 29 h 110"/>
                    <a:gd name="T8" fmla="*/ 3 w 139"/>
                    <a:gd name="T9" fmla="*/ 29 h 110"/>
                    <a:gd name="T10" fmla="*/ 3 w 139"/>
                    <a:gd name="T11" fmla="*/ 30 h 110"/>
                    <a:gd name="T12" fmla="*/ 5 w 139"/>
                    <a:gd name="T13" fmla="*/ 30 h 110"/>
                    <a:gd name="T14" fmla="*/ 5 w 139"/>
                    <a:gd name="T15" fmla="*/ 34 h 110"/>
                    <a:gd name="T16" fmla="*/ 5 w 139"/>
                    <a:gd name="T17" fmla="*/ 20 h 110"/>
                    <a:gd name="T18" fmla="*/ 5 w 139"/>
                    <a:gd name="T19" fmla="*/ 4 h 110"/>
                    <a:gd name="T20" fmla="*/ 7 w 139"/>
                    <a:gd name="T21" fmla="*/ 4 h 110"/>
                    <a:gd name="T22" fmla="*/ 5 w 139"/>
                    <a:gd name="T23" fmla="*/ 4 h 110"/>
                    <a:gd name="T24" fmla="*/ 5 w 139"/>
                    <a:gd name="T25" fmla="*/ 0 h 110"/>
                    <a:gd name="T26" fmla="*/ 3 w 139"/>
                    <a:gd name="T27" fmla="*/ 0 h 110"/>
                    <a:gd name="T28" fmla="*/ 108 w 139"/>
                    <a:gd name="T29" fmla="*/ 110 h 110"/>
                    <a:gd name="T30" fmla="*/ 109 w 139"/>
                    <a:gd name="T31" fmla="*/ 110 h 110"/>
                    <a:gd name="T32" fmla="*/ 128 w 139"/>
                    <a:gd name="T33" fmla="*/ 107 h 110"/>
                    <a:gd name="T34" fmla="*/ 139 w 139"/>
                    <a:gd name="T35" fmla="*/ 98 h 110"/>
                    <a:gd name="T36" fmla="*/ 136 w 139"/>
                    <a:gd name="T37" fmla="*/ 98 h 110"/>
                    <a:gd name="T38" fmla="*/ 136 w 139"/>
                    <a:gd name="T39" fmla="*/ 95 h 110"/>
                    <a:gd name="T40" fmla="*/ 134 w 139"/>
                    <a:gd name="T41" fmla="*/ 95 h 110"/>
                    <a:gd name="T42" fmla="*/ 124 w 139"/>
                    <a:gd name="T43" fmla="*/ 102 h 110"/>
                    <a:gd name="T44" fmla="*/ 109 w 139"/>
                    <a:gd name="T45" fmla="*/ 107 h 110"/>
                    <a:gd name="T46" fmla="*/ 99 w 139"/>
                    <a:gd name="T47" fmla="*/ 108 h 110"/>
                    <a:gd name="T48" fmla="*/ 101 w 139"/>
                    <a:gd name="T49" fmla="*/ 108 h 110"/>
                    <a:gd name="T50" fmla="*/ 104 w 139"/>
                    <a:gd name="T51" fmla="*/ 110 h 110"/>
                    <a:gd name="T52" fmla="*/ 108 w 139"/>
                    <a:gd name="T53" fmla="*/ 110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9"/>
                    <a:gd name="T82" fmla="*/ 0 h 110"/>
                    <a:gd name="T83" fmla="*/ 139 w 139"/>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9" h="110">
                      <a:moveTo>
                        <a:pt x="3" y="0"/>
                      </a:moveTo>
                      <a:lnTo>
                        <a:pt x="3" y="4"/>
                      </a:lnTo>
                      <a:lnTo>
                        <a:pt x="0" y="20"/>
                      </a:lnTo>
                      <a:lnTo>
                        <a:pt x="0" y="29"/>
                      </a:lnTo>
                      <a:lnTo>
                        <a:pt x="3" y="29"/>
                      </a:lnTo>
                      <a:lnTo>
                        <a:pt x="3" y="30"/>
                      </a:lnTo>
                      <a:lnTo>
                        <a:pt x="5" y="30"/>
                      </a:lnTo>
                      <a:lnTo>
                        <a:pt x="5" y="34"/>
                      </a:lnTo>
                      <a:lnTo>
                        <a:pt x="5" y="20"/>
                      </a:lnTo>
                      <a:lnTo>
                        <a:pt x="5" y="4"/>
                      </a:lnTo>
                      <a:lnTo>
                        <a:pt x="7" y="4"/>
                      </a:lnTo>
                      <a:lnTo>
                        <a:pt x="5" y="4"/>
                      </a:lnTo>
                      <a:lnTo>
                        <a:pt x="5" y="0"/>
                      </a:lnTo>
                      <a:lnTo>
                        <a:pt x="3" y="0"/>
                      </a:lnTo>
                      <a:close/>
                      <a:moveTo>
                        <a:pt x="108" y="110"/>
                      </a:moveTo>
                      <a:lnTo>
                        <a:pt x="109" y="110"/>
                      </a:lnTo>
                      <a:lnTo>
                        <a:pt x="128" y="107"/>
                      </a:lnTo>
                      <a:lnTo>
                        <a:pt x="139" y="98"/>
                      </a:lnTo>
                      <a:lnTo>
                        <a:pt x="136" y="98"/>
                      </a:lnTo>
                      <a:lnTo>
                        <a:pt x="136" y="95"/>
                      </a:lnTo>
                      <a:lnTo>
                        <a:pt x="134" y="95"/>
                      </a:lnTo>
                      <a:lnTo>
                        <a:pt x="124" y="102"/>
                      </a:lnTo>
                      <a:lnTo>
                        <a:pt x="109" y="107"/>
                      </a:lnTo>
                      <a:lnTo>
                        <a:pt x="99" y="108"/>
                      </a:lnTo>
                      <a:lnTo>
                        <a:pt x="101" y="108"/>
                      </a:lnTo>
                      <a:lnTo>
                        <a:pt x="104" y="110"/>
                      </a:lnTo>
                      <a:lnTo>
                        <a:pt x="108" y="110"/>
                      </a:lnTo>
                      <a:close/>
                    </a:path>
                  </a:pathLst>
                </a:custGeom>
                <a:solidFill>
                  <a:srgbClr val="F4F4F4"/>
                </a:solidFill>
                <a:ln w="9525">
                  <a:noFill/>
                  <a:round/>
                  <a:headEnd/>
                  <a:tailEnd/>
                </a:ln>
              </p:spPr>
              <p:txBody>
                <a:bodyPr/>
                <a:lstStyle/>
                <a:p>
                  <a:endParaRPr lang="en-US"/>
                </a:p>
              </p:txBody>
            </p:sp>
            <p:sp>
              <p:nvSpPr>
                <p:cNvPr id="37554" name="Freeform 1109"/>
                <p:cNvSpPr>
                  <a:spLocks noEditPoints="1"/>
                </p:cNvSpPr>
                <p:nvPr/>
              </p:nvSpPr>
              <p:spPr bwMode="auto">
                <a:xfrm>
                  <a:off x="775" y="2487"/>
                  <a:ext cx="129" cy="104"/>
                </a:xfrm>
                <a:custGeom>
                  <a:avLst/>
                  <a:gdLst>
                    <a:gd name="T0" fmla="*/ 2 w 129"/>
                    <a:gd name="T1" fmla="*/ 0 h 104"/>
                    <a:gd name="T2" fmla="*/ 0 w 129"/>
                    <a:gd name="T3" fmla="*/ 0 h 104"/>
                    <a:gd name="T4" fmla="*/ 0 w 129"/>
                    <a:gd name="T5" fmla="*/ 16 h 104"/>
                    <a:gd name="T6" fmla="*/ 0 w 129"/>
                    <a:gd name="T7" fmla="*/ 30 h 104"/>
                    <a:gd name="T8" fmla="*/ 2 w 129"/>
                    <a:gd name="T9" fmla="*/ 30 h 104"/>
                    <a:gd name="T10" fmla="*/ 2 w 129"/>
                    <a:gd name="T11" fmla="*/ 33 h 104"/>
                    <a:gd name="T12" fmla="*/ 5 w 129"/>
                    <a:gd name="T13" fmla="*/ 33 h 104"/>
                    <a:gd name="T14" fmla="*/ 5 w 129"/>
                    <a:gd name="T15" fmla="*/ 35 h 104"/>
                    <a:gd name="T16" fmla="*/ 2 w 129"/>
                    <a:gd name="T17" fmla="*/ 16 h 104"/>
                    <a:gd name="T18" fmla="*/ 5 w 129"/>
                    <a:gd name="T19" fmla="*/ 1 h 104"/>
                    <a:gd name="T20" fmla="*/ 2 w 129"/>
                    <a:gd name="T21" fmla="*/ 1 h 104"/>
                    <a:gd name="T22" fmla="*/ 2 w 129"/>
                    <a:gd name="T23" fmla="*/ 0 h 104"/>
                    <a:gd name="T24" fmla="*/ 94 w 129"/>
                    <a:gd name="T25" fmla="*/ 104 h 104"/>
                    <a:gd name="T26" fmla="*/ 104 w 129"/>
                    <a:gd name="T27" fmla="*/ 103 h 104"/>
                    <a:gd name="T28" fmla="*/ 119 w 129"/>
                    <a:gd name="T29" fmla="*/ 98 h 104"/>
                    <a:gd name="T30" fmla="*/ 129 w 129"/>
                    <a:gd name="T31" fmla="*/ 91 h 104"/>
                    <a:gd name="T32" fmla="*/ 128 w 129"/>
                    <a:gd name="T33" fmla="*/ 91 h 104"/>
                    <a:gd name="T34" fmla="*/ 128 w 129"/>
                    <a:gd name="T35" fmla="*/ 89 h 104"/>
                    <a:gd name="T36" fmla="*/ 116 w 129"/>
                    <a:gd name="T37" fmla="*/ 94 h 104"/>
                    <a:gd name="T38" fmla="*/ 103 w 129"/>
                    <a:gd name="T39" fmla="*/ 99 h 104"/>
                    <a:gd name="T40" fmla="*/ 89 w 129"/>
                    <a:gd name="T41" fmla="*/ 99 h 104"/>
                    <a:gd name="T42" fmla="*/ 89 w 129"/>
                    <a:gd name="T43" fmla="*/ 103 h 104"/>
                    <a:gd name="T44" fmla="*/ 91 w 129"/>
                    <a:gd name="T45" fmla="*/ 103 h 104"/>
                    <a:gd name="T46" fmla="*/ 94 w 129"/>
                    <a:gd name="T47" fmla="*/ 103 h 104"/>
                    <a:gd name="T48" fmla="*/ 94 w 129"/>
                    <a:gd name="T49" fmla="*/ 104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04"/>
                    <a:gd name="T77" fmla="*/ 129 w 129"/>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04">
                      <a:moveTo>
                        <a:pt x="2" y="0"/>
                      </a:moveTo>
                      <a:lnTo>
                        <a:pt x="0" y="0"/>
                      </a:lnTo>
                      <a:lnTo>
                        <a:pt x="0" y="16"/>
                      </a:lnTo>
                      <a:lnTo>
                        <a:pt x="0" y="30"/>
                      </a:lnTo>
                      <a:lnTo>
                        <a:pt x="2" y="30"/>
                      </a:lnTo>
                      <a:lnTo>
                        <a:pt x="2" y="33"/>
                      </a:lnTo>
                      <a:lnTo>
                        <a:pt x="5" y="33"/>
                      </a:lnTo>
                      <a:lnTo>
                        <a:pt x="5" y="35"/>
                      </a:lnTo>
                      <a:lnTo>
                        <a:pt x="2" y="16"/>
                      </a:lnTo>
                      <a:lnTo>
                        <a:pt x="5" y="1"/>
                      </a:lnTo>
                      <a:lnTo>
                        <a:pt x="2" y="1"/>
                      </a:lnTo>
                      <a:lnTo>
                        <a:pt x="2" y="0"/>
                      </a:lnTo>
                      <a:close/>
                      <a:moveTo>
                        <a:pt x="94" y="104"/>
                      </a:moveTo>
                      <a:lnTo>
                        <a:pt x="104" y="103"/>
                      </a:lnTo>
                      <a:lnTo>
                        <a:pt x="119" y="98"/>
                      </a:lnTo>
                      <a:lnTo>
                        <a:pt x="129" y="91"/>
                      </a:lnTo>
                      <a:lnTo>
                        <a:pt x="128" y="91"/>
                      </a:lnTo>
                      <a:lnTo>
                        <a:pt x="128" y="89"/>
                      </a:lnTo>
                      <a:lnTo>
                        <a:pt x="116" y="94"/>
                      </a:lnTo>
                      <a:lnTo>
                        <a:pt x="103" y="99"/>
                      </a:lnTo>
                      <a:lnTo>
                        <a:pt x="89" y="99"/>
                      </a:lnTo>
                      <a:lnTo>
                        <a:pt x="89" y="103"/>
                      </a:lnTo>
                      <a:lnTo>
                        <a:pt x="91" y="103"/>
                      </a:lnTo>
                      <a:lnTo>
                        <a:pt x="94" y="103"/>
                      </a:lnTo>
                      <a:lnTo>
                        <a:pt x="94" y="104"/>
                      </a:lnTo>
                      <a:close/>
                    </a:path>
                  </a:pathLst>
                </a:custGeom>
                <a:solidFill>
                  <a:srgbClr val="F4F4F4"/>
                </a:solidFill>
                <a:ln w="9525">
                  <a:noFill/>
                  <a:round/>
                  <a:headEnd/>
                  <a:tailEnd/>
                </a:ln>
              </p:spPr>
              <p:txBody>
                <a:bodyPr/>
                <a:lstStyle/>
                <a:p>
                  <a:endParaRPr lang="en-US"/>
                </a:p>
              </p:txBody>
            </p:sp>
            <p:sp>
              <p:nvSpPr>
                <p:cNvPr id="37555" name="Freeform 1110"/>
                <p:cNvSpPr>
                  <a:spLocks noEditPoints="1"/>
                </p:cNvSpPr>
                <p:nvPr/>
              </p:nvSpPr>
              <p:spPr bwMode="auto">
                <a:xfrm>
                  <a:off x="777" y="2488"/>
                  <a:ext cx="126" cy="98"/>
                </a:xfrm>
                <a:custGeom>
                  <a:avLst/>
                  <a:gdLst>
                    <a:gd name="T0" fmla="*/ 3 w 126"/>
                    <a:gd name="T1" fmla="*/ 0 h 98"/>
                    <a:gd name="T2" fmla="*/ 0 w 126"/>
                    <a:gd name="T3" fmla="*/ 15 h 98"/>
                    <a:gd name="T4" fmla="*/ 3 w 126"/>
                    <a:gd name="T5" fmla="*/ 34 h 98"/>
                    <a:gd name="T6" fmla="*/ 5 w 126"/>
                    <a:gd name="T7" fmla="*/ 34 h 98"/>
                    <a:gd name="T8" fmla="*/ 5 w 126"/>
                    <a:gd name="T9" fmla="*/ 35 h 98"/>
                    <a:gd name="T10" fmla="*/ 8 w 126"/>
                    <a:gd name="T11" fmla="*/ 35 h 98"/>
                    <a:gd name="T12" fmla="*/ 8 w 126"/>
                    <a:gd name="T13" fmla="*/ 39 h 98"/>
                    <a:gd name="T14" fmla="*/ 9 w 126"/>
                    <a:gd name="T15" fmla="*/ 39 h 98"/>
                    <a:gd name="T16" fmla="*/ 8 w 126"/>
                    <a:gd name="T17" fmla="*/ 34 h 98"/>
                    <a:gd name="T18" fmla="*/ 5 w 126"/>
                    <a:gd name="T19" fmla="*/ 15 h 98"/>
                    <a:gd name="T20" fmla="*/ 8 w 126"/>
                    <a:gd name="T21" fmla="*/ 5 h 98"/>
                    <a:gd name="T22" fmla="*/ 5 w 126"/>
                    <a:gd name="T23" fmla="*/ 5 h 98"/>
                    <a:gd name="T24" fmla="*/ 5 w 126"/>
                    <a:gd name="T25" fmla="*/ 4 h 98"/>
                    <a:gd name="T26" fmla="*/ 3 w 126"/>
                    <a:gd name="T27" fmla="*/ 4 h 98"/>
                    <a:gd name="T28" fmla="*/ 3 w 126"/>
                    <a:gd name="T29" fmla="*/ 0 h 98"/>
                    <a:gd name="T30" fmla="*/ 87 w 126"/>
                    <a:gd name="T31" fmla="*/ 98 h 98"/>
                    <a:gd name="T32" fmla="*/ 101 w 126"/>
                    <a:gd name="T33" fmla="*/ 98 h 98"/>
                    <a:gd name="T34" fmla="*/ 114 w 126"/>
                    <a:gd name="T35" fmla="*/ 93 h 98"/>
                    <a:gd name="T36" fmla="*/ 126 w 126"/>
                    <a:gd name="T37" fmla="*/ 88 h 98"/>
                    <a:gd name="T38" fmla="*/ 122 w 126"/>
                    <a:gd name="T39" fmla="*/ 88 h 98"/>
                    <a:gd name="T40" fmla="*/ 121 w 126"/>
                    <a:gd name="T41" fmla="*/ 85 h 98"/>
                    <a:gd name="T42" fmla="*/ 114 w 126"/>
                    <a:gd name="T43" fmla="*/ 88 h 98"/>
                    <a:gd name="T44" fmla="*/ 101 w 126"/>
                    <a:gd name="T45" fmla="*/ 93 h 98"/>
                    <a:gd name="T46" fmla="*/ 86 w 126"/>
                    <a:gd name="T47" fmla="*/ 97 h 98"/>
                    <a:gd name="T48" fmla="*/ 81 w 126"/>
                    <a:gd name="T49" fmla="*/ 93 h 98"/>
                    <a:gd name="T50" fmla="*/ 81 w 126"/>
                    <a:gd name="T51" fmla="*/ 97 h 98"/>
                    <a:gd name="T52" fmla="*/ 82 w 126"/>
                    <a:gd name="T53" fmla="*/ 97 h 98"/>
                    <a:gd name="T54" fmla="*/ 86 w 126"/>
                    <a:gd name="T55" fmla="*/ 98 h 98"/>
                    <a:gd name="T56" fmla="*/ 87 w 126"/>
                    <a:gd name="T57" fmla="*/ 98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98"/>
                    <a:gd name="T89" fmla="*/ 126 w 126"/>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98">
                      <a:moveTo>
                        <a:pt x="3" y="0"/>
                      </a:moveTo>
                      <a:lnTo>
                        <a:pt x="0" y="15"/>
                      </a:lnTo>
                      <a:lnTo>
                        <a:pt x="3" y="34"/>
                      </a:lnTo>
                      <a:lnTo>
                        <a:pt x="5" y="34"/>
                      </a:lnTo>
                      <a:lnTo>
                        <a:pt x="5" y="35"/>
                      </a:lnTo>
                      <a:lnTo>
                        <a:pt x="8" y="35"/>
                      </a:lnTo>
                      <a:lnTo>
                        <a:pt x="8" y="39"/>
                      </a:lnTo>
                      <a:lnTo>
                        <a:pt x="9" y="39"/>
                      </a:lnTo>
                      <a:lnTo>
                        <a:pt x="8" y="34"/>
                      </a:lnTo>
                      <a:lnTo>
                        <a:pt x="5" y="15"/>
                      </a:lnTo>
                      <a:lnTo>
                        <a:pt x="8" y="5"/>
                      </a:lnTo>
                      <a:lnTo>
                        <a:pt x="5" y="5"/>
                      </a:lnTo>
                      <a:lnTo>
                        <a:pt x="5" y="4"/>
                      </a:lnTo>
                      <a:lnTo>
                        <a:pt x="3" y="4"/>
                      </a:lnTo>
                      <a:lnTo>
                        <a:pt x="3" y="0"/>
                      </a:lnTo>
                      <a:close/>
                      <a:moveTo>
                        <a:pt x="87" y="98"/>
                      </a:moveTo>
                      <a:lnTo>
                        <a:pt x="101" y="98"/>
                      </a:lnTo>
                      <a:lnTo>
                        <a:pt x="114" y="93"/>
                      </a:lnTo>
                      <a:lnTo>
                        <a:pt x="126" y="88"/>
                      </a:lnTo>
                      <a:lnTo>
                        <a:pt x="122" y="88"/>
                      </a:lnTo>
                      <a:lnTo>
                        <a:pt x="121" y="85"/>
                      </a:lnTo>
                      <a:lnTo>
                        <a:pt x="114" y="88"/>
                      </a:lnTo>
                      <a:lnTo>
                        <a:pt x="101" y="93"/>
                      </a:lnTo>
                      <a:lnTo>
                        <a:pt x="86" y="97"/>
                      </a:lnTo>
                      <a:lnTo>
                        <a:pt x="81" y="93"/>
                      </a:lnTo>
                      <a:lnTo>
                        <a:pt x="81" y="97"/>
                      </a:lnTo>
                      <a:lnTo>
                        <a:pt x="82" y="97"/>
                      </a:lnTo>
                      <a:lnTo>
                        <a:pt x="86" y="98"/>
                      </a:lnTo>
                      <a:lnTo>
                        <a:pt x="87" y="98"/>
                      </a:lnTo>
                      <a:close/>
                    </a:path>
                  </a:pathLst>
                </a:custGeom>
                <a:solidFill>
                  <a:srgbClr val="F5F5F5"/>
                </a:solidFill>
                <a:ln w="9525">
                  <a:noFill/>
                  <a:round/>
                  <a:headEnd/>
                  <a:tailEnd/>
                </a:ln>
              </p:spPr>
              <p:txBody>
                <a:bodyPr/>
                <a:lstStyle/>
                <a:p>
                  <a:endParaRPr lang="en-US"/>
                </a:p>
              </p:txBody>
            </p:sp>
            <p:sp>
              <p:nvSpPr>
                <p:cNvPr id="37556" name="Freeform 1111"/>
                <p:cNvSpPr>
                  <a:spLocks noEditPoints="1"/>
                </p:cNvSpPr>
                <p:nvPr/>
              </p:nvSpPr>
              <p:spPr bwMode="auto">
                <a:xfrm>
                  <a:off x="782" y="2493"/>
                  <a:ext cx="116" cy="92"/>
                </a:xfrm>
                <a:custGeom>
                  <a:avLst/>
                  <a:gdLst>
                    <a:gd name="T0" fmla="*/ 3 w 116"/>
                    <a:gd name="T1" fmla="*/ 0 h 92"/>
                    <a:gd name="T2" fmla="*/ 0 w 116"/>
                    <a:gd name="T3" fmla="*/ 10 h 92"/>
                    <a:gd name="T4" fmla="*/ 3 w 116"/>
                    <a:gd name="T5" fmla="*/ 29 h 92"/>
                    <a:gd name="T6" fmla="*/ 4 w 116"/>
                    <a:gd name="T7" fmla="*/ 34 h 92"/>
                    <a:gd name="T8" fmla="*/ 4 w 116"/>
                    <a:gd name="T9" fmla="*/ 35 h 92"/>
                    <a:gd name="T10" fmla="*/ 8 w 116"/>
                    <a:gd name="T11" fmla="*/ 35 h 92"/>
                    <a:gd name="T12" fmla="*/ 8 w 116"/>
                    <a:gd name="T13" fmla="*/ 39 h 92"/>
                    <a:gd name="T14" fmla="*/ 11 w 116"/>
                    <a:gd name="T15" fmla="*/ 39 h 92"/>
                    <a:gd name="T16" fmla="*/ 8 w 116"/>
                    <a:gd name="T17" fmla="*/ 27 h 92"/>
                    <a:gd name="T18" fmla="*/ 4 w 116"/>
                    <a:gd name="T19" fmla="*/ 10 h 92"/>
                    <a:gd name="T20" fmla="*/ 4 w 116"/>
                    <a:gd name="T21" fmla="*/ 4 h 92"/>
                    <a:gd name="T22" fmla="*/ 3 w 116"/>
                    <a:gd name="T23" fmla="*/ 4 h 92"/>
                    <a:gd name="T24" fmla="*/ 3 w 116"/>
                    <a:gd name="T25" fmla="*/ 0 h 92"/>
                    <a:gd name="T26" fmla="*/ 76 w 116"/>
                    <a:gd name="T27" fmla="*/ 88 h 92"/>
                    <a:gd name="T28" fmla="*/ 81 w 116"/>
                    <a:gd name="T29" fmla="*/ 92 h 92"/>
                    <a:gd name="T30" fmla="*/ 96 w 116"/>
                    <a:gd name="T31" fmla="*/ 88 h 92"/>
                    <a:gd name="T32" fmla="*/ 109 w 116"/>
                    <a:gd name="T33" fmla="*/ 83 h 92"/>
                    <a:gd name="T34" fmla="*/ 116 w 116"/>
                    <a:gd name="T35" fmla="*/ 80 h 92"/>
                    <a:gd name="T36" fmla="*/ 112 w 116"/>
                    <a:gd name="T37" fmla="*/ 80 h 92"/>
                    <a:gd name="T38" fmla="*/ 112 w 116"/>
                    <a:gd name="T39" fmla="*/ 78 h 92"/>
                    <a:gd name="T40" fmla="*/ 109 w 116"/>
                    <a:gd name="T41" fmla="*/ 78 h 92"/>
                    <a:gd name="T42" fmla="*/ 107 w 116"/>
                    <a:gd name="T43" fmla="*/ 78 h 92"/>
                    <a:gd name="T44" fmla="*/ 96 w 116"/>
                    <a:gd name="T45" fmla="*/ 83 h 92"/>
                    <a:gd name="T46" fmla="*/ 81 w 116"/>
                    <a:gd name="T47" fmla="*/ 85 h 92"/>
                    <a:gd name="T48" fmla="*/ 68 w 116"/>
                    <a:gd name="T49" fmla="*/ 83 h 92"/>
                    <a:gd name="T50" fmla="*/ 68 w 116"/>
                    <a:gd name="T51" fmla="*/ 85 h 92"/>
                    <a:gd name="T52" fmla="*/ 69 w 116"/>
                    <a:gd name="T53" fmla="*/ 85 h 92"/>
                    <a:gd name="T54" fmla="*/ 72 w 116"/>
                    <a:gd name="T55" fmla="*/ 88 h 92"/>
                    <a:gd name="T56" fmla="*/ 76 w 116"/>
                    <a:gd name="T57" fmla="*/ 88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92"/>
                    <a:gd name="T89" fmla="*/ 116 w 116"/>
                    <a:gd name="T90" fmla="*/ 92 h 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92">
                      <a:moveTo>
                        <a:pt x="3" y="0"/>
                      </a:moveTo>
                      <a:lnTo>
                        <a:pt x="0" y="10"/>
                      </a:lnTo>
                      <a:lnTo>
                        <a:pt x="3" y="29"/>
                      </a:lnTo>
                      <a:lnTo>
                        <a:pt x="4" y="34"/>
                      </a:lnTo>
                      <a:lnTo>
                        <a:pt x="4" y="35"/>
                      </a:lnTo>
                      <a:lnTo>
                        <a:pt x="8" y="35"/>
                      </a:lnTo>
                      <a:lnTo>
                        <a:pt x="8" y="39"/>
                      </a:lnTo>
                      <a:lnTo>
                        <a:pt x="11" y="39"/>
                      </a:lnTo>
                      <a:lnTo>
                        <a:pt x="8" y="27"/>
                      </a:lnTo>
                      <a:lnTo>
                        <a:pt x="4" y="10"/>
                      </a:lnTo>
                      <a:lnTo>
                        <a:pt x="4" y="4"/>
                      </a:lnTo>
                      <a:lnTo>
                        <a:pt x="3" y="4"/>
                      </a:lnTo>
                      <a:lnTo>
                        <a:pt x="3" y="0"/>
                      </a:lnTo>
                      <a:close/>
                      <a:moveTo>
                        <a:pt x="76" y="88"/>
                      </a:moveTo>
                      <a:lnTo>
                        <a:pt x="81" y="92"/>
                      </a:lnTo>
                      <a:lnTo>
                        <a:pt x="96" y="88"/>
                      </a:lnTo>
                      <a:lnTo>
                        <a:pt x="109" y="83"/>
                      </a:lnTo>
                      <a:lnTo>
                        <a:pt x="116" y="80"/>
                      </a:lnTo>
                      <a:lnTo>
                        <a:pt x="112" y="80"/>
                      </a:lnTo>
                      <a:lnTo>
                        <a:pt x="112" y="78"/>
                      </a:lnTo>
                      <a:lnTo>
                        <a:pt x="109" y="78"/>
                      </a:lnTo>
                      <a:lnTo>
                        <a:pt x="107" y="78"/>
                      </a:lnTo>
                      <a:lnTo>
                        <a:pt x="96" y="83"/>
                      </a:lnTo>
                      <a:lnTo>
                        <a:pt x="81" y="85"/>
                      </a:lnTo>
                      <a:lnTo>
                        <a:pt x="68" y="83"/>
                      </a:lnTo>
                      <a:lnTo>
                        <a:pt x="68" y="85"/>
                      </a:lnTo>
                      <a:lnTo>
                        <a:pt x="69" y="85"/>
                      </a:lnTo>
                      <a:lnTo>
                        <a:pt x="72" y="88"/>
                      </a:lnTo>
                      <a:lnTo>
                        <a:pt x="76" y="88"/>
                      </a:lnTo>
                      <a:close/>
                    </a:path>
                  </a:pathLst>
                </a:custGeom>
                <a:solidFill>
                  <a:srgbClr val="F5F5F5"/>
                </a:solidFill>
                <a:ln w="9525">
                  <a:noFill/>
                  <a:round/>
                  <a:headEnd/>
                  <a:tailEnd/>
                </a:ln>
              </p:spPr>
              <p:txBody>
                <a:bodyPr/>
                <a:lstStyle/>
                <a:p>
                  <a:endParaRPr lang="en-US"/>
                </a:p>
              </p:txBody>
            </p:sp>
            <p:sp>
              <p:nvSpPr>
                <p:cNvPr id="37557" name="Freeform 1112"/>
                <p:cNvSpPr>
                  <a:spLocks noEditPoints="1"/>
                </p:cNvSpPr>
                <p:nvPr/>
              </p:nvSpPr>
              <p:spPr bwMode="auto">
                <a:xfrm>
                  <a:off x="786" y="2497"/>
                  <a:ext cx="105" cy="81"/>
                </a:xfrm>
                <a:custGeom>
                  <a:avLst/>
                  <a:gdLst>
                    <a:gd name="T0" fmla="*/ 0 w 105"/>
                    <a:gd name="T1" fmla="*/ 0 h 81"/>
                    <a:gd name="T2" fmla="*/ 0 w 105"/>
                    <a:gd name="T3" fmla="*/ 6 h 81"/>
                    <a:gd name="T4" fmla="*/ 4 w 105"/>
                    <a:gd name="T5" fmla="*/ 23 h 81"/>
                    <a:gd name="T6" fmla="*/ 7 w 105"/>
                    <a:gd name="T7" fmla="*/ 35 h 81"/>
                    <a:gd name="T8" fmla="*/ 9 w 105"/>
                    <a:gd name="T9" fmla="*/ 36 h 81"/>
                    <a:gd name="T10" fmla="*/ 10 w 105"/>
                    <a:gd name="T11" fmla="*/ 39 h 81"/>
                    <a:gd name="T12" fmla="*/ 14 w 105"/>
                    <a:gd name="T13" fmla="*/ 43 h 81"/>
                    <a:gd name="T14" fmla="*/ 15 w 105"/>
                    <a:gd name="T15" fmla="*/ 44 h 81"/>
                    <a:gd name="T16" fmla="*/ 10 w 105"/>
                    <a:gd name="T17" fmla="*/ 35 h 81"/>
                    <a:gd name="T18" fmla="*/ 7 w 105"/>
                    <a:gd name="T19" fmla="*/ 23 h 81"/>
                    <a:gd name="T20" fmla="*/ 7 w 105"/>
                    <a:gd name="T21" fmla="*/ 6 h 81"/>
                    <a:gd name="T22" fmla="*/ 7 w 105"/>
                    <a:gd name="T23" fmla="*/ 5 h 81"/>
                    <a:gd name="T24" fmla="*/ 4 w 105"/>
                    <a:gd name="T25" fmla="*/ 3 h 81"/>
                    <a:gd name="T26" fmla="*/ 0 w 105"/>
                    <a:gd name="T27" fmla="*/ 3 h 81"/>
                    <a:gd name="T28" fmla="*/ 0 w 105"/>
                    <a:gd name="T29" fmla="*/ 0 h 81"/>
                    <a:gd name="T30" fmla="*/ 64 w 105"/>
                    <a:gd name="T31" fmla="*/ 79 h 81"/>
                    <a:gd name="T32" fmla="*/ 77 w 105"/>
                    <a:gd name="T33" fmla="*/ 81 h 81"/>
                    <a:gd name="T34" fmla="*/ 92 w 105"/>
                    <a:gd name="T35" fmla="*/ 79 h 81"/>
                    <a:gd name="T36" fmla="*/ 103 w 105"/>
                    <a:gd name="T37" fmla="*/ 74 h 81"/>
                    <a:gd name="T38" fmla="*/ 105 w 105"/>
                    <a:gd name="T39" fmla="*/ 74 h 81"/>
                    <a:gd name="T40" fmla="*/ 103 w 105"/>
                    <a:gd name="T41" fmla="*/ 74 h 81"/>
                    <a:gd name="T42" fmla="*/ 103 w 105"/>
                    <a:gd name="T43" fmla="*/ 71 h 81"/>
                    <a:gd name="T44" fmla="*/ 100 w 105"/>
                    <a:gd name="T45" fmla="*/ 71 h 81"/>
                    <a:gd name="T46" fmla="*/ 88 w 105"/>
                    <a:gd name="T47" fmla="*/ 76 h 81"/>
                    <a:gd name="T48" fmla="*/ 77 w 105"/>
                    <a:gd name="T49" fmla="*/ 76 h 81"/>
                    <a:gd name="T50" fmla="*/ 60 w 105"/>
                    <a:gd name="T51" fmla="*/ 76 h 81"/>
                    <a:gd name="T52" fmla="*/ 54 w 105"/>
                    <a:gd name="T53" fmla="*/ 71 h 81"/>
                    <a:gd name="T54" fmla="*/ 54 w 105"/>
                    <a:gd name="T55" fmla="*/ 74 h 81"/>
                    <a:gd name="T56" fmla="*/ 55 w 105"/>
                    <a:gd name="T57" fmla="*/ 74 h 81"/>
                    <a:gd name="T58" fmla="*/ 55 w 105"/>
                    <a:gd name="T59" fmla="*/ 76 h 81"/>
                    <a:gd name="T60" fmla="*/ 59 w 105"/>
                    <a:gd name="T61" fmla="*/ 76 h 81"/>
                    <a:gd name="T62" fmla="*/ 60 w 105"/>
                    <a:gd name="T63" fmla="*/ 79 h 81"/>
                    <a:gd name="T64" fmla="*/ 64 w 105"/>
                    <a:gd name="T65" fmla="*/ 79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81"/>
                    <a:gd name="T101" fmla="*/ 105 w 105"/>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81">
                      <a:moveTo>
                        <a:pt x="0" y="0"/>
                      </a:moveTo>
                      <a:lnTo>
                        <a:pt x="0" y="6"/>
                      </a:lnTo>
                      <a:lnTo>
                        <a:pt x="4" y="23"/>
                      </a:lnTo>
                      <a:lnTo>
                        <a:pt x="7" y="35"/>
                      </a:lnTo>
                      <a:lnTo>
                        <a:pt x="9" y="36"/>
                      </a:lnTo>
                      <a:lnTo>
                        <a:pt x="10" y="39"/>
                      </a:lnTo>
                      <a:lnTo>
                        <a:pt x="14" y="43"/>
                      </a:lnTo>
                      <a:lnTo>
                        <a:pt x="15" y="44"/>
                      </a:lnTo>
                      <a:lnTo>
                        <a:pt x="10" y="35"/>
                      </a:lnTo>
                      <a:lnTo>
                        <a:pt x="7" y="23"/>
                      </a:lnTo>
                      <a:lnTo>
                        <a:pt x="7" y="6"/>
                      </a:lnTo>
                      <a:lnTo>
                        <a:pt x="7" y="5"/>
                      </a:lnTo>
                      <a:lnTo>
                        <a:pt x="4" y="3"/>
                      </a:lnTo>
                      <a:lnTo>
                        <a:pt x="0" y="3"/>
                      </a:lnTo>
                      <a:lnTo>
                        <a:pt x="0" y="0"/>
                      </a:lnTo>
                      <a:close/>
                      <a:moveTo>
                        <a:pt x="64" y="79"/>
                      </a:moveTo>
                      <a:lnTo>
                        <a:pt x="77" y="81"/>
                      </a:lnTo>
                      <a:lnTo>
                        <a:pt x="92" y="79"/>
                      </a:lnTo>
                      <a:lnTo>
                        <a:pt x="103" y="74"/>
                      </a:lnTo>
                      <a:lnTo>
                        <a:pt x="105" y="74"/>
                      </a:lnTo>
                      <a:lnTo>
                        <a:pt x="103" y="74"/>
                      </a:lnTo>
                      <a:lnTo>
                        <a:pt x="103" y="71"/>
                      </a:lnTo>
                      <a:lnTo>
                        <a:pt x="100" y="71"/>
                      </a:lnTo>
                      <a:lnTo>
                        <a:pt x="88" y="76"/>
                      </a:lnTo>
                      <a:lnTo>
                        <a:pt x="77" y="76"/>
                      </a:lnTo>
                      <a:lnTo>
                        <a:pt x="60" y="76"/>
                      </a:lnTo>
                      <a:lnTo>
                        <a:pt x="54" y="71"/>
                      </a:lnTo>
                      <a:lnTo>
                        <a:pt x="54" y="74"/>
                      </a:lnTo>
                      <a:lnTo>
                        <a:pt x="55" y="74"/>
                      </a:lnTo>
                      <a:lnTo>
                        <a:pt x="55" y="76"/>
                      </a:lnTo>
                      <a:lnTo>
                        <a:pt x="59" y="76"/>
                      </a:lnTo>
                      <a:lnTo>
                        <a:pt x="60" y="79"/>
                      </a:lnTo>
                      <a:lnTo>
                        <a:pt x="64" y="79"/>
                      </a:lnTo>
                      <a:close/>
                    </a:path>
                  </a:pathLst>
                </a:custGeom>
                <a:solidFill>
                  <a:srgbClr val="F6F6F6"/>
                </a:solidFill>
                <a:ln w="9525">
                  <a:noFill/>
                  <a:round/>
                  <a:headEnd/>
                  <a:tailEnd/>
                </a:ln>
              </p:spPr>
              <p:txBody>
                <a:bodyPr/>
                <a:lstStyle/>
                <a:p>
                  <a:endParaRPr lang="en-US"/>
                </a:p>
              </p:txBody>
            </p:sp>
            <p:sp>
              <p:nvSpPr>
                <p:cNvPr id="37558" name="Freeform 1113"/>
                <p:cNvSpPr>
                  <a:spLocks/>
                </p:cNvSpPr>
                <p:nvPr/>
              </p:nvSpPr>
              <p:spPr bwMode="auto">
                <a:xfrm>
                  <a:off x="793" y="2502"/>
                  <a:ext cx="93" cy="71"/>
                </a:xfrm>
                <a:custGeom>
                  <a:avLst/>
                  <a:gdLst>
                    <a:gd name="T0" fmla="*/ 0 w 93"/>
                    <a:gd name="T1" fmla="*/ 0 h 71"/>
                    <a:gd name="T2" fmla="*/ 0 w 93"/>
                    <a:gd name="T3" fmla="*/ 1 h 71"/>
                    <a:gd name="T4" fmla="*/ 0 w 93"/>
                    <a:gd name="T5" fmla="*/ 18 h 71"/>
                    <a:gd name="T6" fmla="*/ 3 w 93"/>
                    <a:gd name="T7" fmla="*/ 30 h 71"/>
                    <a:gd name="T8" fmla="*/ 8 w 93"/>
                    <a:gd name="T9" fmla="*/ 39 h 71"/>
                    <a:gd name="T10" fmla="*/ 13 w 93"/>
                    <a:gd name="T11" fmla="*/ 43 h 71"/>
                    <a:gd name="T12" fmla="*/ 17 w 93"/>
                    <a:gd name="T13" fmla="*/ 46 h 71"/>
                    <a:gd name="T14" fmla="*/ 22 w 93"/>
                    <a:gd name="T15" fmla="*/ 49 h 71"/>
                    <a:gd name="T16" fmla="*/ 27 w 93"/>
                    <a:gd name="T17" fmla="*/ 54 h 71"/>
                    <a:gd name="T18" fmla="*/ 32 w 93"/>
                    <a:gd name="T19" fmla="*/ 58 h 71"/>
                    <a:gd name="T20" fmla="*/ 37 w 93"/>
                    <a:gd name="T21" fmla="*/ 63 h 71"/>
                    <a:gd name="T22" fmla="*/ 42 w 93"/>
                    <a:gd name="T23" fmla="*/ 64 h 71"/>
                    <a:gd name="T24" fmla="*/ 47 w 93"/>
                    <a:gd name="T25" fmla="*/ 66 h 71"/>
                    <a:gd name="T26" fmla="*/ 53 w 93"/>
                    <a:gd name="T27" fmla="*/ 71 h 71"/>
                    <a:gd name="T28" fmla="*/ 70 w 93"/>
                    <a:gd name="T29" fmla="*/ 71 h 71"/>
                    <a:gd name="T30" fmla="*/ 81 w 93"/>
                    <a:gd name="T31" fmla="*/ 71 h 71"/>
                    <a:gd name="T32" fmla="*/ 93 w 93"/>
                    <a:gd name="T33" fmla="*/ 66 h 71"/>
                    <a:gd name="T34" fmla="*/ 91 w 93"/>
                    <a:gd name="T35" fmla="*/ 66 h 71"/>
                    <a:gd name="T36" fmla="*/ 91 w 93"/>
                    <a:gd name="T37" fmla="*/ 64 h 71"/>
                    <a:gd name="T38" fmla="*/ 90 w 93"/>
                    <a:gd name="T39" fmla="*/ 64 h 71"/>
                    <a:gd name="T40" fmla="*/ 81 w 93"/>
                    <a:gd name="T41" fmla="*/ 66 h 71"/>
                    <a:gd name="T42" fmla="*/ 70 w 93"/>
                    <a:gd name="T43" fmla="*/ 66 h 71"/>
                    <a:gd name="T44" fmla="*/ 53 w 93"/>
                    <a:gd name="T45" fmla="*/ 66 h 71"/>
                    <a:gd name="T46" fmla="*/ 42 w 93"/>
                    <a:gd name="T47" fmla="*/ 63 h 71"/>
                    <a:gd name="T48" fmla="*/ 32 w 93"/>
                    <a:gd name="T49" fmla="*/ 58 h 71"/>
                    <a:gd name="T50" fmla="*/ 22 w 93"/>
                    <a:gd name="T51" fmla="*/ 49 h 71"/>
                    <a:gd name="T52" fmla="*/ 13 w 93"/>
                    <a:gd name="T53" fmla="*/ 39 h 71"/>
                    <a:gd name="T54" fmla="*/ 8 w 93"/>
                    <a:gd name="T55" fmla="*/ 26 h 71"/>
                    <a:gd name="T56" fmla="*/ 3 w 93"/>
                    <a:gd name="T57" fmla="*/ 15 h 71"/>
                    <a:gd name="T58" fmla="*/ 2 w 93"/>
                    <a:gd name="T59" fmla="*/ 1 h 71"/>
                    <a:gd name="T60" fmla="*/ 0 w 93"/>
                    <a:gd name="T61" fmla="*/ 0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71"/>
                    <a:gd name="T95" fmla="*/ 93 w 93"/>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71">
                      <a:moveTo>
                        <a:pt x="0" y="0"/>
                      </a:moveTo>
                      <a:lnTo>
                        <a:pt x="0" y="1"/>
                      </a:lnTo>
                      <a:lnTo>
                        <a:pt x="0" y="18"/>
                      </a:lnTo>
                      <a:lnTo>
                        <a:pt x="3" y="30"/>
                      </a:lnTo>
                      <a:lnTo>
                        <a:pt x="8" y="39"/>
                      </a:lnTo>
                      <a:lnTo>
                        <a:pt x="13" y="43"/>
                      </a:lnTo>
                      <a:lnTo>
                        <a:pt x="17" y="46"/>
                      </a:lnTo>
                      <a:lnTo>
                        <a:pt x="22" y="49"/>
                      </a:lnTo>
                      <a:lnTo>
                        <a:pt x="27" y="54"/>
                      </a:lnTo>
                      <a:lnTo>
                        <a:pt x="32" y="58"/>
                      </a:lnTo>
                      <a:lnTo>
                        <a:pt x="37" y="63"/>
                      </a:lnTo>
                      <a:lnTo>
                        <a:pt x="42" y="64"/>
                      </a:lnTo>
                      <a:lnTo>
                        <a:pt x="47" y="66"/>
                      </a:lnTo>
                      <a:lnTo>
                        <a:pt x="53" y="71"/>
                      </a:lnTo>
                      <a:lnTo>
                        <a:pt x="70" y="71"/>
                      </a:lnTo>
                      <a:lnTo>
                        <a:pt x="81" y="71"/>
                      </a:lnTo>
                      <a:lnTo>
                        <a:pt x="93" y="66"/>
                      </a:lnTo>
                      <a:lnTo>
                        <a:pt x="91" y="66"/>
                      </a:lnTo>
                      <a:lnTo>
                        <a:pt x="91" y="64"/>
                      </a:lnTo>
                      <a:lnTo>
                        <a:pt x="90" y="64"/>
                      </a:lnTo>
                      <a:lnTo>
                        <a:pt x="81" y="66"/>
                      </a:lnTo>
                      <a:lnTo>
                        <a:pt x="70" y="66"/>
                      </a:lnTo>
                      <a:lnTo>
                        <a:pt x="53" y="66"/>
                      </a:lnTo>
                      <a:lnTo>
                        <a:pt x="42" y="63"/>
                      </a:lnTo>
                      <a:lnTo>
                        <a:pt x="32" y="58"/>
                      </a:lnTo>
                      <a:lnTo>
                        <a:pt x="22" y="49"/>
                      </a:lnTo>
                      <a:lnTo>
                        <a:pt x="13" y="39"/>
                      </a:lnTo>
                      <a:lnTo>
                        <a:pt x="8" y="26"/>
                      </a:lnTo>
                      <a:lnTo>
                        <a:pt x="3" y="15"/>
                      </a:lnTo>
                      <a:lnTo>
                        <a:pt x="2" y="1"/>
                      </a:lnTo>
                      <a:lnTo>
                        <a:pt x="0" y="0"/>
                      </a:lnTo>
                      <a:close/>
                    </a:path>
                  </a:pathLst>
                </a:custGeom>
                <a:solidFill>
                  <a:srgbClr val="F6F6F6"/>
                </a:solidFill>
                <a:ln w="9525">
                  <a:noFill/>
                  <a:round/>
                  <a:headEnd/>
                  <a:tailEnd/>
                </a:ln>
              </p:spPr>
              <p:txBody>
                <a:bodyPr/>
                <a:lstStyle/>
                <a:p>
                  <a:endParaRPr lang="en-US"/>
                </a:p>
              </p:txBody>
            </p:sp>
            <p:sp>
              <p:nvSpPr>
                <p:cNvPr id="37559" name="Freeform 1114"/>
                <p:cNvSpPr>
                  <a:spLocks/>
                </p:cNvSpPr>
                <p:nvPr/>
              </p:nvSpPr>
              <p:spPr bwMode="auto">
                <a:xfrm>
                  <a:off x="795" y="2503"/>
                  <a:ext cx="88" cy="65"/>
                </a:xfrm>
                <a:custGeom>
                  <a:avLst/>
                  <a:gdLst>
                    <a:gd name="T0" fmla="*/ 0 w 88"/>
                    <a:gd name="T1" fmla="*/ 0 h 65"/>
                    <a:gd name="T2" fmla="*/ 1 w 88"/>
                    <a:gd name="T3" fmla="*/ 14 h 65"/>
                    <a:gd name="T4" fmla="*/ 6 w 88"/>
                    <a:gd name="T5" fmla="*/ 25 h 65"/>
                    <a:gd name="T6" fmla="*/ 11 w 88"/>
                    <a:gd name="T7" fmla="*/ 38 h 65"/>
                    <a:gd name="T8" fmla="*/ 20 w 88"/>
                    <a:gd name="T9" fmla="*/ 48 h 65"/>
                    <a:gd name="T10" fmla="*/ 30 w 88"/>
                    <a:gd name="T11" fmla="*/ 57 h 65"/>
                    <a:gd name="T12" fmla="*/ 40 w 88"/>
                    <a:gd name="T13" fmla="*/ 62 h 65"/>
                    <a:gd name="T14" fmla="*/ 51 w 88"/>
                    <a:gd name="T15" fmla="*/ 65 h 65"/>
                    <a:gd name="T16" fmla="*/ 68 w 88"/>
                    <a:gd name="T17" fmla="*/ 65 h 65"/>
                    <a:gd name="T18" fmla="*/ 79 w 88"/>
                    <a:gd name="T19" fmla="*/ 65 h 65"/>
                    <a:gd name="T20" fmla="*/ 88 w 88"/>
                    <a:gd name="T21" fmla="*/ 63 h 65"/>
                    <a:gd name="T22" fmla="*/ 88 w 88"/>
                    <a:gd name="T23" fmla="*/ 62 h 65"/>
                    <a:gd name="T24" fmla="*/ 84 w 88"/>
                    <a:gd name="T25" fmla="*/ 62 h 65"/>
                    <a:gd name="T26" fmla="*/ 83 w 88"/>
                    <a:gd name="T27" fmla="*/ 62 h 65"/>
                    <a:gd name="T28" fmla="*/ 79 w 88"/>
                    <a:gd name="T29" fmla="*/ 62 h 65"/>
                    <a:gd name="T30" fmla="*/ 68 w 88"/>
                    <a:gd name="T31" fmla="*/ 63 h 65"/>
                    <a:gd name="T32" fmla="*/ 55 w 88"/>
                    <a:gd name="T33" fmla="*/ 62 h 65"/>
                    <a:gd name="T34" fmla="*/ 43 w 88"/>
                    <a:gd name="T35" fmla="*/ 58 h 65"/>
                    <a:gd name="T36" fmla="*/ 31 w 88"/>
                    <a:gd name="T37" fmla="*/ 50 h 65"/>
                    <a:gd name="T38" fmla="*/ 23 w 88"/>
                    <a:gd name="T39" fmla="*/ 43 h 65"/>
                    <a:gd name="T40" fmla="*/ 15 w 88"/>
                    <a:gd name="T41" fmla="*/ 37 h 65"/>
                    <a:gd name="T42" fmla="*/ 10 w 88"/>
                    <a:gd name="T43" fmla="*/ 25 h 65"/>
                    <a:gd name="T44" fmla="*/ 6 w 88"/>
                    <a:gd name="T45" fmla="*/ 14 h 65"/>
                    <a:gd name="T46" fmla="*/ 5 w 88"/>
                    <a:gd name="T47" fmla="*/ 5 h 65"/>
                    <a:gd name="T48" fmla="*/ 5 w 88"/>
                    <a:gd name="T49" fmla="*/ 4 h 65"/>
                    <a:gd name="T50" fmla="*/ 1 w 88"/>
                    <a:gd name="T51" fmla="*/ 4 h 65"/>
                    <a:gd name="T52" fmla="*/ 1 w 88"/>
                    <a:gd name="T53" fmla="*/ 0 h 65"/>
                    <a:gd name="T54" fmla="*/ 0 w 88"/>
                    <a:gd name="T55" fmla="*/ 0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65"/>
                    <a:gd name="T86" fmla="*/ 88 w 88"/>
                    <a:gd name="T87" fmla="*/ 65 h 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65">
                      <a:moveTo>
                        <a:pt x="0" y="0"/>
                      </a:moveTo>
                      <a:lnTo>
                        <a:pt x="1" y="14"/>
                      </a:lnTo>
                      <a:lnTo>
                        <a:pt x="6" y="25"/>
                      </a:lnTo>
                      <a:lnTo>
                        <a:pt x="11" y="38"/>
                      </a:lnTo>
                      <a:lnTo>
                        <a:pt x="20" y="48"/>
                      </a:lnTo>
                      <a:lnTo>
                        <a:pt x="30" y="57"/>
                      </a:lnTo>
                      <a:lnTo>
                        <a:pt x="40" y="62"/>
                      </a:lnTo>
                      <a:lnTo>
                        <a:pt x="51" y="65"/>
                      </a:lnTo>
                      <a:lnTo>
                        <a:pt x="68" y="65"/>
                      </a:lnTo>
                      <a:lnTo>
                        <a:pt x="79" y="65"/>
                      </a:lnTo>
                      <a:lnTo>
                        <a:pt x="88" y="63"/>
                      </a:lnTo>
                      <a:lnTo>
                        <a:pt x="88" y="62"/>
                      </a:lnTo>
                      <a:lnTo>
                        <a:pt x="84" y="62"/>
                      </a:lnTo>
                      <a:lnTo>
                        <a:pt x="83" y="62"/>
                      </a:lnTo>
                      <a:lnTo>
                        <a:pt x="79" y="62"/>
                      </a:lnTo>
                      <a:lnTo>
                        <a:pt x="68" y="63"/>
                      </a:lnTo>
                      <a:lnTo>
                        <a:pt x="55" y="62"/>
                      </a:lnTo>
                      <a:lnTo>
                        <a:pt x="43" y="58"/>
                      </a:lnTo>
                      <a:lnTo>
                        <a:pt x="31" y="50"/>
                      </a:lnTo>
                      <a:lnTo>
                        <a:pt x="23" y="43"/>
                      </a:lnTo>
                      <a:lnTo>
                        <a:pt x="15" y="37"/>
                      </a:lnTo>
                      <a:lnTo>
                        <a:pt x="10" y="25"/>
                      </a:lnTo>
                      <a:lnTo>
                        <a:pt x="6" y="14"/>
                      </a:lnTo>
                      <a:lnTo>
                        <a:pt x="5" y="5"/>
                      </a:lnTo>
                      <a:lnTo>
                        <a:pt x="5" y="4"/>
                      </a:lnTo>
                      <a:lnTo>
                        <a:pt x="1" y="4"/>
                      </a:lnTo>
                      <a:lnTo>
                        <a:pt x="1" y="0"/>
                      </a:lnTo>
                      <a:lnTo>
                        <a:pt x="0" y="0"/>
                      </a:lnTo>
                      <a:close/>
                    </a:path>
                  </a:pathLst>
                </a:custGeom>
                <a:solidFill>
                  <a:srgbClr val="F7F7F7"/>
                </a:solidFill>
                <a:ln w="9525">
                  <a:noFill/>
                  <a:round/>
                  <a:headEnd/>
                  <a:tailEnd/>
                </a:ln>
              </p:spPr>
              <p:txBody>
                <a:bodyPr/>
                <a:lstStyle/>
                <a:p>
                  <a:endParaRPr lang="en-US"/>
                </a:p>
              </p:txBody>
            </p:sp>
            <p:sp>
              <p:nvSpPr>
                <p:cNvPr id="37560" name="Freeform 1115"/>
                <p:cNvSpPr>
                  <a:spLocks/>
                </p:cNvSpPr>
                <p:nvPr/>
              </p:nvSpPr>
              <p:spPr bwMode="auto">
                <a:xfrm>
                  <a:off x="800" y="2508"/>
                  <a:ext cx="78" cy="58"/>
                </a:xfrm>
                <a:custGeom>
                  <a:avLst/>
                  <a:gdLst>
                    <a:gd name="T0" fmla="*/ 0 w 78"/>
                    <a:gd name="T1" fmla="*/ 0 h 58"/>
                    <a:gd name="T2" fmla="*/ 1 w 78"/>
                    <a:gd name="T3" fmla="*/ 9 h 58"/>
                    <a:gd name="T4" fmla="*/ 5 w 78"/>
                    <a:gd name="T5" fmla="*/ 20 h 58"/>
                    <a:gd name="T6" fmla="*/ 10 w 78"/>
                    <a:gd name="T7" fmla="*/ 32 h 58"/>
                    <a:gd name="T8" fmla="*/ 18 w 78"/>
                    <a:gd name="T9" fmla="*/ 38 h 58"/>
                    <a:gd name="T10" fmla="*/ 26 w 78"/>
                    <a:gd name="T11" fmla="*/ 45 h 58"/>
                    <a:gd name="T12" fmla="*/ 38 w 78"/>
                    <a:gd name="T13" fmla="*/ 53 h 58"/>
                    <a:gd name="T14" fmla="*/ 50 w 78"/>
                    <a:gd name="T15" fmla="*/ 57 h 58"/>
                    <a:gd name="T16" fmla="*/ 63 w 78"/>
                    <a:gd name="T17" fmla="*/ 58 h 58"/>
                    <a:gd name="T18" fmla="*/ 74 w 78"/>
                    <a:gd name="T19" fmla="*/ 57 h 58"/>
                    <a:gd name="T20" fmla="*/ 78 w 78"/>
                    <a:gd name="T21" fmla="*/ 57 h 58"/>
                    <a:gd name="T22" fmla="*/ 78 w 78"/>
                    <a:gd name="T23" fmla="*/ 53 h 58"/>
                    <a:gd name="T24" fmla="*/ 74 w 78"/>
                    <a:gd name="T25" fmla="*/ 53 h 58"/>
                    <a:gd name="T26" fmla="*/ 71 w 78"/>
                    <a:gd name="T27" fmla="*/ 53 h 58"/>
                    <a:gd name="T28" fmla="*/ 71 w 78"/>
                    <a:gd name="T29" fmla="*/ 52 h 58"/>
                    <a:gd name="T30" fmla="*/ 63 w 78"/>
                    <a:gd name="T31" fmla="*/ 53 h 58"/>
                    <a:gd name="T32" fmla="*/ 50 w 78"/>
                    <a:gd name="T33" fmla="*/ 52 h 58"/>
                    <a:gd name="T34" fmla="*/ 40 w 78"/>
                    <a:gd name="T35" fmla="*/ 48 h 58"/>
                    <a:gd name="T36" fmla="*/ 30 w 78"/>
                    <a:gd name="T37" fmla="*/ 43 h 58"/>
                    <a:gd name="T38" fmla="*/ 21 w 78"/>
                    <a:gd name="T39" fmla="*/ 37 h 58"/>
                    <a:gd name="T40" fmla="*/ 15 w 78"/>
                    <a:gd name="T41" fmla="*/ 28 h 58"/>
                    <a:gd name="T42" fmla="*/ 10 w 78"/>
                    <a:gd name="T43" fmla="*/ 19 h 58"/>
                    <a:gd name="T44" fmla="*/ 5 w 78"/>
                    <a:gd name="T45" fmla="*/ 9 h 58"/>
                    <a:gd name="T46" fmla="*/ 5 w 78"/>
                    <a:gd name="T47" fmla="*/ 4 h 58"/>
                    <a:gd name="T48" fmla="*/ 1 w 78"/>
                    <a:gd name="T49" fmla="*/ 4 h 58"/>
                    <a:gd name="T50" fmla="*/ 1 w 78"/>
                    <a:gd name="T51" fmla="*/ 0 h 58"/>
                    <a:gd name="T52" fmla="*/ 0 w 78"/>
                    <a:gd name="T53" fmla="*/ 0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58"/>
                    <a:gd name="T83" fmla="*/ 78 w 78"/>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58">
                      <a:moveTo>
                        <a:pt x="0" y="0"/>
                      </a:moveTo>
                      <a:lnTo>
                        <a:pt x="1" y="9"/>
                      </a:lnTo>
                      <a:lnTo>
                        <a:pt x="5" y="20"/>
                      </a:lnTo>
                      <a:lnTo>
                        <a:pt x="10" y="32"/>
                      </a:lnTo>
                      <a:lnTo>
                        <a:pt x="18" y="38"/>
                      </a:lnTo>
                      <a:lnTo>
                        <a:pt x="26" y="45"/>
                      </a:lnTo>
                      <a:lnTo>
                        <a:pt x="38" y="53"/>
                      </a:lnTo>
                      <a:lnTo>
                        <a:pt x="50" y="57"/>
                      </a:lnTo>
                      <a:lnTo>
                        <a:pt x="63" y="58"/>
                      </a:lnTo>
                      <a:lnTo>
                        <a:pt x="74" y="57"/>
                      </a:lnTo>
                      <a:lnTo>
                        <a:pt x="78" y="57"/>
                      </a:lnTo>
                      <a:lnTo>
                        <a:pt x="78" y="53"/>
                      </a:lnTo>
                      <a:lnTo>
                        <a:pt x="74" y="53"/>
                      </a:lnTo>
                      <a:lnTo>
                        <a:pt x="71" y="53"/>
                      </a:lnTo>
                      <a:lnTo>
                        <a:pt x="71" y="52"/>
                      </a:lnTo>
                      <a:lnTo>
                        <a:pt x="63" y="53"/>
                      </a:lnTo>
                      <a:lnTo>
                        <a:pt x="50" y="52"/>
                      </a:lnTo>
                      <a:lnTo>
                        <a:pt x="40" y="48"/>
                      </a:lnTo>
                      <a:lnTo>
                        <a:pt x="30" y="43"/>
                      </a:lnTo>
                      <a:lnTo>
                        <a:pt x="21" y="37"/>
                      </a:lnTo>
                      <a:lnTo>
                        <a:pt x="15" y="28"/>
                      </a:lnTo>
                      <a:lnTo>
                        <a:pt x="10" y="19"/>
                      </a:lnTo>
                      <a:lnTo>
                        <a:pt x="5" y="9"/>
                      </a:lnTo>
                      <a:lnTo>
                        <a:pt x="5" y="4"/>
                      </a:lnTo>
                      <a:lnTo>
                        <a:pt x="1" y="4"/>
                      </a:lnTo>
                      <a:lnTo>
                        <a:pt x="1" y="0"/>
                      </a:lnTo>
                      <a:lnTo>
                        <a:pt x="0" y="0"/>
                      </a:lnTo>
                      <a:close/>
                    </a:path>
                  </a:pathLst>
                </a:custGeom>
                <a:solidFill>
                  <a:srgbClr val="F7F7F7"/>
                </a:solidFill>
                <a:ln w="9525">
                  <a:noFill/>
                  <a:round/>
                  <a:headEnd/>
                  <a:tailEnd/>
                </a:ln>
              </p:spPr>
              <p:txBody>
                <a:bodyPr/>
                <a:lstStyle/>
                <a:p>
                  <a:endParaRPr lang="en-US"/>
                </a:p>
              </p:txBody>
            </p:sp>
            <p:sp>
              <p:nvSpPr>
                <p:cNvPr id="37561" name="Freeform 1116"/>
                <p:cNvSpPr>
                  <a:spLocks/>
                </p:cNvSpPr>
                <p:nvPr/>
              </p:nvSpPr>
              <p:spPr bwMode="auto">
                <a:xfrm>
                  <a:off x="805" y="2512"/>
                  <a:ext cx="66" cy="49"/>
                </a:xfrm>
                <a:custGeom>
                  <a:avLst/>
                  <a:gdLst>
                    <a:gd name="T0" fmla="*/ 0 w 66"/>
                    <a:gd name="T1" fmla="*/ 0 h 49"/>
                    <a:gd name="T2" fmla="*/ 0 w 66"/>
                    <a:gd name="T3" fmla="*/ 5 h 49"/>
                    <a:gd name="T4" fmla="*/ 5 w 66"/>
                    <a:gd name="T5" fmla="*/ 15 h 49"/>
                    <a:gd name="T6" fmla="*/ 10 w 66"/>
                    <a:gd name="T7" fmla="*/ 24 h 49"/>
                    <a:gd name="T8" fmla="*/ 16 w 66"/>
                    <a:gd name="T9" fmla="*/ 33 h 49"/>
                    <a:gd name="T10" fmla="*/ 25 w 66"/>
                    <a:gd name="T11" fmla="*/ 39 h 49"/>
                    <a:gd name="T12" fmla="*/ 35 w 66"/>
                    <a:gd name="T13" fmla="*/ 44 h 49"/>
                    <a:gd name="T14" fmla="*/ 45 w 66"/>
                    <a:gd name="T15" fmla="*/ 48 h 49"/>
                    <a:gd name="T16" fmla="*/ 58 w 66"/>
                    <a:gd name="T17" fmla="*/ 49 h 49"/>
                    <a:gd name="T18" fmla="*/ 66 w 66"/>
                    <a:gd name="T19" fmla="*/ 48 h 49"/>
                    <a:gd name="T20" fmla="*/ 64 w 66"/>
                    <a:gd name="T21" fmla="*/ 48 h 49"/>
                    <a:gd name="T22" fmla="*/ 64 w 66"/>
                    <a:gd name="T23" fmla="*/ 44 h 49"/>
                    <a:gd name="T24" fmla="*/ 61 w 66"/>
                    <a:gd name="T25" fmla="*/ 44 h 49"/>
                    <a:gd name="T26" fmla="*/ 58 w 66"/>
                    <a:gd name="T27" fmla="*/ 44 h 49"/>
                    <a:gd name="T28" fmla="*/ 45 w 66"/>
                    <a:gd name="T29" fmla="*/ 44 h 49"/>
                    <a:gd name="T30" fmla="*/ 35 w 66"/>
                    <a:gd name="T31" fmla="*/ 39 h 49"/>
                    <a:gd name="T32" fmla="*/ 26 w 66"/>
                    <a:gd name="T33" fmla="*/ 36 h 49"/>
                    <a:gd name="T34" fmla="*/ 20 w 66"/>
                    <a:gd name="T35" fmla="*/ 29 h 49"/>
                    <a:gd name="T36" fmla="*/ 13 w 66"/>
                    <a:gd name="T37" fmla="*/ 21 h 49"/>
                    <a:gd name="T38" fmla="*/ 8 w 66"/>
                    <a:gd name="T39" fmla="*/ 11 h 49"/>
                    <a:gd name="T40" fmla="*/ 5 w 66"/>
                    <a:gd name="T41" fmla="*/ 5 h 49"/>
                    <a:gd name="T42" fmla="*/ 5 w 66"/>
                    <a:gd name="T43" fmla="*/ 1 h 49"/>
                    <a:gd name="T44" fmla="*/ 1 w 66"/>
                    <a:gd name="T45" fmla="*/ 1 h 49"/>
                    <a:gd name="T46" fmla="*/ 0 w 66"/>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
                    <a:gd name="T73" fmla="*/ 0 h 49"/>
                    <a:gd name="T74" fmla="*/ 66 w 66"/>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 h="49">
                      <a:moveTo>
                        <a:pt x="0" y="0"/>
                      </a:moveTo>
                      <a:lnTo>
                        <a:pt x="0" y="5"/>
                      </a:lnTo>
                      <a:lnTo>
                        <a:pt x="5" y="15"/>
                      </a:lnTo>
                      <a:lnTo>
                        <a:pt x="10" y="24"/>
                      </a:lnTo>
                      <a:lnTo>
                        <a:pt x="16" y="33"/>
                      </a:lnTo>
                      <a:lnTo>
                        <a:pt x="25" y="39"/>
                      </a:lnTo>
                      <a:lnTo>
                        <a:pt x="35" y="44"/>
                      </a:lnTo>
                      <a:lnTo>
                        <a:pt x="45" y="48"/>
                      </a:lnTo>
                      <a:lnTo>
                        <a:pt x="58" y="49"/>
                      </a:lnTo>
                      <a:lnTo>
                        <a:pt x="66" y="48"/>
                      </a:lnTo>
                      <a:lnTo>
                        <a:pt x="64" y="48"/>
                      </a:lnTo>
                      <a:lnTo>
                        <a:pt x="64" y="44"/>
                      </a:lnTo>
                      <a:lnTo>
                        <a:pt x="61" y="44"/>
                      </a:lnTo>
                      <a:lnTo>
                        <a:pt x="58" y="44"/>
                      </a:lnTo>
                      <a:lnTo>
                        <a:pt x="45" y="44"/>
                      </a:lnTo>
                      <a:lnTo>
                        <a:pt x="35" y="39"/>
                      </a:lnTo>
                      <a:lnTo>
                        <a:pt x="26" y="36"/>
                      </a:lnTo>
                      <a:lnTo>
                        <a:pt x="20" y="29"/>
                      </a:lnTo>
                      <a:lnTo>
                        <a:pt x="13" y="21"/>
                      </a:lnTo>
                      <a:lnTo>
                        <a:pt x="8" y="11"/>
                      </a:lnTo>
                      <a:lnTo>
                        <a:pt x="5" y="5"/>
                      </a:lnTo>
                      <a:lnTo>
                        <a:pt x="5" y="1"/>
                      </a:lnTo>
                      <a:lnTo>
                        <a:pt x="1" y="1"/>
                      </a:lnTo>
                      <a:lnTo>
                        <a:pt x="0" y="0"/>
                      </a:lnTo>
                      <a:close/>
                    </a:path>
                  </a:pathLst>
                </a:custGeom>
                <a:solidFill>
                  <a:srgbClr val="F8F8F8"/>
                </a:solidFill>
                <a:ln w="9525">
                  <a:noFill/>
                  <a:round/>
                  <a:headEnd/>
                  <a:tailEnd/>
                </a:ln>
              </p:spPr>
              <p:txBody>
                <a:bodyPr/>
                <a:lstStyle/>
                <a:p>
                  <a:endParaRPr lang="en-US"/>
                </a:p>
              </p:txBody>
            </p:sp>
            <p:sp>
              <p:nvSpPr>
                <p:cNvPr id="37562" name="Freeform 1117"/>
                <p:cNvSpPr>
                  <a:spLocks/>
                </p:cNvSpPr>
                <p:nvPr/>
              </p:nvSpPr>
              <p:spPr bwMode="auto">
                <a:xfrm>
                  <a:off x="810" y="2517"/>
                  <a:ext cx="56" cy="39"/>
                </a:xfrm>
                <a:custGeom>
                  <a:avLst/>
                  <a:gdLst>
                    <a:gd name="T0" fmla="*/ 0 w 56"/>
                    <a:gd name="T1" fmla="*/ 0 h 39"/>
                    <a:gd name="T2" fmla="*/ 3 w 56"/>
                    <a:gd name="T3" fmla="*/ 6 h 39"/>
                    <a:gd name="T4" fmla="*/ 8 w 56"/>
                    <a:gd name="T5" fmla="*/ 16 h 39"/>
                    <a:gd name="T6" fmla="*/ 15 w 56"/>
                    <a:gd name="T7" fmla="*/ 24 h 39"/>
                    <a:gd name="T8" fmla="*/ 21 w 56"/>
                    <a:gd name="T9" fmla="*/ 31 h 39"/>
                    <a:gd name="T10" fmla="*/ 30 w 56"/>
                    <a:gd name="T11" fmla="*/ 34 h 39"/>
                    <a:gd name="T12" fmla="*/ 40 w 56"/>
                    <a:gd name="T13" fmla="*/ 39 h 39"/>
                    <a:gd name="T14" fmla="*/ 53 w 56"/>
                    <a:gd name="T15" fmla="*/ 39 h 39"/>
                    <a:gd name="T16" fmla="*/ 56 w 56"/>
                    <a:gd name="T17" fmla="*/ 39 h 39"/>
                    <a:gd name="T18" fmla="*/ 54 w 56"/>
                    <a:gd name="T19" fmla="*/ 39 h 39"/>
                    <a:gd name="T20" fmla="*/ 54 w 56"/>
                    <a:gd name="T21" fmla="*/ 36 h 39"/>
                    <a:gd name="T22" fmla="*/ 53 w 56"/>
                    <a:gd name="T23" fmla="*/ 36 h 39"/>
                    <a:gd name="T24" fmla="*/ 49 w 56"/>
                    <a:gd name="T25" fmla="*/ 34 h 39"/>
                    <a:gd name="T26" fmla="*/ 41 w 56"/>
                    <a:gd name="T27" fmla="*/ 34 h 39"/>
                    <a:gd name="T28" fmla="*/ 31 w 56"/>
                    <a:gd name="T29" fmla="*/ 31 h 39"/>
                    <a:gd name="T30" fmla="*/ 25 w 56"/>
                    <a:gd name="T31" fmla="*/ 28 h 39"/>
                    <a:gd name="T32" fmla="*/ 16 w 56"/>
                    <a:gd name="T33" fmla="*/ 23 h 39"/>
                    <a:gd name="T34" fmla="*/ 11 w 56"/>
                    <a:gd name="T35" fmla="*/ 15 h 39"/>
                    <a:gd name="T36" fmla="*/ 8 w 56"/>
                    <a:gd name="T37" fmla="*/ 6 h 39"/>
                    <a:gd name="T38" fmla="*/ 8 w 56"/>
                    <a:gd name="T39" fmla="*/ 5 h 39"/>
                    <a:gd name="T40" fmla="*/ 5 w 56"/>
                    <a:gd name="T41" fmla="*/ 5 h 39"/>
                    <a:gd name="T42" fmla="*/ 5 w 56"/>
                    <a:gd name="T43" fmla="*/ 3 h 39"/>
                    <a:gd name="T44" fmla="*/ 3 w 56"/>
                    <a:gd name="T45" fmla="*/ 3 h 39"/>
                    <a:gd name="T46" fmla="*/ 3 w 56"/>
                    <a:gd name="T47" fmla="*/ 0 h 39"/>
                    <a:gd name="T48" fmla="*/ 0 w 56"/>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39"/>
                    <a:gd name="T77" fmla="*/ 56 w 56"/>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39">
                      <a:moveTo>
                        <a:pt x="0" y="0"/>
                      </a:moveTo>
                      <a:lnTo>
                        <a:pt x="3" y="6"/>
                      </a:lnTo>
                      <a:lnTo>
                        <a:pt x="8" y="16"/>
                      </a:lnTo>
                      <a:lnTo>
                        <a:pt x="15" y="24"/>
                      </a:lnTo>
                      <a:lnTo>
                        <a:pt x="21" y="31"/>
                      </a:lnTo>
                      <a:lnTo>
                        <a:pt x="30" y="34"/>
                      </a:lnTo>
                      <a:lnTo>
                        <a:pt x="40" y="39"/>
                      </a:lnTo>
                      <a:lnTo>
                        <a:pt x="53" y="39"/>
                      </a:lnTo>
                      <a:lnTo>
                        <a:pt x="56" y="39"/>
                      </a:lnTo>
                      <a:lnTo>
                        <a:pt x="54" y="39"/>
                      </a:lnTo>
                      <a:lnTo>
                        <a:pt x="54" y="36"/>
                      </a:lnTo>
                      <a:lnTo>
                        <a:pt x="53" y="36"/>
                      </a:lnTo>
                      <a:lnTo>
                        <a:pt x="49" y="34"/>
                      </a:lnTo>
                      <a:lnTo>
                        <a:pt x="41" y="34"/>
                      </a:lnTo>
                      <a:lnTo>
                        <a:pt x="31" y="31"/>
                      </a:lnTo>
                      <a:lnTo>
                        <a:pt x="25" y="28"/>
                      </a:lnTo>
                      <a:lnTo>
                        <a:pt x="16" y="23"/>
                      </a:lnTo>
                      <a:lnTo>
                        <a:pt x="11" y="15"/>
                      </a:lnTo>
                      <a:lnTo>
                        <a:pt x="8" y="6"/>
                      </a:lnTo>
                      <a:lnTo>
                        <a:pt x="8" y="5"/>
                      </a:lnTo>
                      <a:lnTo>
                        <a:pt x="5" y="5"/>
                      </a:lnTo>
                      <a:lnTo>
                        <a:pt x="5" y="3"/>
                      </a:lnTo>
                      <a:lnTo>
                        <a:pt x="3" y="3"/>
                      </a:lnTo>
                      <a:lnTo>
                        <a:pt x="3" y="0"/>
                      </a:lnTo>
                      <a:lnTo>
                        <a:pt x="0" y="0"/>
                      </a:lnTo>
                      <a:close/>
                    </a:path>
                  </a:pathLst>
                </a:custGeom>
                <a:solidFill>
                  <a:srgbClr val="F8F8F8"/>
                </a:solidFill>
                <a:ln w="9525">
                  <a:noFill/>
                  <a:round/>
                  <a:headEnd/>
                  <a:tailEnd/>
                </a:ln>
              </p:spPr>
              <p:txBody>
                <a:bodyPr/>
                <a:lstStyle/>
                <a:p>
                  <a:endParaRPr lang="en-US"/>
                </a:p>
              </p:txBody>
            </p:sp>
            <p:sp>
              <p:nvSpPr>
                <p:cNvPr id="37563" name="Freeform 1118"/>
                <p:cNvSpPr>
                  <a:spLocks/>
                </p:cNvSpPr>
                <p:nvPr/>
              </p:nvSpPr>
              <p:spPr bwMode="auto">
                <a:xfrm>
                  <a:off x="818" y="2522"/>
                  <a:ext cx="41" cy="29"/>
                </a:xfrm>
                <a:custGeom>
                  <a:avLst/>
                  <a:gdLst>
                    <a:gd name="T0" fmla="*/ 0 w 41"/>
                    <a:gd name="T1" fmla="*/ 0 h 29"/>
                    <a:gd name="T2" fmla="*/ 0 w 41"/>
                    <a:gd name="T3" fmla="*/ 1 h 29"/>
                    <a:gd name="T4" fmla="*/ 3 w 41"/>
                    <a:gd name="T5" fmla="*/ 10 h 29"/>
                    <a:gd name="T6" fmla="*/ 8 w 41"/>
                    <a:gd name="T7" fmla="*/ 18 h 29"/>
                    <a:gd name="T8" fmla="*/ 17 w 41"/>
                    <a:gd name="T9" fmla="*/ 23 h 29"/>
                    <a:gd name="T10" fmla="*/ 23 w 41"/>
                    <a:gd name="T11" fmla="*/ 26 h 29"/>
                    <a:gd name="T12" fmla="*/ 33 w 41"/>
                    <a:gd name="T13" fmla="*/ 29 h 29"/>
                    <a:gd name="T14" fmla="*/ 41 w 41"/>
                    <a:gd name="T15" fmla="*/ 29 h 29"/>
                    <a:gd name="T16" fmla="*/ 40 w 41"/>
                    <a:gd name="T17" fmla="*/ 29 h 29"/>
                    <a:gd name="T18" fmla="*/ 40 w 41"/>
                    <a:gd name="T19" fmla="*/ 26 h 29"/>
                    <a:gd name="T20" fmla="*/ 36 w 41"/>
                    <a:gd name="T21" fmla="*/ 26 h 29"/>
                    <a:gd name="T22" fmla="*/ 33 w 41"/>
                    <a:gd name="T23" fmla="*/ 24 h 29"/>
                    <a:gd name="T24" fmla="*/ 27 w 41"/>
                    <a:gd name="T25" fmla="*/ 23 h 29"/>
                    <a:gd name="T26" fmla="*/ 20 w 41"/>
                    <a:gd name="T27" fmla="*/ 19 h 29"/>
                    <a:gd name="T28" fmla="*/ 12 w 41"/>
                    <a:gd name="T29" fmla="*/ 14 h 29"/>
                    <a:gd name="T30" fmla="*/ 7 w 41"/>
                    <a:gd name="T31" fmla="*/ 6 h 29"/>
                    <a:gd name="T32" fmla="*/ 7 w 41"/>
                    <a:gd name="T33" fmla="*/ 5 h 29"/>
                    <a:gd name="T34" fmla="*/ 3 w 41"/>
                    <a:gd name="T35" fmla="*/ 5 h 29"/>
                    <a:gd name="T36" fmla="*/ 3 w 41"/>
                    <a:gd name="T37" fmla="*/ 1 h 29"/>
                    <a:gd name="T38" fmla="*/ 2 w 41"/>
                    <a:gd name="T39" fmla="*/ 1 h 29"/>
                    <a:gd name="T40" fmla="*/ 0 w 41"/>
                    <a:gd name="T41" fmla="*/ 1 h 29"/>
                    <a:gd name="T42" fmla="*/ 0 w 41"/>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29"/>
                    <a:gd name="T68" fmla="*/ 41 w 41"/>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29">
                      <a:moveTo>
                        <a:pt x="0" y="0"/>
                      </a:moveTo>
                      <a:lnTo>
                        <a:pt x="0" y="1"/>
                      </a:lnTo>
                      <a:lnTo>
                        <a:pt x="3" y="10"/>
                      </a:lnTo>
                      <a:lnTo>
                        <a:pt x="8" y="18"/>
                      </a:lnTo>
                      <a:lnTo>
                        <a:pt x="17" y="23"/>
                      </a:lnTo>
                      <a:lnTo>
                        <a:pt x="23" y="26"/>
                      </a:lnTo>
                      <a:lnTo>
                        <a:pt x="33" y="29"/>
                      </a:lnTo>
                      <a:lnTo>
                        <a:pt x="41" y="29"/>
                      </a:lnTo>
                      <a:lnTo>
                        <a:pt x="40" y="29"/>
                      </a:lnTo>
                      <a:lnTo>
                        <a:pt x="40" y="26"/>
                      </a:lnTo>
                      <a:lnTo>
                        <a:pt x="36" y="26"/>
                      </a:lnTo>
                      <a:lnTo>
                        <a:pt x="33" y="24"/>
                      </a:lnTo>
                      <a:lnTo>
                        <a:pt x="27" y="23"/>
                      </a:lnTo>
                      <a:lnTo>
                        <a:pt x="20" y="19"/>
                      </a:lnTo>
                      <a:lnTo>
                        <a:pt x="12" y="14"/>
                      </a:lnTo>
                      <a:lnTo>
                        <a:pt x="7" y="6"/>
                      </a:lnTo>
                      <a:lnTo>
                        <a:pt x="7" y="5"/>
                      </a:lnTo>
                      <a:lnTo>
                        <a:pt x="3" y="5"/>
                      </a:lnTo>
                      <a:lnTo>
                        <a:pt x="3" y="1"/>
                      </a:lnTo>
                      <a:lnTo>
                        <a:pt x="2" y="1"/>
                      </a:lnTo>
                      <a:lnTo>
                        <a:pt x="0" y="1"/>
                      </a:lnTo>
                      <a:lnTo>
                        <a:pt x="0" y="0"/>
                      </a:lnTo>
                      <a:close/>
                    </a:path>
                  </a:pathLst>
                </a:custGeom>
                <a:solidFill>
                  <a:srgbClr val="F9F9F9"/>
                </a:solidFill>
                <a:ln w="9525">
                  <a:noFill/>
                  <a:round/>
                  <a:headEnd/>
                  <a:tailEnd/>
                </a:ln>
              </p:spPr>
              <p:txBody>
                <a:bodyPr/>
                <a:lstStyle/>
                <a:p>
                  <a:endParaRPr lang="en-US"/>
                </a:p>
              </p:txBody>
            </p:sp>
            <p:sp>
              <p:nvSpPr>
                <p:cNvPr id="37564" name="Freeform 1119"/>
                <p:cNvSpPr>
                  <a:spLocks/>
                </p:cNvSpPr>
                <p:nvPr/>
              </p:nvSpPr>
              <p:spPr bwMode="auto">
                <a:xfrm>
                  <a:off x="825" y="2527"/>
                  <a:ext cx="26" cy="19"/>
                </a:xfrm>
                <a:custGeom>
                  <a:avLst/>
                  <a:gdLst>
                    <a:gd name="T0" fmla="*/ 0 w 26"/>
                    <a:gd name="T1" fmla="*/ 0 h 19"/>
                    <a:gd name="T2" fmla="*/ 0 w 26"/>
                    <a:gd name="T3" fmla="*/ 1 h 19"/>
                    <a:gd name="T4" fmla="*/ 5 w 26"/>
                    <a:gd name="T5" fmla="*/ 9 h 19"/>
                    <a:gd name="T6" fmla="*/ 13 w 26"/>
                    <a:gd name="T7" fmla="*/ 14 h 19"/>
                    <a:gd name="T8" fmla="*/ 20 w 26"/>
                    <a:gd name="T9" fmla="*/ 18 h 19"/>
                    <a:gd name="T10" fmla="*/ 26 w 26"/>
                    <a:gd name="T11" fmla="*/ 19 h 19"/>
                    <a:gd name="T12" fmla="*/ 25 w 26"/>
                    <a:gd name="T13" fmla="*/ 18 h 19"/>
                    <a:gd name="T14" fmla="*/ 20 w 26"/>
                    <a:gd name="T15" fmla="*/ 14 h 19"/>
                    <a:gd name="T16" fmla="*/ 16 w 26"/>
                    <a:gd name="T17" fmla="*/ 13 h 19"/>
                    <a:gd name="T18" fmla="*/ 13 w 26"/>
                    <a:gd name="T19" fmla="*/ 9 h 19"/>
                    <a:gd name="T20" fmla="*/ 10 w 26"/>
                    <a:gd name="T21" fmla="*/ 6 h 19"/>
                    <a:gd name="T22" fmla="*/ 6 w 26"/>
                    <a:gd name="T23" fmla="*/ 5 h 19"/>
                    <a:gd name="T24" fmla="*/ 1 w 26"/>
                    <a:gd name="T25" fmla="*/ 1 h 19"/>
                    <a:gd name="T26" fmla="*/ 0 w 26"/>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9"/>
                    <a:gd name="T44" fmla="*/ 26 w 2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9">
                      <a:moveTo>
                        <a:pt x="0" y="0"/>
                      </a:moveTo>
                      <a:lnTo>
                        <a:pt x="0" y="1"/>
                      </a:lnTo>
                      <a:lnTo>
                        <a:pt x="5" y="9"/>
                      </a:lnTo>
                      <a:lnTo>
                        <a:pt x="13" y="14"/>
                      </a:lnTo>
                      <a:lnTo>
                        <a:pt x="20" y="18"/>
                      </a:lnTo>
                      <a:lnTo>
                        <a:pt x="26" y="19"/>
                      </a:lnTo>
                      <a:lnTo>
                        <a:pt x="25" y="18"/>
                      </a:lnTo>
                      <a:lnTo>
                        <a:pt x="20" y="14"/>
                      </a:lnTo>
                      <a:lnTo>
                        <a:pt x="16" y="13"/>
                      </a:lnTo>
                      <a:lnTo>
                        <a:pt x="13" y="9"/>
                      </a:lnTo>
                      <a:lnTo>
                        <a:pt x="10" y="6"/>
                      </a:lnTo>
                      <a:lnTo>
                        <a:pt x="6" y="5"/>
                      </a:lnTo>
                      <a:lnTo>
                        <a:pt x="1" y="1"/>
                      </a:lnTo>
                      <a:lnTo>
                        <a:pt x="0" y="0"/>
                      </a:lnTo>
                      <a:close/>
                    </a:path>
                  </a:pathLst>
                </a:custGeom>
                <a:solidFill>
                  <a:srgbClr val="F9F9F9"/>
                </a:solidFill>
                <a:ln w="9525">
                  <a:noFill/>
                  <a:round/>
                  <a:headEnd/>
                  <a:tailEnd/>
                </a:ln>
              </p:spPr>
              <p:txBody>
                <a:bodyPr/>
                <a:lstStyle/>
                <a:p>
                  <a:endParaRPr lang="en-US"/>
                </a:p>
              </p:txBody>
            </p:sp>
            <p:sp>
              <p:nvSpPr>
                <p:cNvPr id="37565" name="Freeform 1120"/>
                <p:cNvSpPr>
                  <a:spLocks/>
                </p:cNvSpPr>
                <p:nvPr/>
              </p:nvSpPr>
              <p:spPr bwMode="auto">
                <a:xfrm>
                  <a:off x="697" y="2387"/>
                  <a:ext cx="330" cy="251"/>
                </a:xfrm>
                <a:custGeom>
                  <a:avLst/>
                  <a:gdLst>
                    <a:gd name="T0" fmla="*/ 0 w 330"/>
                    <a:gd name="T1" fmla="*/ 20 h 251"/>
                    <a:gd name="T2" fmla="*/ 3 w 330"/>
                    <a:gd name="T3" fmla="*/ 25 h 251"/>
                    <a:gd name="T4" fmla="*/ 13 w 330"/>
                    <a:gd name="T5" fmla="*/ 45 h 251"/>
                    <a:gd name="T6" fmla="*/ 30 w 330"/>
                    <a:gd name="T7" fmla="*/ 70 h 251"/>
                    <a:gd name="T8" fmla="*/ 55 w 330"/>
                    <a:gd name="T9" fmla="*/ 105 h 251"/>
                    <a:gd name="T10" fmla="*/ 70 w 330"/>
                    <a:gd name="T11" fmla="*/ 121 h 251"/>
                    <a:gd name="T12" fmla="*/ 89 w 330"/>
                    <a:gd name="T13" fmla="*/ 140 h 251"/>
                    <a:gd name="T14" fmla="*/ 109 w 330"/>
                    <a:gd name="T15" fmla="*/ 158 h 251"/>
                    <a:gd name="T16" fmla="*/ 133 w 330"/>
                    <a:gd name="T17" fmla="*/ 178 h 251"/>
                    <a:gd name="T18" fmla="*/ 157 w 330"/>
                    <a:gd name="T19" fmla="*/ 194 h 251"/>
                    <a:gd name="T20" fmla="*/ 186 w 330"/>
                    <a:gd name="T21" fmla="*/ 211 h 251"/>
                    <a:gd name="T22" fmla="*/ 214 w 330"/>
                    <a:gd name="T23" fmla="*/ 226 h 251"/>
                    <a:gd name="T24" fmla="*/ 247 w 330"/>
                    <a:gd name="T25" fmla="*/ 242 h 251"/>
                    <a:gd name="T26" fmla="*/ 265 w 330"/>
                    <a:gd name="T27" fmla="*/ 246 h 251"/>
                    <a:gd name="T28" fmla="*/ 282 w 330"/>
                    <a:gd name="T29" fmla="*/ 249 h 251"/>
                    <a:gd name="T30" fmla="*/ 295 w 330"/>
                    <a:gd name="T31" fmla="*/ 251 h 251"/>
                    <a:gd name="T32" fmla="*/ 307 w 330"/>
                    <a:gd name="T33" fmla="*/ 251 h 251"/>
                    <a:gd name="T34" fmla="*/ 317 w 330"/>
                    <a:gd name="T35" fmla="*/ 251 h 251"/>
                    <a:gd name="T36" fmla="*/ 322 w 330"/>
                    <a:gd name="T37" fmla="*/ 251 h 251"/>
                    <a:gd name="T38" fmla="*/ 327 w 330"/>
                    <a:gd name="T39" fmla="*/ 249 h 251"/>
                    <a:gd name="T40" fmla="*/ 330 w 330"/>
                    <a:gd name="T41" fmla="*/ 249 h 251"/>
                    <a:gd name="T42" fmla="*/ 317 w 330"/>
                    <a:gd name="T43" fmla="*/ 244 h 251"/>
                    <a:gd name="T44" fmla="*/ 287 w 330"/>
                    <a:gd name="T45" fmla="*/ 231 h 251"/>
                    <a:gd name="T46" fmla="*/ 242 w 330"/>
                    <a:gd name="T47" fmla="*/ 209 h 251"/>
                    <a:gd name="T48" fmla="*/ 192 w 330"/>
                    <a:gd name="T49" fmla="*/ 181 h 251"/>
                    <a:gd name="T50" fmla="*/ 166 w 330"/>
                    <a:gd name="T51" fmla="*/ 166 h 251"/>
                    <a:gd name="T52" fmla="*/ 138 w 330"/>
                    <a:gd name="T53" fmla="*/ 149 h 251"/>
                    <a:gd name="T54" fmla="*/ 113 w 330"/>
                    <a:gd name="T55" fmla="*/ 130 h 251"/>
                    <a:gd name="T56" fmla="*/ 89 w 330"/>
                    <a:gd name="T57" fmla="*/ 110 h 251"/>
                    <a:gd name="T58" fmla="*/ 68 w 330"/>
                    <a:gd name="T59" fmla="*/ 86 h 251"/>
                    <a:gd name="T60" fmla="*/ 50 w 330"/>
                    <a:gd name="T61" fmla="*/ 65 h 251"/>
                    <a:gd name="T62" fmla="*/ 35 w 330"/>
                    <a:gd name="T63" fmla="*/ 42 h 251"/>
                    <a:gd name="T64" fmla="*/ 25 w 330"/>
                    <a:gd name="T65" fmla="*/ 17 h 251"/>
                    <a:gd name="T66" fmla="*/ 23 w 330"/>
                    <a:gd name="T67" fmla="*/ 12 h 251"/>
                    <a:gd name="T68" fmla="*/ 20 w 330"/>
                    <a:gd name="T69" fmla="*/ 7 h 251"/>
                    <a:gd name="T70" fmla="*/ 15 w 330"/>
                    <a:gd name="T71" fmla="*/ 2 h 251"/>
                    <a:gd name="T72" fmla="*/ 10 w 330"/>
                    <a:gd name="T73" fmla="*/ 0 h 251"/>
                    <a:gd name="T74" fmla="*/ 8 w 330"/>
                    <a:gd name="T75" fmla="*/ 2 h 251"/>
                    <a:gd name="T76" fmla="*/ 3 w 330"/>
                    <a:gd name="T77" fmla="*/ 7 h 251"/>
                    <a:gd name="T78" fmla="*/ 0 w 330"/>
                    <a:gd name="T79" fmla="*/ 20 h 2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251"/>
                    <a:gd name="T122" fmla="*/ 330 w 330"/>
                    <a:gd name="T123" fmla="*/ 251 h 2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251">
                      <a:moveTo>
                        <a:pt x="0" y="20"/>
                      </a:moveTo>
                      <a:lnTo>
                        <a:pt x="3" y="25"/>
                      </a:lnTo>
                      <a:lnTo>
                        <a:pt x="13" y="45"/>
                      </a:lnTo>
                      <a:lnTo>
                        <a:pt x="30" y="70"/>
                      </a:lnTo>
                      <a:lnTo>
                        <a:pt x="55" y="105"/>
                      </a:lnTo>
                      <a:lnTo>
                        <a:pt x="70" y="121"/>
                      </a:lnTo>
                      <a:lnTo>
                        <a:pt x="89" y="140"/>
                      </a:lnTo>
                      <a:lnTo>
                        <a:pt x="109" y="158"/>
                      </a:lnTo>
                      <a:lnTo>
                        <a:pt x="133" y="178"/>
                      </a:lnTo>
                      <a:lnTo>
                        <a:pt x="157" y="194"/>
                      </a:lnTo>
                      <a:lnTo>
                        <a:pt x="186" y="211"/>
                      </a:lnTo>
                      <a:lnTo>
                        <a:pt x="214" y="226"/>
                      </a:lnTo>
                      <a:lnTo>
                        <a:pt x="247" y="242"/>
                      </a:lnTo>
                      <a:lnTo>
                        <a:pt x="265" y="246"/>
                      </a:lnTo>
                      <a:lnTo>
                        <a:pt x="282" y="249"/>
                      </a:lnTo>
                      <a:lnTo>
                        <a:pt x="295" y="251"/>
                      </a:lnTo>
                      <a:lnTo>
                        <a:pt x="307" y="251"/>
                      </a:lnTo>
                      <a:lnTo>
                        <a:pt x="317" y="251"/>
                      </a:lnTo>
                      <a:lnTo>
                        <a:pt x="322" y="251"/>
                      </a:lnTo>
                      <a:lnTo>
                        <a:pt x="327" y="249"/>
                      </a:lnTo>
                      <a:lnTo>
                        <a:pt x="330" y="249"/>
                      </a:lnTo>
                      <a:lnTo>
                        <a:pt x="317" y="244"/>
                      </a:lnTo>
                      <a:lnTo>
                        <a:pt x="287" y="231"/>
                      </a:lnTo>
                      <a:lnTo>
                        <a:pt x="242" y="209"/>
                      </a:lnTo>
                      <a:lnTo>
                        <a:pt x="192" y="181"/>
                      </a:lnTo>
                      <a:lnTo>
                        <a:pt x="166" y="166"/>
                      </a:lnTo>
                      <a:lnTo>
                        <a:pt x="138" y="149"/>
                      </a:lnTo>
                      <a:lnTo>
                        <a:pt x="113" y="130"/>
                      </a:lnTo>
                      <a:lnTo>
                        <a:pt x="89" y="110"/>
                      </a:lnTo>
                      <a:lnTo>
                        <a:pt x="68" y="86"/>
                      </a:lnTo>
                      <a:lnTo>
                        <a:pt x="50" y="65"/>
                      </a:lnTo>
                      <a:lnTo>
                        <a:pt x="35" y="42"/>
                      </a:lnTo>
                      <a:lnTo>
                        <a:pt x="25" y="17"/>
                      </a:lnTo>
                      <a:lnTo>
                        <a:pt x="23" y="12"/>
                      </a:lnTo>
                      <a:lnTo>
                        <a:pt x="20" y="7"/>
                      </a:lnTo>
                      <a:lnTo>
                        <a:pt x="15" y="2"/>
                      </a:lnTo>
                      <a:lnTo>
                        <a:pt x="10" y="0"/>
                      </a:lnTo>
                      <a:lnTo>
                        <a:pt x="8" y="2"/>
                      </a:lnTo>
                      <a:lnTo>
                        <a:pt x="3" y="7"/>
                      </a:lnTo>
                      <a:lnTo>
                        <a:pt x="0" y="20"/>
                      </a:lnTo>
                    </a:path>
                  </a:pathLst>
                </a:custGeom>
                <a:noFill/>
                <a:ln w="0">
                  <a:solidFill>
                    <a:srgbClr val="999999"/>
                  </a:solidFill>
                  <a:round/>
                  <a:headEnd/>
                  <a:tailEnd/>
                </a:ln>
              </p:spPr>
              <p:txBody>
                <a:bodyPr/>
                <a:lstStyle/>
                <a:p>
                  <a:endParaRPr lang="en-US"/>
                </a:p>
              </p:txBody>
            </p:sp>
            <p:sp>
              <p:nvSpPr>
                <p:cNvPr id="37566" name="Freeform 1121"/>
                <p:cNvSpPr>
                  <a:spLocks/>
                </p:cNvSpPr>
                <p:nvPr/>
              </p:nvSpPr>
              <p:spPr bwMode="auto">
                <a:xfrm>
                  <a:off x="1783" y="1913"/>
                  <a:ext cx="12" cy="5"/>
                </a:xfrm>
                <a:custGeom>
                  <a:avLst/>
                  <a:gdLst>
                    <a:gd name="T0" fmla="*/ 12 w 12"/>
                    <a:gd name="T1" fmla="*/ 0 h 5"/>
                    <a:gd name="T2" fmla="*/ 0 w 12"/>
                    <a:gd name="T3" fmla="*/ 5 h 5"/>
                    <a:gd name="T4" fmla="*/ 0 w 12"/>
                    <a:gd name="T5" fmla="*/ 1 h 5"/>
                    <a:gd name="T6" fmla="*/ 2 w 12"/>
                    <a:gd name="T7" fmla="*/ 1 h 5"/>
                    <a:gd name="T8" fmla="*/ 5 w 12"/>
                    <a:gd name="T9" fmla="*/ 0 h 5"/>
                    <a:gd name="T10" fmla="*/ 7 w 12"/>
                    <a:gd name="T11" fmla="*/ 0 h 5"/>
                    <a:gd name="T12" fmla="*/ 10 w 12"/>
                    <a:gd name="T13" fmla="*/ 0 h 5"/>
                    <a:gd name="T14" fmla="*/ 12 w 12"/>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5"/>
                    <a:gd name="T26" fmla="*/ 12 w 1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5">
                      <a:moveTo>
                        <a:pt x="12" y="0"/>
                      </a:moveTo>
                      <a:lnTo>
                        <a:pt x="0" y="5"/>
                      </a:lnTo>
                      <a:lnTo>
                        <a:pt x="0" y="1"/>
                      </a:lnTo>
                      <a:lnTo>
                        <a:pt x="2" y="1"/>
                      </a:lnTo>
                      <a:lnTo>
                        <a:pt x="5" y="0"/>
                      </a:lnTo>
                      <a:lnTo>
                        <a:pt x="7" y="0"/>
                      </a:lnTo>
                      <a:lnTo>
                        <a:pt x="10" y="0"/>
                      </a:lnTo>
                      <a:lnTo>
                        <a:pt x="12" y="0"/>
                      </a:lnTo>
                      <a:close/>
                    </a:path>
                  </a:pathLst>
                </a:custGeom>
                <a:solidFill>
                  <a:srgbClr val="E6E6E6"/>
                </a:solidFill>
                <a:ln w="9525">
                  <a:noFill/>
                  <a:round/>
                  <a:headEnd/>
                  <a:tailEnd/>
                </a:ln>
              </p:spPr>
              <p:txBody>
                <a:bodyPr/>
                <a:lstStyle/>
                <a:p>
                  <a:endParaRPr lang="en-US"/>
                </a:p>
              </p:txBody>
            </p:sp>
            <p:sp>
              <p:nvSpPr>
                <p:cNvPr id="37567" name="Freeform 1122"/>
                <p:cNvSpPr>
                  <a:spLocks/>
                </p:cNvSpPr>
                <p:nvPr/>
              </p:nvSpPr>
              <p:spPr bwMode="auto">
                <a:xfrm>
                  <a:off x="1780" y="1913"/>
                  <a:ext cx="21" cy="10"/>
                </a:xfrm>
                <a:custGeom>
                  <a:avLst/>
                  <a:gdLst>
                    <a:gd name="T0" fmla="*/ 15 w 21"/>
                    <a:gd name="T1" fmla="*/ 0 h 10"/>
                    <a:gd name="T2" fmla="*/ 3 w 21"/>
                    <a:gd name="T3" fmla="*/ 5 h 10"/>
                    <a:gd name="T4" fmla="*/ 0 w 21"/>
                    <a:gd name="T5" fmla="*/ 5 h 10"/>
                    <a:gd name="T6" fmla="*/ 0 w 21"/>
                    <a:gd name="T7" fmla="*/ 6 h 10"/>
                    <a:gd name="T8" fmla="*/ 0 w 21"/>
                    <a:gd name="T9" fmla="*/ 10 h 10"/>
                    <a:gd name="T10" fmla="*/ 18 w 21"/>
                    <a:gd name="T11" fmla="*/ 5 h 10"/>
                    <a:gd name="T12" fmla="*/ 21 w 21"/>
                    <a:gd name="T13" fmla="*/ 5 h 10"/>
                    <a:gd name="T14" fmla="*/ 18 w 21"/>
                    <a:gd name="T15" fmla="*/ 5 h 10"/>
                    <a:gd name="T16" fmla="*/ 18 w 21"/>
                    <a:gd name="T17" fmla="*/ 1 h 10"/>
                    <a:gd name="T18" fmla="*/ 15 w 2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0"/>
                    <a:gd name="T32" fmla="*/ 21 w 2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0">
                      <a:moveTo>
                        <a:pt x="15" y="0"/>
                      </a:moveTo>
                      <a:lnTo>
                        <a:pt x="3" y="5"/>
                      </a:lnTo>
                      <a:lnTo>
                        <a:pt x="0" y="5"/>
                      </a:lnTo>
                      <a:lnTo>
                        <a:pt x="0" y="6"/>
                      </a:lnTo>
                      <a:lnTo>
                        <a:pt x="0" y="10"/>
                      </a:lnTo>
                      <a:lnTo>
                        <a:pt x="18" y="5"/>
                      </a:lnTo>
                      <a:lnTo>
                        <a:pt x="21" y="5"/>
                      </a:lnTo>
                      <a:lnTo>
                        <a:pt x="18" y="5"/>
                      </a:lnTo>
                      <a:lnTo>
                        <a:pt x="18" y="1"/>
                      </a:lnTo>
                      <a:lnTo>
                        <a:pt x="15" y="0"/>
                      </a:lnTo>
                      <a:close/>
                    </a:path>
                  </a:pathLst>
                </a:custGeom>
                <a:solidFill>
                  <a:srgbClr val="E6E6E6"/>
                </a:solidFill>
                <a:ln w="9525">
                  <a:noFill/>
                  <a:round/>
                  <a:headEnd/>
                  <a:tailEnd/>
                </a:ln>
              </p:spPr>
              <p:txBody>
                <a:bodyPr/>
                <a:lstStyle/>
                <a:p>
                  <a:endParaRPr lang="en-US"/>
                </a:p>
              </p:txBody>
            </p:sp>
            <p:sp>
              <p:nvSpPr>
                <p:cNvPr id="37568" name="Freeform 1123"/>
                <p:cNvSpPr>
                  <a:spLocks noEditPoints="1"/>
                </p:cNvSpPr>
                <p:nvPr/>
              </p:nvSpPr>
              <p:spPr bwMode="auto">
                <a:xfrm>
                  <a:off x="1780" y="1918"/>
                  <a:ext cx="99" cy="456"/>
                </a:xfrm>
                <a:custGeom>
                  <a:avLst/>
                  <a:gdLst>
                    <a:gd name="T0" fmla="*/ 21 w 99"/>
                    <a:gd name="T1" fmla="*/ 0 h 456"/>
                    <a:gd name="T2" fmla="*/ 18 w 99"/>
                    <a:gd name="T3" fmla="*/ 0 h 456"/>
                    <a:gd name="T4" fmla="*/ 0 w 99"/>
                    <a:gd name="T5" fmla="*/ 5 h 456"/>
                    <a:gd name="T6" fmla="*/ 0 w 99"/>
                    <a:gd name="T7" fmla="*/ 8 h 456"/>
                    <a:gd name="T8" fmla="*/ 0 w 99"/>
                    <a:gd name="T9" fmla="*/ 10 h 456"/>
                    <a:gd name="T10" fmla="*/ 18 w 99"/>
                    <a:gd name="T11" fmla="*/ 5 h 456"/>
                    <a:gd name="T12" fmla="*/ 23 w 99"/>
                    <a:gd name="T13" fmla="*/ 5 h 456"/>
                    <a:gd name="T14" fmla="*/ 23 w 99"/>
                    <a:gd name="T15" fmla="*/ 1 h 456"/>
                    <a:gd name="T16" fmla="*/ 21 w 99"/>
                    <a:gd name="T17" fmla="*/ 1 h 456"/>
                    <a:gd name="T18" fmla="*/ 21 w 99"/>
                    <a:gd name="T19" fmla="*/ 0 h 456"/>
                    <a:gd name="T20" fmla="*/ 93 w 99"/>
                    <a:gd name="T21" fmla="*/ 453 h 456"/>
                    <a:gd name="T22" fmla="*/ 99 w 99"/>
                    <a:gd name="T23" fmla="*/ 453 h 456"/>
                    <a:gd name="T24" fmla="*/ 98 w 99"/>
                    <a:gd name="T25" fmla="*/ 453 h 456"/>
                    <a:gd name="T26" fmla="*/ 98 w 99"/>
                    <a:gd name="T27" fmla="*/ 456 h 456"/>
                    <a:gd name="T28" fmla="*/ 94 w 99"/>
                    <a:gd name="T29" fmla="*/ 456 h 456"/>
                    <a:gd name="T30" fmla="*/ 93 w 99"/>
                    <a:gd name="T31" fmla="*/ 456 h 456"/>
                    <a:gd name="T32" fmla="*/ 89 w 99"/>
                    <a:gd name="T33" fmla="*/ 456 h 456"/>
                    <a:gd name="T34" fmla="*/ 93 w 99"/>
                    <a:gd name="T35" fmla="*/ 456 h 456"/>
                    <a:gd name="T36" fmla="*/ 93 w 99"/>
                    <a:gd name="T37" fmla="*/ 453 h 4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456"/>
                    <a:gd name="T59" fmla="*/ 99 w 99"/>
                    <a:gd name="T60" fmla="*/ 456 h 4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456">
                      <a:moveTo>
                        <a:pt x="21" y="0"/>
                      </a:moveTo>
                      <a:lnTo>
                        <a:pt x="18" y="0"/>
                      </a:lnTo>
                      <a:lnTo>
                        <a:pt x="0" y="5"/>
                      </a:lnTo>
                      <a:lnTo>
                        <a:pt x="0" y="8"/>
                      </a:lnTo>
                      <a:lnTo>
                        <a:pt x="0" y="10"/>
                      </a:lnTo>
                      <a:lnTo>
                        <a:pt x="18" y="5"/>
                      </a:lnTo>
                      <a:lnTo>
                        <a:pt x="23" y="5"/>
                      </a:lnTo>
                      <a:lnTo>
                        <a:pt x="23" y="1"/>
                      </a:lnTo>
                      <a:lnTo>
                        <a:pt x="21" y="1"/>
                      </a:lnTo>
                      <a:lnTo>
                        <a:pt x="21" y="0"/>
                      </a:lnTo>
                      <a:close/>
                      <a:moveTo>
                        <a:pt x="93" y="453"/>
                      </a:moveTo>
                      <a:lnTo>
                        <a:pt x="99" y="453"/>
                      </a:lnTo>
                      <a:lnTo>
                        <a:pt x="98" y="453"/>
                      </a:lnTo>
                      <a:lnTo>
                        <a:pt x="98" y="456"/>
                      </a:lnTo>
                      <a:lnTo>
                        <a:pt x="94" y="456"/>
                      </a:lnTo>
                      <a:lnTo>
                        <a:pt x="93" y="456"/>
                      </a:lnTo>
                      <a:lnTo>
                        <a:pt x="89" y="456"/>
                      </a:lnTo>
                      <a:lnTo>
                        <a:pt x="93" y="456"/>
                      </a:lnTo>
                      <a:lnTo>
                        <a:pt x="93" y="453"/>
                      </a:lnTo>
                      <a:close/>
                    </a:path>
                  </a:pathLst>
                </a:custGeom>
                <a:solidFill>
                  <a:srgbClr val="E7E7E7"/>
                </a:solidFill>
                <a:ln w="9525">
                  <a:noFill/>
                  <a:round/>
                  <a:headEnd/>
                  <a:tailEnd/>
                </a:ln>
              </p:spPr>
              <p:txBody>
                <a:bodyPr/>
                <a:lstStyle/>
                <a:p>
                  <a:endParaRPr lang="en-US"/>
                </a:p>
              </p:txBody>
            </p:sp>
            <p:sp>
              <p:nvSpPr>
                <p:cNvPr id="37569" name="Freeform 1124"/>
                <p:cNvSpPr>
                  <a:spLocks noEditPoints="1"/>
                </p:cNvSpPr>
                <p:nvPr/>
              </p:nvSpPr>
              <p:spPr bwMode="auto">
                <a:xfrm>
                  <a:off x="1780" y="1923"/>
                  <a:ext cx="103" cy="448"/>
                </a:xfrm>
                <a:custGeom>
                  <a:avLst/>
                  <a:gdLst>
                    <a:gd name="T0" fmla="*/ 23 w 103"/>
                    <a:gd name="T1" fmla="*/ 0 h 448"/>
                    <a:gd name="T2" fmla="*/ 18 w 103"/>
                    <a:gd name="T3" fmla="*/ 0 h 448"/>
                    <a:gd name="T4" fmla="*/ 0 w 103"/>
                    <a:gd name="T5" fmla="*/ 5 h 448"/>
                    <a:gd name="T6" fmla="*/ 0 w 103"/>
                    <a:gd name="T7" fmla="*/ 8 h 448"/>
                    <a:gd name="T8" fmla="*/ 0 w 103"/>
                    <a:gd name="T9" fmla="*/ 10 h 448"/>
                    <a:gd name="T10" fmla="*/ 21 w 103"/>
                    <a:gd name="T11" fmla="*/ 5 h 448"/>
                    <a:gd name="T12" fmla="*/ 28 w 103"/>
                    <a:gd name="T13" fmla="*/ 5 h 448"/>
                    <a:gd name="T14" fmla="*/ 25 w 103"/>
                    <a:gd name="T15" fmla="*/ 3 h 448"/>
                    <a:gd name="T16" fmla="*/ 23 w 103"/>
                    <a:gd name="T17" fmla="*/ 0 h 448"/>
                    <a:gd name="T18" fmla="*/ 93 w 103"/>
                    <a:gd name="T19" fmla="*/ 448 h 448"/>
                    <a:gd name="T20" fmla="*/ 99 w 103"/>
                    <a:gd name="T21" fmla="*/ 448 h 448"/>
                    <a:gd name="T22" fmla="*/ 99 w 103"/>
                    <a:gd name="T23" fmla="*/ 446 h 448"/>
                    <a:gd name="T24" fmla="*/ 103 w 103"/>
                    <a:gd name="T25" fmla="*/ 446 h 448"/>
                    <a:gd name="T26" fmla="*/ 103 w 103"/>
                    <a:gd name="T27" fmla="*/ 444 h 448"/>
                    <a:gd name="T28" fmla="*/ 103 w 103"/>
                    <a:gd name="T29" fmla="*/ 441 h 448"/>
                    <a:gd name="T30" fmla="*/ 98 w 103"/>
                    <a:gd name="T31" fmla="*/ 444 h 448"/>
                    <a:gd name="T32" fmla="*/ 94 w 103"/>
                    <a:gd name="T33" fmla="*/ 444 h 448"/>
                    <a:gd name="T34" fmla="*/ 94 w 103"/>
                    <a:gd name="T35" fmla="*/ 446 h 448"/>
                    <a:gd name="T36" fmla="*/ 94 w 103"/>
                    <a:gd name="T37" fmla="*/ 448 h 448"/>
                    <a:gd name="T38" fmla="*/ 93 w 103"/>
                    <a:gd name="T39" fmla="*/ 448 h 4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448"/>
                    <a:gd name="T62" fmla="*/ 103 w 103"/>
                    <a:gd name="T63" fmla="*/ 448 h 4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448">
                      <a:moveTo>
                        <a:pt x="23" y="0"/>
                      </a:moveTo>
                      <a:lnTo>
                        <a:pt x="18" y="0"/>
                      </a:lnTo>
                      <a:lnTo>
                        <a:pt x="0" y="5"/>
                      </a:lnTo>
                      <a:lnTo>
                        <a:pt x="0" y="8"/>
                      </a:lnTo>
                      <a:lnTo>
                        <a:pt x="0" y="10"/>
                      </a:lnTo>
                      <a:lnTo>
                        <a:pt x="21" y="5"/>
                      </a:lnTo>
                      <a:lnTo>
                        <a:pt x="28" y="5"/>
                      </a:lnTo>
                      <a:lnTo>
                        <a:pt x="25" y="3"/>
                      </a:lnTo>
                      <a:lnTo>
                        <a:pt x="23" y="0"/>
                      </a:lnTo>
                      <a:close/>
                      <a:moveTo>
                        <a:pt x="93" y="448"/>
                      </a:moveTo>
                      <a:lnTo>
                        <a:pt x="99" y="448"/>
                      </a:lnTo>
                      <a:lnTo>
                        <a:pt x="99" y="446"/>
                      </a:lnTo>
                      <a:lnTo>
                        <a:pt x="103" y="446"/>
                      </a:lnTo>
                      <a:lnTo>
                        <a:pt x="103" y="444"/>
                      </a:lnTo>
                      <a:lnTo>
                        <a:pt x="103" y="441"/>
                      </a:lnTo>
                      <a:lnTo>
                        <a:pt x="98" y="444"/>
                      </a:lnTo>
                      <a:lnTo>
                        <a:pt x="94" y="444"/>
                      </a:lnTo>
                      <a:lnTo>
                        <a:pt x="94" y="446"/>
                      </a:lnTo>
                      <a:lnTo>
                        <a:pt x="94" y="448"/>
                      </a:lnTo>
                      <a:lnTo>
                        <a:pt x="93" y="448"/>
                      </a:lnTo>
                      <a:close/>
                    </a:path>
                  </a:pathLst>
                </a:custGeom>
                <a:solidFill>
                  <a:srgbClr val="E7E7E7"/>
                </a:solidFill>
                <a:ln w="9525">
                  <a:noFill/>
                  <a:round/>
                  <a:headEnd/>
                  <a:tailEnd/>
                </a:ln>
              </p:spPr>
              <p:txBody>
                <a:bodyPr/>
                <a:lstStyle/>
                <a:p>
                  <a:endParaRPr lang="en-US"/>
                </a:p>
              </p:txBody>
            </p:sp>
            <p:sp>
              <p:nvSpPr>
                <p:cNvPr id="37570" name="Freeform 1125"/>
                <p:cNvSpPr>
                  <a:spLocks noEditPoints="1"/>
                </p:cNvSpPr>
                <p:nvPr/>
              </p:nvSpPr>
              <p:spPr bwMode="auto">
                <a:xfrm>
                  <a:off x="1780" y="1928"/>
                  <a:ext cx="106" cy="439"/>
                </a:xfrm>
                <a:custGeom>
                  <a:avLst/>
                  <a:gdLst>
                    <a:gd name="T0" fmla="*/ 28 w 106"/>
                    <a:gd name="T1" fmla="*/ 0 h 439"/>
                    <a:gd name="T2" fmla="*/ 21 w 106"/>
                    <a:gd name="T3" fmla="*/ 0 h 439"/>
                    <a:gd name="T4" fmla="*/ 0 w 106"/>
                    <a:gd name="T5" fmla="*/ 5 h 439"/>
                    <a:gd name="T6" fmla="*/ 0 w 106"/>
                    <a:gd name="T7" fmla="*/ 6 h 439"/>
                    <a:gd name="T8" fmla="*/ 3 w 106"/>
                    <a:gd name="T9" fmla="*/ 6 h 439"/>
                    <a:gd name="T10" fmla="*/ 3 w 106"/>
                    <a:gd name="T11" fmla="*/ 10 h 439"/>
                    <a:gd name="T12" fmla="*/ 21 w 106"/>
                    <a:gd name="T13" fmla="*/ 5 h 439"/>
                    <a:gd name="T14" fmla="*/ 30 w 106"/>
                    <a:gd name="T15" fmla="*/ 5 h 439"/>
                    <a:gd name="T16" fmla="*/ 30 w 106"/>
                    <a:gd name="T17" fmla="*/ 3 h 439"/>
                    <a:gd name="T18" fmla="*/ 28 w 106"/>
                    <a:gd name="T19" fmla="*/ 3 h 439"/>
                    <a:gd name="T20" fmla="*/ 28 w 106"/>
                    <a:gd name="T21" fmla="*/ 0 h 439"/>
                    <a:gd name="T22" fmla="*/ 98 w 106"/>
                    <a:gd name="T23" fmla="*/ 439 h 439"/>
                    <a:gd name="T24" fmla="*/ 103 w 106"/>
                    <a:gd name="T25" fmla="*/ 436 h 439"/>
                    <a:gd name="T26" fmla="*/ 106 w 106"/>
                    <a:gd name="T27" fmla="*/ 436 h 439"/>
                    <a:gd name="T28" fmla="*/ 106 w 106"/>
                    <a:gd name="T29" fmla="*/ 434 h 439"/>
                    <a:gd name="T30" fmla="*/ 106 w 106"/>
                    <a:gd name="T31" fmla="*/ 431 h 439"/>
                    <a:gd name="T32" fmla="*/ 99 w 106"/>
                    <a:gd name="T33" fmla="*/ 434 h 439"/>
                    <a:gd name="T34" fmla="*/ 98 w 106"/>
                    <a:gd name="T35" fmla="*/ 436 h 439"/>
                    <a:gd name="T36" fmla="*/ 98 w 106"/>
                    <a:gd name="T37" fmla="*/ 439 h 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439"/>
                    <a:gd name="T59" fmla="*/ 106 w 106"/>
                    <a:gd name="T60" fmla="*/ 439 h 4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439">
                      <a:moveTo>
                        <a:pt x="28" y="0"/>
                      </a:moveTo>
                      <a:lnTo>
                        <a:pt x="21" y="0"/>
                      </a:lnTo>
                      <a:lnTo>
                        <a:pt x="0" y="5"/>
                      </a:lnTo>
                      <a:lnTo>
                        <a:pt x="0" y="6"/>
                      </a:lnTo>
                      <a:lnTo>
                        <a:pt x="3" y="6"/>
                      </a:lnTo>
                      <a:lnTo>
                        <a:pt x="3" y="10"/>
                      </a:lnTo>
                      <a:lnTo>
                        <a:pt x="21" y="5"/>
                      </a:lnTo>
                      <a:lnTo>
                        <a:pt x="30" y="5"/>
                      </a:lnTo>
                      <a:lnTo>
                        <a:pt x="30" y="3"/>
                      </a:lnTo>
                      <a:lnTo>
                        <a:pt x="28" y="3"/>
                      </a:lnTo>
                      <a:lnTo>
                        <a:pt x="28" y="0"/>
                      </a:lnTo>
                      <a:close/>
                      <a:moveTo>
                        <a:pt x="98" y="439"/>
                      </a:moveTo>
                      <a:lnTo>
                        <a:pt x="103" y="436"/>
                      </a:lnTo>
                      <a:lnTo>
                        <a:pt x="106" y="436"/>
                      </a:lnTo>
                      <a:lnTo>
                        <a:pt x="106" y="434"/>
                      </a:lnTo>
                      <a:lnTo>
                        <a:pt x="106" y="431"/>
                      </a:lnTo>
                      <a:lnTo>
                        <a:pt x="99" y="434"/>
                      </a:lnTo>
                      <a:lnTo>
                        <a:pt x="98" y="436"/>
                      </a:lnTo>
                      <a:lnTo>
                        <a:pt x="98" y="439"/>
                      </a:lnTo>
                      <a:close/>
                    </a:path>
                  </a:pathLst>
                </a:custGeom>
                <a:solidFill>
                  <a:srgbClr val="E8E8E8"/>
                </a:solidFill>
                <a:ln w="9525">
                  <a:noFill/>
                  <a:round/>
                  <a:headEnd/>
                  <a:tailEnd/>
                </a:ln>
              </p:spPr>
              <p:txBody>
                <a:bodyPr/>
                <a:lstStyle/>
                <a:p>
                  <a:endParaRPr lang="en-US"/>
                </a:p>
              </p:txBody>
            </p:sp>
            <p:sp>
              <p:nvSpPr>
                <p:cNvPr id="37571" name="Freeform 1126"/>
                <p:cNvSpPr>
                  <a:spLocks noEditPoints="1"/>
                </p:cNvSpPr>
                <p:nvPr/>
              </p:nvSpPr>
              <p:spPr bwMode="auto">
                <a:xfrm>
                  <a:off x="1783" y="1933"/>
                  <a:ext cx="105" cy="429"/>
                </a:xfrm>
                <a:custGeom>
                  <a:avLst/>
                  <a:gdLst>
                    <a:gd name="T0" fmla="*/ 27 w 105"/>
                    <a:gd name="T1" fmla="*/ 0 h 429"/>
                    <a:gd name="T2" fmla="*/ 18 w 105"/>
                    <a:gd name="T3" fmla="*/ 0 h 429"/>
                    <a:gd name="T4" fmla="*/ 0 w 105"/>
                    <a:gd name="T5" fmla="*/ 5 h 429"/>
                    <a:gd name="T6" fmla="*/ 0 w 105"/>
                    <a:gd name="T7" fmla="*/ 6 h 429"/>
                    <a:gd name="T8" fmla="*/ 2 w 105"/>
                    <a:gd name="T9" fmla="*/ 6 h 429"/>
                    <a:gd name="T10" fmla="*/ 2 w 105"/>
                    <a:gd name="T11" fmla="*/ 10 h 429"/>
                    <a:gd name="T12" fmla="*/ 18 w 105"/>
                    <a:gd name="T13" fmla="*/ 5 h 429"/>
                    <a:gd name="T14" fmla="*/ 30 w 105"/>
                    <a:gd name="T15" fmla="*/ 5 h 429"/>
                    <a:gd name="T16" fmla="*/ 30 w 105"/>
                    <a:gd name="T17" fmla="*/ 1 h 429"/>
                    <a:gd name="T18" fmla="*/ 30 w 105"/>
                    <a:gd name="T19" fmla="*/ 0 h 429"/>
                    <a:gd name="T20" fmla="*/ 27 w 105"/>
                    <a:gd name="T21" fmla="*/ 0 h 429"/>
                    <a:gd name="T22" fmla="*/ 96 w 105"/>
                    <a:gd name="T23" fmla="*/ 429 h 429"/>
                    <a:gd name="T24" fmla="*/ 103 w 105"/>
                    <a:gd name="T25" fmla="*/ 426 h 429"/>
                    <a:gd name="T26" fmla="*/ 103 w 105"/>
                    <a:gd name="T27" fmla="*/ 424 h 429"/>
                    <a:gd name="T28" fmla="*/ 105 w 105"/>
                    <a:gd name="T29" fmla="*/ 424 h 429"/>
                    <a:gd name="T30" fmla="*/ 105 w 105"/>
                    <a:gd name="T31" fmla="*/ 421 h 429"/>
                    <a:gd name="T32" fmla="*/ 100 w 105"/>
                    <a:gd name="T33" fmla="*/ 421 h 429"/>
                    <a:gd name="T34" fmla="*/ 100 w 105"/>
                    <a:gd name="T35" fmla="*/ 424 h 429"/>
                    <a:gd name="T36" fmla="*/ 96 w 105"/>
                    <a:gd name="T37" fmla="*/ 426 h 429"/>
                    <a:gd name="T38" fmla="*/ 96 w 105"/>
                    <a:gd name="T39" fmla="*/ 429 h 4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429"/>
                    <a:gd name="T62" fmla="*/ 105 w 105"/>
                    <a:gd name="T63" fmla="*/ 429 h 4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429">
                      <a:moveTo>
                        <a:pt x="27" y="0"/>
                      </a:moveTo>
                      <a:lnTo>
                        <a:pt x="18" y="0"/>
                      </a:lnTo>
                      <a:lnTo>
                        <a:pt x="0" y="5"/>
                      </a:lnTo>
                      <a:lnTo>
                        <a:pt x="0" y="6"/>
                      </a:lnTo>
                      <a:lnTo>
                        <a:pt x="2" y="6"/>
                      </a:lnTo>
                      <a:lnTo>
                        <a:pt x="2" y="10"/>
                      </a:lnTo>
                      <a:lnTo>
                        <a:pt x="18" y="5"/>
                      </a:lnTo>
                      <a:lnTo>
                        <a:pt x="30" y="5"/>
                      </a:lnTo>
                      <a:lnTo>
                        <a:pt x="30" y="1"/>
                      </a:lnTo>
                      <a:lnTo>
                        <a:pt x="30" y="0"/>
                      </a:lnTo>
                      <a:lnTo>
                        <a:pt x="27" y="0"/>
                      </a:lnTo>
                      <a:close/>
                      <a:moveTo>
                        <a:pt x="96" y="429"/>
                      </a:moveTo>
                      <a:lnTo>
                        <a:pt x="103" y="426"/>
                      </a:lnTo>
                      <a:lnTo>
                        <a:pt x="103" y="424"/>
                      </a:lnTo>
                      <a:lnTo>
                        <a:pt x="105" y="424"/>
                      </a:lnTo>
                      <a:lnTo>
                        <a:pt x="105" y="421"/>
                      </a:lnTo>
                      <a:lnTo>
                        <a:pt x="100" y="421"/>
                      </a:lnTo>
                      <a:lnTo>
                        <a:pt x="100" y="424"/>
                      </a:lnTo>
                      <a:lnTo>
                        <a:pt x="96" y="426"/>
                      </a:lnTo>
                      <a:lnTo>
                        <a:pt x="96" y="429"/>
                      </a:lnTo>
                      <a:close/>
                    </a:path>
                  </a:pathLst>
                </a:custGeom>
                <a:solidFill>
                  <a:srgbClr val="E8E8E8"/>
                </a:solidFill>
                <a:ln w="9525">
                  <a:noFill/>
                  <a:round/>
                  <a:headEnd/>
                  <a:tailEnd/>
                </a:ln>
              </p:spPr>
              <p:txBody>
                <a:bodyPr/>
                <a:lstStyle/>
                <a:p>
                  <a:endParaRPr lang="en-US"/>
                </a:p>
              </p:txBody>
            </p:sp>
            <p:sp>
              <p:nvSpPr>
                <p:cNvPr id="37572" name="Freeform 1127"/>
                <p:cNvSpPr>
                  <a:spLocks noEditPoints="1"/>
                </p:cNvSpPr>
                <p:nvPr/>
              </p:nvSpPr>
              <p:spPr bwMode="auto">
                <a:xfrm>
                  <a:off x="1785" y="1938"/>
                  <a:ext cx="103" cy="416"/>
                </a:xfrm>
                <a:custGeom>
                  <a:avLst/>
                  <a:gdLst>
                    <a:gd name="T0" fmla="*/ 28 w 103"/>
                    <a:gd name="T1" fmla="*/ 0 h 416"/>
                    <a:gd name="T2" fmla="*/ 16 w 103"/>
                    <a:gd name="T3" fmla="*/ 0 h 416"/>
                    <a:gd name="T4" fmla="*/ 0 w 103"/>
                    <a:gd name="T5" fmla="*/ 5 h 416"/>
                    <a:gd name="T6" fmla="*/ 0 w 103"/>
                    <a:gd name="T7" fmla="*/ 8 h 416"/>
                    <a:gd name="T8" fmla="*/ 3 w 103"/>
                    <a:gd name="T9" fmla="*/ 8 h 416"/>
                    <a:gd name="T10" fmla="*/ 3 w 103"/>
                    <a:gd name="T11" fmla="*/ 10 h 416"/>
                    <a:gd name="T12" fmla="*/ 18 w 103"/>
                    <a:gd name="T13" fmla="*/ 5 h 416"/>
                    <a:gd name="T14" fmla="*/ 33 w 103"/>
                    <a:gd name="T15" fmla="*/ 5 h 416"/>
                    <a:gd name="T16" fmla="*/ 33 w 103"/>
                    <a:gd name="T17" fmla="*/ 1 h 416"/>
                    <a:gd name="T18" fmla="*/ 30 w 103"/>
                    <a:gd name="T19" fmla="*/ 1 h 416"/>
                    <a:gd name="T20" fmla="*/ 30 w 103"/>
                    <a:gd name="T21" fmla="*/ 0 h 416"/>
                    <a:gd name="T22" fmla="*/ 28 w 103"/>
                    <a:gd name="T23" fmla="*/ 0 h 416"/>
                    <a:gd name="T24" fmla="*/ 98 w 103"/>
                    <a:gd name="T25" fmla="*/ 416 h 416"/>
                    <a:gd name="T26" fmla="*/ 103 w 103"/>
                    <a:gd name="T27" fmla="*/ 416 h 416"/>
                    <a:gd name="T28" fmla="*/ 103 w 103"/>
                    <a:gd name="T29" fmla="*/ 413 h 416"/>
                    <a:gd name="T30" fmla="*/ 103 w 103"/>
                    <a:gd name="T31" fmla="*/ 411 h 416"/>
                    <a:gd name="T32" fmla="*/ 101 w 103"/>
                    <a:gd name="T33" fmla="*/ 411 h 416"/>
                    <a:gd name="T34" fmla="*/ 101 w 103"/>
                    <a:gd name="T35" fmla="*/ 413 h 416"/>
                    <a:gd name="T36" fmla="*/ 98 w 103"/>
                    <a:gd name="T37" fmla="*/ 413 h 416"/>
                    <a:gd name="T38" fmla="*/ 98 w 103"/>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416"/>
                    <a:gd name="T62" fmla="*/ 103 w 103"/>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416">
                      <a:moveTo>
                        <a:pt x="28" y="0"/>
                      </a:moveTo>
                      <a:lnTo>
                        <a:pt x="16" y="0"/>
                      </a:lnTo>
                      <a:lnTo>
                        <a:pt x="0" y="5"/>
                      </a:lnTo>
                      <a:lnTo>
                        <a:pt x="0" y="8"/>
                      </a:lnTo>
                      <a:lnTo>
                        <a:pt x="3" y="8"/>
                      </a:lnTo>
                      <a:lnTo>
                        <a:pt x="3" y="10"/>
                      </a:lnTo>
                      <a:lnTo>
                        <a:pt x="18" y="5"/>
                      </a:lnTo>
                      <a:lnTo>
                        <a:pt x="33" y="5"/>
                      </a:lnTo>
                      <a:lnTo>
                        <a:pt x="33" y="1"/>
                      </a:lnTo>
                      <a:lnTo>
                        <a:pt x="30" y="1"/>
                      </a:lnTo>
                      <a:lnTo>
                        <a:pt x="30" y="0"/>
                      </a:lnTo>
                      <a:lnTo>
                        <a:pt x="28" y="0"/>
                      </a:lnTo>
                      <a:close/>
                      <a:moveTo>
                        <a:pt x="98" y="416"/>
                      </a:moveTo>
                      <a:lnTo>
                        <a:pt x="103" y="416"/>
                      </a:lnTo>
                      <a:lnTo>
                        <a:pt x="103" y="413"/>
                      </a:lnTo>
                      <a:lnTo>
                        <a:pt x="103" y="411"/>
                      </a:lnTo>
                      <a:lnTo>
                        <a:pt x="101" y="411"/>
                      </a:lnTo>
                      <a:lnTo>
                        <a:pt x="101" y="413"/>
                      </a:lnTo>
                      <a:lnTo>
                        <a:pt x="98" y="413"/>
                      </a:lnTo>
                      <a:lnTo>
                        <a:pt x="98" y="416"/>
                      </a:lnTo>
                      <a:close/>
                    </a:path>
                  </a:pathLst>
                </a:custGeom>
                <a:solidFill>
                  <a:srgbClr val="E9E9E9"/>
                </a:solidFill>
                <a:ln w="9525">
                  <a:noFill/>
                  <a:round/>
                  <a:headEnd/>
                  <a:tailEnd/>
                </a:ln>
              </p:spPr>
              <p:txBody>
                <a:bodyPr/>
                <a:lstStyle/>
                <a:p>
                  <a:endParaRPr lang="en-US"/>
                </a:p>
              </p:txBody>
            </p:sp>
            <p:sp>
              <p:nvSpPr>
                <p:cNvPr id="37573" name="Freeform 1128"/>
                <p:cNvSpPr>
                  <a:spLocks noEditPoints="1"/>
                </p:cNvSpPr>
                <p:nvPr/>
              </p:nvSpPr>
              <p:spPr bwMode="auto">
                <a:xfrm>
                  <a:off x="1788" y="1943"/>
                  <a:ext cx="103" cy="406"/>
                </a:xfrm>
                <a:custGeom>
                  <a:avLst/>
                  <a:gdLst>
                    <a:gd name="T0" fmla="*/ 30 w 103"/>
                    <a:gd name="T1" fmla="*/ 0 h 406"/>
                    <a:gd name="T2" fmla="*/ 15 w 103"/>
                    <a:gd name="T3" fmla="*/ 0 h 406"/>
                    <a:gd name="T4" fmla="*/ 0 w 103"/>
                    <a:gd name="T5" fmla="*/ 5 h 406"/>
                    <a:gd name="T6" fmla="*/ 0 w 103"/>
                    <a:gd name="T7" fmla="*/ 8 h 406"/>
                    <a:gd name="T8" fmla="*/ 2 w 103"/>
                    <a:gd name="T9" fmla="*/ 8 h 406"/>
                    <a:gd name="T10" fmla="*/ 2 w 103"/>
                    <a:gd name="T11" fmla="*/ 10 h 406"/>
                    <a:gd name="T12" fmla="*/ 15 w 103"/>
                    <a:gd name="T13" fmla="*/ 5 h 406"/>
                    <a:gd name="T14" fmla="*/ 33 w 103"/>
                    <a:gd name="T15" fmla="*/ 3 h 406"/>
                    <a:gd name="T16" fmla="*/ 30 w 103"/>
                    <a:gd name="T17" fmla="*/ 3 h 406"/>
                    <a:gd name="T18" fmla="*/ 30 w 103"/>
                    <a:gd name="T19" fmla="*/ 0 h 406"/>
                    <a:gd name="T20" fmla="*/ 98 w 103"/>
                    <a:gd name="T21" fmla="*/ 406 h 406"/>
                    <a:gd name="T22" fmla="*/ 100 w 103"/>
                    <a:gd name="T23" fmla="*/ 406 h 406"/>
                    <a:gd name="T24" fmla="*/ 100 w 103"/>
                    <a:gd name="T25" fmla="*/ 404 h 406"/>
                    <a:gd name="T26" fmla="*/ 103 w 103"/>
                    <a:gd name="T27" fmla="*/ 404 h 406"/>
                    <a:gd name="T28" fmla="*/ 103 w 103"/>
                    <a:gd name="T29" fmla="*/ 401 h 406"/>
                    <a:gd name="T30" fmla="*/ 100 w 103"/>
                    <a:gd name="T31" fmla="*/ 401 h 406"/>
                    <a:gd name="T32" fmla="*/ 100 w 103"/>
                    <a:gd name="T33" fmla="*/ 404 h 406"/>
                    <a:gd name="T34" fmla="*/ 98 w 103"/>
                    <a:gd name="T35" fmla="*/ 404 h 406"/>
                    <a:gd name="T36" fmla="*/ 98 w 103"/>
                    <a:gd name="T37" fmla="*/ 406 h 4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406"/>
                    <a:gd name="T59" fmla="*/ 103 w 103"/>
                    <a:gd name="T60" fmla="*/ 406 h 4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406">
                      <a:moveTo>
                        <a:pt x="30" y="0"/>
                      </a:moveTo>
                      <a:lnTo>
                        <a:pt x="15" y="0"/>
                      </a:lnTo>
                      <a:lnTo>
                        <a:pt x="0" y="5"/>
                      </a:lnTo>
                      <a:lnTo>
                        <a:pt x="0" y="8"/>
                      </a:lnTo>
                      <a:lnTo>
                        <a:pt x="2" y="8"/>
                      </a:lnTo>
                      <a:lnTo>
                        <a:pt x="2" y="10"/>
                      </a:lnTo>
                      <a:lnTo>
                        <a:pt x="15" y="5"/>
                      </a:lnTo>
                      <a:lnTo>
                        <a:pt x="33" y="3"/>
                      </a:lnTo>
                      <a:lnTo>
                        <a:pt x="30" y="3"/>
                      </a:lnTo>
                      <a:lnTo>
                        <a:pt x="30" y="0"/>
                      </a:lnTo>
                      <a:close/>
                      <a:moveTo>
                        <a:pt x="98" y="406"/>
                      </a:moveTo>
                      <a:lnTo>
                        <a:pt x="100" y="406"/>
                      </a:lnTo>
                      <a:lnTo>
                        <a:pt x="100" y="404"/>
                      </a:lnTo>
                      <a:lnTo>
                        <a:pt x="103" y="404"/>
                      </a:lnTo>
                      <a:lnTo>
                        <a:pt x="103" y="401"/>
                      </a:lnTo>
                      <a:lnTo>
                        <a:pt x="100" y="401"/>
                      </a:lnTo>
                      <a:lnTo>
                        <a:pt x="100" y="404"/>
                      </a:lnTo>
                      <a:lnTo>
                        <a:pt x="98" y="404"/>
                      </a:lnTo>
                      <a:lnTo>
                        <a:pt x="98" y="406"/>
                      </a:lnTo>
                      <a:close/>
                    </a:path>
                  </a:pathLst>
                </a:custGeom>
                <a:solidFill>
                  <a:srgbClr val="E9E9E9"/>
                </a:solidFill>
                <a:ln w="9525">
                  <a:noFill/>
                  <a:round/>
                  <a:headEnd/>
                  <a:tailEnd/>
                </a:ln>
              </p:spPr>
              <p:txBody>
                <a:bodyPr/>
                <a:lstStyle/>
                <a:p>
                  <a:endParaRPr lang="en-US"/>
                </a:p>
              </p:txBody>
            </p:sp>
            <p:sp>
              <p:nvSpPr>
                <p:cNvPr id="37574" name="Freeform 1129"/>
                <p:cNvSpPr>
                  <a:spLocks noEditPoints="1"/>
                </p:cNvSpPr>
                <p:nvPr/>
              </p:nvSpPr>
              <p:spPr bwMode="auto">
                <a:xfrm>
                  <a:off x="1790" y="1946"/>
                  <a:ext cx="101" cy="398"/>
                </a:xfrm>
                <a:custGeom>
                  <a:avLst/>
                  <a:gdLst>
                    <a:gd name="T0" fmla="*/ 31 w 101"/>
                    <a:gd name="T1" fmla="*/ 0 h 398"/>
                    <a:gd name="T2" fmla="*/ 13 w 101"/>
                    <a:gd name="T3" fmla="*/ 2 h 398"/>
                    <a:gd name="T4" fmla="*/ 0 w 101"/>
                    <a:gd name="T5" fmla="*/ 7 h 398"/>
                    <a:gd name="T6" fmla="*/ 0 w 101"/>
                    <a:gd name="T7" fmla="*/ 10 h 398"/>
                    <a:gd name="T8" fmla="*/ 3 w 101"/>
                    <a:gd name="T9" fmla="*/ 10 h 398"/>
                    <a:gd name="T10" fmla="*/ 3 w 101"/>
                    <a:gd name="T11" fmla="*/ 11 h 398"/>
                    <a:gd name="T12" fmla="*/ 15 w 101"/>
                    <a:gd name="T13" fmla="*/ 7 h 398"/>
                    <a:gd name="T14" fmla="*/ 33 w 101"/>
                    <a:gd name="T15" fmla="*/ 5 h 398"/>
                    <a:gd name="T16" fmla="*/ 33 w 101"/>
                    <a:gd name="T17" fmla="*/ 2 h 398"/>
                    <a:gd name="T18" fmla="*/ 31 w 101"/>
                    <a:gd name="T19" fmla="*/ 2 h 398"/>
                    <a:gd name="T20" fmla="*/ 31 w 101"/>
                    <a:gd name="T21" fmla="*/ 0 h 398"/>
                    <a:gd name="T22" fmla="*/ 98 w 101"/>
                    <a:gd name="T23" fmla="*/ 398 h 398"/>
                    <a:gd name="T24" fmla="*/ 101 w 101"/>
                    <a:gd name="T25" fmla="*/ 398 h 398"/>
                    <a:gd name="T26" fmla="*/ 101 w 101"/>
                    <a:gd name="T27" fmla="*/ 396 h 398"/>
                    <a:gd name="T28" fmla="*/ 101 w 101"/>
                    <a:gd name="T29" fmla="*/ 393 h 398"/>
                    <a:gd name="T30" fmla="*/ 98 w 101"/>
                    <a:gd name="T31" fmla="*/ 393 h 398"/>
                    <a:gd name="T32" fmla="*/ 98 w 101"/>
                    <a:gd name="T33" fmla="*/ 396 h 398"/>
                    <a:gd name="T34" fmla="*/ 98 w 101"/>
                    <a:gd name="T35" fmla="*/ 398 h 3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398"/>
                    <a:gd name="T56" fmla="*/ 101 w 101"/>
                    <a:gd name="T57" fmla="*/ 398 h 3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398">
                      <a:moveTo>
                        <a:pt x="31" y="0"/>
                      </a:moveTo>
                      <a:lnTo>
                        <a:pt x="13" y="2"/>
                      </a:lnTo>
                      <a:lnTo>
                        <a:pt x="0" y="7"/>
                      </a:lnTo>
                      <a:lnTo>
                        <a:pt x="0" y="10"/>
                      </a:lnTo>
                      <a:lnTo>
                        <a:pt x="3" y="10"/>
                      </a:lnTo>
                      <a:lnTo>
                        <a:pt x="3" y="11"/>
                      </a:lnTo>
                      <a:lnTo>
                        <a:pt x="15" y="7"/>
                      </a:lnTo>
                      <a:lnTo>
                        <a:pt x="33" y="5"/>
                      </a:lnTo>
                      <a:lnTo>
                        <a:pt x="33" y="2"/>
                      </a:lnTo>
                      <a:lnTo>
                        <a:pt x="31" y="2"/>
                      </a:lnTo>
                      <a:lnTo>
                        <a:pt x="31" y="0"/>
                      </a:lnTo>
                      <a:close/>
                      <a:moveTo>
                        <a:pt x="98" y="398"/>
                      </a:moveTo>
                      <a:lnTo>
                        <a:pt x="101" y="398"/>
                      </a:lnTo>
                      <a:lnTo>
                        <a:pt x="101" y="396"/>
                      </a:lnTo>
                      <a:lnTo>
                        <a:pt x="101" y="393"/>
                      </a:lnTo>
                      <a:lnTo>
                        <a:pt x="98" y="393"/>
                      </a:lnTo>
                      <a:lnTo>
                        <a:pt x="98" y="396"/>
                      </a:lnTo>
                      <a:lnTo>
                        <a:pt x="98" y="398"/>
                      </a:lnTo>
                      <a:close/>
                    </a:path>
                  </a:pathLst>
                </a:custGeom>
                <a:solidFill>
                  <a:srgbClr val="EAEAEA"/>
                </a:solidFill>
                <a:ln w="9525">
                  <a:noFill/>
                  <a:round/>
                  <a:headEnd/>
                  <a:tailEnd/>
                </a:ln>
              </p:spPr>
              <p:txBody>
                <a:bodyPr/>
                <a:lstStyle/>
                <a:p>
                  <a:endParaRPr lang="en-US"/>
                </a:p>
              </p:txBody>
            </p:sp>
            <p:sp>
              <p:nvSpPr>
                <p:cNvPr id="37575" name="Freeform 1130"/>
                <p:cNvSpPr>
                  <a:spLocks noEditPoints="1"/>
                </p:cNvSpPr>
                <p:nvPr/>
              </p:nvSpPr>
              <p:spPr bwMode="auto">
                <a:xfrm>
                  <a:off x="1793" y="1951"/>
                  <a:ext cx="98" cy="388"/>
                </a:xfrm>
                <a:custGeom>
                  <a:avLst/>
                  <a:gdLst>
                    <a:gd name="T0" fmla="*/ 30 w 98"/>
                    <a:gd name="T1" fmla="*/ 0 h 388"/>
                    <a:gd name="T2" fmla="*/ 12 w 98"/>
                    <a:gd name="T3" fmla="*/ 2 h 388"/>
                    <a:gd name="T4" fmla="*/ 0 w 98"/>
                    <a:gd name="T5" fmla="*/ 6 h 388"/>
                    <a:gd name="T6" fmla="*/ 0 w 98"/>
                    <a:gd name="T7" fmla="*/ 8 h 388"/>
                    <a:gd name="T8" fmla="*/ 2 w 98"/>
                    <a:gd name="T9" fmla="*/ 8 h 388"/>
                    <a:gd name="T10" fmla="*/ 12 w 98"/>
                    <a:gd name="T11" fmla="*/ 6 h 388"/>
                    <a:gd name="T12" fmla="*/ 32 w 98"/>
                    <a:gd name="T13" fmla="*/ 5 h 388"/>
                    <a:gd name="T14" fmla="*/ 32 w 98"/>
                    <a:gd name="T15" fmla="*/ 2 h 388"/>
                    <a:gd name="T16" fmla="*/ 30 w 98"/>
                    <a:gd name="T17" fmla="*/ 0 h 388"/>
                    <a:gd name="T18" fmla="*/ 98 w 98"/>
                    <a:gd name="T19" fmla="*/ 388 h 388"/>
                    <a:gd name="T20" fmla="*/ 98 w 98"/>
                    <a:gd name="T21" fmla="*/ 386 h 388"/>
                    <a:gd name="T22" fmla="*/ 98 w 98"/>
                    <a:gd name="T23" fmla="*/ 383 h 388"/>
                    <a:gd name="T24" fmla="*/ 98 w 98"/>
                    <a:gd name="T25" fmla="*/ 380 h 388"/>
                    <a:gd name="T26" fmla="*/ 98 w 98"/>
                    <a:gd name="T27" fmla="*/ 383 h 388"/>
                    <a:gd name="T28" fmla="*/ 98 w 98"/>
                    <a:gd name="T29" fmla="*/ 386 h 388"/>
                    <a:gd name="T30" fmla="*/ 98 w 98"/>
                    <a:gd name="T31" fmla="*/ 388 h 3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
                    <a:gd name="T49" fmla="*/ 0 h 388"/>
                    <a:gd name="T50" fmla="*/ 98 w 98"/>
                    <a:gd name="T51" fmla="*/ 388 h 3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 h="388">
                      <a:moveTo>
                        <a:pt x="30" y="0"/>
                      </a:moveTo>
                      <a:lnTo>
                        <a:pt x="12" y="2"/>
                      </a:lnTo>
                      <a:lnTo>
                        <a:pt x="0" y="6"/>
                      </a:lnTo>
                      <a:lnTo>
                        <a:pt x="0" y="8"/>
                      </a:lnTo>
                      <a:lnTo>
                        <a:pt x="2" y="8"/>
                      </a:lnTo>
                      <a:lnTo>
                        <a:pt x="12" y="6"/>
                      </a:lnTo>
                      <a:lnTo>
                        <a:pt x="32" y="5"/>
                      </a:lnTo>
                      <a:lnTo>
                        <a:pt x="32" y="2"/>
                      </a:lnTo>
                      <a:lnTo>
                        <a:pt x="30" y="0"/>
                      </a:lnTo>
                      <a:close/>
                      <a:moveTo>
                        <a:pt x="98" y="388"/>
                      </a:moveTo>
                      <a:lnTo>
                        <a:pt x="98" y="386"/>
                      </a:lnTo>
                      <a:lnTo>
                        <a:pt x="98" y="383"/>
                      </a:lnTo>
                      <a:lnTo>
                        <a:pt x="98" y="380"/>
                      </a:lnTo>
                      <a:lnTo>
                        <a:pt x="98" y="383"/>
                      </a:lnTo>
                      <a:lnTo>
                        <a:pt x="98" y="386"/>
                      </a:lnTo>
                      <a:lnTo>
                        <a:pt x="98" y="388"/>
                      </a:lnTo>
                      <a:close/>
                    </a:path>
                  </a:pathLst>
                </a:custGeom>
                <a:solidFill>
                  <a:srgbClr val="EAEAEA"/>
                </a:solidFill>
                <a:ln w="9525">
                  <a:noFill/>
                  <a:round/>
                  <a:headEnd/>
                  <a:tailEnd/>
                </a:ln>
              </p:spPr>
              <p:txBody>
                <a:bodyPr/>
                <a:lstStyle/>
                <a:p>
                  <a:endParaRPr lang="en-US"/>
                </a:p>
              </p:txBody>
            </p:sp>
            <p:sp>
              <p:nvSpPr>
                <p:cNvPr id="37576" name="Freeform 1131"/>
                <p:cNvSpPr>
                  <a:spLocks noEditPoints="1"/>
                </p:cNvSpPr>
                <p:nvPr/>
              </p:nvSpPr>
              <p:spPr bwMode="auto">
                <a:xfrm>
                  <a:off x="1795" y="1956"/>
                  <a:ext cx="97" cy="375"/>
                </a:xfrm>
                <a:custGeom>
                  <a:avLst/>
                  <a:gdLst>
                    <a:gd name="T0" fmla="*/ 30 w 97"/>
                    <a:gd name="T1" fmla="*/ 0 h 375"/>
                    <a:gd name="T2" fmla="*/ 10 w 97"/>
                    <a:gd name="T3" fmla="*/ 1 h 375"/>
                    <a:gd name="T4" fmla="*/ 0 w 97"/>
                    <a:gd name="T5" fmla="*/ 3 h 375"/>
                    <a:gd name="T6" fmla="*/ 0 w 97"/>
                    <a:gd name="T7" fmla="*/ 6 h 375"/>
                    <a:gd name="T8" fmla="*/ 3 w 97"/>
                    <a:gd name="T9" fmla="*/ 10 h 375"/>
                    <a:gd name="T10" fmla="*/ 10 w 97"/>
                    <a:gd name="T11" fmla="*/ 6 h 375"/>
                    <a:gd name="T12" fmla="*/ 30 w 97"/>
                    <a:gd name="T13" fmla="*/ 3 h 375"/>
                    <a:gd name="T14" fmla="*/ 34 w 97"/>
                    <a:gd name="T15" fmla="*/ 3 h 375"/>
                    <a:gd name="T16" fmla="*/ 33 w 97"/>
                    <a:gd name="T17" fmla="*/ 3 h 375"/>
                    <a:gd name="T18" fmla="*/ 33 w 97"/>
                    <a:gd name="T19" fmla="*/ 1 h 375"/>
                    <a:gd name="T20" fmla="*/ 33 w 97"/>
                    <a:gd name="T21" fmla="*/ 0 h 375"/>
                    <a:gd name="T22" fmla="*/ 30 w 97"/>
                    <a:gd name="T23" fmla="*/ 0 h 375"/>
                    <a:gd name="T24" fmla="*/ 96 w 97"/>
                    <a:gd name="T25" fmla="*/ 375 h 375"/>
                    <a:gd name="T26" fmla="*/ 97 w 97"/>
                    <a:gd name="T27" fmla="*/ 375 h 375"/>
                    <a:gd name="T28" fmla="*/ 97 w 97"/>
                    <a:gd name="T29" fmla="*/ 373 h 375"/>
                    <a:gd name="T30" fmla="*/ 97 w 97"/>
                    <a:gd name="T31" fmla="*/ 371 h 375"/>
                    <a:gd name="T32" fmla="*/ 96 w 97"/>
                    <a:gd name="T33" fmla="*/ 373 h 375"/>
                    <a:gd name="T34" fmla="*/ 96 w 97"/>
                    <a:gd name="T35" fmla="*/ 375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375"/>
                    <a:gd name="T56" fmla="*/ 97 w 97"/>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375">
                      <a:moveTo>
                        <a:pt x="30" y="0"/>
                      </a:moveTo>
                      <a:lnTo>
                        <a:pt x="10" y="1"/>
                      </a:lnTo>
                      <a:lnTo>
                        <a:pt x="0" y="3"/>
                      </a:lnTo>
                      <a:lnTo>
                        <a:pt x="0" y="6"/>
                      </a:lnTo>
                      <a:lnTo>
                        <a:pt x="3" y="10"/>
                      </a:lnTo>
                      <a:lnTo>
                        <a:pt x="10" y="6"/>
                      </a:lnTo>
                      <a:lnTo>
                        <a:pt x="30" y="3"/>
                      </a:lnTo>
                      <a:lnTo>
                        <a:pt x="34" y="3"/>
                      </a:lnTo>
                      <a:lnTo>
                        <a:pt x="33" y="3"/>
                      </a:lnTo>
                      <a:lnTo>
                        <a:pt x="33" y="1"/>
                      </a:lnTo>
                      <a:lnTo>
                        <a:pt x="33" y="0"/>
                      </a:lnTo>
                      <a:lnTo>
                        <a:pt x="30" y="0"/>
                      </a:lnTo>
                      <a:close/>
                      <a:moveTo>
                        <a:pt x="96" y="375"/>
                      </a:moveTo>
                      <a:lnTo>
                        <a:pt x="97" y="375"/>
                      </a:lnTo>
                      <a:lnTo>
                        <a:pt x="97" y="373"/>
                      </a:lnTo>
                      <a:lnTo>
                        <a:pt x="97" y="371"/>
                      </a:lnTo>
                      <a:lnTo>
                        <a:pt x="96" y="373"/>
                      </a:lnTo>
                      <a:lnTo>
                        <a:pt x="96" y="375"/>
                      </a:lnTo>
                      <a:close/>
                    </a:path>
                  </a:pathLst>
                </a:custGeom>
                <a:solidFill>
                  <a:srgbClr val="EBEBEB"/>
                </a:solidFill>
                <a:ln w="9525">
                  <a:noFill/>
                  <a:round/>
                  <a:headEnd/>
                  <a:tailEnd/>
                </a:ln>
              </p:spPr>
              <p:txBody>
                <a:bodyPr/>
                <a:lstStyle/>
                <a:p>
                  <a:endParaRPr lang="en-US"/>
                </a:p>
              </p:txBody>
            </p:sp>
            <p:sp>
              <p:nvSpPr>
                <p:cNvPr id="37577" name="Freeform 1132"/>
                <p:cNvSpPr>
                  <a:spLocks noEditPoints="1"/>
                </p:cNvSpPr>
                <p:nvPr/>
              </p:nvSpPr>
              <p:spPr bwMode="auto">
                <a:xfrm>
                  <a:off x="1798" y="1959"/>
                  <a:ext cx="96" cy="368"/>
                </a:xfrm>
                <a:custGeom>
                  <a:avLst/>
                  <a:gdLst>
                    <a:gd name="T0" fmla="*/ 31 w 96"/>
                    <a:gd name="T1" fmla="*/ 0 h 368"/>
                    <a:gd name="T2" fmla="*/ 27 w 96"/>
                    <a:gd name="T3" fmla="*/ 0 h 368"/>
                    <a:gd name="T4" fmla="*/ 7 w 96"/>
                    <a:gd name="T5" fmla="*/ 3 h 368"/>
                    <a:gd name="T6" fmla="*/ 0 w 96"/>
                    <a:gd name="T7" fmla="*/ 7 h 368"/>
                    <a:gd name="T8" fmla="*/ 0 w 96"/>
                    <a:gd name="T9" fmla="*/ 8 h 368"/>
                    <a:gd name="T10" fmla="*/ 3 w 96"/>
                    <a:gd name="T11" fmla="*/ 8 h 368"/>
                    <a:gd name="T12" fmla="*/ 3 w 96"/>
                    <a:gd name="T13" fmla="*/ 12 h 368"/>
                    <a:gd name="T14" fmla="*/ 10 w 96"/>
                    <a:gd name="T15" fmla="*/ 8 h 368"/>
                    <a:gd name="T16" fmla="*/ 27 w 96"/>
                    <a:gd name="T17" fmla="*/ 7 h 368"/>
                    <a:gd name="T18" fmla="*/ 35 w 96"/>
                    <a:gd name="T19" fmla="*/ 7 h 368"/>
                    <a:gd name="T20" fmla="*/ 35 w 96"/>
                    <a:gd name="T21" fmla="*/ 3 h 368"/>
                    <a:gd name="T22" fmla="*/ 31 w 96"/>
                    <a:gd name="T23" fmla="*/ 3 h 368"/>
                    <a:gd name="T24" fmla="*/ 31 w 96"/>
                    <a:gd name="T25" fmla="*/ 0 h 368"/>
                    <a:gd name="T26" fmla="*/ 94 w 96"/>
                    <a:gd name="T27" fmla="*/ 368 h 368"/>
                    <a:gd name="T28" fmla="*/ 94 w 96"/>
                    <a:gd name="T29" fmla="*/ 365 h 368"/>
                    <a:gd name="T30" fmla="*/ 96 w 96"/>
                    <a:gd name="T31" fmla="*/ 365 h 368"/>
                    <a:gd name="T32" fmla="*/ 96 w 96"/>
                    <a:gd name="T33" fmla="*/ 363 h 368"/>
                    <a:gd name="T34" fmla="*/ 94 w 96"/>
                    <a:gd name="T35" fmla="*/ 363 h 368"/>
                    <a:gd name="T36" fmla="*/ 94 w 96"/>
                    <a:gd name="T37" fmla="*/ 365 h 368"/>
                    <a:gd name="T38" fmla="*/ 94 w 96"/>
                    <a:gd name="T39" fmla="*/ 368 h 3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368"/>
                    <a:gd name="T62" fmla="*/ 96 w 96"/>
                    <a:gd name="T63" fmla="*/ 368 h 3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368">
                      <a:moveTo>
                        <a:pt x="31" y="0"/>
                      </a:moveTo>
                      <a:lnTo>
                        <a:pt x="27" y="0"/>
                      </a:lnTo>
                      <a:lnTo>
                        <a:pt x="7" y="3"/>
                      </a:lnTo>
                      <a:lnTo>
                        <a:pt x="0" y="7"/>
                      </a:lnTo>
                      <a:lnTo>
                        <a:pt x="0" y="8"/>
                      </a:lnTo>
                      <a:lnTo>
                        <a:pt x="3" y="8"/>
                      </a:lnTo>
                      <a:lnTo>
                        <a:pt x="3" y="12"/>
                      </a:lnTo>
                      <a:lnTo>
                        <a:pt x="10" y="8"/>
                      </a:lnTo>
                      <a:lnTo>
                        <a:pt x="27" y="7"/>
                      </a:lnTo>
                      <a:lnTo>
                        <a:pt x="35" y="7"/>
                      </a:lnTo>
                      <a:lnTo>
                        <a:pt x="35" y="3"/>
                      </a:lnTo>
                      <a:lnTo>
                        <a:pt x="31" y="3"/>
                      </a:lnTo>
                      <a:lnTo>
                        <a:pt x="31" y="0"/>
                      </a:lnTo>
                      <a:close/>
                      <a:moveTo>
                        <a:pt x="94" y="368"/>
                      </a:moveTo>
                      <a:lnTo>
                        <a:pt x="94" y="365"/>
                      </a:lnTo>
                      <a:lnTo>
                        <a:pt x="96" y="365"/>
                      </a:lnTo>
                      <a:lnTo>
                        <a:pt x="96" y="363"/>
                      </a:lnTo>
                      <a:lnTo>
                        <a:pt x="94" y="363"/>
                      </a:lnTo>
                      <a:lnTo>
                        <a:pt x="94" y="365"/>
                      </a:lnTo>
                      <a:lnTo>
                        <a:pt x="94" y="368"/>
                      </a:lnTo>
                      <a:close/>
                    </a:path>
                  </a:pathLst>
                </a:custGeom>
                <a:solidFill>
                  <a:srgbClr val="EBEBEB"/>
                </a:solidFill>
                <a:ln w="9525">
                  <a:noFill/>
                  <a:round/>
                  <a:headEnd/>
                  <a:tailEnd/>
                </a:ln>
              </p:spPr>
              <p:txBody>
                <a:bodyPr/>
                <a:lstStyle/>
                <a:p>
                  <a:endParaRPr lang="en-US"/>
                </a:p>
              </p:txBody>
            </p:sp>
            <p:sp>
              <p:nvSpPr>
                <p:cNvPr id="37578" name="Freeform 1133"/>
                <p:cNvSpPr>
                  <a:spLocks noEditPoints="1"/>
                </p:cNvSpPr>
                <p:nvPr/>
              </p:nvSpPr>
              <p:spPr bwMode="auto">
                <a:xfrm>
                  <a:off x="1801" y="1966"/>
                  <a:ext cx="93" cy="356"/>
                </a:xfrm>
                <a:custGeom>
                  <a:avLst/>
                  <a:gdLst>
                    <a:gd name="T0" fmla="*/ 32 w 93"/>
                    <a:gd name="T1" fmla="*/ 0 h 356"/>
                    <a:gd name="T2" fmla="*/ 24 w 93"/>
                    <a:gd name="T3" fmla="*/ 0 h 356"/>
                    <a:gd name="T4" fmla="*/ 7 w 93"/>
                    <a:gd name="T5" fmla="*/ 1 h 356"/>
                    <a:gd name="T6" fmla="*/ 0 w 93"/>
                    <a:gd name="T7" fmla="*/ 5 h 356"/>
                    <a:gd name="T8" fmla="*/ 2 w 93"/>
                    <a:gd name="T9" fmla="*/ 5 h 356"/>
                    <a:gd name="T10" fmla="*/ 2 w 93"/>
                    <a:gd name="T11" fmla="*/ 6 h 356"/>
                    <a:gd name="T12" fmla="*/ 2 w 93"/>
                    <a:gd name="T13" fmla="*/ 10 h 356"/>
                    <a:gd name="T14" fmla="*/ 7 w 93"/>
                    <a:gd name="T15" fmla="*/ 6 h 356"/>
                    <a:gd name="T16" fmla="*/ 24 w 93"/>
                    <a:gd name="T17" fmla="*/ 5 h 356"/>
                    <a:gd name="T18" fmla="*/ 33 w 93"/>
                    <a:gd name="T19" fmla="*/ 5 h 356"/>
                    <a:gd name="T20" fmla="*/ 33 w 93"/>
                    <a:gd name="T21" fmla="*/ 1 h 356"/>
                    <a:gd name="T22" fmla="*/ 32 w 93"/>
                    <a:gd name="T23" fmla="*/ 1 h 356"/>
                    <a:gd name="T24" fmla="*/ 32 w 93"/>
                    <a:gd name="T25" fmla="*/ 0 h 356"/>
                    <a:gd name="T26" fmla="*/ 91 w 93"/>
                    <a:gd name="T27" fmla="*/ 356 h 356"/>
                    <a:gd name="T28" fmla="*/ 93 w 93"/>
                    <a:gd name="T29" fmla="*/ 356 h 356"/>
                    <a:gd name="T30" fmla="*/ 93 w 93"/>
                    <a:gd name="T31" fmla="*/ 353 h 356"/>
                    <a:gd name="T32" fmla="*/ 93 w 93"/>
                    <a:gd name="T33" fmla="*/ 351 h 356"/>
                    <a:gd name="T34" fmla="*/ 91 w 93"/>
                    <a:gd name="T35" fmla="*/ 351 h 356"/>
                    <a:gd name="T36" fmla="*/ 91 w 93"/>
                    <a:gd name="T37" fmla="*/ 353 h 356"/>
                    <a:gd name="T38" fmla="*/ 91 w 93"/>
                    <a:gd name="T39" fmla="*/ 356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356"/>
                    <a:gd name="T62" fmla="*/ 93 w 9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356">
                      <a:moveTo>
                        <a:pt x="32" y="0"/>
                      </a:moveTo>
                      <a:lnTo>
                        <a:pt x="24" y="0"/>
                      </a:lnTo>
                      <a:lnTo>
                        <a:pt x="7" y="1"/>
                      </a:lnTo>
                      <a:lnTo>
                        <a:pt x="0" y="5"/>
                      </a:lnTo>
                      <a:lnTo>
                        <a:pt x="2" y="5"/>
                      </a:lnTo>
                      <a:lnTo>
                        <a:pt x="2" y="6"/>
                      </a:lnTo>
                      <a:lnTo>
                        <a:pt x="2" y="10"/>
                      </a:lnTo>
                      <a:lnTo>
                        <a:pt x="7" y="6"/>
                      </a:lnTo>
                      <a:lnTo>
                        <a:pt x="24" y="5"/>
                      </a:lnTo>
                      <a:lnTo>
                        <a:pt x="33" y="5"/>
                      </a:lnTo>
                      <a:lnTo>
                        <a:pt x="33" y="1"/>
                      </a:lnTo>
                      <a:lnTo>
                        <a:pt x="32" y="1"/>
                      </a:lnTo>
                      <a:lnTo>
                        <a:pt x="32" y="0"/>
                      </a:lnTo>
                      <a:close/>
                      <a:moveTo>
                        <a:pt x="91" y="356"/>
                      </a:moveTo>
                      <a:lnTo>
                        <a:pt x="93" y="356"/>
                      </a:lnTo>
                      <a:lnTo>
                        <a:pt x="93" y="353"/>
                      </a:lnTo>
                      <a:lnTo>
                        <a:pt x="93" y="351"/>
                      </a:lnTo>
                      <a:lnTo>
                        <a:pt x="91" y="351"/>
                      </a:lnTo>
                      <a:lnTo>
                        <a:pt x="91" y="353"/>
                      </a:lnTo>
                      <a:lnTo>
                        <a:pt x="91" y="356"/>
                      </a:lnTo>
                      <a:close/>
                    </a:path>
                  </a:pathLst>
                </a:custGeom>
                <a:solidFill>
                  <a:srgbClr val="ECECEC"/>
                </a:solidFill>
                <a:ln w="9525">
                  <a:noFill/>
                  <a:round/>
                  <a:headEnd/>
                  <a:tailEnd/>
                </a:ln>
              </p:spPr>
              <p:txBody>
                <a:bodyPr/>
                <a:lstStyle/>
                <a:p>
                  <a:endParaRPr lang="en-US"/>
                </a:p>
              </p:txBody>
            </p:sp>
            <p:sp>
              <p:nvSpPr>
                <p:cNvPr id="37579" name="Freeform 1134"/>
                <p:cNvSpPr>
                  <a:spLocks noEditPoints="1"/>
                </p:cNvSpPr>
                <p:nvPr/>
              </p:nvSpPr>
              <p:spPr bwMode="auto">
                <a:xfrm>
                  <a:off x="1803" y="1971"/>
                  <a:ext cx="94" cy="346"/>
                </a:xfrm>
                <a:custGeom>
                  <a:avLst/>
                  <a:gdLst>
                    <a:gd name="T0" fmla="*/ 31 w 94"/>
                    <a:gd name="T1" fmla="*/ 0 h 346"/>
                    <a:gd name="T2" fmla="*/ 22 w 94"/>
                    <a:gd name="T3" fmla="*/ 0 h 346"/>
                    <a:gd name="T4" fmla="*/ 5 w 94"/>
                    <a:gd name="T5" fmla="*/ 1 h 346"/>
                    <a:gd name="T6" fmla="*/ 0 w 94"/>
                    <a:gd name="T7" fmla="*/ 5 h 346"/>
                    <a:gd name="T8" fmla="*/ 2 w 94"/>
                    <a:gd name="T9" fmla="*/ 5 h 346"/>
                    <a:gd name="T10" fmla="*/ 2 w 94"/>
                    <a:gd name="T11" fmla="*/ 6 h 346"/>
                    <a:gd name="T12" fmla="*/ 5 w 94"/>
                    <a:gd name="T13" fmla="*/ 6 h 346"/>
                    <a:gd name="T14" fmla="*/ 5 w 94"/>
                    <a:gd name="T15" fmla="*/ 8 h 346"/>
                    <a:gd name="T16" fmla="*/ 7 w 94"/>
                    <a:gd name="T17" fmla="*/ 6 h 346"/>
                    <a:gd name="T18" fmla="*/ 25 w 94"/>
                    <a:gd name="T19" fmla="*/ 5 h 346"/>
                    <a:gd name="T20" fmla="*/ 35 w 94"/>
                    <a:gd name="T21" fmla="*/ 5 h 346"/>
                    <a:gd name="T22" fmla="*/ 35 w 94"/>
                    <a:gd name="T23" fmla="*/ 1 h 346"/>
                    <a:gd name="T24" fmla="*/ 31 w 94"/>
                    <a:gd name="T25" fmla="*/ 1 h 346"/>
                    <a:gd name="T26" fmla="*/ 31 w 94"/>
                    <a:gd name="T27" fmla="*/ 0 h 346"/>
                    <a:gd name="T28" fmla="*/ 89 w 94"/>
                    <a:gd name="T29" fmla="*/ 346 h 346"/>
                    <a:gd name="T30" fmla="*/ 91 w 94"/>
                    <a:gd name="T31" fmla="*/ 346 h 346"/>
                    <a:gd name="T32" fmla="*/ 94 w 94"/>
                    <a:gd name="T33" fmla="*/ 343 h 346"/>
                    <a:gd name="T34" fmla="*/ 94 w 94"/>
                    <a:gd name="T35" fmla="*/ 340 h 346"/>
                    <a:gd name="T36" fmla="*/ 94 w 94"/>
                    <a:gd name="T37" fmla="*/ 338 h 346"/>
                    <a:gd name="T38" fmla="*/ 91 w 94"/>
                    <a:gd name="T39" fmla="*/ 340 h 346"/>
                    <a:gd name="T40" fmla="*/ 89 w 94"/>
                    <a:gd name="T41" fmla="*/ 340 h 346"/>
                    <a:gd name="T42" fmla="*/ 89 w 94"/>
                    <a:gd name="T43" fmla="*/ 343 h 346"/>
                    <a:gd name="T44" fmla="*/ 89 w 94"/>
                    <a:gd name="T45" fmla="*/ 346 h 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346"/>
                    <a:gd name="T71" fmla="*/ 94 w 94"/>
                    <a:gd name="T72" fmla="*/ 346 h 3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346">
                      <a:moveTo>
                        <a:pt x="31" y="0"/>
                      </a:moveTo>
                      <a:lnTo>
                        <a:pt x="22" y="0"/>
                      </a:lnTo>
                      <a:lnTo>
                        <a:pt x="5" y="1"/>
                      </a:lnTo>
                      <a:lnTo>
                        <a:pt x="0" y="5"/>
                      </a:lnTo>
                      <a:lnTo>
                        <a:pt x="2" y="5"/>
                      </a:lnTo>
                      <a:lnTo>
                        <a:pt x="2" y="6"/>
                      </a:lnTo>
                      <a:lnTo>
                        <a:pt x="5" y="6"/>
                      </a:lnTo>
                      <a:lnTo>
                        <a:pt x="5" y="8"/>
                      </a:lnTo>
                      <a:lnTo>
                        <a:pt x="7" y="6"/>
                      </a:lnTo>
                      <a:lnTo>
                        <a:pt x="25" y="5"/>
                      </a:lnTo>
                      <a:lnTo>
                        <a:pt x="35" y="5"/>
                      </a:lnTo>
                      <a:lnTo>
                        <a:pt x="35" y="1"/>
                      </a:lnTo>
                      <a:lnTo>
                        <a:pt x="31" y="1"/>
                      </a:lnTo>
                      <a:lnTo>
                        <a:pt x="31" y="0"/>
                      </a:lnTo>
                      <a:close/>
                      <a:moveTo>
                        <a:pt x="89" y="346"/>
                      </a:moveTo>
                      <a:lnTo>
                        <a:pt x="91" y="346"/>
                      </a:lnTo>
                      <a:lnTo>
                        <a:pt x="94" y="343"/>
                      </a:lnTo>
                      <a:lnTo>
                        <a:pt x="94" y="340"/>
                      </a:lnTo>
                      <a:lnTo>
                        <a:pt x="94" y="338"/>
                      </a:lnTo>
                      <a:lnTo>
                        <a:pt x="91" y="340"/>
                      </a:lnTo>
                      <a:lnTo>
                        <a:pt x="89" y="340"/>
                      </a:lnTo>
                      <a:lnTo>
                        <a:pt x="89" y="343"/>
                      </a:lnTo>
                      <a:lnTo>
                        <a:pt x="89" y="346"/>
                      </a:lnTo>
                      <a:close/>
                    </a:path>
                  </a:pathLst>
                </a:custGeom>
                <a:solidFill>
                  <a:srgbClr val="ECECEC"/>
                </a:solidFill>
                <a:ln w="9525">
                  <a:noFill/>
                  <a:round/>
                  <a:headEnd/>
                  <a:tailEnd/>
                </a:ln>
              </p:spPr>
              <p:txBody>
                <a:bodyPr/>
                <a:lstStyle/>
                <a:p>
                  <a:endParaRPr lang="en-US"/>
                </a:p>
              </p:txBody>
            </p:sp>
            <p:sp>
              <p:nvSpPr>
                <p:cNvPr id="37580" name="Freeform 1135"/>
                <p:cNvSpPr>
                  <a:spLocks noEditPoints="1"/>
                </p:cNvSpPr>
                <p:nvPr/>
              </p:nvSpPr>
              <p:spPr bwMode="auto">
                <a:xfrm>
                  <a:off x="1808" y="1976"/>
                  <a:ext cx="91" cy="335"/>
                </a:xfrm>
                <a:custGeom>
                  <a:avLst/>
                  <a:gdLst>
                    <a:gd name="T0" fmla="*/ 30 w 91"/>
                    <a:gd name="T1" fmla="*/ 0 h 335"/>
                    <a:gd name="T2" fmla="*/ 20 w 91"/>
                    <a:gd name="T3" fmla="*/ 0 h 335"/>
                    <a:gd name="T4" fmla="*/ 2 w 91"/>
                    <a:gd name="T5" fmla="*/ 1 h 335"/>
                    <a:gd name="T6" fmla="*/ 0 w 91"/>
                    <a:gd name="T7" fmla="*/ 3 h 335"/>
                    <a:gd name="T8" fmla="*/ 0 w 91"/>
                    <a:gd name="T9" fmla="*/ 6 h 335"/>
                    <a:gd name="T10" fmla="*/ 2 w 91"/>
                    <a:gd name="T11" fmla="*/ 6 h 335"/>
                    <a:gd name="T12" fmla="*/ 20 w 91"/>
                    <a:gd name="T13" fmla="*/ 3 h 335"/>
                    <a:gd name="T14" fmla="*/ 33 w 91"/>
                    <a:gd name="T15" fmla="*/ 3 h 335"/>
                    <a:gd name="T16" fmla="*/ 33 w 91"/>
                    <a:gd name="T17" fmla="*/ 1 h 335"/>
                    <a:gd name="T18" fmla="*/ 33 w 91"/>
                    <a:gd name="T19" fmla="*/ 0 h 335"/>
                    <a:gd name="T20" fmla="*/ 30 w 91"/>
                    <a:gd name="T21" fmla="*/ 0 h 335"/>
                    <a:gd name="T22" fmla="*/ 84 w 91"/>
                    <a:gd name="T23" fmla="*/ 335 h 335"/>
                    <a:gd name="T24" fmla="*/ 86 w 91"/>
                    <a:gd name="T25" fmla="*/ 335 h 335"/>
                    <a:gd name="T26" fmla="*/ 89 w 91"/>
                    <a:gd name="T27" fmla="*/ 333 h 335"/>
                    <a:gd name="T28" fmla="*/ 89 w 91"/>
                    <a:gd name="T29" fmla="*/ 330 h 335"/>
                    <a:gd name="T30" fmla="*/ 89 w 91"/>
                    <a:gd name="T31" fmla="*/ 328 h 335"/>
                    <a:gd name="T32" fmla="*/ 91 w 91"/>
                    <a:gd name="T33" fmla="*/ 328 h 335"/>
                    <a:gd name="T34" fmla="*/ 84 w 91"/>
                    <a:gd name="T35" fmla="*/ 330 h 335"/>
                    <a:gd name="T36" fmla="*/ 84 w 91"/>
                    <a:gd name="T37" fmla="*/ 333 h 335"/>
                    <a:gd name="T38" fmla="*/ 84 w 91"/>
                    <a:gd name="T39" fmla="*/ 335 h 3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335"/>
                    <a:gd name="T62" fmla="*/ 91 w 91"/>
                    <a:gd name="T63" fmla="*/ 335 h 3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335">
                      <a:moveTo>
                        <a:pt x="30" y="0"/>
                      </a:moveTo>
                      <a:lnTo>
                        <a:pt x="20" y="0"/>
                      </a:lnTo>
                      <a:lnTo>
                        <a:pt x="2" y="1"/>
                      </a:lnTo>
                      <a:lnTo>
                        <a:pt x="0" y="3"/>
                      </a:lnTo>
                      <a:lnTo>
                        <a:pt x="0" y="6"/>
                      </a:lnTo>
                      <a:lnTo>
                        <a:pt x="2" y="6"/>
                      </a:lnTo>
                      <a:lnTo>
                        <a:pt x="20" y="3"/>
                      </a:lnTo>
                      <a:lnTo>
                        <a:pt x="33" y="3"/>
                      </a:lnTo>
                      <a:lnTo>
                        <a:pt x="33" y="1"/>
                      </a:lnTo>
                      <a:lnTo>
                        <a:pt x="33" y="0"/>
                      </a:lnTo>
                      <a:lnTo>
                        <a:pt x="30" y="0"/>
                      </a:lnTo>
                      <a:close/>
                      <a:moveTo>
                        <a:pt x="84" y="335"/>
                      </a:moveTo>
                      <a:lnTo>
                        <a:pt x="86" y="335"/>
                      </a:lnTo>
                      <a:lnTo>
                        <a:pt x="89" y="333"/>
                      </a:lnTo>
                      <a:lnTo>
                        <a:pt x="89" y="330"/>
                      </a:lnTo>
                      <a:lnTo>
                        <a:pt x="89" y="328"/>
                      </a:lnTo>
                      <a:lnTo>
                        <a:pt x="91" y="328"/>
                      </a:lnTo>
                      <a:lnTo>
                        <a:pt x="84" y="330"/>
                      </a:lnTo>
                      <a:lnTo>
                        <a:pt x="84" y="333"/>
                      </a:lnTo>
                      <a:lnTo>
                        <a:pt x="84" y="335"/>
                      </a:lnTo>
                      <a:close/>
                    </a:path>
                  </a:pathLst>
                </a:custGeom>
                <a:solidFill>
                  <a:srgbClr val="EDEDED"/>
                </a:solidFill>
                <a:ln w="9525">
                  <a:noFill/>
                  <a:round/>
                  <a:headEnd/>
                  <a:tailEnd/>
                </a:ln>
              </p:spPr>
              <p:txBody>
                <a:bodyPr/>
                <a:lstStyle/>
                <a:p>
                  <a:endParaRPr lang="en-US"/>
                </a:p>
              </p:txBody>
            </p:sp>
            <p:sp>
              <p:nvSpPr>
                <p:cNvPr id="37581" name="Freeform 1136"/>
                <p:cNvSpPr>
                  <a:spLocks noEditPoints="1"/>
                </p:cNvSpPr>
                <p:nvPr/>
              </p:nvSpPr>
              <p:spPr bwMode="auto">
                <a:xfrm>
                  <a:off x="1810" y="1979"/>
                  <a:ext cx="89" cy="327"/>
                </a:xfrm>
                <a:custGeom>
                  <a:avLst/>
                  <a:gdLst>
                    <a:gd name="T0" fmla="*/ 31 w 89"/>
                    <a:gd name="T1" fmla="*/ 0 h 327"/>
                    <a:gd name="T2" fmla="*/ 18 w 89"/>
                    <a:gd name="T3" fmla="*/ 0 h 327"/>
                    <a:gd name="T4" fmla="*/ 0 w 89"/>
                    <a:gd name="T5" fmla="*/ 3 h 327"/>
                    <a:gd name="T6" fmla="*/ 0 w 89"/>
                    <a:gd name="T7" fmla="*/ 7 h 327"/>
                    <a:gd name="T8" fmla="*/ 3 w 89"/>
                    <a:gd name="T9" fmla="*/ 7 h 327"/>
                    <a:gd name="T10" fmla="*/ 3 w 89"/>
                    <a:gd name="T11" fmla="*/ 8 h 327"/>
                    <a:gd name="T12" fmla="*/ 18 w 89"/>
                    <a:gd name="T13" fmla="*/ 7 h 327"/>
                    <a:gd name="T14" fmla="*/ 36 w 89"/>
                    <a:gd name="T15" fmla="*/ 7 h 327"/>
                    <a:gd name="T16" fmla="*/ 33 w 89"/>
                    <a:gd name="T17" fmla="*/ 7 h 327"/>
                    <a:gd name="T18" fmla="*/ 33 w 89"/>
                    <a:gd name="T19" fmla="*/ 3 h 327"/>
                    <a:gd name="T20" fmla="*/ 33 w 89"/>
                    <a:gd name="T21" fmla="*/ 0 h 327"/>
                    <a:gd name="T22" fmla="*/ 31 w 89"/>
                    <a:gd name="T23" fmla="*/ 0 h 327"/>
                    <a:gd name="T24" fmla="*/ 82 w 89"/>
                    <a:gd name="T25" fmla="*/ 327 h 327"/>
                    <a:gd name="T26" fmla="*/ 89 w 89"/>
                    <a:gd name="T27" fmla="*/ 325 h 327"/>
                    <a:gd name="T28" fmla="*/ 89 w 89"/>
                    <a:gd name="T29" fmla="*/ 324 h 327"/>
                    <a:gd name="T30" fmla="*/ 89 w 89"/>
                    <a:gd name="T31" fmla="*/ 320 h 327"/>
                    <a:gd name="T32" fmla="*/ 89 w 89"/>
                    <a:gd name="T33" fmla="*/ 319 h 327"/>
                    <a:gd name="T34" fmla="*/ 82 w 89"/>
                    <a:gd name="T35" fmla="*/ 324 h 327"/>
                    <a:gd name="T36" fmla="*/ 82 w 89"/>
                    <a:gd name="T37" fmla="*/ 325 h 327"/>
                    <a:gd name="T38" fmla="*/ 82 w 89"/>
                    <a:gd name="T39" fmla="*/ 327 h 3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327"/>
                    <a:gd name="T62" fmla="*/ 89 w 89"/>
                    <a:gd name="T63" fmla="*/ 327 h 3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327">
                      <a:moveTo>
                        <a:pt x="31" y="0"/>
                      </a:moveTo>
                      <a:lnTo>
                        <a:pt x="18" y="0"/>
                      </a:lnTo>
                      <a:lnTo>
                        <a:pt x="0" y="3"/>
                      </a:lnTo>
                      <a:lnTo>
                        <a:pt x="0" y="7"/>
                      </a:lnTo>
                      <a:lnTo>
                        <a:pt x="3" y="7"/>
                      </a:lnTo>
                      <a:lnTo>
                        <a:pt x="3" y="8"/>
                      </a:lnTo>
                      <a:lnTo>
                        <a:pt x="18" y="7"/>
                      </a:lnTo>
                      <a:lnTo>
                        <a:pt x="36" y="7"/>
                      </a:lnTo>
                      <a:lnTo>
                        <a:pt x="33" y="7"/>
                      </a:lnTo>
                      <a:lnTo>
                        <a:pt x="33" y="3"/>
                      </a:lnTo>
                      <a:lnTo>
                        <a:pt x="33" y="0"/>
                      </a:lnTo>
                      <a:lnTo>
                        <a:pt x="31" y="0"/>
                      </a:lnTo>
                      <a:close/>
                      <a:moveTo>
                        <a:pt x="82" y="327"/>
                      </a:moveTo>
                      <a:lnTo>
                        <a:pt x="89" y="325"/>
                      </a:lnTo>
                      <a:lnTo>
                        <a:pt x="89" y="324"/>
                      </a:lnTo>
                      <a:lnTo>
                        <a:pt x="89" y="320"/>
                      </a:lnTo>
                      <a:lnTo>
                        <a:pt x="89" y="319"/>
                      </a:lnTo>
                      <a:lnTo>
                        <a:pt x="82" y="324"/>
                      </a:lnTo>
                      <a:lnTo>
                        <a:pt x="82" y="325"/>
                      </a:lnTo>
                      <a:lnTo>
                        <a:pt x="82" y="327"/>
                      </a:lnTo>
                      <a:close/>
                    </a:path>
                  </a:pathLst>
                </a:custGeom>
                <a:solidFill>
                  <a:srgbClr val="EDEDED"/>
                </a:solidFill>
                <a:ln w="9525">
                  <a:noFill/>
                  <a:round/>
                  <a:headEnd/>
                  <a:tailEnd/>
                </a:ln>
              </p:spPr>
              <p:txBody>
                <a:bodyPr/>
                <a:lstStyle/>
                <a:p>
                  <a:endParaRPr lang="en-US"/>
                </a:p>
              </p:txBody>
            </p:sp>
            <p:sp>
              <p:nvSpPr>
                <p:cNvPr id="37582" name="Freeform 1137"/>
                <p:cNvSpPr>
                  <a:spLocks noEditPoints="1"/>
                </p:cNvSpPr>
                <p:nvPr/>
              </p:nvSpPr>
              <p:spPr bwMode="auto">
                <a:xfrm>
                  <a:off x="1813" y="1986"/>
                  <a:ext cx="89" cy="317"/>
                </a:xfrm>
                <a:custGeom>
                  <a:avLst/>
                  <a:gdLst>
                    <a:gd name="T0" fmla="*/ 33 w 89"/>
                    <a:gd name="T1" fmla="*/ 0 h 317"/>
                    <a:gd name="T2" fmla="*/ 15 w 89"/>
                    <a:gd name="T3" fmla="*/ 0 h 317"/>
                    <a:gd name="T4" fmla="*/ 0 w 89"/>
                    <a:gd name="T5" fmla="*/ 1 h 317"/>
                    <a:gd name="T6" fmla="*/ 2 w 89"/>
                    <a:gd name="T7" fmla="*/ 5 h 317"/>
                    <a:gd name="T8" fmla="*/ 2 w 89"/>
                    <a:gd name="T9" fmla="*/ 6 h 317"/>
                    <a:gd name="T10" fmla="*/ 15 w 89"/>
                    <a:gd name="T11" fmla="*/ 5 h 317"/>
                    <a:gd name="T12" fmla="*/ 33 w 89"/>
                    <a:gd name="T13" fmla="*/ 5 h 317"/>
                    <a:gd name="T14" fmla="*/ 35 w 89"/>
                    <a:gd name="T15" fmla="*/ 5 h 317"/>
                    <a:gd name="T16" fmla="*/ 33 w 89"/>
                    <a:gd name="T17" fmla="*/ 5 h 317"/>
                    <a:gd name="T18" fmla="*/ 33 w 89"/>
                    <a:gd name="T19" fmla="*/ 1 h 317"/>
                    <a:gd name="T20" fmla="*/ 33 w 89"/>
                    <a:gd name="T21" fmla="*/ 0 h 317"/>
                    <a:gd name="T22" fmla="*/ 79 w 89"/>
                    <a:gd name="T23" fmla="*/ 317 h 317"/>
                    <a:gd name="T24" fmla="*/ 86 w 89"/>
                    <a:gd name="T25" fmla="*/ 312 h 317"/>
                    <a:gd name="T26" fmla="*/ 86 w 89"/>
                    <a:gd name="T27" fmla="*/ 308 h 317"/>
                    <a:gd name="T28" fmla="*/ 89 w 89"/>
                    <a:gd name="T29" fmla="*/ 307 h 317"/>
                    <a:gd name="T30" fmla="*/ 79 w 89"/>
                    <a:gd name="T31" fmla="*/ 308 h 317"/>
                    <a:gd name="T32" fmla="*/ 79 w 89"/>
                    <a:gd name="T33" fmla="*/ 312 h 317"/>
                    <a:gd name="T34" fmla="*/ 79 w 89"/>
                    <a:gd name="T35" fmla="*/ 313 h 317"/>
                    <a:gd name="T36" fmla="*/ 79 w 89"/>
                    <a:gd name="T37" fmla="*/ 317 h 3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317"/>
                    <a:gd name="T59" fmla="*/ 89 w 89"/>
                    <a:gd name="T60" fmla="*/ 317 h 3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317">
                      <a:moveTo>
                        <a:pt x="33" y="0"/>
                      </a:moveTo>
                      <a:lnTo>
                        <a:pt x="15" y="0"/>
                      </a:lnTo>
                      <a:lnTo>
                        <a:pt x="0" y="1"/>
                      </a:lnTo>
                      <a:lnTo>
                        <a:pt x="2" y="5"/>
                      </a:lnTo>
                      <a:lnTo>
                        <a:pt x="2" y="6"/>
                      </a:lnTo>
                      <a:lnTo>
                        <a:pt x="15" y="5"/>
                      </a:lnTo>
                      <a:lnTo>
                        <a:pt x="33" y="5"/>
                      </a:lnTo>
                      <a:lnTo>
                        <a:pt x="35" y="5"/>
                      </a:lnTo>
                      <a:lnTo>
                        <a:pt x="33" y="5"/>
                      </a:lnTo>
                      <a:lnTo>
                        <a:pt x="33" y="1"/>
                      </a:lnTo>
                      <a:lnTo>
                        <a:pt x="33" y="0"/>
                      </a:lnTo>
                      <a:close/>
                      <a:moveTo>
                        <a:pt x="79" y="317"/>
                      </a:moveTo>
                      <a:lnTo>
                        <a:pt x="86" y="312"/>
                      </a:lnTo>
                      <a:lnTo>
                        <a:pt x="86" y="308"/>
                      </a:lnTo>
                      <a:lnTo>
                        <a:pt x="89" y="307"/>
                      </a:lnTo>
                      <a:lnTo>
                        <a:pt x="79" y="308"/>
                      </a:lnTo>
                      <a:lnTo>
                        <a:pt x="79" y="312"/>
                      </a:lnTo>
                      <a:lnTo>
                        <a:pt x="79" y="313"/>
                      </a:lnTo>
                      <a:lnTo>
                        <a:pt x="79" y="317"/>
                      </a:lnTo>
                      <a:close/>
                    </a:path>
                  </a:pathLst>
                </a:custGeom>
                <a:solidFill>
                  <a:srgbClr val="EEEEEE"/>
                </a:solidFill>
                <a:ln w="9525">
                  <a:noFill/>
                  <a:round/>
                  <a:headEnd/>
                  <a:tailEnd/>
                </a:ln>
              </p:spPr>
              <p:txBody>
                <a:bodyPr/>
                <a:lstStyle/>
                <a:p>
                  <a:endParaRPr lang="en-US"/>
                </a:p>
              </p:txBody>
            </p:sp>
            <p:sp>
              <p:nvSpPr>
                <p:cNvPr id="37583" name="Freeform 1138"/>
                <p:cNvSpPr>
                  <a:spLocks noEditPoints="1"/>
                </p:cNvSpPr>
                <p:nvPr/>
              </p:nvSpPr>
              <p:spPr bwMode="auto">
                <a:xfrm>
                  <a:off x="1815" y="1991"/>
                  <a:ext cx="87" cy="303"/>
                </a:xfrm>
                <a:custGeom>
                  <a:avLst/>
                  <a:gdLst>
                    <a:gd name="T0" fmla="*/ 33 w 87"/>
                    <a:gd name="T1" fmla="*/ 0 h 303"/>
                    <a:gd name="T2" fmla="*/ 31 w 87"/>
                    <a:gd name="T3" fmla="*/ 0 h 303"/>
                    <a:gd name="T4" fmla="*/ 13 w 87"/>
                    <a:gd name="T5" fmla="*/ 0 h 303"/>
                    <a:gd name="T6" fmla="*/ 0 w 87"/>
                    <a:gd name="T7" fmla="*/ 1 h 303"/>
                    <a:gd name="T8" fmla="*/ 3 w 87"/>
                    <a:gd name="T9" fmla="*/ 1 h 303"/>
                    <a:gd name="T10" fmla="*/ 3 w 87"/>
                    <a:gd name="T11" fmla="*/ 5 h 303"/>
                    <a:gd name="T12" fmla="*/ 6 w 87"/>
                    <a:gd name="T13" fmla="*/ 5 h 303"/>
                    <a:gd name="T14" fmla="*/ 6 w 87"/>
                    <a:gd name="T15" fmla="*/ 6 h 303"/>
                    <a:gd name="T16" fmla="*/ 13 w 87"/>
                    <a:gd name="T17" fmla="*/ 5 h 303"/>
                    <a:gd name="T18" fmla="*/ 31 w 87"/>
                    <a:gd name="T19" fmla="*/ 5 h 303"/>
                    <a:gd name="T20" fmla="*/ 34 w 87"/>
                    <a:gd name="T21" fmla="*/ 5 h 303"/>
                    <a:gd name="T22" fmla="*/ 33 w 87"/>
                    <a:gd name="T23" fmla="*/ 1 h 303"/>
                    <a:gd name="T24" fmla="*/ 33 w 87"/>
                    <a:gd name="T25" fmla="*/ 0 h 303"/>
                    <a:gd name="T26" fmla="*/ 77 w 87"/>
                    <a:gd name="T27" fmla="*/ 303 h 303"/>
                    <a:gd name="T28" fmla="*/ 87 w 87"/>
                    <a:gd name="T29" fmla="*/ 302 h 303"/>
                    <a:gd name="T30" fmla="*/ 87 w 87"/>
                    <a:gd name="T31" fmla="*/ 298 h 303"/>
                    <a:gd name="T32" fmla="*/ 87 w 87"/>
                    <a:gd name="T33" fmla="*/ 295 h 303"/>
                    <a:gd name="T34" fmla="*/ 77 w 87"/>
                    <a:gd name="T35" fmla="*/ 298 h 303"/>
                    <a:gd name="T36" fmla="*/ 77 w 87"/>
                    <a:gd name="T37" fmla="*/ 302 h 303"/>
                    <a:gd name="T38" fmla="*/ 77 w 87"/>
                    <a:gd name="T39" fmla="*/ 303 h 3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303"/>
                    <a:gd name="T62" fmla="*/ 87 w 87"/>
                    <a:gd name="T63" fmla="*/ 303 h 3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303">
                      <a:moveTo>
                        <a:pt x="33" y="0"/>
                      </a:moveTo>
                      <a:lnTo>
                        <a:pt x="31" y="0"/>
                      </a:lnTo>
                      <a:lnTo>
                        <a:pt x="13" y="0"/>
                      </a:lnTo>
                      <a:lnTo>
                        <a:pt x="0" y="1"/>
                      </a:lnTo>
                      <a:lnTo>
                        <a:pt x="3" y="1"/>
                      </a:lnTo>
                      <a:lnTo>
                        <a:pt x="3" y="5"/>
                      </a:lnTo>
                      <a:lnTo>
                        <a:pt x="6" y="5"/>
                      </a:lnTo>
                      <a:lnTo>
                        <a:pt x="6" y="6"/>
                      </a:lnTo>
                      <a:lnTo>
                        <a:pt x="13" y="5"/>
                      </a:lnTo>
                      <a:lnTo>
                        <a:pt x="31" y="5"/>
                      </a:lnTo>
                      <a:lnTo>
                        <a:pt x="34" y="5"/>
                      </a:lnTo>
                      <a:lnTo>
                        <a:pt x="33" y="1"/>
                      </a:lnTo>
                      <a:lnTo>
                        <a:pt x="33" y="0"/>
                      </a:lnTo>
                      <a:close/>
                      <a:moveTo>
                        <a:pt x="77" y="303"/>
                      </a:moveTo>
                      <a:lnTo>
                        <a:pt x="87" y="302"/>
                      </a:lnTo>
                      <a:lnTo>
                        <a:pt x="87" y="298"/>
                      </a:lnTo>
                      <a:lnTo>
                        <a:pt x="87" y="295"/>
                      </a:lnTo>
                      <a:lnTo>
                        <a:pt x="77" y="298"/>
                      </a:lnTo>
                      <a:lnTo>
                        <a:pt x="77" y="302"/>
                      </a:lnTo>
                      <a:lnTo>
                        <a:pt x="77" y="303"/>
                      </a:lnTo>
                      <a:close/>
                    </a:path>
                  </a:pathLst>
                </a:custGeom>
                <a:solidFill>
                  <a:srgbClr val="EEEEEE"/>
                </a:solidFill>
                <a:ln w="9525">
                  <a:noFill/>
                  <a:round/>
                  <a:headEnd/>
                  <a:tailEnd/>
                </a:ln>
              </p:spPr>
              <p:txBody>
                <a:bodyPr/>
                <a:lstStyle/>
                <a:p>
                  <a:endParaRPr lang="en-US"/>
                </a:p>
              </p:txBody>
            </p:sp>
            <p:sp>
              <p:nvSpPr>
                <p:cNvPr id="37584" name="Freeform 1139"/>
                <p:cNvSpPr>
                  <a:spLocks noEditPoints="1"/>
                </p:cNvSpPr>
                <p:nvPr/>
              </p:nvSpPr>
              <p:spPr bwMode="auto">
                <a:xfrm>
                  <a:off x="1821" y="1996"/>
                  <a:ext cx="81" cy="293"/>
                </a:xfrm>
                <a:custGeom>
                  <a:avLst/>
                  <a:gdLst>
                    <a:gd name="T0" fmla="*/ 28 w 81"/>
                    <a:gd name="T1" fmla="*/ 0 h 293"/>
                    <a:gd name="T2" fmla="*/ 25 w 81"/>
                    <a:gd name="T3" fmla="*/ 0 h 293"/>
                    <a:gd name="T4" fmla="*/ 7 w 81"/>
                    <a:gd name="T5" fmla="*/ 0 h 293"/>
                    <a:gd name="T6" fmla="*/ 0 w 81"/>
                    <a:gd name="T7" fmla="*/ 1 h 293"/>
                    <a:gd name="T8" fmla="*/ 0 w 81"/>
                    <a:gd name="T9" fmla="*/ 3 h 293"/>
                    <a:gd name="T10" fmla="*/ 2 w 81"/>
                    <a:gd name="T11" fmla="*/ 3 h 293"/>
                    <a:gd name="T12" fmla="*/ 2 w 81"/>
                    <a:gd name="T13" fmla="*/ 6 h 293"/>
                    <a:gd name="T14" fmla="*/ 8 w 81"/>
                    <a:gd name="T15" fmla="*/ 3 h 293"/>
                    <a:gd name="T16" fmla="*/ 25 w 81"/>
                    <a:gd name="T17" fmla="*/ 3 h 293"/>
                    <a:gd name="T18" fmla="*/ 32 w 81"/>
                    <a:gd name="T19" fmla="*/ 3 h 293"/>
                    <a:gd name="T20" fmla="*/ 32 w 81"/>
                    <a:gd name="T21" fmla="*/ 1 h 293"/>
                    <a:gd name="T22" fmla="*/ 28 w 81"/>
                    <a:gd name="T23" fmla="*/ 1 h 293"/>
                    <a:gd name="T24" fmla="*/ 28 w 81"/>
                    <a:gd name="T25" fmla="*/ 0 h 293"/>
                    <a:gd name="T26" fmla="*/ 71 w 81"/>
                    <a:gd name="T27" fmla="*/ 293 h 293"/>
                    <a:gd name="T28" fmla="*/ 81 w 81"/>
                    <a:gd name="T29" fmla="*/ 290 h 293"/>
                    <a:gd name="T30" fmla="*/ 81 w 81"/>
                    <a:gd name="T31" fmla="*/ 288 h 293"/>
                    <a:gd name="T32" fmla="*/ 81 w 81"/>
                    <a:gd name="T33" fmla="*/ 287 h 293"/>
                    <a:gd name="T34" fmla="*/ 81 w 81"/>
                    <a:gd name="T35" fmla="*/ 283 h 293"/>
                    <a:gd name="T36" fmla="*/ 78 w 81"/>
                    <a:gd name="T37" fmla="*/ 287 h 293"/>
                    <a:gd name="T38" fmla="*/ 71 w 81"/>
                    <a:gd name="T39" fmla="*/ 288 h 293"/>
                    <a:gd name="T40" fmla="*/ 71 w 81"/>
                    <a:gd name="T41" fmla="*/ 290 h 293"/>
                    <a:gd name="T42" fmla="*/ 71 w 81"/>
                    <a:gd name="T43" fmla="*/ 293 h 2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1"/>
                    <a:gd name="T67" fmla="*/ 0 h 293"/>
                    <a:gd name="T68" fmla="*/ 81 w 81"/>
                    <a:gd name="T69" fmla="*/ 293 h 2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1" h="293">
                      <a:moveTo>
                        <a:pt x="28" y="0"/>
                      </a:moveTo>
                      <a:lnTo>
                        <a:pt x="25" y="0"/>
                      </a:lnTo>
                      <a:lnTo>
                        <a:pt x="7" y="0"/>
                      </a:lnTo>
                      <a:lnTo>
                        <a:pt x="0" y="1"/>
                      </a:lnTo>
                      <a:lnTo>
                        <a:pt x="0" y="3"/>
                      </a:lnTo>
                      <a:lnTo>
                        <a:pt x="2" y="3"/>
                      </a:lnTo>
                      <a:lnTo>
                        <a:pt x="2" y="6"/>
                      </a:lnTo>
                      <a:lnTo>
                        <a:pt x="8" y="3"/>
                      </a:lnTo>
                      <a:lnTo>
                        <a:pt x="25" y="3"/>
                      </a:lnTo>
                      <a:lnTo>
                        <a:pt x="32" y="3"/>
                      </a:lnTo>
                      <a:lnTo>
                        <a:pt x="32" y="1"/>
                      </a:lnTo>
                      <a:lnTo>
                        <a:pt x="28" y="1"/>
                      </a:lnTo>
                      <a:lnTo>
                        <a:pt x="28" y="0"/>
                      </a:lnTo>
                      <a:close/>
                      <a:moveTo>
                        <a:pt x="71" y="293"/>
                      </a:moveTo>
                      <a:lnTo>
                        <a:pt x="81" y="290"/>
                      </a:lnTo>
                      <a:lnTo>
                        <a:pt x="81" y="288"/>
                      </a:lnTo>
                      <a:lnTo>
                        <a:pt x="81" y="287"/>
                      </a:lnTo>
                      <a:lnTo>
                        <a:pt x="81" y="283"/>
                      </a:lnTo>
                      <a:lnTo>
                        <a:pt x="78" y="287"/>
                      </a:lnTo>
                      <a:lnTo>
                        <a:pt x="71" y="288"/>
                      </a:lnTo>
                      <a:lnTo>
                        <a:pt x="71" y="290"/>
                      </a:lnTo>
                      <a:lnTo>
                        <a:pt x="71" y="293"/>
                      </a:lnTo>
                      <a:close/>
                    </a:path>
                  </a:pathLst>
                </a:custGeom>
                <a:solidFill>
                  <a:srgbClr val="EFEFEF"/>
                </a:solidFill>
                <a:ln w="9525">
                  <a:noFill/>
                  <a:round/>
                  <a:headEnd/>
                  <a:tailEnd/>
                </a:ln>
              </p:spPr>
              <p:txBody>
                <a:bodyPr/>
                <a:lstStyle/>
                <a:p>
                  <a:endParaRPr lang="en-US"/>
                </a:p>
              </p:txBody>
            </p:sp>
            <p:sp>
              <p:nvSpPr>
                <p:cNvPr id="37585" name="Freeform 1140"/>
                <p:cNvSpPr>
                  <a:spLocks noEditPoints="1"/>
                </p:cNvSpPr>
                <p:nvPr/>
              </p:nvSpPr>
              <p:spPr bwMode="auto">
                <a:xfrm>
                  <a:off x="1823" y="1999"/>
                  <a:ext cx="83" cy="285"/>
                </a:xfrm>
                <a:custGeom>
                  <a:avLst/>
                  <a:gdLst>
                    <a:gd name="T0" fmla="*/ 30 w 83"/>
                    <a:gd name="T1" fmla="*/ 0 h 285"/>
                    <a:gd name="T2" fmla="*/ 23 w 83"/>
                    <a:gd name="T3" fmla="*/ 0 h 285"/>
                    <a:gd name="T4" fmla="*/ 6 w 83"/>
                    <a:gd name="T5" fmla="*/ 0 h 285"/>
                    <a:gd name="T6" fmla="*/ 0 w 83"/>
                    <a:gd name="T7" fmla="*/ 3 h 285"/>
                    <a:gd name="T8" fmla="*/ 2 w 83"/>
                    <a:gd name="T9" fmla="*/ 3 h 285"/>
                    <a:gd name="T10" fmla="*/ 2 w 83"/>
                    <a:gd name="T11" fmla="*/ 7 h 285"/>
                    <a:gd name="T12" fmla="*/ 2 w 83"/>
                    <a:gd name="T13" fmla="*/ 8 h 285"/>
                    <a:gd name="T14" fmla="*/ 6 w 83"/>
                    <a:gd name="T15" fmla="*/ 7 h 285"/>
                    <a:gd name="T16" fmla="*/ 23 w 83"/>
                    <a:gd name="T17" fmla="*/ 7 h 285"/>
                    <a:gd name="T18" fmla="*/ 31 w 83"/>
                    <a:gd name="T19" fmla="*/ 7 h 285"/>
                    <a:gd name="T20" fmla="*/ 31 w 83"/>
                    <a:gd name="T21" fmla="*/ 3 h 285"/>
                    <a:gd name="T22" fmla="*/ 30 w 83"/>
                    <a:gd name="T23" fmla="*/ 3 h 285"/>
                    <a:gd name="T24" fmla="*/ 30 w 83"/>
                    <a:gd name="T25" fmla="*/ 0 h 285"/>
                    <a:gd name="T26" fmla="*/ 69 w 83"/>
                    <a:gd name="T27" fmla="*/ 285 h 285"/>
                    <a:gd name="T28" fmla="*/ 76 w 83"/>
                    <a:gd name="T29" fmla="*/ 284 h 285"/>
                    <a:gd name="T30" fmla="*/ 79 w 83"/>
                    <a:gd name="T31" fmla="*/ 280 h 285"/>
                    <a:gd name="T32" fmla="*/ 83 w 83"/>
                    <a:gd name="T33" fmla="*/ 280 h 285"/>
                    <a:gd name="T34" fmla="*/ 83 w 83"/>
                    <a:gd name="T35" fmla="*/ 279 h 285"/>
                    <a:gd name="T36" fmla="*/ 83 w 83"/>
                    <a:gd name="T37" fmla="*/ 275 h 285"/>
                    <a:gd name="T38" fmla="*/ 76 w 83"/>
                    <a:gd name="T39" fmla="*/ 279 h 285"/>
                    <a:gd name="T40" fmla="*/ 69 w 83"/>
                    <a:gd name="T41" fmla="*/ 280 h 285"/>
                    <a:gd name="T42" fmla="*/ 69 w 83"/>
                    <a:gd name="T43" fmla="*/ 284 h 285"/>
                    <a:gd name="T44" fmla="*/ 69 w 83"/>
                    <a:gd name="T45" fmla="*/ 285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285"/>
                    <a:gd name="T71" fmla="*/ 83 w 83"/>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285">
                      <a:moveTo>
                        <a:pt x="30" y="0"/>
                      </a:moveTo>
                      <a:lnTo>
                        <a:pt x="23" y="0"/>
                      </a:lnTo>
                      <a:lnTo>
                        <a:pt x="6" y="0"/>
                      </a:lnTo>
                      <a:lnTo>
                        <a:pt x="0" y="3"/>
                      </a:lnTo>
                      <a:lnTo>
                        <a:pt x="2" y="3"/>
                      </a:lnTo>
                      <a:lnTo>
                        <a:pt x="2" y="7"/>
                      </a:lnTo>
                      <a:lnTo>
                        <a:pt x="2" y="8"/>
                      </a:lnTo>
                      <a:lnTo>
                        <a:pt x="6" y="7"/>
                      </a:lnTo>
                      <a:lnTo>
                        <a:pt x="23" y="7"/>
                      </a:lnTo>
                      <a:lnTo>
                        <a:pt x="31" y="7"/>
                      </a:lnTo>
                      <a:lnTo>
                        <a:pt x="31" y="3"/>
                      </a:lnTo>
                      <a:lnTo>
                        <a:pt x="30" y="3"/>
                      </a:lnTo>
                      <a:lnTo>
                        <a:pt x="30" y="0"/>
                      </a:lnTo>
                      <a:close/>
                      <a:moveTo>
                        <a:pt x="69" y="285"/>
                      </a:moveTo>
                      <a:lnTo>
                        <a:pt x="76" y="284"/>
                      </a:lnTo>
                      <a:lnTo>
                        <a:pt x="79" y="280"/>
                      </a:lnTo>
                      <a:lnTo>
                        <a:pt x="83" y="280"/>
                      </a:lnTo>
                      <a:lnTo>
                        <a:pt x="83" y="279"/>
                      </a:lnTo>
                      <a:lnTo>
                        <a:pt x="83" y="275"/>
                      </a:lnTo>
                      <a:lnTo>
                        <a:pt x="76" y="279"/>
                      </a:lnTo>
                      <a:lnTo>
                        <a:pt x="69" y="280"/>
                      </a:lnTo>
                      <a:lnTo>
                        <a:pt x="69" y="284"/>
                      </a:lnTo>
                      <a:lnTo>
                        <a:pt x="69" y="285"/>
                      </a:lnTo>
                      <a:close/>
                    </a:path>
                  </a:pathLst>
                </a:custGeom>
                <a:solidFill>
                  <a:srgbClr val="EFEFEF"/>
                </a:solidFill>
                <a:ln w="9525">
                  <a:noFill/>
                  <a:round/>
                  <a:headEnd/>
                  <a:tailEnd/>
                </a:ln>
              </p:spPr>
              <p:txBody>
                <a:bodyPr/>
                <a:lstStyle/>
                <a:p>
                  <a:endParaRPr lang="en-US"/>
                </a:p>
              </p:txBody>
            </p:sp>
            <p:sp>
              <p:nvSpPr>
                <p:cNvPr id="37586" name="Freeform 1141"/>
                <p:cNvSpPr>
                  <a:spLocks noEditPoints="1"/>
                </p:cNvSpPr>
                <p:nvPr/>
              </p:nvSpPr>
              <p:spPr bwMode="auto">
                <a:xfrm>
                  <a:off x="1825" y="2006"/>
                  <a:ext cx="81" cy="273"/>
                </a:xfrm>
                <a:custGeom>
                  <a:avLst/>
                  <a:gdLst>
                    <a:gd name="T0" fmla="*/ 29 w 81"/>
                    <a:gd name="T1" fmla="*/ 0 h 273"/>
                    <a:gd name="T2" fmla="*/ 21 w 81"/>
                    <a:gd name="T3" fmla="*/ 0 h 273"/>
                    <a:gd name="T4" fmla="*/ 4 w 81"/>
                    <a:gd name="T5" fmla="*/ 0 h 273"/>
                    <a:gd name="T6" fmla="*/ 0 w 81"/>
                    <a:gd name="T7" fmla="*/ 1 h 273"/>
                    <a:gd name="T8" fmla="*/ 3 w 81"/>
                    <a:gd name="T9" fmla="*/ 1 h 273"/>
                    <a:gd name="T10" fmla="*/ 3 w 81"/>
                    <a:gd name="T11" fmla="*/ 5 h 273"/>
                    <a:gd name="T12" fmla="*/ 4 w 81"/>
                    <a:gd name="T13" fmla="*/ 5 h 273"/>
                    <a:gd name="T14" fmla="*/ 21 w 81"/>
                    <a:gd name="T15" fmla="*/ 5 h 273"/>
                    <a:gd name="T16" fmla="*/ 33 w 81"/>
                    <a:gd name="T17" fmla="*/ 5 h 273"/>
                    <a:gd name="T18" fmla="*/ 33 w 81"/>
                    <a:gd name="T19" fmla="*/ 1 h 273"/>
                    <a:gd name="T20" fmla="*/ 29 w 81"/>
                    <a:gd name="T21" fmla="*/ 1 h 273"/>
                    <a:gd name="T22" fmla="*/ 29 w 81"/>
                    <a:gd name="T23" fmla="*/ 0 h 273"/>
                    <a:gd name="T24" fmla="*/ 67 w 81"/>
                    <a:gd name="T25" fmla="*/ 273 h 273"/>
                    <a:gd name="T26" fmla="*/ 74 w 81"/>
                    <a:gd name="T27" fmla="*/ 272 h 273"/>
                    <a:gd name="T28" fmla="*/ 81 w 81"/>
                    <a:gd name="T29" fmla="*/ 268 h 273"/>
                    <a:gd name="T30" fmla="*/ 81 w 81"/>
                    <a:gd name="T31" fmla="*/ 267 h 273"/>
                    <a:gd name="T32" fmla="*/ 81 w 81"/>
                    <a:gd name="T33" fmla="*/ 263 h 273"/>
                    <a:gd name="T34" fmla="*/ 72 w 81"/>
                    <a:gd name="T35" fmla="*/ 267 h 273"/>
                    <a:gd name="T36" fmla="*/ 67 w 81"/>
                    <a:gd name="T37" fmla="*/ 268 h 273"/>
                    <a:gd name="T38" fmla="*/ 67 w 81"/>
                    <a:gd name="T39" fmla="*/ 272 h 273"/>
                    <a:gd name="T40" fmla="*/ 67 w 81"/>
                    <a:gd name="T41" fmla="*/ 273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273"/>
                    <a:gd name="T65" fmla="*/ 81 w 81"/>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273">
                      <a:moveTo>
                        <a:pt x="29" y="0"/>
                      </a:moveTo>
                      <a:lnTo>
                        <a:pt x="21" y="0"/>
                      </a:lnTo>
                      <a:lnTo>
                        <a:pt x="4" y="0"/>
                      </a:lnTo>
                      <a:lnTo>
                        <a:pt x="0" y="1"/>
                      </a:lnTo>
                      <a:lnTo>
                        <a:pt x="3" y="1"/>
                      </a:lnTo>
                      <a:lnTo>
                        <a:pt x="3" y="5"/>
                      </a:lnTo>
                      <a:lnTo>
                        <a:pt x="4" y="5"/>
                      </a:lnTo>
                      <a:lnTo>
                        <a:pt x="21" y="5"/>
                      </a:lnTo>
                      <a:lnTo>
                        <a:pt x="33" y="5"/>
                      </a:lnTo>
                      <a:lnTo>
                        <a:pt x="33" y="1"/>
                      </a:lnTo>
                      <a:lnTo>
                        <a:pt x="29" y="1"/>
                      </a:lnTo>
                      <a:lnTo>
                        <a:pt x="29" y="0"/>
                      </a:lnTo>
                      <a:close/>
                      <a:moveTo>
                        <a:pt x="67" y="273"/>
                      </a:moveTo>
                      <a:lnTo>
                        <a:pt x="74" y="272"/>
                      </a:lnTo>
                      <a:lnTo>
                        <a:pt x="81" y="268"/>
                      </a:lnTo>
                      <a:lnTo>
                        <a:pt x="81" y="267"/>
                      </a:lnTo>
                      <a:lnTo>
                        <a:pt x="81" y="263"/>
                      </a:lnTo>
                      <a:lnTo>
                        <a:pt x="72" y="267"/>
                      </a:lnTo>
                      <a:lnTo>
                        <a:pt x="67" y="268"/>
                      </a:lnTo>
                      <a:lnTo>
                        <a:pt x="67" y="272"/>
                      </a:lnTo>
                      <a:lnTo>
                        <a:pt x="67" y="273"/>
                      </a:lnTo>
                      <a:close/>
                    </a:path>
                  </a:pathLst>
                </a:custGeom>
                <a:solidFill>
                  <a:srgbClr val="F0F0F0"/>
                </a:solidFill>
                <a:ln w="9525">
                  <a:noFill/>
                  <a:round/>
                  <a:headEnd/>
                  <a:tailEnd/>
                </a:ln>
              </p:spPr>
              <p:txBody>
                <a:bodyPr/>
                <a:lstStyle/>
                <a:p>
                  <a:endParaRPr lang="en-US"/>
                </a:p>
              </p:txBody>
            </p:sp>
            <p:sp>
              <p:nvSpPr>
                <p:cNvPr id="37587" name="Freeform 1142"/>
                <p:cNvSpPr>
                  <a:spLocks noEditPoints="1"/>
                </p:cNvSpPr>
                <p:nvPr/>
              </p:nvSpPr>
              <p:spPr bwMode="auto">
                <a:xfrm>
                  <a:off x="1829" y="2011"/>
                  <a:ext cx="78" cy="263"/>
                </a:xfrm>
                <a:custGeom>
                  <a:avLst/>
                  <a:gdLst>
                    <a:gd name="T0" fmla="*/ 29 w 78"/>
                    <a:gd name="T1" fmla="*/ 0 h 263"/>
                    <a:gd name="T2" fmla="*/ 17 w 78"/>
                    <a:gd name="T3" fmla="*/ 0 h 263"/>
                    <a:gd name="T4" fmla="*/ 0 w 78"/>
                    <a:gd name="T5" fmla="*/ 0 h 263"/>
                    <a:gd name="T6" fmla="*/ 0 w 78"/>
                    <a:gd name="T7" fmla="*/ 1 h 263"/>
                    <a:gd name="T8" fmla="*/ 0 w 78"/>
                    <a:gd name="T9" fmla="*/ 5 h 263"/>
                    <a:gd name="T10" fmla="*/ 4 w 78"/>
                    <a:gd name="T11" fmla="*/ 5 h 263"/>
                    <a:gd name="T12" fmla="*/ 17 w 78"/>
                    <a:gd name="T13" fmla="*/ 5 h 263"/>
                    <a:gd name="T14" fmla="*/ 29 w 78"/>
                    <a:gd name="T15" fmla="*/ 5 h 263"/>
                    <a:gd name="T16" fmla="*/ 32 w 78"/>
                    <a:gd name="T17" fmla="*/ 6 h 263"/>
                    <a:gd name="T18" fmla="*/ 32 w 78"/>
                    <a:gd name="T19" fmla="*/ 5 h 263"/>
                    <a:gd name="T20" fmla="*/ 32 w 78"/>
                    <a:gd name="T21" fmla="*/ 1 h 263"/>
                    <a:gd name="T22" fmla="*/ 29 w 78"/>
                    <a:gd name="T23" fmla="*/ 1 h 263"/>
                    <a:gd name="T24" fmla="*/ 29 w 78"/>
                    <a:gd name="T25" fmla="*/ 0 h 263"/>
                    <a:gd name="T26" fmla="*/ 63 w 78"/>
                    <a:gd name="T27" fmla="*/ 263 h 263"/>
                    <a:gd name="T28" fmla="*/ 68 w 78"/>
                    <a:gd name="T29" fmla="*/ 262 h 263"/>
                    <a:gd name="T30" fmla="*/ 77 w 78"/>
                    <a:gd name="T31" fmla="*/ 258 h 263"/>
                    <a:gd name="T32" fmla="*/ 77 w 78"/>
                    <a:gd name="T33" fmla="*/ 255 h 263"/>
                    <a:gd name="T34" fmla="*/ 77 w 78"/>
                    <a:gd name="T35" fmla="*/ 253 h 263"/>
                    <a:gd name="T36" fmla="*/ 78 w 78"/>
                    <a:gd name="T37" fmla="*/ 250 h 263"/>
                    <a:gd name="T38" fmla="*/ 65 w 78"/>
                    <a:gd name="T39" fmla="*/ 255 h 263"/>
                    <a:gd name="T40" fmla="*/ 63 w 78"/>
                    <a:gd name="T41" fmla="*/ 258 h 263"/>
                    <a:gd name="T42" fmla="*/ 63 w 78"/>
                    <a:gd name="T43" fmla="*/ 262 h 263"/>
                    <a:gd name="T44" fmla="*/ 63 w 78"/>
                    <a:gd name="T45" fmla="*/ 263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263"/>
                    <a:gd name="T71" fmla="*/ 78 w 78"/>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263">
                      <a:moveTo>
                        <a:pt x="29" y="0"/>
                      </a:moveTo>
                      <a:lnTo>
                        <a:pt x="17" y="0"/>
                      </a:lnTo>
                      <a:lnTo>
                        <a:pt x="0" y="0"/>
                      </a:lnTo>
                      <a:lnTo>
                        <a:pt x="0" y="1"/>
                      </a:lnTo>
                      <a:lnTo>
                        <a:pt x="0" y="5"/>
                      </a:lnTo>
                      <a:lnTo>
                        <a:pt x="4" y="5"/>
                      </a:lnTo>
                      <a:lnTo>
                        <a:pt x="17" y="5"/>
                      </a:lnTo>
                      <a:lnTo>
                        <a:pt x="29" y="5"/>
                      </a:lnTo>
                      <a:lnTo>
                        <a:pt x="32" y="6"/>
                      </a:lnTo>
                      <a:lnTo>
                        <a:pt x="32" y="5"/>
                      </a:lnTo>
                      <a:lnTo>
                        <a:pt x="32" y="1"/>
                      </a:lnTo>
                      <a:lnTo>
                        <a:pt x="29" y="1"/>
                      </a:lnTo>
                      <a:lnTo>
                        <a:pt x="29" y="0"/>
                      </a:lnTo>
                      <a:close/>
                      <a:moveTo>
                        <a:pt x="63" y="263"/>
                      </a:moveTo>
                      <a:lnTo>
                        <a:pt x="68" y="262"/>
                      </a:lnTo>
                      <a:lnTo>
                        <a:pt x="77" y="258"/>
                      </a:lnTo>
                      <a:lnTo>
                        <a:pt x="77" y="255"/>
                      </a:lnTo>
                      <a:lnTo>
                        <a:pt x="77" y="253"/>
                      </a:lnTo>
                      <a:lnTo>
                        <a:pt x="78" y="250"/>
                      </a:lnTo>
                      <a:lnTo>
                        <a:pt x="65" y="255"/>
                      </a:lnTo>
                      <a:lnTo>
                        <a:pt x="63" y="258"/>
                      </a:lnTo>
                      <a:lnTo>
                        <a:pt x="63" y="262"/>
                      </a:lnTo>
                      <a:lnTo>
                        <a:pt x="63" y="263"/>
                      </a:lnTo>
                      <a:close/>
                    </a:path>
                  </a:pathLst>
                </a:custGeom>
                <a:solidFill>
                  <a:srgbClr val="F0F0F0"/>
                </a:solidFill>
                <a:ln w="9525">
                  <a:noFill/>
                  <a:round/>
                  <a:headEnd/>
                  <a:tailEnd/>
                </a:ln>
              </p:spPr>
              <p:txBody>
                <a:bodyPr/>
                <a:lstStyle/>
                <a:p>
                  <a:endParaRPr lang="en-US"/>
                </a:p>
              </p:txBody>
            </p:sp>
            <p:sp>
              <p:nvSpPr>
                <p:cNvPr id="37588" name="Freeform 1143"/>
                <p:cNvSpPr>
                  <a:spLocks noEditPoints="1"/>
                </p:cNvSpPr>
                <p:nvPr/>
              </p:nvSpPr>
              <p:spPr bwMode="auto">
                <a:xfrm>
                  <a:off x="1833" y="2016"/>
                  <a:ext cx="74" cy="253"/>
                </a:xfrm>
                <a:custGeom>
                  <a:avLst/>
                  <a:gdLst>
                    <a:gd name="T0" fmla="*/ 28 w 74"/>
                    <a:gd name="T1" fmla="*/ 1 h 253"/>
                    <a:gd name="T2" fmla="*/ 25 w 74"/>
                    <a:gd name="T3" fmla="*/ 0 h 253"/>
                    <a:gd name="T4" fmla="*/ 13 w 74"/>
                    <a:gd name="T5" fmla="*/ 0 h 253"/>
                    <a:gd name="T6" fmla="*/ 0 w 74"/>
                    <a:gd name="T7" fmla="*/ 0 h 253"/>
                    <a:gd name="T8" fmla="*/ 0 w 74"/>
                    <a:gd name="T9" fmla="*/ 1 h 253"/>
                    <a:gd name="T10" fmla="*/ 0 w 74"/>
                    <a:gd name="T11" fmla="*/ 5 h 253"/>
                    <a:gd name="T12" fmla="*/ 1 w 74"/>
                    <a:gd name="T13" fmla="*/ 5 h 253"/>
                    <a:gd name="T14" fmla="*/ 13 w 74"/>
                    <a:gd name="T15" fmla="*/ 5 h 253"/>
                    <a:gd name="T16" fmla="*/ 25 w 74"/>
                    <a:gd name="T17" fmla="*/ 5 h 253"/>
                    <a:gd name="T18" fmla="*/ 30 w 74"/>
                    <a:gd name="T19" fmla="*/ 6 h 253"/>
                    <a:gd name="T20" fmla="*/ 30 w 74"/>
                    <a:gd name="T21" fmla="*/ 5 h 253"/>
                    <a:gd name="T22" fmla="*/ 30 w 74"/>
                    <a:gd name="T23" fmla="*/ 1 h 253"/>
                    <a:gd name="T24" fmla="*/ 28 w 74"/>
                    <a:gd name="T25" fmla="*/ 1 h 253"/>
                    <a:gd name="T26" fmla="*/ 59 w 74"/>
                    <a:gd name="T27" fmla="*/ 253 h 253"/>
                    <a:gd name="T28" fmla="*/ 61 w 74"/>
                    <a:gd name="T29" fmla="*/ 250 h 253"/>
                    <a:gd name="T30" fmla="*/ 74 w 74"/>
                    <a:gd name="T31" fmla="*/ 245 h 253"/>
                    <a:gd name="T32" fmla="*/ 74 w 74"/>
                    <a:gd name="T33" fmla="*/ 243 h 253"/>
                    <a:gd name="T34" fmla="*/ 74 w 74"/>
                    <a:gd name="T35" fmla="*/ 242 h 253"/>
                    <a:gd name="T36" fmla="*/ 74 w 74"/>
                    <a:gd name="T37" fmla="*/ 238 h 253"/>
                    <a:gd name="T38" fmla="*/ 59 w 74"/>
                    <a:gd name="T39" fmla="*/ 245 h 253"/>
                    <a:gd name="T40" fmla="*/ 59 w 74"/>
                    <a:gd name="T41" fmla="*/ 248 h 253"/>
                    <a:gd name="T42" fmla="*/ 59 w 74"/>
                    <a:gd name="T43" fmla="*/ 250 h 253"/>
                    <a:gd name="T44" fmla="*/ 59 w 74"/>
                    <a:gd name="T45" fmla="*/ 253 h 2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253"/>
                    <a:gd name="T71" fmla="*/ 74 w 74"/>
                    <a:gd name="T72" fmla="*/ 253 h 2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253">
                      <a:moveTo>
                        <a:pt x="28" y="1"/>
                      </a:moveTo>
                      <a:lnTo>
                        <a:pt x="25" y="0"/>
                      </a:lnTo>
                      <a:lnTo>
                        <a:pt x="13" y="0"/>
                      </a:lnTo>
                      <a:lnTo>
                        <a:pt x="0" y="0"/>
                      </a:lnTo>
                      <a:lnTo>
                        <a:pt x="0" y="1"/>
                      </a:lnTo>
                      <a:lnTo>
                        <a:pt x="0" y="5"/>
                      </a:lnTo>
                      <a:lnTo>
                        <a:pt x="1" y="5"/>
                      </a:lnTo>
                      <a:lnTo>
                        <a:pt x="13" y="5"/>
                      </a:lnTo>
                      <a:lnTo>
                        <a:pt x="25" y="5"/>
                      </a:lnTo>
                      <a:lnTo>
                        <a:pt x="30" y="6"/>
                      </a:lnTo>
                      <a:lnTo>
                        <a:pt x="30" y="5"/>
                      </a:lnTo>
                      <a:lnTo>
                        <a:pt x="30" y="1"/>
                      </a:lnTo>
                      <a:lnTo>
                        <a:pt x="28" y="1"/>
                      </a:lnTo>
                      <a:close/>
                      <a:moveTo>
                        <a:pt x="59" y="253"/>
                      </a:moveTo>
                      <a:lnTo>
                        <a:pt x="61" y="250"/>
                      </a:lnTo>
                      <a:lnTo>
                        <a:pt x="74" y="245"/>
                      </a:lnTo>
                      <a:lnTo>
                        <a:pt x="74" y="243"/>
                      </a:lnTo>
                      <a:lnTo>
                        <a:pt x="74" y="242"/>
                      </a:lnTo>
                      <a:lnTo>
                        <a:pt x="74" y="238"/>
                      </a:lnTo>
                      <a:lnTo>
                        <a:pt x="59" y="245"/>
                      </a:lnTo>
                      <a:lnTo>
                        <a:pt x="59" y="248"/>
                      </a:lnTo>
                      <a:lnTo>
                        <a:pt x="59" y="250"/>
                      </a:lnTo>
                      <a:lnTo>
                        <a:pt x="59" y="253"/>
                      </a:lnTo>
                      <a:close/>
                    </a:path>
                  </a:pathLst>
                </a:custGeom>
                <a:solidFill>
                  <a:srgbClr val="F1F1F1"/>
                </a:solidFill>
                <a:ln w="9525">
                  <a:noFill/>
                  <a:round/>
                  <a:headEnd/>
                  <a:tailEnd/>
                </a:ln>
              </p:spPr>
              <p:txBody>
                <a:bodyPr/>
                <a:lstStyle/>
                <a:p>
                  <a:endParaRPr lang="en-US"/>
                </a:p>
              </p:txBody>
            </p:sp>
            <p:sp>
              <p:nvSpPr>
                <p:cNvPr id="37589" name="Freeform 1144"/>
                <p:cNvSpPr>
                  <a:spLocks noEditPoints="1"/>
                </p:cNvSpPr>
                <p:nvPr/>
              </p:nvSpPr>
              <p:spPr bwMode="auto">
                <a:xfrm>
                  <a:off x="1834" y="2021"/>
                  <a:ext cx="73" cy="243"/>
                </a:xfrm>
                <a:custGeom>
                  <a:avLst/>
                  <a:gdLst>
                    <a:gd name="T0" fmla="*/ 29 w 73"/>
                    <a:gd name="T1" fmla="*/ 1 h 243"/>
                    <a:gd name="T2" fmla="*/ 24 w 73"/>
                    <a:gd name="T3" fmla="*/ 0 h 243"/>
                    <a:gd name="T4" fmla="*/ 12 w 73"/>
                    <a:gd name="T5" fmla="*/ 0 h 243"/>
                    <a:gd name="T6" fmla="*/ 0 w 73"/>
                    <a:gd name="T7" fmla="*/ 0 h 243"/>
                    <a:gd name="T8" fmla="*/ 0 w 73"/>
                    <a:gd name="T9" fmla="*/ 1 h 243"/>
                    <a:gd name="T10" fmla="*/ 4 w 73"/>
                    <a:gd name="T11" fmla="*/ 5 h 243"/>
                    <a:gd name="T12" fmla="*/ 12 w 73"/>
                    <a:gd name="T13" fmla="*/ 5 h 243"/>
                    <a:gd name="T14" fmla="*/ 32 w 73"/>
                    <a:gd name="T15" fmla="*/ 6 h 243"/>
                    <a:gd name="T16" fmla="*/ 32 w 73"/>
                    <a:gd name="T17" fmla="*/ 5 h 243"/>
                    <a:gd name="T18" fmla="*/ 32 w 73"/>
                    <a:gd name="T19" fmla="*/ 1 h 243"/>
                    <a:gd name="T20" fmla="*/ 29 w 73"/>
                    <a:gd name="T21" fmla="*/ 1 h 243"/>
                    <a:gd name="T22" fmla="*/ 58 w 73"/>
                    <a:gd name="T23" fmla="*/ 243 h 243"/>
                    <a:gd name="T24" fmla="*/ 58 w 73"/>
                    <a:gd name="T25" fmla="*/ 240 h 243"/>
                    <a:gd name="T26" fmla="*/ 73 w 73"/>
                    <a:gd name="T27" fmla="*/ 233 h 243"/>
                    <a:gd name="T28" fmla="*/ 73 w 73"/>
                    <a:gd name="T29" fmla="*/ 232 h 243"/>
                    <a:gd name="T30" fmla="*/ 73 w 73"/>
                    <a:gd name="T31" fmla="*/ 228 h 243"/>
                    <a:gd name="T32" fmla="*/ 58 w 73"/>
                    <a:gd name="T33" fmla="*/ 237 h 243"/>
                    <a:gd name="T34" fmla="*/ 58 w 73"/>
                    <a:gd name="T35" fmla="*/ 238 h 243"/>
                    <a:gd name="T36" fmla="*/ 58 w 73"/>
                    <a:gd name="T37" fmla="*/ 240 h 243"/>
                    <a:gd name="T38" fmla="*/ 58 w 73"/>
                    <a:gd name="T39" fmla="*/ 243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243"/>
                    <a:gd name="T62" fmla="*/ 73 w 73"/>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243">
                      <a:moveTo>
                        <a:pt x="29" y="1"/>
                      </a:moveTo>
                      <a:lnTo>
                        <a:pt x="24" y="0"/>
                      </a:lnTo>
                      <a:lnTo>
                        <a:pt x="12" y="0"/>
                      </a:lnTo>
                      <a:lnTo>
                        <a:pt x="0" y="0"/>
                      </a:lnTo>
                      <a:lnTo>
                        <a:pt x="0" y="1"/>
                      </a:lnTo>
                      <a:lnTo>
                        <a:pt x="4" y="5"/>
                      </a:lnTo>
                      <a:lnTo>
                        <a:pt x="12" y="5"/>
                      </a:lnTo>
                      <a:lnTo>
                        <a:pt x="32" y="6"/>
                      </a:lnTo>
                      <a:lnTo>
                        <a:pt x="32" y="5"/>
                      </a:lnTo>
                      <a:lnTo>
                        <a:pt x="32" y="1"/>
                      </a:lnTo>
                      <a:lnTo>
                        <a:pt x="29" y="1"/>
                      </a:lnTo>
                      <a:close/>
                      <a:moveTo>
                        <a:pt x="58" y="243"/>
                      </a:moveTo>
                      <a:lnTo>
                        <a:pt x="58" y="240"/>
                      </a:lnTo>
                      <a:lnTo>
                        <a:pt x="73" y="233"/>
                      </a:lnTo>
                      <a:lnTo>
                        <a:pt x="73" y="232"/>
                      </a:lnTo>
                      <a:lnTo>
                        <a:pt x="73" y="228"/>
                      </a:lnTo>
                      <a:lnTo>
                        <a:pt x="58" y="237"/>
                      </a:lnTo>
                      <a:lnTo>
                        <a:pt x="58" y="238"/>
                      </a:lnTo>
                      <a:lnTo>
                        <a:pt x="58" y="240"/>
                      </a:lnTo>
                      <a:lnTo>
                        <a:pt x="58" y="243"/>
                      </a:lnTo>
                      <a:close/>
                    </a:path>
                  </a:pathLst>
                </a:custGeom>
                <a:solidFill>
                  <a:srgbClr val="F2F2F2"/>
                </a:solidFill>
                <a:ln w="9525">
                  <a:noFill/>
                  <a:round/>
                  <a:headEnd/>
                  <a:tailEnd/>
                </a:ln>
              </p:spPr>
              <p:txBody>
                <a:bodyPr/>
                <a:lstStyle/>
                <a:p>
                  <a:endParaRPr lang="en-US"/>
                </a:p>
              </p:txBody>
            </p:sp>
            <p:sp>
              <p:nvSpPr>
                <p:cNvPr id="37590" name="Freeform 1145"/>
                <p:cNvSpPr>
                  <a:spLocks noEditPoints="1"/>
                </p:cNvSpPr>
                <p:nvPr/>
              </p:nvSpPr>
              <p:spPr bwMode="auto">
                <a:xfrm>
                  <a:off x="1838" y="2026"/>
                  <a:ext cx="69" cy="232"/>
                </a:xfrm>
                <a:custGeom>
                  <a:avLst/>
                  <a:gdLst>
                    <a:gd name="T0" fmla="*/ 28 w 69"/>
                    <a:gd name="T1" fmla="*/ 1 h 232"/>
                    <a:gd name="T2" fmla="*/ 8 w 69"/>
                    <a:gd name="T3" fmla="*/ 0 h 232"/>
                    <a:gd name="T4" fmla="*/ 0 w 69"/>
                    <a:gd name="T5" fmla="*/ 0 h 232"/>
                    <a:gd name="T6" fmla="*/ 0 w 69"/>
                    <a:gd name="T7" fmla="*/ 1 h 232"/>
                    <a:gd name="T8" fmla="*/ 3 w 69"/>
                    <a:gd name="T9" fmla="*/ 1 h 232"/>
                    <a:gd name="T10" fmla="*/ 3 w 69"/>
                    <a:gd name="T11" fmla="*/ 4 h 232"/>
                    <a:gd name="T12" fmla="*/ 8 w 69"/>
                    <a:gd name="T13" fmla="*/ 4 h 232"/>
                    <a:gd name="T14" fmla="*/ 30 w 69"/>
                    <a:gd name="T15" fmla="*/ 6 h 232"/>
                    <a:gd name="T16" fmla="*/ 30 w 69"/>
                    <a:gd name="T17" fmla="*/ 4 h 232"/>
                    <a:gd name="T18" fmla="*/ 28 w 69"/>
                    <a:gd name="T19" fmla="*/ 1 h 232"/>
                    <a:gd name="T20" fmla="*/ 54 w 69"/>
                    <a:gd name="T21" fmla="*/ 232 h 232"/>
                    <a:gd name="T22" fmla="*/ 69 w 69"/>
                    <a:gd name="T23" fmla="*/ 223 h 232"/>
                    <a:gd name="T24" fmla="*/ 69 w 69"/>
                    <a:gd name="T25" fmla="*/ 220 h 232"/>
                    <a:gd name="T26" fmla="*/ 69 w 69"/>
                    <a:gd name="T27" fmla="*/ 218 h 232"/>
                    <a:gd name="T28" fmla="*/ 54 w 69"/>
                    <a:gd name="T29" fmla="*/ 227 h 232"/>
                    <a:gd name="T30" fmla="*/ 54 w 69"/>
                    <a:gd name="T31" fmla="*/ 228 h 232"/>
                    <a:gd name="T32" fmla="*/ 54 w 69"/>
                    <a:gd name="T33" fmla="*/ 232 h 2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232"/>
                    <a:gd name="T53" fmla="*/ 69 w 69"/>
                    <a:gd name="T54" fmla="*/ 232 h 2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232">
                      <a:moveTo>
                        <a:pt x="28" y="1"/>
                      </a:moveTo>
                      <a:lnTo>
                        <a:pt x="8" y="0"/>
                      </a:lnTo>
                      <a:lnTo>
                        <a:pt x="0" y="0"/>
                      </a:lnTo>
                      <a:lnTo>
                        <a:pt x="0" y="1"/>
                      </a:lnTo>
                      <a:lnTo>
                        <a:pt x="3" y="1"/>
                      </a:lnTo>
                      <a:lnTo>
                        <a:pt x="3" y="4"/>
                      </a:lnTo>
                      <a:lnTo>
                        <a:pt x="8" y="4"/>
                      </a:lnTo>
                      <a:lnTo>
                        <a:pt x="30" y="6"/>
                      </a:lnTo>
                      <a:lnTo>
                        <a:pt x="30" y="4"/>
                      </a:lnTo>
                      <a:lnTo>
                        <a:pt x="28" y="1"/>
                      </a:lnTo>
                      <a:close/>
                      <a:moveTo>
                        <a:pt x="54" y="232"/>
                      </a:moveTo>
                      <a:lnTo>
                        <a:pt x="69" y="223"/>
                      </a:lnTo>
                      <a:lnTo>
                        <a:pt x="69" y="220"/>
                      </a:lnTo>
                      <a:lnTo>
                        <a:pt x="69" y="218"/>
                      </a:lnTo>
                      <a:lnTo>
                        <a:pt x="54" y="227"/>
                      </a:lnTo>
                      <a:lnTo>
                        <a:pt x="54" y="228"/>
                      </a:lnTo>
                      <a:lnTo>
                        <a:pt x="54" y="232"/>
                      </a:lnTo>
                      <a:close/>
                    </a:path>
                  </a:pathLst>
                </a:custGeom>
                <a:solidFill>
                  <a:srgbClr val="F2F2F2"/>
                </a:solidFill>
                <a:ln w="9525">
                  <a:noFill/>
                  <a:round/>
                  <a:headEnd/>
                  <a:tailEnd/>
                </a:ln>
              </p:spPr>
              <p:txBody>
                <a:bodyPr/>
                <a:lstStyle/>
                <a:p>
                  <a:endParaRPr lang="en-US"/>
                </a:p>
              </p:txBody>
            </p:sp>
            <p:sp>
              <p:nvSpPr>
                <p:cNvPr id="37591" name="Freeform 1146"/>
                <p:cNvSpPr>
                  <a:spLocks noEditPoints="1"/>
                </p:cNvSpPr>
                <p:nvPr/>
              </p:nvSpPr>
              <p:spPr bwMode="auto">
                <a:xfrm>
                  <a:off x="1841" y="2030"/>
                  <a:ext cx="66" cy="223"/>
                </a:xfrm>
                <a:custGeom>
                  <a:avLst/>
                  <a:gdLst>
                    <a:gd name="T0" fmla="*/ 27 w 66"/>
                    <a:gd name="T1" fmla="*/ 2 h 223"/>
                    <a:gd name="T2" fmla="*/ 5 w 66"/>
                    <a:gd name="T3" fmla="*/ 0 h 223"/>
                    <a:gd name="T4" fmla="*/ 0 w 66"/>
                    <a:gd name="T5" fmla="*/ 0 h 223"/>
                    <a:gd name="T6" fmla="*/ 0 w 66"/>
                    <a:gd name="T7" fmla="*/ 2 h 223"/>
                    <a:gd name="T8" fmla="*/ 2 w 66"/>
                    <a:gd name="T9" fmla="*/ 5 h 223"/>
                    <a:gd name="T10" fmla="*/ 5 w 66"/>
                    <a:gd name="T11" fmla="*/ 5 h 223"/>
                    <a:gd name="T12" fmla="*/ 27 w 66"/>
                    <a:gd name="T13" fmla="*/ 7 h 223"/>
                    <a:gd name="T14" fmla="*/ 28 w 66"/>
                    <a:gd name="T15" fmla="*/ 10 h 223"/>
                    <a:gd name="T16" fmla="*/ 28 w 66"/>
                    <a:gd name="T17" fmla="*/ 7 h 223"/>
                    <a:gd name="T18" fmla="*/ 28 w 66"/>
                    <a:gd name="T19" fmla="*/ 5 h 223"/>
                    <a:gd name="T20" fmla="*/ 27 w 66"/>
                    <a:gd name="T21" fmla="*/ 5 h 223"/>
                    <a:gd name="T22" fmla="*/ 27 w 66"/>
                    <a:gd name="T23" fmla="*/ 2 h 223"/>
                    <a:gd name="T24" fmla="*/ 51 w 66"/>
                    <a:gd name="T25" fmla="*/ 223 h 223"/>
                    <a:gd name="T26" fmla="*/ 66 w 66"/>
                    <a:gd name="T27" fmla="*/ 214 h 223"/>
                    <a:gd name="T28" fmla="*/ 66 w 66"/>
                    <a:gd name="T29" fmla="*/ 211 h 223"/>
                    <a:gd name="T30" fmla="*/ 66 w 66"/>
                    <a:gd name="T31" fmla="*/ 210 h 223"/>
                    <a:gd name="T32" fmla="*/ 66 w 66"/>
                    <a:gd name="T33" fmla="*/ 208 h 223"/>
                    <a:gd name="T34" fmla="*/ 66 w 66"/>
                    <a:gd name="T35" fmla="*/ 210 h 223"/>
                    <a:gd name="T36" fmla="*/ 50 w 66"/>
                    <a:gd name="T37" fmla="*/ 216 h 223"/>
                    <a:gd name="T38" fmla="*/ 50 w 66"/>
                    <a:gd name="T39" fmla="*/ 219 h 223"/>
                    <a:gd name="T40" fmla="*/ 51 w 66"/>
                    <a:gd name="T41" fmla="*/ 223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223"/>
                    <a:gd name="T65" fmla="*/ 66 w 66"/>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223">
                      <a:moveTo>
                        <a:pt x="27" y="2"/>
                      </a:moveTo>
                      <a:lnTo>
                        <a:pt x="5" y="0"/>
                      </a:lnTo>
                      <a:lnTo>
                        <a:pt x="0" y="0"/>
                      </a:lnTo>
                      <a:lnTo>
                        <a:pt x="0" y="2"/>
                      </a:lnTo>
                      <a:lnTo>
                        <a:pt x="2" y="5"/>
                      </a:lnTo>
                      <a:lnTo>
                        <a:pt x="5" y="5"/>
                      </a:lnTo>
                      <a:lnTo>
                        <a:pt x="27" y="7"/>
                      </a:lnTo>
                      <a:lnTo>
                        <a:pt x="28" y="10"/>
                      </a:lnTo>
                      <a:lnTo>
                        <a:pt x="28" y="7"/>
                      </a:lnTo>
                      <a:lnTo>
                        <a:pt x="28" y="5"/>
                      </a:lnTo>
                      <a:lnTo>
                        <a:pt x="27" y="5"/>
                      </a:lnTo>
                      <a:lnTo>
                        <a:pt x="27" y="2"/>
                      </a:lnTo>
                      <a:close/>
                      <a:moveTo>
                        <a:pt x="51" y="223"/>
                      </a:moveTo>
                      <a:lnTo>
                        <a:pt x="66" y="214"/>
                      </a:lnTo>
                      <a:lnTo>
                        <a:pt x="66" y="211"/>
                      </a:lnTo>
                      <a:lnTo>
                        <a:pt x="66" y="210"/>
                      </a:lnTo>
                      <a:lnTo>
                        <a:pt x="66" y="208"/>
                      </a:lnTo>
                      <a:lnTo>
                        <a:pt x="66" y="210"/>
                      </a:lnTo>
                      <a:lnTo>
                        <a:pt x="50" y="216"/>
                      </a:lnTo>
                      <a:lnTo>
                        <a:pt x="50" y="219"/>
                      </a:lnTo>
                      <a:lnTo>
                        <a:pt x="51" y="223"/>
                      </a:lnTo>
                      <a:close/>
                    </a:path>
                  </a:pathLst>
                </a:custGeom>
                <a:solidFill>
                  <a:srgbClr val="F3F3F3"/>
                </a:solidFill>
                <a:ln w="9525">
                  <a:noFill/>
                  <a:round/>
                  <a:headEnd/>
                  <a:tailEnd/>
                </a:ln>
              </p:spPr>
              <p:txBody>
                <a:bodyPr/>
                <a:lstStyle/>
                <a:p>
                  <a:endParaRPr lang="en-US"/>
                </a:p>
              </p:txBody>
            </p:sp>
            <p:sp>
              <p:nvSpPr>
                <p:cNvPr id="37592" name="Freeform 1147"/>
                <p:cNvSpPr>
                  <a:spLocks noEditPoints="1"/>
                </p:cNvSpPr>
                <p:nvPr/>
              </p:nvSpPr>
              <p:spPr bwMode="auto">
                <a:xfrm>
                  <a:off x="1843" y="2035"/>
                  <a:ext cx="68" cy="211"/>
                </a:xfrm>
                <a:custGeom>
                  <a:avLst/>
                  <a:gdLst>
                    <a:gd name="T0" fmla="*/ 26 w 68"/>
                    <a:gd name="T1" fmla="*/ 5 h 211"/>
                    <a:gd name="T2" fmla="*/ 25 w 68"/>
                    <a:gd name="T3" fmla="*/ 2 h 211"/>
                    <a:gd name="T4" fmla="*/ 3 w 68"/>
                    <a:gd name="T5" fmla="*/ 0 h 211"/>
                    <a:gd name="T6" fmla="*/ 0 w 68"/>
                    <a:gd name="T7" fmla="*/ 0 h 211"/>
                    <a:gd name="T8" fmla="*/ 0 w 68"/>
                    <a:gd name="T9" fmla="*/ 2 h 211"/>
                    <a:gd name="T10" fmla="*/ 0 w 68"/>
                    <a:gd name="T11" fmla="*/ 5 h 211"/>
                    <a:gd name="T12" fmla="*/ 3 w 68"/>
                    <a:gd name="T13" fmla="*/ 5 h 211"/>
                    <a:gd name="T14" fmla="*/ 23 w 68"/>
                    <a:gd name="T15" fmla="*/ 7 h 211"/>
                    <a:gd name="T16" fmla="*/ 30 w 68"/>
                    <a:gd name="T17" fmla="*/ 9 h 211"/>
                    <a:gd name="T18" fmla="*/ 30 w 68"/>
                    <a:gd name="T19" fmla="*/ 7 h 211"/>
                    <a:gd name="T20" fmla="*/ 30 w 68"/>
                    <a:gd name="T21" fmla="*/ 5 h 211"/>
                    <a:gd name="T22" fmla="*/ 26 w 68"/>
                    <a:gd name="T23" fmla="*/ 5 h 211"/>
                    <a:gd name="T24" fmla="*/ 48 w 68"/>
                    <a:gd name="T25" fmla="*/ 211 h 211"/>
                    <a:gd name="T26" fmla="*/ 64 w 68"/>
                    <a:gd name="T27" fmla="*/ 205 h 211"/>
                    <a:gd name="T28" fmla="*/ 64 w 68"/>
                    <a:gd name="T29" fmla="*/ 203 h 211"/>
                    <a:gd name="T30" fmla="*/ 64 w 68"/>
                    <a:gd name="T31" fmla="*/ 200 h 211"/>
                    <a:gd name="T32" fmla="*/ 64 w 68"/>
                    <a:gd name="T33" fmla="*/ 198 h 211"/>
                    <a:gd name="T34" fmla="*/ 68 w 68"/>
                    <a:gd name="T35" fmla="*/ 198 h 211"/>
                    <a:gd name="T36" fmla="*/ 68 w 68"/>
                    <a:gd name="T37" fmla="*/ 195 h 211"/>
                    <a:gd name="T38" fmla="*/ 59 w 68"/>
                    <a:gd name="T39" fmla="*/ 200 h 211"/>
                    <a:gd name="T40" fmla="*/ 48 w 68"/>
                    <a:gd name="T41" fmla="*/ 206 h 211"/>
                    <a:gd name="T42" fmla="*/ 48 w 68"/>
                    <a:gd name="T43" fmla="*/ 209 h 211"/>
                    <a:gd name="T44" fmla="*/ 48 w 68"/>
                    <a:gd name="T45" fmla="*/ 211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211"/>
                    <a:gd name="T71" fmla="*/ 68 w 68"/>
                    <a:gd name="T72" fmla="*/ 211 h 2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211">
                      <a:moveTo>
                        <a:pt x="26" y="5"/>
                      </a:moveTo>
                      <a:lnTo>
                        <a:pt x="25" y="2"/>
                      </a:lnTo>
                      <a:lnTo>
                        <a:pt x="3" y="0"/>
                      </a:lnTo>
                      <a:lnTo>
                        <a:pt x="0" y="0"/>
                      </a:lnTo>
                      <a:lnTo>
                        <a:pt x="0" y="2"/>
                      </a:lnTo>
                      <a:lnTo>
                        <a:pt x="0" y="5"/>
                      </a:lnTo>
                      <a:lnTo>
                        <a:pt x="3" y="5"/>
                      </a:lnTo>
                      <a:lnTo>
                        <a:pt x="23" y="7"/>
                      </a:lnTo>
                      <a:lnTo>
                        <a:pt x="30" y="9"/>
                      </a:lnTo>
                      <a:lnTo>
                        <a:pt x="30" y="7"/>
                      </a:lnTo>
                      <a:lnTo>
                        <a:pt x="30" y="5"/>
                      </a:lnTo>
                      <a:lnTo>
                        <a:pt x="26" y="5"/>
                      </a:lnTo>
                      <a:close/>
                      <a:moveTo>
                        <a:pt x="48" y="211"/>
                      </a:moveTo>
                      <a:lnTo>
                        <a:pt x="64" y="205"/>
                      </a:lnTo>
                      <a:lnTo>
                        <a:pt x="64" y="203"/>
                      </a:lnTo>
                      <a:lnTo>
                        <a:pt x="64" y="200"/>
                      </a:lnTo>
                      <a:lnTo>
                        <a:pt x="64" y="198"/>
                      </a:lnTo>
                      <a:lnTo>
                        <a:pt x="68" y="198"/>
                      </a:lnTo>
                      <a:lnTo>
                        <a:pt x="68" y="195"/>
                      </a:lnTo>
                      <a:lnTo>
                        <a:pt x="59" y="200"/>
                      </a:lnTo>
                      <a:lnTo>
                        <a:pt x="48" y="206"/>
                      </a:lnTo>
                      <a:lnTo>
                        <a:pt x="48" y="209"/>
                      </a:lnTo>
                      <a:lnTo>
                        <a:pt x="48" y="211"/>
                      </a:lnTo>
                      <a:close/>
                    </a:path>
                  </a:pathLst>
                </a:custGeom>
                <a:solidFill>
                  <a:srgbClr val="F3F3F3"/>
                </a:solidFill>
                <a:ln w="9525">
                  <a:noFill/>
                  <a:round/>
                  <a:headEnd/>
                  <a:tailEnd/>
                </a:ln>
              </p:spPr>
              <p:txBody>
                <a:bodyPr/>
                <a:lstStyle/>
                <a:p>
                  <a:endParaRPr lang="en-US"/>
                </a:p>
              </p:txBody>
            </p:sp>
            <p:sp>
              <p:nvSpPr>
                <p:cNvPr id="37593" name="Freeform 1148"/>
                <p:cNvSpPr>
                  <a:spLocks noEditPoints="1"/>
                </p:cNvSpPr>
                <p:nvPr/>
              </p:nvSpPr>
              <p:spPr bwMode="auto">
                <a:xfrm>
                  <a:off x="1846" y="2040"/>
                  <a:ext cx="65" cy="201"/>
                </a:xfrm>
                <a:custGeom>
                  <a:avLst/>
                  <a:gdLst>
                    <a:gd name="T0" fmla="*/ 27 w 65"/>
                    <a:gd name="T1" fmla="*/ 4 h 201"/>
                    <a:gd name="T2" fmla="*/ 20 w 65"/>
                    <a:gd name="T3" fmla="*/ 2 h 201"/>
                    <a:gd name="T4" fmla="*/ 0 w 65"/>
                    <a:gd name="T5" fmla="*/ 0 h 201"/>
                    <a:gd name="T6" fmla="*/ 0 w 65"/>
                    <a:gd name="T7" fmla="*/ 2 h 201"/>
                    <a:gd name="T8" fmla="*/ 0 w 65"/>
                    <a:gd name="T9" fmla="*/ 4 h 201"/>
                    <a:gd name="T10" fmla="*/ 2 w 65"/>
                    <a:gd name="T11" fmla="*/ 4 h 201"/>
                    <a:gd name="T12" fmla="*/ 20 w 65"/>
                    <a:gd name="T13" fmla="*/ 7 h 201"/>
                    <a:gd name="T14" fmla="*/ 28 w 65"/>
                    <a:gd name="T15" fmla="*/ 10 h 201"/>
                    <a:gd name="T16" fmla="*/ 28 w 65"/>
                    <a:gd name="T17" fmla="*/ 7 h 201"/>
                    <a:gd name="T18" fmla="*/ 27 w 65"/>
                    <a:gd name="T19" fmla="*/ 4 h 201"/>
                    <a:gd name="T20" fmla="*/ 45 w 65"/>
                    <a:gd name="T21" fmla="*/ 201 h 201"/>
                    <a:gd name="T22" fmla="*/ 56 w 65"/>
                    <a:gd name="T23" fmla="*/ 195 h 201"/>
                    <a:gd name="T24" fmla="*/ 65 w 65"/>
                    <a:gd name="T25" fmla="*/ 190 h 201"/>
                    <a:gd name="T26" fmla="*/ 65 w 65"/>
                    <a:gd name="T27" fmla="*/ 186 h 201"/>
                    <a:gd name="T28" fmla="*/ 65 w 65"/>
                    <a:gd name="T29" fmla="*/ 185 h 201"/>
                    <a:gd name="T30" fmla="*/ 53 w 65"/>
                    <a:gd name="T31" fmla="*/ 190 h 201"/>
                    <a:gd name="T32" fmla="*/ 45 w 65"/>
                    <a:gd name="T33" fmla="*/ 198 h 201"/>
                    <a:gd name="T34" fmla="*/ 45 w 65"/>
                    <a:gd name="T35" fmla="*/ 200 h 201"/>
                    <a:gd name="T36" fmla="*/ 45 w 65"/>
                    <a:gd name="T37" fmla="*/ 201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01"/>
                    <a:gd name="T59" fmla="*/ 65 w 65"/>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01">
                      <a:moveTo>
                        <a:pt x="27" y="4"/>
                      </a:moveTo>
                      <a:lnTo>
                        <a:pt x="20" y="2"/>
                      </a:lnTo>
                      <a:lnTo>
                        <a:pt x="0" y="0"/>
                      </a:lnTo>
                      <a:lnTo>
                        <a:pt x="0" y="2"/>
                      </a:lnTo>
                      <a:lnTo>
                        <a:pt x="0" y="4"/>
                      </a:lnTo>
                      <a:lnTo>
                        <a:pt x="2" y="4"/>
                      </a:lnTo>
                      <a:lnTo>
                        <a:pt x="20" y="7"/>
                      </a:lnTo>
                      <a:lnTo>
                        <a:pt x="28" y="10"/>
                      </a:lnTo>
                      <a:lnTo>
                        <a:pt x="28" y="7"/>
                      </a:lnTo>
                      <a:lnTo>
                        <a:pt x="27" y="4"/>
                      </a:lnTo>
                      <a:close/>
                      <a:moveTo>
                        <a:pt x="45" y="201"/>
                      </a:moveTo>
                      <a:lnTo>
                        <a:pt x="56" y="195"/>
                      </a:lnTo>
                      <a:lnTo>
                        <a:pt x="65" y="190"/>
                      </a:lnTo>
                      <a:lnTo>
                        <a:pt x="65" y="186"/>
                      </a:lnTo>
                      <a:lnTo>
                        <a:pt x="65" y="185"/>
                      </a:lnTo>
                      <a:lnTo>
                        <a:pt x="53" y="190"/>
                      </a:lnTo>
                      <a:lnTo>
                        <a:pt x="45" y="198"/>
                      </a:lnTo>
                      <a:lnTo>
                        <a:pt x="45" y="200"/>
                      </a:lnTo>
                      <a:lnTo>
                        <a:pt x="45" y="201"/>
                      </a:lnTo>
                      <a:close/>
                    </a:path>
                  </a:pathLst>
                </a:custGeom>
                <a:solidFill>
                  <a:srgbClr val="F4F4F4"/>
                </a:solidFill>
                <a:ln w="9525">
                  <a:noFill/>
                  <a:round/>
                  <a:headEnd/>
                  <a:tailEnd/>
                </a:ln>
              </p:spPr>
              <p:txBody>
                <a:bodyPr/>
                <a:lstStyle/>
                <a:p>
                  <a:endParaRPr lang="en-US"/>
                </a:p>
              </p:txBody>
            </p:sp>
            <p:sp>
              <p:nvSpPr>
                <p:cNvPr id="37594" name="Freeform 1149"/>
                <p:cNvSpPr>
                  <a:spLocks noEditPoints="1"/>
                </p:cNvSpPr>
                <p:nvPr/>
              </p:nvSpPr>
              <p:spPr bwMode="auto">
                <a:xfrm>
                  <a:off x="1848" y="2044"/>
                  <a:ext cx="63" cy="194"/>
                </a:xfrm>
                <a:custGeom>
                  <a:avLst/>
                  <a:gdLst>
                    <a:gd name="T0" fmla="*/ 26 w 63"/>
                    <a:gd name="T1" fmla="*/ 6 h 194"/>
                    <a:gd name="T2" fmla="*/ 18 w 63"/>
                    <a:gd name="T3" fmla="*/ 3 h 194"/>
                    <a:gd name="T4" fmla="*/ 0 w 63"/>
                    <a:gd name="T5" fmla="*/ 0 h 194"/>
                    <a:gd name="T6" fmla="*/ 0 w 63"/>
                    <a:gd name="T7" fmla="*/ 3 h 194"/>
                    <a:gd name="T8" fmla="*/ 0 w 63"/>
                    <a:gd name="T9" fmla="*/ 6 h 194"/>
                    <a:gd name="T10" fmla="*/ 1 w 63"/>
                    <a:gd name="T11" fmla="*/ 6 h 194"/>
                    <a:gd name="T12" fmla="*/ 15 w 63"/>
                    <a:gd name="T13" fmla="*/ 8 h 194"/>
                    <a:gd name="T14" fmla="*/ 30 w 63"/>
                    <a:gd name="T15" fmla="*/ 13 h 194"/>
                    <a:gd name="T16" fmla="*/ 30 w 63"/>
                    <a:gd name="T17" fmla="*/ 11 h 194"/>
                    <a:gd name="T18" fmla="*/ 30 w 63"/>
                    <a:gd name="T19" fmla="*/ 8 h 194"/>
                    <a:gd name="T20" fmla="*/ 26 w 63"/>
                    <a:gd name="T21" fmla="*/ 8 h 194"/>
                    <a:gd name="T22" fmla="*/ 26 w 63"/>
                    <a:gd name="T23" fmla="*/ 6 h 194"/>
                    <a:gd name="T24" fmla="*/ 43 w 63"/>
                    <a:gd name="T25" fmla="*/ 194 h 194"/>
                    <a:gd name="T26" fmla="*/ 51 w 63"/>
                    <a:gd name="T27" fmla="*/ 186 h 194"/>
                    <a:gd name="T28" fmla="*/ 63 w 63"/>
                    <a:gd name="T29" fmla="*/ 181 h 194"/>
                    <a:gd name="T30" fmla="*/ 63 w 63"/>
                    <a:gd name="T31" fmla="*/ 177 h 194"/>
                    <a:gd name="T32" fmla="*/ 63 w 63"/>
                    <a:gd name="T33" fmla="*/ 176 h 194"/>
                    <a:gd name="T34" fmla="*/ 63 w 63"/>
                    <a:gd name="T35" fmla="*/ 174 h 194"/>
                    <a:gd name="T36" fmla="*/ 49 w 63"/>
                    <a:gd name="T37" fmla="*/ 182 h 194"/>
                    <a:gd name="T38" fmla="*/ 43 w 63"/>
                    <a:gd name="T39" fmla="*/ 186 h 194"/>
                    <a:gd name="T40" fmla="*/ 43 w 63"/>
                    <a:gd name="T41" fmla="*/ 189 h 194"/>
                    <a:gd name="T42" fmla="*/ 43 w 63"/>
                    <a:gd name="T43" fmla="*/ 191 h 194"/>
                    <a:gd name="T44" fmla="*/ 43 w 63"/>
                    <a:gd name="T45" fmla="*/ 194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194"/>
                    <a:gd name="T71" fmla="*/ 63 w 63"/>
                    <a:gd name="T72" fmla="*/ 194 h 1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194">
                      <a:moveTo>
                        <a:pt x="26" y="6"/>
                      </a:moveTo>
                      <a:lnTo>
                        <a:pt x="18" y="3"/>
                      </a:lnTo>
                      <a:lnTo>
                        <a:pt x="0" y="0"/>
                      </a:lnTo>
                      <a:lnTo>
                        <a:pt x="0" y="3"/>
                      </a:lnTo>
                      <a:lnTo>
                        <a:pt x="0" y="6"/>
                      </a:lnTo>
                      <a:lnTo>
                        <a:pt x="1" y="6"/>
                      </a:lnTo>
                      <a:lnTo>
                        <a:pt x="15" y="8"/>
                      </a:lnTo>
                      <a:lnTo>
                        <a:pt x="30" y="13"/>
                      </a:lnTo>
                      <a:lnTo>
                        <a:pt x="30" y="11"/>
                      </a:lnTo>
                      <a:lnTo>
                        <a:pt x="30" y="8"/>
                      </a:lnTo>
                      <a:lnTo>
                        <a:pt x="26" y="8"/>
                      </a:lnTo>
                      <a:lnTo>
                        <a:pt x="26" y="6"/>
                      </a:lnTo>
                      <a:close/>
                      <a:moveTo>
                        <a:pt x="43" y="194"/>
                      </a:moveTo>
                      <a:lnTo>
                        <a:pt x="51" y="186"/>
                      </a:lnTo>
                      <a:lnTo>
                        <a:pt x="63" y="181"/>
                      </a:lnTo>
                      <a:lnTo>
                        <a:pt x="63" y="177"/>
                      </a:lnTo>
                      <a:lnTo>
                        <a:pt x="63" y="176"/>
                      </a:lnTo>
                      <a:lnTo>
                        <a:pt x="63" y="174"/>
                      </a:lnTo>
                      <a:lnTo>
                        <a:pt x="49" y="182"/>
                      </a:lnTo>
                      <a:lnTo>
                        <a:pt x="43" y="186"/>
                      </a:lnTo>
                      <a:lnTo>
                        <a:pt x="43" y="189"/>
                      </a:lnTo>
                      <a:lnTo>
                        <a:pt x="43" y="191"/>
                      </a:lnTo>
                      <a:lnTo>
                        <a:pt x="43" y="194"/>
                      </a:lnTo>
                      <a:close/>
                    </a:path>
                  </a:pathLst>
                </a:custGeom>
                <a:solidFill>
                  <a:srgbClr val="F4F4F4"/>
                </a:solidFill>
                <a:ln w="9525">
                  <a:noFill/>
                  <a:round/>
                  <a:headEnd/>
                  <a:tailEnd/>
                </a:ln>
              </p:spPr>
              <p:txBody>
                <a:bodyPr/>
                <a:lstStyle/>
                <a:p>
                  <a:endParaRPr lang="en-US"/>
                </a:p>
              </p:txBody>
            </p:sp>
            <p:sp>
              <p:nvSpPr>
                <p:cNvPr id="37595" name="Freeform 1150"/>
                <p:cNvSpPr>
                  <a:spLocks noEditPoints="1"/>
                </p:cNvSpPr>
                <p:nvPr/>
              </p:nvSpPr>
              <p:spPr bwMode="auto">
                <a:xfrm>
                  <a:off x="1849" y="2050"/>
                  <a:ext cx="62" cy="180"/>
                </a:xfrm>
                <a:custGeom>
                  <a:avLst/>
                  <a:gdLst>
                    <a:gd name="T0" fmla="*/ 29 w 62"/>
                    <a:gd name="T1" fmla="*/ 7 h 180"/>
                    <a:gd name="T2" fmla="*/ 14 w 62"/>
                    <a:gd name="T3" fmla="*/ 2 h 180"/>
                    <a:gd name="T4" fmla="*/ 0 w 62"/>
                    <a:gd name="T5" fmla="*/ 0 h 180"/>
                    <a:gd name="T6" fmla="*/ 0 w 62"/>
                    <a:gd name="T7" fmla="*/ 2 h 180"/>
                    <a:gd name="T8" fmla="*/ 0 w 62"/>
                    <a:gd name="T9" fmla="*/ 5 h 180"/>
                    <a:gd name="T10" fmla="*/ 0 w 62"/>
                    <a:gd name="T11" fmla="*/ 7 h 180"/>
                    <a:gd name="T12" fmla="*/ 14 w 62"/>
                    <a:gd name="T13" fmla="*/ 7 h 180"/>
                    <a:gd name="T14" fmla="*/ 30 w 62"/>
                    <a:gd name="T15" fmla="*/ 12 h 180"/>
                    <a:gd name="T16" fmla="*/ 30 w 62"/>
                    <a:gd name="T17" fmla="*/ 10 h 180"/>
                    <a:gd name="T18" fmla="*/ 29 w 62"/>
                    <a:gd name="T19" fmla="*/ 7 h 180"/>
                    <a:gd name="T20" fmla="*/ 42 w 62"/>
                    <a:gd name="T21" fmla="*/ 180 h 180"/>
                    <a:gd name="T22" fmla="*/ 48 w 62"/>
                    <a:gd name="T23" fmla="*/ 176 h 180"/>
                    <a:gd name="T24" fmla="*/ 62 w 62"/>
                    <a:gd name="T25" fmla="*/ 168 h 180"/>
                    <a:gd name="T26" fmla="*/ 62 w 62"/>
                    <a:gd name="T27" fmla="*/ 165 h 180"/>
                    <a:gd name="T28" fmla="*/ 62 w 62"/>
                    <a:gd name="T29" fmla="*/ 163 h 180"/>
                    <a:gd name="T30" fmla="*/ 62 w 62"/>
                    <a:gd name="T31" fmla="*/ 160 h 180"/>
                    <a:gd name="T32" fmla="*/ 58 w 62"/>
                    <a:gd name="T33" fmla="*/ 163 h 180"/>
                    <a:gd name="T34" fmla="*/ 45 w 62"/>
                    <a:gd name="T35" fmla="*/ 171 h 180"/>
                    <a:gd name="T36" fmla="*/ 42 w 62"/>
                    <a:gd name="T37" fmla="*/ 175 h 180"/>
                    <a:gd name="T38" fmla="*/ 42 w 62"/>
                    <a:gd name="T39" fmla="*/ 176 h 180"/>
                    <a:gd name="T40" fmla="*/ 42 w 62"/>
                    <a:gd name="T41" fmla="*/ 180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80"/>
                    <a:gd name="T65" fmla="*/ 62 w 62"/>
                    <a:gd name="T66" fmla="*/ 180 h 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80">
                      <a:moveTo>
                        <a:pt x="29" y="7"/>
                      </a:moveTo>
                      <a:lnTo>
                        <a:pt x="14" y="2"/>
                      </a:lnTo>
                      <a:lnTo>
                        <a:pt x="0" y="0"/>
                      </a:lnTo>
                      <a:lnTo>
                        <a:pt x="0" y="2"/>
                      </a:lnTo>
                      <a:lnTo>
                        <a:pt x="0" y="5"/>
                      </a:lnTo>
                      <a:lnTo>
                        <a:pt x="0" y="7"/>
                      </a:lnTo>
                      <a:lnTo>
                        <a:pt x="14" y="7"/>
                      </a:lnTo>
                      <a:lnTo>
                        <a:pt x="30" y="12"/>
                      </a:lnTo>
                      <a:lnTo>
                        <a:pt x="30" y="10"/>
                      </a:lnTo>
                      <a:lnTo>
                        <a:pt x="29" y="7"/>
                      </a:lnTo>
                      <a:close/>
                      <a:moveTo>
                        <a:pt x="42" y="180"/>
                      </a:moveTo>
                      <a:lnTo>
                        <a:pt x="48" y="176"/>
                      </a:lnTo>
                      <a:lnTo>
                        <a:pt x="62" y="168"/>
                      </a:lnTo>
                      <a:lnTo>
                        <a:pt x="62" y="165"/>
                      </a:lnTo>
                      <a:lnTo>
                        <a:pt x="62" y="163"/>
                      </a:lnTo>
                      <a:lnTo>
                        <a:pt x="62" y="160"/>
                      </a:lnTo>
                      <a:lnTo>
                        <a:pt x="58" y="163"/>
                      </a:lnTo>
                      <a:lnTo>
                        <a:pt x="45" y="171"/>
                      </a:lnTo>
                      <a:lnTo>
                        <a:pt x="42" y="175"/>
                      </a:lnTo>
                      <a:lnTo>
                        <a:pt x="42" y="176"/>
                      </a:lnTo>
                      <a:lnTo>
                        <a:pt x="42" y="180"/>
                      </a:lnTo>
                      <a:close/>
                    </a:path>
                  </a:pathLst>
                </a:custGeom>
                <a:solidFill>
                  <a:srgbClr val="F5F5F5"/>
                </a:solidFill>
                <a:ln w="9525">
                  <a:noFill/>
                  <a:round/>
                  <a:headEnd/>
                  <a:tailEnd/>
                </a:ln>
              </p:spPr>
              <p:txBody>
                <a:bodyPr/>
                <a:lstStyle/>
                <a:p>
                  <a:endParaRPr lang="en-US"/>
                </a:p>
              </p:txBody>
            </p:sp>
            <p:sp>
              <p:nvSpPr>
                <p:cNvPr id="37596" name="Freeform 1151"/>
                <p:cNvSpPr>
                  <a:spLocks noEditPoints="1"/>
                </p:cNvSpPr>
                <p:nvPr/>
              </p:nvSpPr>
              <p:spPr bwMode="auto">
                <a:xfrm>
                  <a:off x="1849" y="2057"/>
                  <a:ext cx="62" cy="168"/>
                </a:xfrm>
                <a:custGeom>
                  <a:avLst/>
                  <a:gdLst>
                    <a:gd name="T0" fmla="*/ 30 w 62"/>
                    <a:gd name="T1" fmla="*/ 5 h 168"/>
                    <a:gd name="T2" fmla="*/ 14 w 62"/>
                    <a:gd name="T3" fmla="*/ 0 h 168"/>
                    <a:gd name="T4" fmla="*/ 0 w 62"/>
                    <a:gd name="T5" fmla="*/ 0 h 168"/>
                    <a:gd name="T6" fmla="*/ 4 w 62"/>
                    <a:gd name="T7" fmla="*/ 0 h 168"/>
                    <a:gd name="T8" fmla="*/ 4 w 62"/>
                    <a:gd name="T9" fmla="*/ 3 h 168"/>
                    <a:gd name="T10" fmla="*/ 4 w 62"/>
                    <a:gd name="T11" fmla="*/ 5 h 168"/>
                    <a:gd name="T12" fmla="*/ 14 w 62"/>
                    <a:gd name="T13" fmla="*/ 5 h 168"/>
                    <a:gd name="T14" fmla="*/ 29 w 62"/>
                    <a:gd name="T15" fmla="*/ 10 h 168"/>
                    <a:gd name="T16" fmla="*/ 34 w 62"/>
                    <a:gd name="T17" fmla="*/ 13 h 168"/>
                    <a:gd name="T18" fmla="*/ 34 w 62"/>
                    <a:gd name="T19" fmla="*/ 10 h 168"/>
                    <a:gd name="T20" fmla="*/ 34 w 62"/>
                    <a:gd name="T21" fmla="*/ 8 h 168"/>
                    <a:gd name="T22" fmla="*/ 30 w 62"/>
                    <a:gd name="T23" fmla="*/ 8 h 168"/>
                    <a:gd name="T24" fmla="*/ 30 w 62"/>
                    <a:gd name="T25" fmla="*/ 5 h 168"/>
                    <a:gd name="T26" fmla="*/ 42 w 62"/>
                    <a:gd name="T27" fmla="*/ 168 h 168"/>
                    <a:gd name="T28" fmla="*/ 45 w 62"/>
                    <a:gd name="T29" fmla="*/ 164 h 168"/>
                    <a:gd name="T30" fmla="*/ 58 w 62"/>
                    <a:gd name="T31" fmla="*/ 156 h 168"/>
                    <a:gd name="T32" fmla="*/ 62 w 62"/>
                    <a:gd name="T33" fmla="*/ 153 h 168"/>
                    <a:gd name="T34" fmla="*/ 62 w 62"/>
                    <a:gd name="T35" fmla="*/ 149 h 168"/>
                    <a:gd name="T36" fmla="*/ 62 w 62"/>
                    <a:gd name="T37" fmla="*/ 148 h 168"/>
                    <a:gd name="T38" fmla="*/ 62 w 62"/>
                    <a:gd name="T39" fmla="*/ 144 h 168"/>
                    <a:gd name="T40" fmla="*/ 57 w 62"/>
                    <a:gd name="T41" fmla="*/ 149 h 168"/>
                    <a:gd name="T42" fmla="*/ 43 w 62"/>
                    <a:gd name="T43" fmla="*/ 161 h 168"/>
                    <a:gd name="T44" fmla="*/ 39 w 62"/>
                    <a:gd name="T45" fmla="*/ 163 h 168"/>
                    <a:gd name="T46" fmla="*/ 39 w 62"/>
                    <a:gd name="T47" fmla="*/ 164 h 168"/>
                    <a:gd name="T48" fmla="*/ 42 w 62"/>
                    <a:gd name="T49" fmla="*/ 164 h 168"/>
                    <a:gd name="T50" fmla="*/ 42 w 62"/>
                    <a:gd name="T51" fmla="*/ 168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68"/>
                    <a:gd name="T80" fmla="*/ 62 w 62"/>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68">
                      <a:moveTo>
                        <a:pt x="30" y="5"/>
                      </a:moveTo>
                      <a:lnTo>
                        <a:pt x="14" y="0"/>
                      </a:lnTo>
                      <a:lnTo>
                        <a:pt x="0" y="0"/>
                      </a:lnTo>
                      <a:lnTo>
                        <a:pt x="4" y="0"/>
                      </a:lnTo>
                      <a:lnTo>
                        <a:pt x="4" y="3"/>
                      </a:lnTo>
                      <a:lnTo>
                        <a:pt x="4" y="5"/>
                      </a:lnTo>
                      <a:lnTo>
                        <a:pt x="14" y="5"/>
                      </a:lnTo>
                      <a:lnTo>
                        <a:pt x="29" y="10"/>
                      </a:lnTo>
                      <a:lnTo>
                        <a:pt x="34" y="13"/>
                      </a:lnTo>
                      <a:lnTo>
                        <a:pt x="34" y="10"/>
                      </a:lnTo>
                      <a:lnTo>
                        <a:pt x="34" y="8"/>
                      </a:lnTo>
                      <a:lnTo>
                        <a:pt x="30" y="8"/>
                      </a:lnTo>
                      <a:lnTo>
                        <a:pt x="30" y="5"/>
                      </a:lnTo>
                      <a:close/>
                      <a:moveTo>
                        <a:pt x="42" y="168"/>
                      </a:moveTo>
                      <a:lnTo>
                        <a:pt x="45" y="164"/>
                      </a:lnTo>
                      <a:lnTo>
                        <a:pt x="58" y="156"/>
                      </a:lnTo>
                      <a:lnTo>
                        <a:pt x="62" y="153"/>
                      </a:lnTo>
                      <a:lnTo>
                        <a:pt x="62" y="149"/>
                      </a:lnTo>
                      <a:lnTo>
                        <a:pt x="62" y="148"/>
                      </a:lnTo>
                      <a:lnTo>
                        <a:pt x="62" y="144"/>
                      </a:lnTo>
                      <a:lnTo>
                        <a:pt x="57" y="149"/>
                      </a:lnTo>
                      <a:lnTo>
                        <a:pt x="43" y="161"/>
                      </a:lnTo>
                      <a:lnTo>
                        <a:pt x="39" y="163"/>
                      </a:lnTo>
                      <a:lnTo>
                        <a:pt x="39" y="164"/>
                      </a:lnTo>
                      <a:lnTo>
                        <a:pt x="42" y="164"/>
                      </a:lnTo>
                      <a:lnTo>
                        <a:pt x="42" y="168"/>
                      </a:lnTo>
                      <a:close/>
                    </a:path>
                  </a:pathLst>
                </a:custGeom>
                <a:solidFill>
                  <a:srgbClr val="F5F5F5"/>
                </a:solidFill>
                <a:ln w="9525">
                  <a:noFill/>
                  <a:round/>
                  <a:headEnd/>
                  <a:tailEnd/>
                </a:ln>
              </p:spPr>
              <p:txBody>
                <a:bodyPr/>
                <a:lstStyle/>
                <a:p>
                  <a:endParaRPr lang="en-US"/>
                </a:p>
              </p:txBody>
            </p:sp>
            <p:sp>
              <p:nvSpPr>
                <p:cNvPr id="37597" name="Freeform 1152"/>
                <p:cNvSpPr>
                  <a:spLocks noEditPoints="1"/>
                </p:cNvSpPr>
                <p:nvPr/>
              </p:nvSpPr>
              <p:spPr bwMode="auto">
                <a:xfrm>
                  <a:off x="1853" y="2062"/>
                  <a:ext cx="58" cy="158"/>
                </a:xfrm>
                <a:custGeom>
                  <a:avLst/>
                  <a:gdLst>
                    <a:gd name="T0" fmla="*/ 30 w 58"/>
                    <a:gd name="T1" fmla="*/ 8 h 158"/>
                    <a:gd name="T2" fmla="*/ 25 w 58"/>
                    <a:gd name="T3" fmla="*/ 5 h 158"/>
                    <a:gd name="T4" fmla="*/ 10 w 58"/>
                    <a:gd name="T5" fmla="*/ 0 h 158"/>
                    <a:gd name="T6" fmla="*/ 0 w 58"/>
                    <a:gd name="T7" fmla="*/ 0 h 158"/>
                    <a:gd name="T8" fmla="*/ 1 w 58"/>
                    <a:gd name="T9" fmla="*/ 0 h 158"/>
                    <a:gd name="T10" fmla="*/ 1 w 58"/>
                    <a:gd name="T11" fmla="*/ 3 h 158"/>
                    <a:gd name="T12" fmla="*/ 1 w 58"/>
                    <a:gd name="T13" fmla="*/ 5 h 158"/>
                    <a:gd name="T14" fmla="*/ 8 w 58"/>
                    <a:gd name="T15" fmla="*/ 5 h 158"/>
                    <a:gd name="T16" fmla="*/ 21 w 58"/>
                    <a:gd name="T17" fmla="*/ 10 h 158"/>
                    <a:gd name="T18" fmla="*/ 33 w 58"/>
                    <a:gd name="T19" fmla="*/ 15 h 158"/>
                    <a:gd name="T20" fmla="*/ 33 w 58"/>
                    <a:gd name="T21" fmla="*/ 13 h 158"/>
                    <a:gd name="T22" fmla="*/ 33 w 58"/>
                    <a:gd name="T23" fmla="*/ 10 h 158"/>
                    <a:gd name="T24" fmla="*/ 30 w 58"/>
                    <a:gd name="T25" fmla="*/ 10 h 158"/>
                    <a:gd name="T26" fmla="*/ 30 w 58"/>
                    <a:gd name="T27" fmla="*/ 8 h 158"/>
                    <a:gd name="T28" fmla="*/ 35 w 58"/>
                    <a:gd name="T29" fmla="*/ 158 h 158"/>
                    <a:gd name="T30" fmla="*/ 39 w 58"/>
                    <a:gd name="T31" fmla="*/ 156 h 158"/>
                    <a:gd name="T32" fmla="*/ 53 w 58"/>
                    <a:gd name="T33" fmla="*/ 144 h 158"/>
                    <a:gd name="T34" fmla="*/ 58 w 58"/>
                    <a:gd name="T35" fmla="*/ 139 h 158"/>
                    <a:gd name="T36" fmla="*/ 58 w 58"/>
                    <a:gd name="T37" fmla="*/ 138 h 158"/>
                    <a:gd name="T38" fmla="*/ 54 w 58"/>
                    <a:gd name="T39" fmla="*/ 138 h 158"/>
                    <a:gd name="T40" fmla="*/ 54 w 58"/>
                    <a:gd name="T41" fmla="*/ 134 h 158"/>
                    <a:gd name="T42" fmla="*/ 54 w 58"/>
                    <a:gd name="T43" fmla="*/ 133 h 158"/>
                    <a:gd name="T44" fmla="*/ 49 w 58"/>
                    <a:gd name="T45" fmla="*/ 143 h 158"/>
                    <a:gd name="T46" fmla="*/ 38 w 58"/>
                    <a:gd name="T47" fmla="*/ 153 h 158"/>
                    <a:gd name="T48" fmla="*/ 35 w 58"/>
                    <a:gd name="T49" fmla="*/ 153 h 158"/>
                    <a:gd name="T50" fmla="*/ 35 w 58"/>
                    <a:gd name="T51" fmla="*/ 156 h 158"/>
                    <a:gd name="T52" fmla="*/ 35 w 58"/>
                    <a:gd name="T53" fmla="*/ 158 h 1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158"/>
                    <a:gd name="T83" fmla="*/ 58 w 58"/>
                    <a:gd name="T84" fmla="*/ 158 h 1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158">
                      <a:moveTo>
                        <a:pt x="30" y="8"/>
                      </a:moveTo>
                      <a:lnTo>
                        <a:pt x="25" y="5"/>
                      </a:lnTo>
                      <a:lnTo>
                        <a:pt x="10" y="0"/>
                      </a:lnTo>
                      <a:lnTo>
                        <a:pt x="0" y="0"/>
                      </a:lnTo>
                      <a:lnTo>
                        <a:pt x="1" y="0"/>
                      </a:lnTo>
                      <a:lnTo>
                        <a:pt x="1" y="3"/>
                      </a:lnTo>
                      <a:lnTo>
                        <a:pt x="1" y="5"/>
                      </a:lnTo>
                      <a:lnTo>
                        <a:pt x="8" y="5"/>
                      </a:lnTo>
                      <a:lnTo>
                        <a:pt x="21" y="10"/>
                      </a:lnTo>
                      <a:lnTo>
                        <a:pt x="33" y="15"/>
                      </a:lnTo>
                      <a:lnTo>
                        <a:pt x="33" y="13"/>
                      </a:lnTo>
                      <a:lnTo>
                        <a:pt x="33" y="10"/>
                      </a:lnTo>
                      <a:lnTo>
                        <a:pt x="30" y="10"/>
                      </a:lnTo>
                      <a:lnTo>
                        <a:pt x="30" y="8"/>
                      </a:lnTo>
                      <a:close/>
                      <a:moveTo>
                        <a:pt x="35" y="158"/>
                      </a:moveTo>
                      <a:lnTo>
                        <a:pt x="39" y="156"/>
                      </a:lnTo>
                      <a:lnTo>
                        <a:pt x="53" y="144"/>
                      </a:lnTo>
                      <a:lnTo>
                        <a:pt x="58" y="139"/>
                      </a:lnTo>
                      <a:lnTo>
                        <a:pt x="58" y="138"/>
                      </a:lnTo>
                      <a:lnTo>
                        <a:pt x="54" y="138"/>
                      </a:lnTo>
                      <a:lnTo>
                        <a:pt x="54" y="134"/>
                      </a:lnTo>
                      <a:lnTo>
                        <a:pt x="54" y="133"/>
                      </a:lnTo>
                      <a:lnTo>
                        <a:pt x="49" y="143"/>
                      </a:lnTo>
                      <a:lnTo>
                        <a:pt x="38" y="153"/>
                      </a:lnTo>
                      <a:lnTo>
                        <a:pt x="35" y="153"/>
                      </a:lnTo>
                      <a:lnTo>
                        <a:pt x="35" y="156"/>
                      </a:lnTo>
                      <a:lnTo>
                        <a:pt x="35" y="158"/>
                      </a:lnTo>
                      <a:close/>
                    </a:path>
                  </a:pathLst>
                </a:custGeom>
                <a:solidFill>
                  <a:srgbClr val="F6F6F6"/>
                </a:solidFill>
                <a:ln w="9525">
                  <a:noFill/>
                  <a:round/>
                  <a:headEnd/>
                  <a:tailEnd/>
                </a:ln>
              </p:spPr>
              <p:txBody>
                <a:bodyPr/>
                <a:lstStyle/>
                <a:p>
                  <a:endParaRPr lang="en-US"/>
                </a:p>
              </p:txBody>
            </p:sp>
            <p:sp>
              <p:nvSpPr>
                <p:cNvPr id="37598" name="Freeform 1153"/>
                <p:cNvSpPr>
                  <a:spLocks noEditPoints="1"/>
                </p:cNvSpPr>
                <p:nvPr/>
              </p:nvSpPr>
              <p:spPr bwMode="auto">
                <a:xfrm>
                  <a:off x="1854" y="2067"/>
                  <a:ext cx="53" cy="148"/>
                </a:xfrm>
                <a:custGeom>
                  <a:avLst/>
                  <a:gdLst>
                    <a:gd name="T0" fmla="*/ 32 w 53"/>
                    <a:gd name="T1" fmla="*/ 10 h 148"/>
                    <a:gd name="T2" fmla="*/ 20 w 53"/>
                    <a:gd name="T3" fmla="*/ 5 h 148"/>
                    <a:gd name="T4" fmla="*/ 7 w 53"/>
                    <a:gd name="T5" fmla="*/ 0 h 148"/>
                    <a:gd name="T6" fmla="*/ 0 w 53"/>
                    <a:gd name="T7" fmla="*/ 0 h 148"/>
                    <a:gd name="T8" fmla="*/ 0 w 53"/>
                    <a:gd name="T9" fmla="*/ 3 h 148"/>
                    <a:gd name="T10" fmla="*/ 4 w 53"/>
                    <a:gd name="T11" fmla="*/ 3 h 148"/>
                    <a:gd name="T12" fmla="*/ 4 w 53"/>
                    <a:gd name="T13" fmla="*/ 5 h 148"/>
                    <a:gd name="T14" fmla="*/ 7 w 53"/>
                    <a:gd name="T15" fmla="*/ 5 h 148"/>
                    <a:gd name="T16" fmla="*/ 19 w 53"/>
                    <a:gd name="T17" fmla="*/ 10 h 148"/>
                    <a:gd name="T18" fmla="*/ 34 w 53"/>
                    <a:gd name="T19" fmla="*/ 18 h 148"/>
                    <a:gd name="T20" fmla="*/ 34 w 53"/>
                    <a:gd name="T21" fmla="*/ 15 h 148"/>
                    <a:gd name="T22" fmla="*/ 34 w 53"/>
                    <a:gd name="T23" fmla="*/ 13 h 148"/>
                    <a:gd name="T24" fmla="*/ 32 w 53"/>
                    <a:gd name="T25" fmla="*/ 13 h 148"/>
                    <a:gd name="T26" fmla="*/ 32 w 53"/>
                    <a:gd name="T27" fmla="*/ 10 h 148"/>
                    <a:gd name="T28" fmla="*/ 34 w 53"/>
                    <a:gd name="T29" fmla="*/ 148 h 148"/>
                    <a:gd name="T30" fmla="*/ 37 w 53"/>
                    <a:gd name="T31" fmla="*/ 148 h 148"/>
                    <a:gd name="T32" fmla="*/ 48 w 53"/>
                    <a:gd name="T33" fmla="*/ 138 h 148"/>
                    <a:gd name="T34" fmla="*/ 53 w 53"/>
                    <a:gd name="T35" fmla="*/ 128 h 148"/>
                    <a:gd name="T36" fmla="*/ 53 w 53"/>
                    <a:gd name="T37" fmla="*/ 126 h 148"/>
                    <a:gd name="T38" fmla="*/ 53 w 53"/>
                    <a:gd name="T39" fmla="*/ 123 h 148"/>
                    <a:gd name="T40" fmla="*/ 53 w 53"/>
                    <a:gd name="T41" fmla="*/ 119 h 148"/>
                    <a:gd name="T42" fmla="*/ 53 w 53"/>
                    <a:gd name="T43" fmla="*/ 123 h 148"/>
                    <a:gd name="T44" fmla="*/ 43 w 53"/>
                    <a:gd name="T45" fmla="*/ 133 h 148"/>
                    <a:gd name="T46" fmla="*/ 34 w 53"/>
                    <a:gd name="T47" fmla="*/ 143 h 148"/>
                    <a:gd name="T48" fmla="*/ 34 w 53"/>
                    <a:gd name="T49" fmla="*/ 146 h 148"/>
                    <a:gd name="T50" fmla="*/ 34 w 53"/>
                    <a:gd name="T51" fmla="*/ 148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148"/>
                    <a:gd name="T80" fmla="*/ 53 w 53"/>
                    <a:gd name="T81" fmla="*/ 148 h 1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148">
                      <a:moveTo>
                        <a:pt x="32" y="10"/>
                      </a:moveTo>
                      <a:lnTo>
                        <a:pt x="20" y="5"/>
                      </a:lnTo>
                      <a:lnTo>
                        <a:pt x="7" y="0"/>
                      </a:lnTo>
                      <a:lnTo>
                        <a:pt x="0" y="0"/>
                      </a:lnTo>
                      <a:lnTo>
                        <a:pt x="0" y="3"/>
                      </a:lnTo>
                      <a:lnTo>
                        <a:pt x="4" y="3"/>
                      </a:lnTo>
                      <a:lnTo>
                        <a:pt x="4" y="5"/>
                      </a:lnTo>
                      <a:lnTo>
                        <a:pt x="7" y="5"/>
                      </a:lnTo>
                      <a:lnTo>
                        <a:pt x="19" y="10"/>
                      </a:lnTo>
                      <a:lnTo>
                        <a:pt x="34" y="18"/>
                      </a:lnTo>
                      <a:lnTo>
                        <a:pt x="34" y="15"/>
                      </a:lnTo>
                      <a:lnTo>
                        <a:pt x="34" y="13"/>
                      </a:lnTo>
                      <a:lnTo>
                        <a:pt x="32" y="13"/>
                      </a:lnTo>
                      <a:lnTo>
                        <a:pt x="32" y="10"/>
                      </a:lnTo>
                      <a:close/>
                      <a:moveTo>
                        <a:pt x="34" y="148"/>
                      </a:moveTo>
                      <a:lnTo>
                        <a:pt x="37" y="148"/>
                      </a:lnTo>
                      <a:lnTo>
                        <a:pt x="48" y="138"/>
                      </a:lnTo>
                      <a:lnTo>
                        <a:pt x="53" y="128"/>
                      </a:lnTo>
                      <a:lnTo>
                        <a:pt x="53" y="126"/>
                      </a:lnTo>
                      <a:lnTo>
                        <a:pt x="53" y="123"/>
                      </a:lnTo>
                      <a:lnTo>
                        <a:pt x="53" y="119"/>
                      </a:lnTo>
                      <a:lnTo>
                        <a:pt x="53" y="123"/>
                      </a:lnTo>
                      <a:lnTo>
                        <a:pt x="43" y="133"/>
                      </a:lnTo>
                      <a:lnTo>
                        <a:pt x="34" y="143"/>
                      </a:lnTo>
                      <a:lnTo>
                        <a:pt x="34" y="146"/>
                      </a:lnTo>
                      <a:lnTo>
                        <a:pt x="34" y="148"/>
                      </a:lnTo>
                      <a:close/>
                    </a:path>
                  </a:pathLst>
                </a:custGeom>
                <a:solidFill>
                  <a:srgbClr val="F6F6F6"/>
                </a:solidFill>
                <a:ln w="9525">
                  <a:noFill/>
                  <a:round/>
                  <a:headEnd/>
                  <a:tailEnd/>
                </a:ln>
              </p:spPr>
              <p:txBody>
                <a:bodyPr/>
                <a:lstStyle/>
                <a:p>
                  <a:endParaRPr lang="en-US"/>
                </a:p>
              </p:txBody>
            </p:sp>
            <p:sp>
              <p:nvSpPr>
                <p:cNvPr id="37599" name="Freeform 1154"/>
                <p:cNvSpPr>
                  <a:spLocks noEditPoints="1"/>
                </p:cNvSpPr>
                <p:nvPr/>
              </p:nvSpPr>
              <p:spPr bwMode="auto">
                <a:xfrm>
                  <a:off x="1858" y="2072"/>
                  <a:ext cx="49" cy="138"/>
                </a:xfrm>
                <a:custGeom>
                  <a:avLst/>
                  <a:gdLst>
                    <a:gd name="T0" fmla="*/ 30 w 49"/>
                    <a:gd name="T1" fmla="*/ 13 h 138"/>
                    <a:gd name="T2" fmla="*/ 15 w 49"/>
                    <a:gd name="T3" fmla="*/ 5 h 138"/>
                    <a:gd name="T4" fmla="*/ 3 w 49"/>
                    <a:gd name="T5" fmla="*/ 0 h 138"/>
                    <a:gd name="T6" fmla="*/ 0 w 49"/>
                    <a:gd name="T7" fmla="*/ 0 h 138"/>
                    <a:gd name="T8" fmla="*/ 0 w 49"/>
                    <a:gd name="T9" fmla="*/ 3 h 138"/>
                    <a:gd name="T10" fmla="*/ 0 w 49"/>
                    <a:gd name="T11" fmla="*/ 5 h 138"/>
                    <a:gd name="T12" fmla="*/ 3 w 49"/>
                    <a:gd name="T13" fmla="*/ 5 h 138"/>
                    <a:gd name="T14" fmla="*/ 15 w 49"/>
                    <a:gd name="T15" fmla="*/ 10 h 138"/>
                    <a:gd name="T16" fmla="*/ 25 w 49"/>
                    <a:gd name="T17" fmla="*/ 15 h 138"/>
                    <a:gd name="T18" fmla="*/ 33 w 49"/>
                    <a:gd name="T19" fmla="*/ 23 h 138"/>
                    <a:gd name="T20" fmla="*/ 33 w 49"/>
                    <a:gd name="T21" fmla="*/ 20 h 138"/>
                    <a:gd name="T22" fmla="*/ 33 w 49"/>
                    <a:gd name="T23" fmla="*/ 18 h 138"/>
                    <a:gd name="T24" fmla="*/ 33 w 49"/>
                    <a:gd name="T25" fmla="*/ 15 h 138"/>
                    <a:gd name="T26" fmla="*/ 30 w 49"/>
                    <a:gd name="T27" fmla="*/ 15 h 138"/>
                    <a:gd name="T28" fmla="*/ 30 w 49"/>
                    <a:gd name="T29" fmla="*/ 13 h 138"/>
                    <a:gd name="T30" fmla="*/ 30 w 49"/>
                    <a:gd name="T31" fmla="*/ 138 h 138"/>
                    <a:gd name="T32" fmla="*/ 39 w 49"/>
                    <a:gd name="T33" fmla="*/ 128 h 138"/>
                    <a:gd name="T34" fmla="*/ 49 w 49"/>
                    <a:gd name="T35" fmla="*/ 118 h 138"/>
                    <a:gd name="T36" fmla="*/ 49 w 49"/>
                    <a:gd name="T37" fmla="*/ 114 h 138"/>
                    <a:gd name="T38" fmla="*/ 49 w 49"/>
                    <a:gd name="T39" fmla="*/ 113 h 138"/>
                    <a:gd name="T40" fmla="*/ 49 w 49"/>
                    <a:gd name="T41" fmla="*/ 109 h 138"/>
                    <a:gd name="T42" fmla="*/ 49 w 49"/>
                    <a:gd name="T43" fmla="*/ 108 h 138"/>
                    <a:gd name="T44" fmla="*/ 49 w 49"/>
                    <a:gd name="T45" fmla="*/ 104 h 138"/>
                    <a:gd name="T46" fmla="*/ 44 w 49"/>
                    <a:gd name="T47" fmla="*/ 114 h 138"/>
                    <a:gd name="T48" fmla="*/ 36 w 49"/>
                    <a:gd name="T49" fmla="*/ 124 h 138"/>
                    <a:gd name="T50" fmla="*/ 30 w 49"/>
                    <a:gd name="T51" fmla="*/ 129 h 138"/>
                    <a:gd name="T52" fmla="*/ 30 w 49"/>
                    <a:gd name="T53" fmla="*/ 133 h 138"/>
                    <a:gd name="T54" fmla="*/ 30 w 49"/>
                    <a:gd name="T55" fmla="*/ 134 h 138"/>
                    <a:gd name="T56" fmla="*/ 30 w 49"/>
                    <a:gd name="T57" fmla="*/ 138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38"/>
                    <a:gd name="T89" fmla="*/ 49 w 49"/>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38">
                      <a:moveTo>
                        <a:pt x="30" y="13"/>
                      </a:moveTo>
                      <a:lnTo>
                        <a:pt x="15" y="5"/>
                      </a:lnTo>
                      <a:lnTo>
                        <a:pt x="3" y="0"/>
                      </a:lnTo>
                      <a:lnTo>
                        <a:pt x="0" y="0"/>
                      </a:lnTo>
                      <a:lnTo>
                        <a:pt x="0" y="3"/>
                      </a:lnTo>
                      <a:lnTo>
                        <a:pt x="0" y="5"/>
                      </a:lnTo>
                      <a:lnTo>
                        <a:pt x="3" y="5"/>
                      </a:lnTo>
                      <a:lnTo>
                        <a:pt x="15" y="10"/>
                      </a:lnTo>
                      <a:lnTo>
                        <a:pt x="25" y="15"/>
                      </a:lnTo>
                      <a:lnTo>
                        <a:pt x="33" y="23"/>
                      </a:lnTo>
                      <a:lnTo>
                        <a:pt x="33" y="20"/>
                      </a:lnTo>
                      <a:lnTo>
                        <a:pt x="33" y="18"/>
                      </a:lnTo>
                      <a:lnTo>
                        <a:pt x="33" y="15"/>
                      </a:lnTo>
                      <a:lnTo>
                        <a:pt x="30" y="15"/>
                      </a:lnTo>
                      <a:lnTo>
                        <a:pt x="30" y="13"/>
                      </a:lnTo>
                      <a:close/>
                      <a:moveTo>
                        <a:pt x="30" y="138"/>
                      </a:moveTo>
                      <a:lnTo>
                        <a:pt x="39" y="128"/>
                      </a:lnTo>
                      <a:lnTo>
                        <a:pt x="49" y="118"/>
                      </a:lnTo>
                      <a:lnTo>
                        <a:pt x="49" y="114"/>
                      </a:lnTo>
                      <a:lnTo>
                        <a:pt x="49" y="113"/>
                      </a:lnTo>
                      <a:lnTo>
                        <a:pt x="49" y="109"/>
                      </a:lnTo>
                      <a:lnTo>
                        <a:pt x="49" y="108"/>
                      </a:lnTo>
                      <a:lnTo>
                        <a:pt x="49" y="104"/>
                      </a:lnTo>
                      <a:lnTo>
                        <a:pt x="44" y="114"/>
                      </a:lnTo>
                      <a:lnTo>
                        <a:pt x="36" y="124"/>
                      </a:lnTo>
                      <a:lnTo>
                        <a:pt x="30" y="129"/>
                      </a:lnTo>
                      <a:lnTo>
                        <a:pt x="30" y="133"/>
                      </a:lnTo>
                      <a:lnTo>
                        <a:pt x="30" y="134"/>
                      </a:lnTo>
                      <a:lnTo>
                        <a:pt x="30" y="138"/>
                      </a:lnTo>
                      <a:close/>
                    </a:path>
                  </a:pathLst>
                </a:custGeom>
                <a:solidFill>
                  <a:srgbClr val="F7F7F7"/>
                </a:solidFill>
                <a:ln w="9525">
                  <a:noFill/>
                  <a:round/>
                  <a:headEnd/>
                  <a:tailEnd/>
                </a:ln>
              </p:spPr>
              <p:txBody>
                <a:bodyPr/>
                <a:lstStyle/>
                <a:p>
                  <a:endParaRPr lang="en-US"/>
                </a:p>
              </p:txBody>
            </p:sp>
            <p:sp>
              <p:nvSpPr>
                <p:cNvPr id="37600" name="Freeform 1155"/>
                <p:cNvSpPr>
                  <a:spLocks noEditPoints="1"/>
                </p:cNvSpPr>
                <p:nvPr/>
              </p:nvSpPr>
              <p:spPr bwMode="auto">
                <a:xfrm>
                  <a:off x="1861" y="2077"/>
                  <a:ext cx="46" cy="124"/>
                </a:xfrm>
                <a:custGeom>
                  <a:avLst/>
                  <a:gdLst>
                    <a:gd name="T0" fmla="*/ 30 w 46"/>
                    <a:gd name="T1" fmla="*/ 18 h 124"/>
                    <a:gd name="T2" fmla="*/ 22 w 46"/>
                    <a:gd name="T3" fmla="*/ 10 h 124"/>
                    <a:gd name="T4" fmla="*/ 12 w 46"/>
                    <a:gd name="T5" fmla="*/ 5 h 124"/>
                    <a:gd name="T6" fmla="*/ 0 w 46"/>
                    <a:gd name="T7" fmla="*/ 0 h 124"/>
                    <a:gd name="T8" fmla="*/ 0 w 46"/>
                    <a:gd name="T9" fmla="*/ 3 h 124"/>
                    <a:gd name="T10" fmla="*/ 0 w 46"/>
                    <a:gd name="T11" fmla="*/ 5 h 124"/>
                    <a:gd name="T12" fmla="*/ 8 w 46"/>
                    <a:gd name="T13" fmla="*/ 10 h 124"/>
                    <a:gd name="T14" fmla="*/ 18 w 46"/>
                    <a:gd name="T15" fmla="*/ 15 h 124"/>
                    <a:gd name="T16" fmla="*/ 30 w 46"/>
                    <a:gd name="T17" fmla="*/ 23 h 124"/>
                    <a:gd name="T18" fmla="*/ 31 w 46"/>
                    <a:gd name="T19" fmla="*/ 28 h 124"/>
                    <a:gd name="T20" fmla="*/ 31 w 46"/>
                    <a:gd name="T21" fmla="*/ 25 h 124"/>
                    <a:gd name="T22" fmla="*/ 31 w 46"/>
                    <a:gd name="T23" fmla="*/ 23 h 124"/>
                    <a:gd name="T24" fmla="*/ 31 w 46"/>
                    <a:gd name="T25" fmla="*/ 20 h 124"/>
                    <a:gd name="T26" fmla="*/ 30 w 46"/>
                    <a:gd name="T27" fmla="*/ 18 h 124"/>
                    <a:gd name="T28" fmla="*/ 27 w 46"/>
                    <a:gd name="T29" fmla="*/ 124 h 124"/>
                    <a:gd name="T30" fmla="*/ 33 w 46"/>
                    <a:gd name="T31" fmla="*/ 119 h 124"/>
                    <a:gd name="T32" fmla="*/ 41 w 46"/>
                    <a:gd name="T33" fmla="*/ 109 h 124"/>
                    <a:gd name="T34" fmla="*/ 46 w 46"/>
                    <a:gd name="T35" fmla="*/ 99 h 124"/>
                    <a:gd name="T36" fmla="*/ 46 w 46"/>
                    <a:gd name="T37" fmla="*/ 98 h 124"/>
                    <a:gd name="T38" fmla="*/ 46 w 46"/>
                    <a:gd name="T39" fmla="*/ 96 h 124"/>
                    <a:gd name="T40" fmla="*/ 46 w 46"/>
                    <a:gd name="T41" fmla="*/ 93 h 124"/>
                    <a:gd name="T42" fmla="*/ 45 w 46"/>
                    <a:gd name="T43" fmla="*/ 90 h 124"/>
                    <a:gd name="T44" fmla="*/ 45 w 46"/>
                    <a:gd name="T45" fmla="*/ 96 h 124"/>
                    <a:gd name="T46" fmla="*/ 36 w 46"/>
                    <a:gd name="T47" fmla="*/ 104 h 124"/>
                    <a:gd name="T48" fmla="*/ 30 w 46"/>
                    <a:gd name="T49" fmla="*/ 116 h 124"/>
                    <a:gd name="T50" fmla="*/ 25 w 46"/>
                    <a:gd name="T51" fmla="*/ 119 h 124"/>
                    <a:gd name="T52" fmla="*/ 25 w 46"/>
                    <a:gd name="T53" fmla="*/ 123 h 124"/>
                    <a:gd name="T54" fmla="*/ 27 w 46"/>
                    <a:gd name="T55" fmla="*/ 124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124"/>
                    <a:gd name="T86" fmla="*/ 46 w 4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124">
                      <a:moveTo>
                        <a:pt x="30" y="18"/>
                      </a:moveTo>
                      <a:lnTo>
                        <a:pt x="22" y="10"/>
                      </a:lnTo>
                      <a:lnTo>
                        <a:pt x="12" y="5"/>
                      </a:lnTo>
                      <a:lnTo>
                        <a:pt x="0" y="0"/>
                      </a:lnTo>
                      <a:lnTo>
                        <a:pt x="0" y="3"/>
                      </a:lnTo>
                      <a:lnTo>
                        <a:pt x="0" y="5"/>
                      </a:lnTo>
                      <a:lnTo>
                        <a:pt x="8" y="10"/>
                      </a:lnTo>
                      <a:lnTo>
                        <a:pt x="18" y="15"/>
                      </a:lnTo>
                      <a:lnTo>
                        <a:pt x="30" y="23"/>
                      </a:lnTo>
                      <a:lnTo>
                        <a:pt x="31" y="28"/>
                      </a:lnTo>
                      <a:lnTo>
                        <a:pt x="31" y="25"/>
                      </a:lnTo>
                      <a:lnTo>
                        <a:pt x="31" y="23"/>
                      </a:lnTo>
                      <a:lnTo>
                        <a:pt x="31" y="20"/>
                      </a:lnTo>
                      <a:lnTo>
                        <a:pt x="30" y="18"/>
                      </a:lnTo>
                      <a:close/>
                      <a:moveTo>
                        <a:pt x="27" y="124"/>
                      </a:moveTo>
                      <a:lnTo>
                        <a:pt x="33" y="119"/>
                      </a:lnTo>
                      <a:lnTo>
                        <a:pt x="41" y="109"/>
                      </a:lnTo>
                      <a:lnTo>
                        <a:pt x="46" y="99"/>
                      </a:lnTo>
                      <a:lnTo>
                        <a:pt x="46" y="98"/>
                      </a:lnTo>
                      <a:lnTo>
                        <a:pt x="46" y="96"/>
                      </a:lnTo>
                      <a:lnTo>
                        <a:pt x="46" y="93"/>
                      </a:lnTo>
                      <a:lnTo>
                        <a:pt x="45" y="90"/>
                      </a:lnTo>
                      <a:lnTo>
                        <a:pt x="45" y="96"/>
                      </a:lnTo>
                      <a:lnTo>
                        <a:pt x="36" y="104"/>
                      </a:lnTo>
                      <a:lnTo>
                        <a:pt x="30" y="116"/>
                      </a:lnTo>
                      <a:lnTo>
                        <a:pt x="25" y="119"/>
                      </a:lnTo>
                      <a:lnTo>
                        <a:pt x="25" y="123"/>
                      </a:lnTo>
                      <a:lnTo>
                        <a:pt x="27" y="124"/>
                      </a:lnTo>
                      <a:close/>
                    </a:path>
                  </a:pathLst>
                </a:custGeom>
                <a:solidFill>
                  <a:srgbClr val="F7F7F7"/>
                </a:solidFill>
                <a:ln w="9525">
                  <a:noFill/>
                  <a:round/>
                  <a:headEnd/>
                  <a:tailEnd/>
                </a:ln>
              </p:spPr>
              <p:txBody>
                <a:bodyPr/>
                <a:lstStyle/>
                <a:p>
                  <a:endParaRPr lang="en-US"/>
                </a:p>
              </p:txBody>
            </p:sp>
            <p:sp>
              <p:nvSpPr>
                <p:cNvPr id="37601" name="Freeform 1156"/>
                <p:cNvSpPr>
                  <a:spLocks noEditPoints="1"/>
                </p:cNvSpPr>
                <p:nvPr/>
              </p:nvSpPr>
              <p:spPr bwMode="auto">
                <a:xfrm>
                  <a:off x="1861" y="2082"/>
                  <a:ext cx="45" cy="114"/>
                </a:xfrm>
                <a:custGeom>
                  <a:avLst/>
                  <a:gdLst>
                    <a:gd name="T0" fmla="*/ 31 w 45"/>
                    <a:gd name="T1" fmla="*/ 23 h 114"/>
                    <a:gd name="T2" fmla="*/ 30 w 45"/>
                    <a:gd name="T3" fmla="*/ 18 h 114"/>
                    <a:gd name="T4" fmla="*/ 18 w 45"/>
                    <a:gd name="T5" fmla="*/ 10 h 114"/>
                    <a:gd name="T6" fmla="*/ 8 w 45"/>
                    <a:gd name="T7" fmla="*/ 5 h 114"/>
                    <a:gd name="T8" fmla="*/ 0 w 45"/>
                    <a:gd name="T9" fmla="*/ 0 h 114"/>
                    <a:gd name="T10" fmla="*/ 0 w 45"/>
                    <a:gd name="T11" fmla="*/ 3 h 114"/>
                    <a:gd name="T12" fmla="*/ 2 w 45"/>
                    <a:gd name="T13" fmla="*/ 3 h 114"/>
                    <a:gd name="T14" fmla="*/ 2 w 45"/>
                    <a:gd name="T15" fmla="*/ 5 h 114"/>
                    <a:gd name="T16" fmla="*/ 2 w 45"/>
                    <a:gd name="T17" fmla="*/ 8 h 114"/>
                    <a:gd name="T18" fmla="*/ 7 w 45"/>
                    <a:gd name="T19" fmla="*/ 8 h 114"/>
                    <a:gd name="T20" fmla="*/ 17 w 45"/>
                    <a:gd name="T21" fmla="*/ 15 h 114"/>
                    <a:gd name="T22" fmla="*/ 27 w 45"/>
                    <a:gd name="T23" fmla="*/ 23 h 114"/>
                    <a:gd name="T24" fmla="*/ 33 w 45"/>
                    <a:gd name="T25" fmla="*/ 30 h 114"/>
                    <a:gd name="T26" fmla="*/ 36 w 45"/>
                    <a:gd name="T27" fmla="*/ 35 h 114"/>
                    <a:gd name="T28" fmla="*/ 36 w 45"/>
                    <a:gd name="T29" fmla="*/ 33 h 114"/>
                    <a:gd name="T30" fmla="*/ 33 w 45"/>
                    <a:gd name="T31" fmla="*/ 30 h 114"/>
                    <a:gd name="T32" fmla="*/ 33 w 45"/>
                    <a:gd name="T33" fmla="*/ 28 h 114"/>
                    <a:gd name="T34" fmla="*/ 33 w 45"/>
                    <a:gd name="T35" fmla="*/ 26 h 114"/>
                    <a:gd name="T36" fmla="*/ 33 w 45"/>
                    <a:gd name="T37" fmla="*/ 23 h 114"/>
                    <a:gd name="T38" fmla="*/ 31 w 45"/>
                    <a:gd name="T39" fmla="*/ 23 h 114"/>
                    <a:gd name="T40" fmla="*/ 25 w 45"/>
                    <a:gd name="T41" fmla="*/ 114 h 114"/>
                    <a:gd name="T42" fmla="*/ 30 w 45"/>
                    <a:gd name="T43" fmla="*/ 111 h 114"/>
                    <a:gd name="T44" fmla="*/ 36 w 45"/>
                    <a:gd name="T45" fmla="*/ 99 h 114"/>
                    <a:gd name="T46" fmla="*/ 45 w 45"/>
                    <a:gd name="T47" fmla="*/ 91 h 114"/>
                    <a:gd name="T48" fmla="*/ 45 w 45"/>
                    <a:gd name="T49" fmla="*/ 85 h 114"/>
                    <a:gd name="T50" fmla="*/ 45 w 45"/>
                    <a:gd name="T51" fmla="*/ 83 h 114"/>
                    <a:gd name="T52" fmla="*/ 45 w 45"/>
                    <a:gd name="T53" fmla="*/ 80 h 114"/>
                    <a:gd name="T54" fmla="*/ 45 w 45"/>
                    <a:gd name="T55" fmla="*/ 78 h 114"/>
                    <a:gd name="T56" fmla="*/ 45 w 45"/>
                    <a:gd name="T57" fmla="*/ 75 h 114"/>
                    <a:gd name="T58" fmla="*/ 45 w 45"/>
                    <a:gd name="T59" fmla="*/ 73 h 114"/>
                    <a:gd name="T60" fmla="*/ 45 w 45"/>
                    <a:gd name="T61" fmla="*/ 71 h 114"/>
                    <a:gd name="T62" fmla="*/ 41 w 45"/>
                    <a:gd name="T63" fmla="*/ 78 h 114"/>
                    <a:gd name="T64" fmla="*/ 38 w 45"/>
                    <a:gd name="T65" fmla="*/ 88 h 114"/>
                    <a:gd name="T66" fmla="*/ 33 w 45"/>
                    <a:gd name="T67" fmla="*/ 98 h 114"/>
                    <a:gd name="T68" fmla="*/ 27 w 45"/>
                    <a:gd name="T69" fmla="*/ 108 h 114"/>
                    <a:gd name="T70" fmla="*/ 25 w 45"/>
                    <a:gd name="T71" fmla="*/ 111 h 114"/>
                    <a:gd name="T72" fmla="*/ 25 w 45"/>
                    <a:gd name="T73" fmla="*/ 113 h 114"/>
                    <a:gd name="T74" fmla="*/ 25 w 45"/>
                    <a:gd name="T75" fmla="*/ 114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14"/>
                    <a:gd name="T116" fmla="*/ 45 w 45"/>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14">
                      <a:moveTo>
                        <a:pt x="31" y="23"/>
                      </a:moveTo>
                      <a:lnTo>
                        <a:pt x="30" y="18"/>
                      </a:lnTo>
                      <a:lnTo>
                        <a:pt x="18" y="10"/>
                      </a:lnTo>
                      <a:lnTo>
                        <a:pt x="8" y="5"/>
                      </a:lnTo>
                      <a:lnTo>
                        <a:pt x="0" y="0"/>
                      </a:lnTo>
                      <a:lnTo>
                        <a:pt x="0" y="3"/>
                      </a:lnTo>
                      <a:lnTo>
                        <a:pt x="2" y="3"/>
                      </a:lnTo>
                      <a:lnTo>
                        <a:pt x="2" y="5"/>
                      </a:lnTo>
                      <a:lnTo>
                        <a:pt x="2" y="8"/>
                      </a:lnTo>
                      <a:lnTo>
                        <a:pt x="7" y="8"/>
                      </a:lnTo>
                      <a:lnTo>
                        <a:pt x="17" y="15"/>
                      </a:lnTo>
                      <a:lnTo>
                        <a:pt x="27" y="23"/>
                      </a:lnTo>
                      <a:lnTo>
                        <a:pt x="33" y="30"/>
                      </a:lnTo>
                      <a:lnTo>
                        <a:pt x="36" y="35"/>
                      </a:lnTo>
                      <a:lnTo>
                        <a:pt x="36" y="33"/>
                      </a:lnTo>
                      <a:lnTo>
                        <a:pt x="33" y="30"/>
                      </a:lnTo>
                      <a:lnTo>
                        <a:pt x="33" y="28"/>
                      </a:lnTo>
                      <a:lnTo>
                        <a:pt x="33" y="26"/>
                      </a:lnTo>
                      <a:lnTo>
                        <a:pt x="33" y="23"/>
                      </a:lnTo>
                      <a:lnTo>
                        <a:pt x="31" y="23"/>
                      </a:lnTo>
                      <a:close/>
                      <a:moveTo>
                        <a:pt x="25" y="114"/>
                      </a:moveTo>
                      <a:lnTo>
                        <a:pt x="30" y="111"/>
                      </a:lnTo>
                      <a:lnTo>
                        <a:pt x="36" y="99"/>
                      </a:lnTo>
                      <a:lnTo>
                        <a:pt x="45" y="91"/>
                      </a:lnTo>
                      <a:lnTo>
                        <a:pt x="45" y="85"/>
                      </a:lnTo>
                      <a:lnTo>
                        <a:pt x="45" y="83"/>
                      </a:lnTo>
                      <a:lnTo>
                        <a:pt x="45" y="80"/>
                      </a:lnTo>
                      <a:lnTo>
                        <a:pt x="45" y="78"/>
                      </a:lnTo>
                      <a:lnTo>
                        <a:pt x="45" y="75"/>
                      </a:lnTo>
                      <a:lnTo>
                        <a:pt x="45" y="73"/>
                      </a:lnTo>
                      <a:lnTo>
                        <a:pt x="45" y="71"/>
                      </a:lnTo>
                      <a:lnTo>
                        <a:pt x="41" y="78"/>
                      </a:lnTo>
                      <a:lnTo>
                        <a:pt x="38" y="88"/>
                      </a:lnTo>
                      <a:lnTo>
                        <a:pt x="33" y="98"/>
                      </a:lnTo>
                      <a:lnTo>
                        <a:pt x="27" y="108"/>
                      </a:lnTo>
                      <a:lnTo>
                        <a:pt x="25" y="111"/>
                      </a:lnTo>
                      <a:lnTo>
                        <a:pt x="25" y="113"/>
                      </a:lnTo>
                      <a:lnTo>
                        <a:pt x="25" y="114"/>
                      </a:lnTo>
                      <a:close/>
                    </a:path>
                  </a:pathLst>
                </a:custGeom>
                <a:solidFill>
                  <a:srgbClr val="F8F8F8"/>
                </a:solidFill>
                <a:ln w="9525">
                  <a:noFill/>
                  <a:round/>
                  <a:headEnd/>
                  <a:tailEnd/>
                </a:ln>
              </p:spPr>
              <p:txBody>
                <a:bodyPr/>
                <a:lstStyle/>
                <a:p>
                  <a:endParaRPr lang="en-US"/>
                </a:p>
              </p:txBody>
            </p:sp>
            <p:sp>
              <p:nvSpPr>
                <p:cNvPr id="37602" name="Freeform 1157"/>
                <p:cNvSpPr>
                  <a:spLocks/>
                </p:cNvSpPr>
                <p:nvPr/>
              </p:nvSpPr>
              <p:spPr bwMode="auto">
                <a:xfrm>
                  <a:off x="1863" y="2090"/>
                  <a:ext cx="43" cy="103"/>
                </a:xfrm>
                <a:custGeom>
                  <a:avLst/>
                  <a:gdLst>
                    <a:gd name="T0" fmla="*/ 34 w 43"/>
                    <a:gd name="T1" fmla="*/ 27 h 103"/>
                    <a:gd name="T2" fmla="*/ 31 w 43"/>
                    <a:gd name="T3" fmla="*/ 22 h 103"/>
                    <a:gd name="T4" fmla="*/ 25 w 43"/>
                    <a:gd name="T5" fmla="*/ 15 h 103"/>
                    <a:gd name="T6" fmla="*/ 15 w 43"/>
                    <a:gd name="T7" fmla="*/ 7 h 103"/>
                    <a:gd name="T8" fmla="*/ 5 w 43"/>
                    <a:gd name="T9" fmla="*/ 0 h 103"/>
                    <a:gd name="T10" fmla="*/ 0 w 43"/>
                    <a:gd name="T11" fmla="*/ 0 h 103"/>
                    <a:gd name="T12" fmla="*/ 0 w 43"/>
                    <a:gd name="T13" fmla="*/ 2 h 103"/>
                    <a:gd name="T14" fmla="*/ 3 w 43"/>
                    <a:gd name="T15" fmla="*/ 2 h 103"/>
                    <a:gd name="T16" fmla="*/ 3 w 43"/>
                    <a:gd name="T17" fmla="*/ 5 h 103"/>
                    <a:gd name="T18" fmla="*/ 11 w 43"/>
                    <a:gd name="T19" fmla="*/ 10 h 103"/>
                    <a:gd name="T20" fmla="*/ 20 w 43"/>
                    <a:gd name="T21" fmla="*/ 18 h 103"/>
                    <a:gd name="T22" fmla="*/ 28 w 43"/>
                    <a:gd name="T23" fmla="*/ 25 h 103"/>
                    <a:gd name="T24" fmla="*/ 31 w 43"/>
                    <a:gd name="T25" fmla="*/ 35 h 103"/>
                    <a:gd name="T26" fmla="*/ 34 w 43"/>
                    <a:gd name="T27" fmla="*/ 45 h 103"/>
                    <a:gd name="T28" fmla="*/ 36 w 43"/>
                    <a:gd name="T29" fmla="*/ 57 h 103"/>
                    <a:gd name="T30" fmla="*/ 39 w 43"/>
                    <a:gd name="T31" fmla="*/ 57 h 103"/>
                    <a:gd name="T32" fmla="*/ 39 w 43"/>
                    <a:gd name="T33" fmla="*/ 60 h 103"/>
                    <a:gd name="T34" fmla="*/ 43 w 43"/>
                    <a:gd name="T35" fmla="*/ 60 h 103"/>
                    <a:gd name="T36" fmla="*/ 43 w 43"/>
                    <a:gd name="T37" fmla="*/ 63 h 103"/>
                    <a:gd name="T38" fmla="*/ 39 w 43"/>
                    <a:gd name="T39" fmla="*/ 70 h 103"/>
                    <a:gd name="T40" fmla="*/ 36 w 43"/>
                    <a:gd name="T41" fmla="*/ 80 h 103"/>
                    <a:gd name="T42" fmla="*/ 31 w 43"/>
                    <a:gd name="T43" fmla="*/ 90 h 103"/>
                    <a:gd name="T44" fmla="*/ 25 w 43"/>
                    <a:gd name="T45" fmla="*/ 100 h 103"/>
                    <a:gd name="T46" fmla="*/ 23 w 43"/>
                    <a:gd name="T47" fmla="*/ 103 h 103"/>
                    <a:gd name="T48" fmla="*/ 23 w 43"/>
                    <a:gd name="T49" fmla="*/ 100 h 103"/>
                    <a:gd name="T50" fmla="*/ 23 w 43"/>
                    <a:gd name="T51" fmla="*/ 96 h 103"/>
                    <a:gd name="T52" fmla="*/ 23 w 43"/>
                    <a:gd name="T53" fmla="*/ 95 h 103"/>
                    <a:gd name="T54" fmla="*/ 28 w 43"/>
                    <a:gd name="T55" fmla="*/ 86 h 103"/>
                    <a:gd name="T56" fmla="*/ 31 w 43"/>
                    <a:gd name="T57" fmla="*/ 77 h 103"/>
                    <a:gd name="T58" fmla="*/ 34 w 43"/>
                    <a:gd name="T59" fmla="*/ 67 h 103"/>
                    <a:gd name="T60" fmla="*/ 36 w 43"/>
                    <a:gd name="T61" fmla="*/ 57 h 103"/>
                    <a:gd name="T62" fmla="*/ 39 w 43"/>
                    <a:gd name="T63" fmla="*/ 57 h 103"/>
                    <a:gd name="T64" fmla="*/ 39 w 43"/>
                    <a:gd name="T65" fmla="*/ 52 h 103"/>
                    <a:gd name="T66" fmla="*/ 39 w 43"/>
                    <a:gd name="T67" fmla="*/ 50 h 103"/>
                    <a:gd name="T68" fmla="*/ 36 w 43"/>
                    <a:gd name="T69" fmla="*/ 45 h 103"/>
                    <a:gd name="T70" fmla="*/ 36 w 43"/>
                    <a:gd name="T71" fmla="*/ 42 h 103"/>
                    <a:gd name="T72" fmla="*/ 36 w 43"/>
                    <a:gd name="T73" fmla="*/ 38 h 103"/>
                    <a:gd name="T74" fmla="*/ 36 w 43"/>
                    <a:gd name="T75" fmla="*/ 35 h 103"/>
                    <a:gd name="T76" fmla="*/ 34 w 43"/>
                    <a:gd name="T77" fmla="*/ 32 h 103"/>
                    <a:gd name="T78" fmla="*/ 34 w 43"/>
                    <a:gd name="T79" fmla="*/ 27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
                    <a:gd name="T121" fmla="*/ 0 h 103"/>
                    <a:gd name="T122" fmla="*/ 43 w 43"/>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 h="103">
                      <a:moveTo>
                        <a:pt x="34" y="27"/>
                      </a:moveTo>
                      <a:lnTo>
                        <a:pt x="31" y="22"/>
                      </a:lnTo>
                      <a:lnTo>
                        <a:pt x="25" y="15"/>
                      </a:lnTo>
                      <a:lnTo>
                        <a:pt x="15" y="7"/>
                      </a:lnTo>
                      <a:lnTo>
                        <a:pt x="5" y="0"/>
                      </a:lnTo>
                      <a:lnTo>
                        <a:pt x="0" y="0"/>
                      </a:lnTo>
                      <a:lnTo>
                        <a:pt x="0" y="2"/>
                      </a:lnTo>
                      <a:lnTo>
                        <a:pt x="3" y="2"/>
                      </a:lnTo>
                      <a:lnTo>
                        <a:pt x="3" y="5"/>
                      </a:lnTo>
                      <a:lnTo>
                        <a:pt x="11" y="10"/>
                      </a:lnTo>
                      <a:lnTo>
                        <a:pt x="20" y="18"/>
                      </a:lnTo>
                      <a:lnTo>
                        <a:pt x="28" y="25"/>
                      </a:lnTo>
                      <a:lnTo>
                        <a:pt x="31" y="35"/>
                      </a:lnTo>
                      <a:lnTo>
                        <a:pt x="34" y="45"/>
                      </a:lnTo>
                      <a:lnTo>
                        <a:pt x="36" y="57"/>
                      </a:lnTo>
                      <a:lnTo>
                        <a:pt x="39" y="57"/>
                      </a:lnTo>
                      <a:lnTo>
                        <a:pt x="39" y="60"/>
                      </a:lnTo>
                      <a:lnTo>
                        <a:pt x="43" y="60"/>
                      </a:lnTo>
                      <a:lnTo>
                        <a:pt x="43" y="63"/>
                      </a:lnTo>
                      <a:lnTo>
                        <a:pt x="39" y="70"/>
                      </a:lnTo>
                      <a:lnTo>
                        <a:pt x="36" y="80"/>
                      </a:lnTo>
                      <a:lnTo>
                        <a:pt x="31" y="90"/>
                      </a:lnTo>
                      <a:lnTo>
                        <a:pt x="25" y="100"/>
                      </a:lnTo>
                      <a:lnTo>
                        <a:pt x="23" y="103"/>
                      </a:lnTo>
                      <a:lnTo>
                        <a:pt x="23" y="100"/>
                      </a:lnTo>
                      <a:lnTo>
                        <a:pt x="23" y="96"/>
                      </a:lnTo>
                      <a:lnTo>
                        <a:pt x="23" y="95"/>
                      </a:lnTo>
                      <a:lnTo>
                        <a:pt x="28" y="86"/>
                      </a:lnTo>
                      <a:lnTo>
                        <a:pt x="31" y="77"/>
                      </a:lnTo>
                      <a:lnTo>
                        <a:pt x="34" y="67"/>
                      </a:lnTo>
                      <a:lnTo>
                        <a:pt x="36" y="57"/>
                      </a:lnTo>
                      <a:lnTo>
                        <a:pt x="39" y="57"/>
                      </a:lnTo>
                      <a:lnTo>
                        <a:pt x="39" y="52"/>
                      </a:lnTo>
                      <a:lnTo>
                        <a:pt x="39" y="50"/>
                      </a:lnTo>
                      <a:lnTo>
                        <a:pt x="36" y="45"/>
                      </a:lnTo>
                      <a:lnTo>
                        <a:pt x="36" y="42"/>
                      </a:lnTo>
                      <a:lnTo>
                        <a:pt x="36" y="38"/>
                      </a:lnTo>
                      <a:lnTo>
                        <a:pt x="36" y="35"/>
                      </a:lnTo>
                      <a:lnTo>
                        <a:pt x="34" y="32"/>
                      </a:lnTo>
                      <a:lnTo>
                        <a:pt x="34" y="27"/>
                      </a:lnTo>
                      <a:close/>
                    </a:path>
                  </a:pathLst>
                </a:custGeom>
                <a:solidFill>
                  <a:srgbClr val="F8F8F8"/>
                </a:solidFill>
                <a:ln w="9525">
                  <a:noFill/>
                  <a:round/>
                  <a:headEnd/>
                  <a:tailEnd/>
                </a:ln>
              </p:spPr>
              <p:txBody>
                <a:bodyPr/>
                <a:lstStyle/>
                <a:p>
                  <a:endParaRPr lang="en-US"/>
                </a:p>
              </p:txBody>
            </p:sp>
            <p:sp>
              <p:nvSpPr>
                <p:cNvPr id="37603" name="Freeform 1158"/>
                <p:cNvSpPr>
                  <a:spLocks/>
                </p:cNvSpPr>
                <p:nvPr/>
              </p:nvSpPr>
              <p:spPr bwMode="auto">
                <a:xfrm>
                  <a:off x="1866" y="2095"/>
                  <a:ext cx="33" cy="90"/>
                </a:xfrm>
                <a:custGeom>
                  <a:avLst/>
                  <a:gdLst>
                    <a:gd name="T0" fmla="*/ 33 w 33"/>
                    <a:gd name="T1" fmla="*/ 52 h 90"/>
                    <a:gd name="T2" fmla="*/ 31 w 33"/>
                    <a:gd name="T3" fmla="*/ 40 h 90"/>
                    <a:gd name="T4" fmla="*/ 28 w 33"/>
                    <a:gd name="T5" fmla="*/ 30 h 90"/>
                    <a:gd name="T6" fmla="*/ 25 w 33"/>
                    <a:gd name="T7" fmla="*/ 20 h 90"/>
                    <a:gd name="T8" fmla="*/ 17 w 33"/>
                    <a:gd name="T9" fmla="*/ 13 h 90"/>
                    <a:gd name="T10" fmla="*/ 8 w 33"/>
                    <a:gd name="T11" fmla="*/ 5 h 90"/>
                    <a:gd name="T12" fmla="*/ 0 w 33"/>
                    <a:gd name="T13" fmla="*/ 0 h 90"/>
                    <a:gd name="T14" fmla="*/ 0 w 33"/>
                    <a:gd name="T15" fmla="*/ 2 h 90"/>
                    <a:gd name="T16" fmla="*/ 0 w 33"/>
                    <a:gd name="T17" fmla="*/ 5 h 90"/>
                    <a:gd name="T18" fmla="*/ 0 w 33"/>
                    <a:gd name="T19" fmla="*/ 7 h 90"/>
                    <a:gd name="T20" fmla="*/ 7 w 33"/>
                    <a:gd name="T21" fmla="*/ 10 h 90"/>
                    <a:gd name="T22" fmla="*/ 13 w 33"/>
                    <a:gd name="T23" fmla="*/ 15 h 90"/>
                    <a:gd name="T24" fmla="*/ 20 w 33"/>
                    <a:gd name="T25" fmla="*/ 22 h 90"/>
                    <a:gd name="T26" fmla="*/ 25 w 33"/>
                    <a:gd name="T27" fmla="*/ 33 h 90"/>
                    <a:gd name="T28" fmla="*/ 26 w 33"/>
                    <a:gd name="T29" fmla="*/ 42 h 90"/>
                    <a:gd name="T30" fmla="*/ 28 w 33"/>
                    <a:gd name="T31" fmla="*/ 52 h 90"/>
                    <a:gd name="T32" fmla="*/ 33 w 33"/>
                    <a:gd name="T33" fmla="*/ 52 h 90"/>
                    <a:gd name="T34" fmla="*/ 31 w 33"/>
                    <a:gd name="T35" fmla="*/ 62 h 90"/>
                    <a:gd name="T36" fmla="*/ 28 w 33"/>
                    <a:gd name="T37" fmla="*/ 72 h 90"/>
                    <a:gd name="T38" fmla="*/ 25 w 33"/>
                    <a:gd name="T39" fmla="*/ 81 h 90"/>
                    <a:gd name="T40" fmla="*/ 20 w 33"/>
                    <a:gd name="T41" fmla="*/ 90 h 90"/>
                    <a:gd name="T42" fmla="*/ 17 w 33"/>
                    <a:gd name="T43" fmla="*/ 90 h 90"/>
                    <a:gd name="T44" fmla="*/ 17 w 33"/>
                    <a:gd name="T45" fmla="*/ 86 h 90"/>
                    <a:gd name="T46" fmla="*/ 17 w 33"/>
                    <a:gd name="T47" fmla="*/ 85 h 90"/>
                    <a:gd name="T48" fmla="*/ 20 w 33"/>
                    <a:gd name="T49" fmla="*/ 80 h 90"/>
                    <a:gd name="T50" fmla="*/ 25 w 33"/>
                    <a:gd name="T51" fmla="*/ 72 h 90"/>
                    <a:gd name="T52" fmla="*/ 26 w 33"/>
                    <a:gd name="T53" fmla="*/ 62 h 90"/>
                    <a:gd name="T54" fmla="*/ 28 w 33"/>
                    <a:gd name="T55" fmla="*/ 52 h 90"/>
                    <a:gd name="T56" fmla="*/ 33 w 33"/>
                    <a:gd name="T57" fmla="*/ 5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90"/>
                    <a:gd name="T89" fmla="*/ 33 w 33"/>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90">
                      <a:moveTo>
                        <a:pt x="33" y="52"/>
                      </a:moveTo>
                      <a:lnTo>
                        <a:pt x="31" y="40"/>
                      </a:lnTo>
                      <a:lnTo>
                        <a:pt x="28" y="30"/>
                      </a:lnTo>
                      <a:lnTo>
                        <a:pt x="25" y="20"/>
                      </a:lnTo>
                      <a:lnTo>
                        <a:pt x="17" y="13"/>
                      </a:lnTo>
                      <a:lnTo>
                        <a:pt x="8" y="5"/>
                      </a:lnTo>
                      <a:lnTo>
                        <a:pt x="0" y="0"/>
                      </a:lnTo>
                      <a:lnTo>
                        <a:pt x="0" y="2"/>
                      </a:lnTo>
                      <a:lnTo>
                        <a:pt x="0" y="5"/>
                      </a:lnTo>
                      <a:lnTo>
                        <a:pt x="0" y="7"/>
                      </a:lnTo>
                      <a:lnTo>
                        <a:pt x="7" y="10"/>
                      </a:lnTo>
                      <a:lnTo>
                        <a:pt x="13" y="15"/>
                      </a:lnTo>
                      <a:lnTo>
                        <a:pt x="20" y="22"/>
                      </a:lnTo>
                      <a:lnTo>
                        <a:pt x="25" y="33"/>
                      </a:lnTo>
                      <a:lnTo>
                        <a:pt x="26" y="42"/>
                      </a:lnTo>
                      <a:lnTo>
                        <a:pt x="28" y="52"/>
                      </a:lnTo>
                      <a:lnTo>
                        <a:pt x="33" y="52"/>
                      </a:lnTo>
                      <a:lnTo>
                        <a:pt x="31" y="62"/>
                      </a:lnTo>
                      <a:lnTo>
                        <a:pt x="28" y="72"/>
                      </a:lnTo>
                      <a:lnTo>
                        <a:pt x="25" y="81"/>
                      </a:lnTo>
                      <a:lnTo>
                        <a:pt x="20" y="90"/>
                      </a:lnTo>
                      <a:lnTo>
                        <a:pt x="17" y="90"/>
                      </a:lnTo>
                      <a:lnTo>
                        <a:pt x="17" y="86"/>
                      </a:lnTo>
                      <a:lnTo>
                        <a:pt x="17" y="85"/>
                      </a:lnTo>
                      <a:lnTo>
                        <a:pt x="20" y="80"/>
                      </a:lnTo>
                      <a:lnTo>
                        <a:pt x="25" y="72"/>
                      </a:lnTo>
                      <a:lnTo>
                        <a:pt x="26" y="62"/>
                      </a:lnTo>
                      <a:lnTo>
                        <a:pt x="28" y="52"/>
                      </a:lnTo>
                      <a:lnTo>
                        <a:pt x="33" y="52"/>
                      </a:lnTo>
                      <a:close/>
                    </a:path>
                  </a:pathLst>
                </a:custGeom>
                <a:solidFill>
                  <a:srgbClr val="F9F9F9"/>
                </a:solidFill>
                <a:ln w="9525">
                  <a:noFill/>
                  <a:round/>
                  <a:headEnd/>
                  <a:tailEnd/>
                </a:ln>
              </p:spPr>
              <p:txBody>
                <a:bodyPr/>
                <a:lstStyle/>
                <a:p>
                  <a:endParaRPr lang="en-US"/>
                </a:p>
              </p:txBody>
            </p:sp>
            <p:sp>
              <p:nvSpPr>
                <p:cNvPr id="37604" name="Freeform 1159"/>
                <p:cNvSpPr>
                  <a:spLocks/>
                </p:cNvSpPr>
                <p:nvPr/>
              </p:nvSpPr>
              <p:spPr bwMode="auto">
                <a:xfrm>
                  <a:off x="1866" y="2102"/>
                  <a:ext cx="28" cy="78"/>
                </a:xfrm>
                <a:custGeom>
                  <a:avLst/>
                  <a:gdLst>
                    <a:gd name="T0" fmla="*/ 28 w 28"/>
                    <a:gd name="T1" fmla="*/ 45 h 78"/>
                    <a:gd name="T2" fmla="*/ 26 w 28"/>
                    <a:gd name="T3" fmla="*/ 35 h 78"/>
                    <a:gd name="T4" fmla="*/ 25 w 28"/>
                    <a:gd name="T5" fmla="*/ 26 h 78"/>
                    <a:gd name="T6" fmla="*/ 20 w 28"/>
                    <a:gd name="T7" fmla="*/ 15 h 78"/>
                    <a:gd name="T8" fmla="*/ 13 w 28"/>
                    <a:gd name="T9" fmla="*/ 8 h 78"/>
                    <a:gd name="T10" fmla="*/ 7 w 28"/>
                    <a:gd name="T11" fmla="*/ 3 h 78"/>
                    <a:gd name="T12" fmla="*/ 0 w 28"/>
                    <a:gd name="T13" fmla="*/ 0 h 78"/>
                    <a:gd name="T14" fmla="*/ 2 w 28"/>
                    <a:gd name="T15" fmla="*/ 0 h 78"/>
                    <a:gd name="T16" fmla="*/ 2 w 28"/>
                    <a:gd name="T17" fmla="*/ 3 h 78"/>
                    <a:gd name="T18" fmla="*/ 2 w 28"/>
                    <a:gd name="T19" fmla="*/ 6 h 78"/>
                    <a:gd name="T20" fmla="*/ 3 w 28"/>
                    <a:gd name="T21" fmla="*/ 8 h 78"/>
                    <a:gd name="T22" fmla="*/ 8 w 28"/>
                    <a:gd name="T23" fmla="*/ 13 h 78"/>
                    <a:gd name="T24" fmla="*/ 17 w 28"/>
                    <a:gd name="T25" fmla="*/ 20 h 78"/>
                    <a:gd name="T26" fmla="*/ 20 w 28"/>
                    <a:gd name="T27" fmla="*/ 28 h 78"/>
                    <a:gd name="T28" fmla="*/ 22 w 28"/>
                    <a:gd name="T29" fmla="*/ 35 h 78"/>
                    <a:gd name="T30" fmla="*/ 25 w 28"/>
                    <a:gd name="T31" fmla="*/ 45 h 78"/>
                    <a:gd name="T32" fmla="*/ 28 w 28"/>
                    <a:gd name="T33" fmla="*/ 45 h 78"/>
                    <a:gd name="T34" fmla="*/ 26 w 28"/>
                    <a:gd name="T35" fmla="*/ 55 h 78"/>
                    <a:gd name="T36" fmla="*/ 25 w 28"/>
                    <a:gd name="T37" fmla="*/ 65 h 78"/>
                    <a:gd name="T38" fmla="*/ 20 w 28"/>
                    <a:gd name="T39" fmla="*/ 73 h 78"/>
                    <a:gd name="T40" fmla="*/ 17 w 28"/>
                    <a:gd name="T41" fmla="*/ 78 h 78"/>
                    <a:gd name="T42" fmla="*/ 17 w 28"/>
                    <a:gd name="T43" fmla="*/ 74 h 78"/>
                    <a:gd name="T44" fmla="*/ 17 w 28"/>
                    <a:gd name="T45" fmla="*/ 73 h 78"/>
                    <a:gd name="T46" fmla="*/ 17 w 28"/>
                    <a:gd name="T47" fmla="*/ 71 h 78"/>
                    <a:gd name="T48" fmla="*/ 20 w 28"/>
                    <a:gd name="T49" fmla="*/ 63 h 78"/>
                    <a:gd name="T50" fmla="*/ 22 w 28"/>
                    <a:gd name="T51" fmla="*/ 53 h 78"/>
                    <a:gd name="T52" fmla="*/ 25 w 28"/>
                    <a:gd name="T53" fmla="*/ 45 h 78"/>
                    <a:gd name="T54" fmla="*/ 28 w 28"/>
                    <a:gd name="T55" fmla="*/ 45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78"/>
                    <a:gd name="T86" fmla="*/ 28 w 28"/>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78">
                      <a:moveTo>
                        <a:pt x="28" y="45"/>
                      </a:moveTo>
                      <a:lnTo>
                        <a:pt x="26" y="35"/>
                      </a:lnTo>
                      <a:lnTo>
                        <a:pt x="25" y="26"/>
                      </a:lnTo>
                      <a:lnTo>
                        <a:pt x="20" y="15"/>
                      </a:lnTo>
                      <a:lnTo>
                        <a:pt x="13" y="8"/>
                      </a:lnTo>
                      <a:lnTo>
                        <a:pt x="7" y="3"/>
                      </a:lnTo>
                      <a:lnTo>
                        <a:pt x="0" y="0"/>
                      </a:lnTo>
                      <a:lnTo>
                        <a:pt x="2" y="0"/>
                      </a:lnTo>
                      <a:lnTo>
                        <a:pt x="2" y="3"/>
                      </a:lnTo>
                      <a:lnTo>
                        <a:pt x="2" y="6"/>
                      </a:lnTo>
                      <a:lnTo>
                        <a:pt x="3" y="8"/>
                      </a:lnTo>
                      <a:lnTo>
                        <a:pt x="8" y="13"/>
                      </a:lnTo>
                      <a:lnTo>
                        <a:pt x="17" y="20"/>
                      </a:lnTo>
                      <a:lnTo>
                        <a:pt x="20" y="28"/>
                      </a:lnTo>
                      <a:lnTo>
                        <a:pt x="22" y="35"/>
                      </a:lnTo>
                      <a:lnTo>
                        <a:pt x="25" y="45"/>
                      </a:lnTo>
                      <a:lnTo>
                        <a:pt x="28" y="45"/>
                      </a:lnTo>
                      <a:lnTo>
                        <a:pt x="26" y="55"/>
                      </a:lnTo>
                      <a:lnTo>
                        <a:pt x="25" y="65"/>
                      </a:lnTo>
                      <a:lnTo>
                        <a:pt x="20" y="73"/>
                      </a:lnTo>
                      <a:lnTo>
                        <a:pt x="17" y="78"/>
                      </a:lnTo>
                      <a:lnTo>
                        <a:pt x="17" y="74"/>
                      </a:lnTo>
                      <a:lnTo>
                        <a:pt x="17" y="73"/>
                      </a:lnTo>
                      <a:lnTo>
                        <a:pt x="17" y="71"/>
                      </a:lnTo>
                      <a:lnTo>
                        <a:pt x="20" y="63"/>
                      </a:lnTo>
                      <a:lnTo>
                        <a:pt x="22" y="53"/>
                      </a:lnTo>
                      <a:lnTo>
                        <a:pt x="25" y="45"/>
                      </a:lnTo>
                      <a:lnTo>
                        <a:pt x="28" y="45"/>
                      </a:lnTo>
                      <a:close/>
                    </a:path>
                  </a:pathLst>
                </a:custGeom>
                <a:solidFill>
                  <a:srgbClr val="F9F9F9"/>
                </a:solidFill>
                <a:ln w="9525">
                  <a:noFill/>
                  <a:round/>
                  <a:headEnd/>
                  <a:tailEnd/>
                </a:ln>
              </p:spPr>
              <p:txBody>
                <a:bodyPr/>
                <a:lstStyle/>
                <a:p>
                  <a:endParaRPr lang="en-US"/>
                </a:p>
              </p:txBody>
            </p:sp>
            <p:sp>
              <p:nvSpPr>
                <p:cNvPr id="37605" name="Freeform 1160"/>
                <p:cNvSpPr>
                  <a:spLocks/>
                </p:cNvSpPr>
                <p:nvPr/>
              </p:nvSpPr>
              <p:spPr bwMode="auto">
                <a:xfrm>
                  <a:off x="1868" y="2108"/>
                  <a:ext cx="23" cy="65"/>
                </a:xfrm>
                <a:custGeom>
                  <a:avLst/>
                  <a:gdLst>
                    <a:gd name="T0" fmla="*/ 23 w 23"/>
                    <a:gd name="T1" fmla="*/ 39 h 65"/>
                    <a:gd name="T2" fmla="*/ 20 w 23"/>
                    <a:gd name="T3" fmla="*/ 29 h 65"/>
                    <a:gd name="T4" fmla="*/ 18 w 23"/>
                    <a:gd name="T5" fmla="*/ 22 h 65"/>
                    <a:gd name="T6" fmla="*/ 15 w 23"/>
                    <a:gd name="T7" fmla="*/ 14 h 65"/>
                    <a:gd name="T8" fmla="*/ 6 w 23"/>
                    <a:gd name="T9" fmla="*/ 7 h 65"/>
                    <a:gd name="T10" fmla="*/ 1 w 23"/>
                    <a:gd name="T11" fmla="*/ 2 h 65"/>
                    <a:gd name="T12" fmla="*/ 0 w 23"/>
                    <a:gd name="T13" fmla="*/ 0 h 65"/>
                    <a:gd name="T14" fmla="*/ 0 w 23"/>
                    <a:gd name="T15" fmla="*/ 2 h 65"/>
                    <a:gd name="T16" fmla="*/ 1 w 23"/>
                    <a:gd name="T17" fmla="*/ 4 h 65"/>
                    <a:gd name="T18" fmla="*/ 1 w 23"/>
                    <a:gd name="T19" fmla="*/ 7 h 65"/>
                    <a:gd name="T20" fmla="*/ 5 w 23"/>
                    <a:gd name="T21" fmla="*/ 9 h 65"/>
                    <a:gd name="T22" fmla="*/ 10 w 23"/>
                    <a:gd name="T23" fmla="*/ 17 h 65"/>
                    <a:gd name="T24" fmla="*/ 15 w 23"/>
                    <a:gd name="T25" fmla="*/ 22 h 65"/>
                    <a:gd name="T26" fmla="*/ 15 w 23"/>
                    <a:gd name="T27" fmla="*/ 32 h 65"/>
                    <a:gd name="T28" fmla="*/ 18 w 23"/>
                    <a:gd name="T29" fmla="*/ 39 h 65"/>
                    <a:gd name="T30" fmla="*/ 23 w 23"/>
                    <a:gd name="T31" fmla="*/ 39 h 65"/>
                    <a:gd name="T32" fmla="*/ 20 w 23"/>
                    <a:gd name="T33" fmla="*/ 47 h 65"/>
                    <a:gd name="T34" fmla="*/ 18 w 23"/>
                    <a:gd name="T35" fmla="*/ 57 h 65"/>
                    <a:gd name="T36" fmla="*/ 15 w 23"/>
                    <a:gd name="T37" fmla="*/ 65 h 65"/>
                    <a:gd name="T38" fmla="*/ 15 w 23"/>
                    <a:gd name="T39" fmla="*/ 62 h 65"/>
                    <a:gd name="T40" fmla="*/ 11 w 23"/>
                    <a:gd name="T41" fmla="*/ 59 h 65"/>
                    <a:gd name="T42" fmla="*/ 11 w 23"/>
                    <a:gd name="T43" fmla="*/ 57 h 65"/>
                    <a:gd name="T44" fmla="*/ 15 w 23"/>
                    <a:gd name="T45" fmla="*/ 54 h 65"/>
                    <a:gd name="T46" fmla="*/ 15 w 23"/>
                    <a:gd name="T47" fmla="*/ 47 h 65"/>
                    <a:gd name="T48" fmla="*/ 18 w 23"/>
                    <a:gd name="T49" fmla="*/ 39 h 65"/>
                    <a:gd name="T50" fmla="*/ 23 w 23"/>
                    <a:gd name="T51" fmla="*/ 39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65"/>
                    <a:gd name="T80" fmla="*/ 23 w 23"/>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65">
                      <a:moveTo>
                        <a:pt x="23" y="39"/>
                      </a:moveTo>
                      <a:lnTo>
                        <a:pt x="20" y="29"/>
                      </a:lnTo>
                      <a:lnTo>
                        <a:pt x="18" y="22"/>
                      </a:lnTo>
                      <a:lnTo>
                        <a:pt x="15" y="14"/>
                      </a:lnTo>
                      <a:lnTo>
                        <a:pt x="6" y="7"/>
                      </a:lnTo>
                      <a:lnTo>
                        <a:pt x="1" y="2"/>
                      </a:lnTo>
                      <a:lnTo>
                        <a:pt x="0" y="0"/>
                      </a:lnTo>
                      <a:lnTo>
                        <a:pt x="0" y="2"/>
                      </a:lnTo>
                      <a:lnTo>
                        <a:pt x="1" y="4"/>
                      </a:lnTo>
                      <a:lnTo>
                        <a:pt x="1" y="7"/>
                      </a:lnTo>
                      <a:lnTo>
                        <a:pt x="5" y="9"/>
                      </a:lnTo>
                      <a:lnTo>
                        <a:pt x="10" y="17"/>
                      </a:lnTo>
                      <a:lnTo>
                        <a:pt x="15" y="22"/>
                      </a:lnTo>
                      <a:lnTo>
                        <a:pt x="15" y="32"/>
                      </a:lnTo>
                      <a:lnTo>
                        <a:pt x="18" y="39"/>
                      </a:lnTo>
                      <a:lnTo>
                        <a:pt x="23" y="39"/>
                      </a:lnTo>
                      <a:lnTo>
                        <a:pt x="20" y="47"/>
                      </a:lnTo>
                      <a:lnTo>
                        <a:pt x="18" y="57"/>
                      </a:lnTo>
                      <a:lnTo>
                        <a:pt x="15" y="65"/>
                      </a:lnTo>
                      <a:lnTo>
                        <a:pt x="15" y="62"/>
                      </a:lnTo>
                      <a:lnTo>
                        <a:pt x="11" y="59"/>
                      </a:lnTo>
                      <a:lnTo>
                        <a:pt x="11" y="57"/>
                      </a:lnTo>
                      <a:lnTo>
                        <a:pt x="15" y="54"/>
                      </a:lnTo>
                      <a:lnTo>
                        <a:pt x="15" y="47"/>
                      </a:lnTo>
                      <a:lnTo>
                        <a:pt x="18" y="39"/>
                      </a:lnTo>
                      <a:lnTo>
                        <a:pt x="23" y="39"/>
                      </a:lnTo>
                      <a:close/>
                    </a:path>
                  </a:pathLst>
                </a:custGeom>
                <a:solidFill>
                  <a:srgbClr val="FAFAFA"/>
                </a:solidFill>
                <a:ln w="9525">
                  <a:noFill/>
                  <a:round/>
                  <a:headEnd/>
                  <a:tailEnd/>
                </a:ln>
              </p:spPr>
              <p:txBody>
                <a:bodyPr/>
                <a:lstStyle/>
                <a:p>
                  <a:endParaRPr lang="en-US"/>
                </a:p>
              </p:txBody>
            </p:sp>
            <p:sp>
              <p:nvSpPr>
                <p:cNvPr id="37606" name="Freeform 1161"/>
                <p:cNvSpPr>
                  <a:spLocks/>
                </p:cNvSpPr>
                <p:nvPr/>
              </p:nvSpPr>
              <p:spPr bwMode="auto">
                <a:xfrm>
                  <a:off x="1869" y="2115"/>
                  <a:ext cx="17" cy="50"/>
                </a:xfrm>
                <a:custGeom>
                  <a:avLst/>
                  <a:gdLst>
                    <a:gd name="T0" fmla="*/ 17 w 17"/>
                    <a:gd name="T1" fmla="*/ 32 h 50"/>
                    <a:gd name="T2" fmla="*/ 14 w 17"/>
                    <a:gd name="T3" fmla="*/ 25 h 50"/>
                    <a:gd name="T4" fmla="*/ 14 w 17"/>
                    <a:gd name="T5" fmla="*/ 15 h 50"/>
                    <a:gd name="T6" fmla="*/ 9 w 17"/>
                    <a:gd name="T7" fmla="*/ 10 h 50"/>
                    <a:gd name="T8" fmla="*/ 4 w 17"/>
                    <a:gd name="T9" fmla="*/ 2 h 50"/>
                    <a:gd name="T10" fmla="*/ 0 w 17"/>
                    <a:gd name="T11" fmla="*/ 0 h 50"/>
                    <a:gd name="T12" fmla="*/ 0 w 17"/>
                    <a:gd name="T13" fmla="*/ 2 h 50"/>
                    <a:gd name="T14" fmla="*/ 0 w 17"/>
                    <a:gd name="T15" fmla="*/ 5 h 50"/>
                    <a:gd name="T16" fmla="*/ 4 w 17"/>
                    <a:gd name="T17" fmla="*/ 7 h 50"/>
                    <a:gd name="T18" fmla="*/ 4 w 17"/>
                    <a:gd name="T19" fmla="*/ 10 h 50"/>
                    <a:gd name="T20" fmla="*/ 4 w 17"/>
                    <a:gd name="T21" fmla="*/ 13 h 50"/>
                    <a:gd name="T22" fmla="*/ 9 w 17"/>
                    <a:gd name="T23" fmla="*/ 17 h 50"/>
                    <a:gd name="T24" fmla="*/ 9 w 17"/>
                    <a:gd name="T25" fmla="*/ 25 h 50"/>
                    <a:gd name="T26" fmla="*/ 10 w 17"/>
                    <a:gd name="T27" fmla="*/ 32 h 50"/>
                    <a:gd name="T28" fmla="*/ 17 w 17"/>
                    <a:gd name="T29" fmla="*/ 32 h 50"/>
                    <a:gd name="T30" fmla="*/ 14 w 17"/>
                    <a:gd name="T31" fmla="*/ 40 h 50"/>
                    <a:gd name="T32" fmla="*/ 14 w 17"/>
                    <a:gd name="T33" fmla="*/ 47 h 50"/>
                    <a:gd name="T34" fmla="*/ 10 w 17"/>
                    <a:gd name="T35" fmla="*/ 50 h 50"/>
                    <a:gd name="T36" fmla="*/ 10 w 17"/>
                    <a:gd name="T37" fmla="*/ 47 h 50"/>
                    <a:gd name="T38" fmla="*/ 10 w 17"/>
                    <a:gd name="T39" fmla="*/ 45 h 50"/>
                    <a:gd name="T40" fmla="*/ 10 w 17"/>
                    <a:gd name="T41" fmla="*/ 42 h 50"/>
                    <a:gd name="T42" fmla="*/ 10 w 17"/>
                    <a:gd name="T43" fmla="*/ 40 h 50"/>
                    <a:gd name="T44" fmla="*/ 9 w 17"/>
                    <a:gd name="T45" fmla="*/ 40 h 50"/>
                    <a:gd name="T46" fmla="*/ 10 w 17"/>
                    <a:gd name="T47" fmla="*/ 32 h 50"/>
                    <a:gd name="T48" fmla="*/ 17 w 17"/>
                    <a:gd name="T49" fmla="*/ 32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50"/>
                    <a:gd name="T77" fmla="*/ 17 w 17"/>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50">
                      <a:moveTo>
                        <a:pt x="17" y="32"/>
                      </a:moveTo>
                      <a:lnTo>
                        <a:pt x="14" y="25"/>
                      </a:lnTo>
                      <a:lnTo>
                        <a:pt x="14" y="15"/>
                      </a:lnTo>
                      <a:lnTo>
                        <a:pt x="9" y="10"/>
                      </a:lnTo>
                      <a:lnTo>
                        <a:pt x="4" y="2"/>
                      </a:lnTo>
                      <a:lnTo>
                        <a:pt x="0" y="0"/>
                      </a:lnTo>
                      <a:lnTo>
                        <a:pt x="0" y="2"/>
                      </a:lnTo>
                      <a:lnTo>
                        <a:pt x="0" y="5"/>
                      </a:lnTo>
                      <a:lnTo>
                        <a:pt x="4" y="7"/>
                      </a:lnTo>
                      <a:lnTo>
                        <a:pt x="4" y="10"/>
                      </a:lnTo>
                      <a:lnTo>
                        <a:pt x="4" y="13"/>
                      </a:lnTo>
                      <a:lnTo>
                        <a:pt x="9" y="17"/>
                      </a:lnTo>
                      <a:lnTo>
                        <a:pt x="9" y="25"/>
                      </a:lnTo>
                      <a:lnTo>
                        <a:pt x="10" y="32"/>
                      </a:lnTo>
                      <a:lnTo>
                        <a:pt x="17" y="32"/>
                      </a:lnTo>
                      <a:lnTo>
                        <a:pt x="14" y="40"/>
                      </a:lnTo>
                      <a:lnTo>
                        <a:pt x="14" y="47"/>
                      </a:lnTo>
                      <a:lnTo>
                        <a:pt x="10" y="50"/>
                      </a:lnTo>
                      <a:lnTo>
                        <a:pt x="10" y="47"/>
                      </a:lnTo>
                      <a:lnTo>
                        <a:pt x="10" y="45"/>
                      </a:lnTo>
                      <a:lnTo>
                        <a:pt x="10" y="42"/>
                      </a:lnTo>
                      <a:lnTo>
                        <a:pt x="10" y="40"/>
                      </a:lnTo>
                      <a:lnTo>
                        <a:pt x="9" y="40"/>
                      </a:lnTo>
                      <a:lnTo>
                        <a:pt x="10" y="32"/>
                      </a:lnTo>
                      <a:lnTo>
                        <a:pt x="17" y="32"/>
                      </a:lnTo>
                      <a:close/>
                    </a:path>
                  </a:pathLst>
                </a:custGeom>
                <a:solidFill>
                  <a:srgbClr val="FAFAFA"/>
                </a:solidFill>
                <a:ln w="9525">
                  <a:noFill/>
                  <a:round/>
                  <a:headEnd/>
                  <a:tailEnd/>
                </a:ln>
              </p:spPr>
              <p:txBody>
                <a:bodyPr/>
                <a:lstStyle/>
                <a:p>
                  <a:endParaRPr lang="en-US"/>
                </a:p>
              </p:txBody>
            </p:sp>
            <p:sp>
              <p:nvSpPr>
                <p:cNvPr id="37607" name="Freeform 1162"/>
                <p:cNvSpPr>
                  <a:spLocks/>
                </p:cNvSpPr>
                <p:nvPr/>
              </p:nvSpPr>
              <p:spPr bwMode="auto">
                <a:xfrm>
                  <a:off x="1873" y="2125"/>
                  <a:ext cx="6" cy="30"/>
                </a:xfrm>
                <a:custGeom>
                  <a:avLst/>
                  <a:gdLst>
                    <a:gd name="T0" fmla="*/ 6 w 6"/>
                    <a:gd name="T1" fmla="*/ 22 h 30"/>
                    <a:gd name="T2" fmla="*/ 5 w 6"/>
                    <a:gd name="T3" fmla="*/ 15 h 30"/>
                    <a:gd name="T4" fmla="*/ 5 w 6"/>
                    <a:gd name="T5" fmla="*/ 7 h 30"/>
                    <a:gd name="T6" fmla="*/ 0 w 6"/>
                    <a:gd name="T7" fmla="*/ 3 h 30"/>
                    <a:gd name="T8" fmla="*/ 0 w 6"/>
                    <a:gd name="T9" fmla="*/ 0 h 30"/>
                    <a:gd name="T10" fmla="*/ 0 w 6"/>
                    <a:gd name="T11" fmla="*/ 3 h 30"/>
                    <a:gd name="T12" fmla="*/ 0 w 6"/>
                    <a:gd name="T13" fmla="*/ 5 h 30"/>
                    <a:gd name="T14" fmla="*/ 1 w 6"/>
                    <a:gd name="T15" fmla="*/ 7 h 30"/>
                    <a:gd name="T16" fmla="*/ 1 w 6"/>
                    <a:gd name="T17" fmla="*/ 12 h 30"/>
                    <a:gd name="T18" fmla="*/ 1 w 6"/>
                    <a:gd name="T19" fmla="*/ 15 h 30"/>
                    <a:gd name="T20" fmla="*/ 1 w 6"/>
                    <a:gd name="T21" fmla="*/ 17 h 30"/>
                    <a:gd name="T22" fmla="*/ 5 w 6"/>
                    <a:gd name="T23" fmla="*/ 20 h 30"/>
                    <a:gd name="T24" fmla="*/ 5 w 6"/>
                    <a:gd name="T25" fmla="*/ 22 h 30"/>
                    <a:gd name="T26" fmla="*/ 6 w 6"/>
                    <a:gd name="T27" fmla="*/ 22 h 30"/>
                    <a:gd name="T28" fmla="*/ 5 w 6"/>
                    <a:gd name="T29" fmla="*/ 30 h 30"/>
                    <a:gd name="T30" fmla="*/ 5 w 6"/>
                    <a:gd name="T31" fmla="*/ 28 h 30"/>
                    <a:gd name="T32" fmla="*/ 5 w 6"/>
                    <a:gd name="T33" fmla="*/ 25 h 30"/>
                    <a:gd name="T34" fmla="*/ 5 w 6"/>
                    <a:gd name="T35" fmla="*/ 22 h 30"/>
                    <a:gd name="T36" fmla="*/ 6 w 6"/>
                    <a:gd name="T37" fmla="*/ 22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30"/>
                    <a:gd name="T59" fmla="*/ 6 w 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30">
                      <a:moveTo>
                        <a:pt x="6" y="22"/>
                      </a:moveTo>
                      <a:lnTo>
                        <a:pt x="5" y="15"/>
                      </a:lnTo>
                      <a:lnTo>
                        <a:pt x="5" y="7"/>
                      </a:lnTo>
                      <a:lnTo>
                        <a:pt x="0" y="3"/>
                      </a:lnTo>
                      <a:lnTo>
                        <a:pt x="0" y="0"/>
                      </a:lnTo>
                      <a:lnTo>
                        <a:pt x="0" y="3"/>
                      </a:lnTo>
                      <a:lnTo>
                        <a:pt x="0" y="5"/>
                      </a:lnTo>
                      <a:lnTo>
                        <a:pt x="1" y="7"/>
                      </a:lnTo>
                      <a:lnTo>
                        <a:pt x="1" y="12"/>
                      </a:lnTo>
                      <a:lnTo>
                        <a:pt x="1" y="15"/>
                      </a:lnTo>
                      <a:lnTo>
                        <a:pt x="1" y="17"/>
                      </a:lnTo>
                      <a:lnTo>
                        <a:pt x="5" y="20"/>
                      </a:lnTo>
                      <a:lnTo>
                        <a:pt x="5" y="22"/>
                      </a:lnTo>
                      <a:lnTo>
                        <a:pt x="6" y="22"/>
                      </a:lnTo>
                      <a:lnTo>
                        <a:pt x="5" y="30"/>
                      </a:lnTo>
                      <a:lnTo>
                        <a:pt x="5" y="28"/>
                      </a:lnTo>
                      <a:lnTo>
                        <a:pt x="5" y="25"/>
                      </a:lnTo>
                      <a:lnTo>
                        <a:pt x="5" y="22"/>
                      </a:lnTo>
                      <a:lnTo>
                        <a:pt x="6" y="22"/>
                      </a:lnTo>
                      <a:close/>
                    </a:path>
                  </a:pathLst>
                </a:custGeom>
                <a:solidFill>
                  <a:srgbClr val="FBFBFB"/>
                </a:solidFill>
                <a:ln w="9525">
                  <a:noFill/>
                  <a:round/>
                  <a:headEnd/>
                  <a:tailEnd/>
                </a:ln>
              </p:spPr>
              <p:txBody>
                <a:bodyPr/>
                <a:lstStyle/>
                <a:p>
                  <a:endParaRPr lang="en-US"/>
                </a:p>
              </p:txBody>
            </p:sp>
            <p:sp>
              <p:nvSpPr>
                <p:cNvPr id="37608" name="Freeform 1163"/>
                <p:cNvSpPr>
                  <a:spLocks/>
                </p:cNvSpPr>
                <p:nvPr/>
              </p:nvSpPr>
              <p:spPr bwMode="auto">
                <a:xfrm>
                  <a:off x="1780" y="1913"/>
                  <a:ext cx="131" cy="461"/>
                </a:xfrm>
                <a:custGeom>
                  <a:avLst/>
                  <a:gdLst>
                    <a:gd name="T0" fmla="*/ 15 w 131"/>
                    <a:gd name="T1" fmla="*/ 0 h 461"/>
                    <a:gd name="T2" fmla="*/ 21 w 131"/>
                    <a:gd name="T3" fmla="*/ 6 h 461"/>
                    <a:gd name="T4" fmla="*/ 38 w 131"/>
                    <a:gd name="T5" fmla="*/ 26 h 461"/>
                    <a:gd name="T6" fmla="*/ 58 w 131"/>
                    <a:gd name="T7" fmla="*/ 63 h 461"/>
                    <a:gd name="T8" fmla="*/ 83 w 131"/>
                    <a:gd name="T9" fmla="*/ 108 h 461"/>
                    <a:gd name="T10" fmla="*/ 93 w 131"/>
                    <a:gd name="T11" fmla="*/ 131 h 461"/>
                    <a:gd name="T12" fmla="*/ 106 w 131"/>
                    <a:gd name="T13" fmla="*/ 162 h 461"/>
                    <a:gd name="T14" fmla="*/ 112 w 131"/>
                    <a:gd name="T15" fmla="*/ 192 h 461"/>
                    <a:gd name="T16" fmla="*/ 119 w 131"/>
                    <a:gd name="T17" fmla="*/ 222 h 461"/>
                    <a:gd name="T18" fmla="*/ 127 w 131"/>
                    <a:gd name="T19" fmla="*/ 257 h 461"/>
                    <a:gd name="T20" fmla="*/ 131 w 131"/>
                    <a:gd name="T21" fmla="*/ 292 h 461"/>
                    <a:gd name="T22" fmla="*/ 127 w 131"/>
                    <a:gd name="T23" fmla="*/ 328 h 461"/>
                    <a:gd name="T24" fmla="*/ 126 w 131"/>
                    <a:gd name="T25" fmla="*/ 366 h 461"/>
                    <a:gd name="T26" fmla="*/ 119 w 131"/>
                    <a:gd name="T27" fmla="*/ 390 h 461"/>
                    <a:gd name="T28" fmla="*/ 114 w 131"/>
                    <a:gd name="T29" fmla="*/ 409 h 461"/>
                    <a:gd name="T30" fmla="*/ 111 w 131"/>
                    <a:gd name="T31" fmla="*/ 424 h 461"/>
                    <a:gd name="T32" fmla="*/ 106 w 131"/>
                    <a:gd name="T33" fmla="*/ 438 h 461"/>
                    <a:gd name="T34" fmla="*/ 99 w 131"/>
                    <a:gd name="T35" fmla="*/ 449 h 461"/>
                    <a:gd name="T36" fmla="*/ 94 w 131"/>
                    <a:gd name="T37" fmla="*/ 456 h 461"/>
                    <a:gd name="T38" fmla="*/ 93 w 131"/>
                    <a:gd name="T39" fmla="*/ 461 h 461"/>
                    <a:gd name="T40" fmla="*/ 89 w 131"/>
                    <a:gd name="T41" fmla="*/ 461 h 461"/>
                    <a:gd name="T42" fmla="*/ 94 w 131"/>
                    <a:gd name="T43" fmla="*/ 461 h 461"/>
                    <a:gd name="T44" fmla="*/ 98 w 131"/>
                    <a:gd name="T45" fmla="*/ 458 h 461"/>
                    <a:gd name="T46" fmla="*/ 99 w 131"/>
                    <a:gd name="T47" fmla="*/ 456 h 461"/>
                    <a:gd name="T48" fmla="*/ 106 w 131"/>
                    <a:gd name="T49" fmla="*/ 451 h 461"/>
                    <a:gd name="T50" fmla="*/ 108 w 131"/>
                    <a:gd name="T51" fmla="*/ 436 h 461"/>
                    <a:gd name="T52" fmla="*/ 111 w 131"/>
                    <a:gd name="T53" fmla="*/ 418 h 461"/>
                    <a:gd name="T54" fmla="*/ 112 w 131"/>
                    <a:gd name="T55" fmla="*/ 393 h 461"/>
                    <a:gd name="T56" fmla="*/ 112 w 131"/>
                    <a:gd name="T57" fmla="*/ 370 h 461"/>
                    <a:gd name="T58" fmla="*/ 112 w 131"/>
                    <a:gd name="T59" fmla="*/ 340 h 461"/>
                    <a:gd name="T60" fmla="*/ 108 w 131"/>
                    <a:gd name="T61" fmla="*/ 308 h 461"/>
                    <a:gd name="T62" fmla="*/ 106 w 131"/>
                    <a:gd name="T63" fmla="*/ 277 h 461"/>
                    <a:gd name="T64" fmla="*/ 99 w 131"/>
                    <a:gd name="T65" fmla="*/ 242 h 461"/>
                    <a:gd name="T66" fmla="*/ 93 w 131"/>
                    <a:gd name="T67" fmla="*/ 209 h 461"/>
                    <a:gd name="T68" fmla="*/ 83 w 131"/>
                    <a:gd name="T69" fmla="*/ 179 h 461"/>
                    <a:gd name="T70" fmla="*/ 73 w 131"/>
                    <a:gd name="T71" fmla="*/ 149 h 461"/>
                    <a:gd name="T72" fmla="*/ 63 w 131"/>
                    <a:gd name="T73" fmla="*/ 122 h 461"/>
                    <a:gd name="T74" fmla="*/ 49 w 131"/>
                    <a:gd name="T75" fmla="*/ 98 h 461"/>
                    <a:gd name="T76" fmla="*/ 35 w 131"/>
                    <a:gd name="T77" fmla="*/ 78 h 461"/>
                    <a:gd name="T78" fmla="*/ 33 w 131"/>
                    <a:gd name="T79" fmla="*/ 74 h 461"/>
                    <a:gd name="T80" fmla="*/ 28 w 131"/>
                    <a:gd name="T81" fmla="*/ 66 h 461"/>
                    <a:gd name="T82" fmla="*/ 18 w 131"/>
                    <a:gd name="T83" fmla="*/ 53 h 461"/>
                    <a:gd name="T84" fmla="*/ 10 w 131"/>
                    <a:gd name="T85" fmla="*/ 40 h 461"/>
                    <a:gd name="T86" fmla="*/ 3 w 131"/>
                    <a:gd name="T87" fmla="*/ 25 h 461"/>
                    <a:gd name="T88" fmla="*/ 0 w 131"/>
                    <a:gd name="T89" fmla="*/ 13 h 461"/>
                    <a:gd name="T90" fmla="*/ 0 w 131"/>
                    <a:gd name="T91" fmla="*/ 6 h 461"/>
                    <a:gd name="T92" fmla="*/ 3 w 131"/>
                    <a:gd name="T93" fmla="*/ 1 h 461"/>
                    <a:gd name="T94" fmla="*/ 8 w 131"/>
                    <a:gd name="T95" fmla="*/ 0 h 461"/>
                    <a:gd name="T96" fmla="*/ 15 w 131"/>
                    <a:gd name="T97" fmla="*/ 0 h 4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461"/>
                    <a:gd name="T149" fmla="*/ 131 w 131"/>
                    <a:gd name="T150" fmla="*/ 461 h 4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461">
                      <a:moveTo>
                        <a:pt x="15" y="0"/>
                      </a:moveTo>
                      <a:lnTo>
                        <a:pt x="21" y="6"/>
                      </a:lnTo>
                      <a:lnTo>
                        <a:pt x="38" y="26"/>
                      </a:lnTo>
                      <a:lnTo>
                        <a:pt x="58" y="63"/>
                      </a:lnTo>
                      <a:lnTo>
                        <a:pt x="83" y="108"/>
                      </a:lnTo>
                      <a:lnTo>
                        <a:pt x="93" y="131"/>
                      </a:lnTo>
                      <a:lnTo>
                        <a:pt x="106" y="162"/>
                      </a:lnTo>
                      <a:lnTo>
                        <a:pt x="112" y="192"/>
                      </a:lnTo>
                      <a:lnTo>
                        <a:pt x="119" y="222"/>
                      </a:lnTo>
                      <a:lnTo>
                        <a:pt x="127" y="257"/>
                      </a:lnTo>
                      <a:lnTo>
                        <a:pt x="131" y="292"/>
                      </a:lnTo>
                      <a:lnTo>
                        <a:pt x="127" y="328"/>
                      </a:lnTo>
                      <a:lnTo>
                        <a:pt x="126" y="366"/>
                      </a:lnTo>
                      <a:lnTo>
                        <a:pt x="119" y="390"/>
                      </a:lnTo>
                      <a:lnTo>
                        <a:pt x="114" y="409"/>
                      </a:lnTo>
                      <a:lnTo>
                        <a:pt x="111" y="424"/>
                      </a:lnTo>
                      <a:lnTo>
                        <a:pt x="106" y="438"/>
                      </a:lnTo>
                      <a:lnTo>
                        <a:pt x="99" y="449"/>
                      </a:lnTo>
                      <a:lnTo>
                        <a:pt x="94" y="456"/>
                      </a:lnTo>
                      <a:lnTo>
                        <a:pt x="93" y="461"/>
                      </a:lnTo>
                      <a:lnTo>
                        <a:pt x="89" y="461"/>
                      </a:lnTo>
                      <a:lnTo>
                        <a:pt x="94" y="461"/>
                      </a:lnTo>
                      <a:lnTo>
                        <a:pt x="98" y="458"/>
                      </a:lnTo>
                      <a:lnTo>
                        <a:pt x="99" y="456"/>
                      </a:lnTo>
                      <a:lnTo>
                        <a:pt x="106" y="451"/>
                      </a:lnTo>
                      <a:lnTo>
                        <a:pt x="108" y="436"/>
                      </a:lnTo>
                      <a:lnTo>
                        <a:pt x="111" y="418"/>
                      </a:lnTo>
                      <a:lnTo>
                        <a:pt x="112" y="393"/>
                      </a:lnTo>
                      <a:lnTo>
                        <a:pt x="112" y="370"/>
                      </a:lnTo>
                      <a:lnTo>
                        <a:pt x="112" y="340"/>
                      </a:lnTo>
                      <a:lnTo>
                        <a:pt x="108" y="308"/>
                      </a:lnTo>
                      <a:lnTo>
                        <a:pt x="106" y="277"/>
                      </a:lnTo>
                      <a:lnTo>
                        <a:pt x="99" y="242"/>
                      </a:lnTo>
                      <a:lnTo>
                        <a:pt x="93" y="209"/>
                      </a:lnTo>
                      <a:lnTo>
                        <a:pt x="83" y="179"/>
                      </a:lnTo>
                      <a:lnTo>
                        <a:pt x="73" y="149"/>
                      </a:lnTo>
                      <a:lnTo>
                        <a:pt x="63" y="122"/>
                      </a:lnTo>
                      <a:lnTo>
                        <a:pt x="49" y="98"/>
                      </a:lnTo>
                      <a:lnTo>
                        <a:pt x="35" y="78"/>
                      </a:lnTo>
                      <a:lnTo>
                        <a:pt x="33" y="74"/>
                      </a:lnTo>
                      <a:lnTo>
                        <a:pt x="28" y="66"/>
                      </a:lnTo>
                      <a:lnTo>
                        <a:pt x="18" y="53"/>
                      </a:lnTo>
                      <a:lnTo>
                        <a:pt x="10" y="40"/>
                      </a:lnTo>
                      <a:lnTo>
                        <a:pt x="3" y="25"/>
                      </a:lnTo>
                      <a:lnTo>
                        <a:pt x="0" y="13"/>
                      </a:lnTo>
                      <a:lnTo>
                        <a:pt x="0" y="6"/>
                      </a:lnTo>
                      <a:lnTo>
                        <a:pt x="3" y="1"/>
                      </a:lnTo>
                      <a:lnTo>
                        <a:pt x="8" y="0"/>
                      </a:lnTo>
                      <a:lnTo>
                        <a:pt x="15" y="0"/>
                      </a:lnTo>
                    </a:path>
                  </a:pathLst>
                </a:custGeom>
                <a:noFill/>
                <a:ln w="0">
                  <a:solidFill>
                    <a:srgbClr val="999999"/>
                  </a:solidFill>
                  <a:round/>
                  <a:headEnd/>
                  <a:tailEnd/>
                </a:ln>
              </p:spPr>
              <p:txBody>
                <a:bodyPr/>
                <a:lstStyle/>
                <a:p>
                  <a:endParaRPr lang="en-US"/>
                </a:p>
              </p:txBody>
            </p:sp>
            <p:sp>
              <p:nvSpPr>
                <p:cNvPr id="37609" name="Freeform 1164"/>
                <p:cNvSpPr>
                  <a:spLocks/>
                </p:cNvSpPr>
                <p:nvPr/>
              </p:nvSpPr>
              <p:spPr bwMode="auto">
                <a:xfrm>
                  <a:off x="851" y="1863"/>
                  <a:ext cx="148" cy="154"/>
                </a:xfrm>
                <a:custGeom>
                  <a:avLst/>
                  <a:gdLst>
                    <a:gd name="T0" fmla="*/ 123 w 148"/>
                    <a:gd name="T1" fmla="*/ 154 h 154"/>
                    <a:gd name="T2" fmla="*/ 128 w 148"/>
                    <a:gd name="T3" fmla="*/ 154 h 154"/>
                    <a:gd name="T4" fmla="*/ 133 w 148"/>
                    <a:gd name="T5" fmla="*/ 153 h 154"/>
                    <a:gd name="T6" fmla="*/ 138 w 148"/>
                    <a:gd name="T7" fmla="*/ 149 h 154"/>
                    <a:gd name="T8" fmla="*/ 141 w 148"/>
                    <a:gd name="T9" fmla="*/ 148 h 154"/>
                    <a:gd name="T10" fmla="*/ 143 w 148"/>
                    <a:gd name="T11" fmla="*/ 144 h 154"/>
                    <a:gd name="T12" fmla="*/ 144 w 148"/>
                    <a:gd name="T13" fmla="*/ 139 h 154"/>
                    <a:gd name="T14" fmla="*/ 144 w 148"/>
                    <a:gd name="T15" fmla="*/ 136 h 154"/>
                    <a:gd name="T16" fmla="*/ 148 w 148"/>
                    <a:gd name="T17" fmla="*/ 133 h 154"/>
                    <a:gd name="T18" fmla="*/ 148 w 148"/>
                    <a:gd name="T19" fmla="*/ 23 h 154"/>
                    <a:gd name="T20" fmla="*/ 144 w 148"/>
                    <a:gd name="T21" fmla="*/ 17 h 154"/>
                    <a:gd name="T22" fmla="*/ 144 w 148"/>
                    <a:gd name="T23" fmla="*/ 12 h 154"/>
                    <a:gd name="T24" fmla="*/ 143 w 148"/>
                    <a:gd name="T25" fmla="*/ 10 h 154"/>
                    <a:gd name="T26" fmla="*/ 141 w 148"/>
                    <a:gd name="T27" fmla="*/ 5 h 154"/>
                    <a:gd name="T28" fmla="*/ 138 w 148"/>
                    <a:gd name="T29" fmla="*/ 3 h 154"/>
                    <a:gd name="T30" fmla="*/ 133 w 148"/>
                    <a:gd name="T31" fmla="*/ 0 h 154"/>
                    <a:gd name="T32" fmla="*/ 128 w 148"/>
                    <a:gd name="T33" fmla="*/ 0 h 154"/>
                    <a:gd name="T34" fmla="*/ 123 w 148"/>
                    <a:gd name="T35" fmla="*/ 0 h 154"/>
                    <a:gd name="T36" fmla="*/ 27 w 148"/>
                    <a:gd name="T37" fmla="*/ 0 h 154"/>
                    <a:gd name="T38" fmla="*/ 20 w 148"/>
                    <a:gd name="T39" fmla="*/ 0 h 154"/>
                    <a:gd name="T40" fmla="*/ 15 w 148"/>
                    <a:gd name="T41" fmla="*/ 0 h 154"/>
                    <a:gd name="T42" fmla="*/ 12 w 148"/>
                    <a:gd name="T43" fmla="*/ 3 h 154"/>
                    <a:gd name="T44" fmla="*/ 8 w 148"/>
                    <a:gd name="T45" fmla="*/ 5 h 154"/>
                    <a:gd name="T46" fmla="*/ 7 w 148"/>
                    <a:gd name="T47" fmla="*/ 10 h 154"/>
                    <a:gd name="T48" fmla="*/ 3 w 148"/>
                    <a:gd name="T49" fmla="*/ 12 h 154"/>
                    <a:gd name="T50" fmla="*/ 0 w 148"/>
                    <a:gd name="T51" fmla="*/ 17 h 154"/>
                    <a:gd name="T52" fmla="*/ 0 w 148"/>
                    <a:gd name="T53" fmla="*/ 23 h 154"/>
                    <a:gd name="T54" fmla="*/ 0 w 148"/>
                    <a:gd name="T55" fmla="*/ 133 h 154"/>
                    <a:gd name="T56" fmla="*/ 0 w 148"/>
                    <a:gd name="T57" fmla="*/ 136 h 154"/>
                    <a:gd name="T58" fmla="*/ 3 w 148"/>
                    <a:gd name="T59" fmla="*/ 139 h 154"/>
                    <a:gd name="T60" fmla="*/ 7 w 148"/>
                    <a:gd name="T61" fmla="*/ 144 h 154"/>
                    <a:gd name="T62" fmla="*/ 8 w 148"/>
                    <a:gd name="T63" fmla="*/ 148 h 154"/>
                    <a:gd name="T64" fmla="*/ 12 w 148"/>
                    <a:gd name="T65" fmla="*/ 149 h 154"/>
                    <a:gd name="T66" fmla="*/ 15 w 148"/>
                    <a:gd name="T67" fmla="*/ 153 h 154"/>
                    <a:gd name="T68" fmla="*/ 20 w 148"/>
                    <a:gd name="T69" fmla="*/ 154 h 154"/>
                    <a:gd name="T70" fmla="*/ 27 w 148"/>
                    <a:gd name="T71" fmla="*/ 154 h 154"/>
                    <a:gd name="T72" fmla="*/ 123 w 148"/>
                    <a:gd name="T73" fmla="*/ 154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154"/>
                    <a:gd name="T113" fmla="*/ 148 w 148"/>
                    <a:gd name="T114" fmla="*/ 154 h 1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154">
                      <a:moveTo>
                        <a:pt x="123" y="154"/>
                      </a:moveTo>
                      <a:lnTo>
                        <a:pt x="128" y="154"/>
                      </a:lnTo>
                      <a:lnTo>
                        <a:pt x="133" y="153"/>
                      </a:lnTo>
                      <a:lnTo>
                        <a:pt x="138" y="149"/>
                      </a:lnTo>
                      <a:lnTo>
                        <a:pt x="141" y="148"/>
                      </a:lnTo>
                      <a:lnTo>
                        <a:pt x="143" y="144"/>
                      </a:lnTo>
                      <a:lnTo>
                        <a:pt x="144" y="139"/>
                      </a:lnTo>
                      <a:lnTo>
                        <a:pt x="144" y="136"/>
                      </a:lnTo>
                      <a:lnTo>
                        <a:pt x="148" y="133"/>
                      </a:lnTo>
                      <a:lnTo>
                        <a:pt x="148" y="23"/>
                      </a:lnTo>
                      <a:lnTo>
                        <a:pt x="144" y="17"/>
                      </a:lnTo>
                      <a:lnTo>
                        <a:pt x="144" y="12"/>
                      </a:lnTo>
                      <a:lnTo>
                        <a:pt x="143" y="10"/>
                      </a:lnTo>
                      <a:lnTo>
                        <a:pt x="141" y="5"/>
                      </a:lnTo>
                      <a:lnTo>
                        <a:pt x="138" y="3"/>
                      </a:lnTo>
                      <a:lnTo>
                        <a:pt x="133" y="0"/>
                      </a:lnTo>
                      <a:lnTo>
                        <a:pt x="128" y="0"/>
                      </a:lnTo>
                      <a:lnTo>
                        <a:pt x="123" y="0"/>
                      </a:lnTo>
                      <a:lnTo>
                        <a:pt x="27" y="0"/>
                      </a:lnTo>
                      <a:lnTo>
                        <a:pt x="20" y="0"/>
                      </a:lnTo>
                      <a:lnTo>
                        <a:pt x="15" y="0"/>
                      </a:lnTo>
                      <a:lnTo>
                        <a:pt x="12" y="3"/>
                      </a:lnTo>
                      <a:lnTo>
                        <a:pt x="8" y="5"/>
                      </a:lnTo>
                      <a:lnTo>
                        <a:pt x="7" y="10"/>
                      </a:lnTo>
                      <a:lnTo>
                        <a:pt x="3" y="12"/>
                      </a:lnTo>
                      <a:lnTo>
                        <a:pt x="0" y="17"/>
                      </a:lnTo>
                      <a:lnTo>
                        <a:pt x="0" y="23"/>
                      </a:lnTo>
                      <a:lnTo>
                        <a:pt x="0" y="133"/>
                      </a:lnTo>
                      <a:lnTo>
                        <a:pt x="0" y="136"/>
                      </a:lnTo>
                      <a:lnTo>
                        <a:pt x="3" y="139"/>
                      </a:lnTo>
                      <a:lnTo>
                        <a:pt x="7" y="144"/>
                      </a:lnTo>
                      <a:lnTo>
                        <a:pt x="8" y="148"/>
                      </a:lnTo>
                      <a:lnTo>
                        <a:pt x="12" y="149"/>
                      </a:lnTo>
                      <a:lnTo>
                        <a:pt x="15" y="153"/>
                      </a:lnTo>
                      <a:lnTo>
                        <a:pt x="20" y="154"/>
                      </a:lnTo>
                      <a:lnTo>
                        <a:pt x="27" y="154"/>
                      </a:lnTo>
                      <a:lnTo>
                        <a:pt x="123" y="154"/>
                      </a:lnTo>
                      <a:close/>
                    </a:path>
                  </a:pathLst>
                </a:custGeom>
                <a:solidFill>
                  <a:srgbClr val="666666"/>
                </a:solidFill>
                <a:ln w="9525">
                  <a:noFill/>
                  <a:round/>
                  <a:headEnd/>
                  <a:tailEnd/>
                </a:ln>
              </p:spPr>
              <p:txBody>
                <a:bodyPr/>
                <a:lstStyle/>
                <a:p>
                  <a:endParaRPr lang="en-US"/>
                </a:p>
              </p:txBody>
            </p:sp>
            <p:sp>
              <p:nvSpPr>
                <p:cNvPr id="37610" name="Freeform 1165"/>
                <p:cNvSpPr>
                  <a:spLocks/>
                </p:cNvSpPr>
                <p:nvPr/>
              </p:nvSpPr>
              <p:spPr bwMode="auto">
                <a:xfrm>
                  <a:off x="851" y="1863"/>
                  <a:ext cx="148" cy="154"/>
                </a:xfrm>
                <a:custGeom>
                  <a:avLst/>
                  <a:gdLst>
                    <a:gd name="T0" fmla="*/ 123 w 148"/>
                    <a:gd name="T1" fmla="*/ 154 h 154"/>
                    <a:gd name="T2" fmla="*/ 128 w 148"/>
                    <a:gd name="T3" fmla="*/ 154 h 154"/>
                    <a:gd name="T4" fmla="*/ 133 w 148"/>
                    <a:gd name="T5" fmla="*/ 153 h 154"/>
                    <a:gd name="T6" fmla="*/ 138 w 148"/>
                    <a:gd name="T7" fmla="*/ 149 h 154"/>
                    <a:gd name="T8" fmla="*/ 141 w 148"/>
                    <a:gd name="T9" fmla="*/ 148 h 154"/>
                    <a:gd name="T10" fmla="*/ 143 w 148"/>
                    <a:gd name="T11" fmla="*/ 144 h 154"/>
                    <a:gd name="T12" fmla="*/ 144 w 148"/>
                    <a:gd name="T13" fmla="*/ 139 h 154"/>
                    <a:gd name="T14" fmla="*/ 144 w 148"/>
                    <a:gd name="T15" fmla="*/ 136 h 154"/>
                    <a:gd name="T16" fmla="*/ 148 w 148"/>
                    <a:gd name="T17" fmla="*/ 133 h 154"/>
                    <a:gd name="T18" fmla="*/ 148 w 148"/>
                    <a:gd name="T19" fmla="*/ 23 h 154"/>
                    <a:gd name="T20" fmla="*/ 144 w 148"/>
                    <a:gd name="T21" fmla="*/ 17 h 154"/>
                    <a:gd name="T22" fmla="*/ 144 w 148"/>
                    <a:gd name="T23" fmla="*/ 12 h 154"/>
                    <a:gd name="T24" fmla="*/ 143 w 148"/>
                    <a:gd name="T25" fmla="*/ 10 h 154"/>
                    <a:gd name="T26" fmla="*/ 141 w 148"/>
                    <a:gd name="T27" fmla="*/ 5 h 154"/>
                    <a:gd name="T28" fmla="*/ 138 w 148"/>
                    <a:gd name="T29" fmla="*/ 3 h 154"/>
                    <a:gd name="T30" fmla="*/ 133 w 148"/>
                    <a:gd name="T31" fmla="*/ 0 h 154"/>
                    <a:gd name="T32" fmla="*/ 128 w 148"/>
                    <a:gd name="T33" fmla="*/ 0 h 154"/>
                    <a:gd name="T34" fmla="*/ 123 w 148"/>
                    <a:gd name="T35" fmla="*/ 0 h 154"/>
                    <a:gd name="T36" fmla="*/ 27 w 148"/>
                    <a:gd name="T37" fmla="*/ 0 h 154"/>
                    <a:gd name="T38" fmla="*/ 20 w 148"/>
                    <a:gd name="T39" fmla="*/ 0 h 154"/>
                    <a:gd name="T40" fmla="*/ 15 w 148"/>
                    <a:gd name="T41" fmla="*/ 0 h 154"/>
                    <a:gd name="T42" fmla="*/ 12 w 148"/>
                    <a:gd name="T43" fmla="*/ 3 h 154"/>
                    <a:gd name="T44" fmla="*/ 8 w 148"/>
                    <a:gd name="T45" fmla="*/ 5 h 154"/>
                    <a:gd name="T46" fmla="*/ 7 w 148"/>
                    <a:gd name="T47" fmla="*/ 10 h 154"/>
                    <a:gd name="T48" fmla="*/ 3 w 148"/>
                    <a:gd name="T49" fmla="*/ 12 h 154"/>
                    <a:gd name="T50" fmla="*/ 0 w 148"/>
                    <a:gd name="T51" fmla="*/ 17 h 154"/>
                    <a:gd name="T52" fmla="*/ 0 w 148"/>
                    <a:gd name="T53" fmla="*/ 23 h 154"/>
                    <a:gd name="T54" fmla="*/ 0 w 148"/>
                    <a:gd name="T55" fmla="*/ 133 h 154"/>
                    <a:gd name="T56" fmla="*/ 0 w 148"/>
                    <a:gd name="T57" fmla="*/ 136 h 154"/>
                    <a:gd name="T58" fmla="*/ 3 w 148"/>
                    <a:gd name="T59" fmla="*/ 139 h 154"/>
                    <a:gd name="T60" fmla="*/ 7 w 148"/>
                    <a:gd name="T61" fmla="*/ 144 h 154"/>
                    <a:gd name="T62" fmla="*/ 8 w 148"/>
                    <a:gd name="T63" fmla="*/ 148 h 154"/>
                    <a:gd name="T64" fmla="*/ 12 w 148"/>
                    <a:gd name="T65" fmla="*/ 149 h 154"/>
                    <a:gd name="T66" fmla="*/ 15 w 148"/>
                    <a:gd name="T67" fmla="*/ 153 h 154"/>
                    <a:gd name="T68" fmla="*/ 20 w 148"/>
                    <a:gd name="T69" fmla="*/ 154 h 154"/>
                    <a:gd name="T70" fmla="*/ 27 w 148"/>
                    <a:gd name="T71" fmla="*/ 154 h 154"/>
                    <a:gd name="T72" fmla="*/ 123 w 148"/>
                    <a:gd name="T73" fmla="*/ 154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154"/>
                    <a:gd name="T113" fmla="*/ 148 w 148"/>
                    <a:gd name="T114" fmla="*/ 154 h 1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154">
                      <a:moveTo>
                        <a:pt x="123" y="154"/>
                      </a:moveTo>
                      <a:lnTo>
                        <a:pt x="128" y="154"/>
                      </a:lnTo>
                      <a:lnTo>
                        <a:pt x="133" y="153"/>
                      </a:lnTo>
                      <a:lnTo>
                        <a:pt x="138" y="149"/>
                      </a:lnTo>
                      <a:lnTo>
                        <a:pt x="141" y="148"/>
                      </a:lnTo>
                      <a:lnTo>
                        <a:pt x="143" y="144"/>
                      </a:lnTo>
                      <a:lnTo>
                        <a:pt x="144" y="139"/>
                      </a:lnTo>
                      <a:lnTo>
                        <a:pt x="144" y="136"/>
                      </a:lnTo>
                      <a:lnTo>
                        <a:pt x="148" y="133"/>
                      </a:lnTo>
                      <a:lnTo>
                        <a:pt x="148" y="23"/>
                      </a:lnTo>
                      <a:lnTo>
                        <a:pt x="144" y="17"/>
                      </a:lnTo>
                      <a:lnTo>
                        <a:pt x="144" y="12"/>
                      </a:lnTo>
                      <a:lnTo>
                        <a:pt x="143" y="10"/>
                      </a:lnTo>
                      <a:lnTo>
                        <a:pt x="141" y="5"/>
                      </a:lnTo>
                      <a:lnTo>
                        <a:pt x="138" y="3"/>
                      </a:lnTo>
                      <a:lnTo>
                        <a:pt x="133" y="0"/>
                      </a:lnTo>
                      <a:lnTo>
                        <a:pt x="128" y="0"/>
                      </a:lnTo>
                      <a:lnTo>
                        <a:pt x="123" y="0"/>
                      </a:lnTo>
                      <a:lnTo>
                        <a:pt x="27" y="0"/>
                      </a:lnTo>
                      <a:lnTo>
                        <a:pt x="20" y="0"/>
                      </a:lnTo>
                      <a:lnTo>
                        <a:pt x="15" y="0"/>
                      </a:lnTo>
                      <a:lnTo>
                        <a:pt x="12" y="3"/>
                      </a:lnTo>
                      <a:lnTo>
                        <a:pt x="8" y="5"/>
                      </a:lnTo>
                      <a:lnTo>
                        <a:pt x="7" y="10"/>
                      </a:lnTo>
                      <a:lnTo>
                        <a:pt x="3" y="12"/>
                      </a:lnTo>
                      <a:lnTo>
                        <a:pt x="0" y="17"/>
                      </a:lnTo>
                      <a:lnTo>
                        <a:pt x="0" y="23"/>
                      </a:lnTo>
                      <a:lnTo>
                        <a:pt x="0" y="133"/>
                      </a:lnTo>
                      <a:lnTo>
                        <a:pt x="0" y="136"/>
                      </a:lnTo>
                      <a:lnTo>
                        <a:pt x="3" y="139"/>
                      </a:lnTo>
                      <a:lnTo>
                        <a:pt x="7" y="144"/>
                      </a:lnTo>
                      <a:lnTo>
                        <a:pt x="8" y="148"/>
                      </a:lnTo>
                      <a:lnTo>
                        <a:pt x="12" y="149"/>
                      </a:lnTo>
                      <a:lnTo>
                        <a:pt x="15" y="153"/>
                      </a:lnTo>
                      <a:lnTo>
                        <a:pt x="20" y="154"/>
                      </a:lnTo>
                      <a:lnTo>
                        <a:pt x="27" y="154"/>
                      </a:lnTo>
                      <a:lnTo>
                        <a:pt x="123" y="154"/>
                      </a:lnTo>
                    </a:path>
                  </a:pathLst>
                </a:custGeom>
                <a:noFill/>
                <a:ln w="0">
                  <a:solidFill>
                    <a:srgbClr val="000000"/>
                  </a:solidFill>
                  <a:round/>
                  <a:headEnd/>
                  <a:tailEnd/>
                </a:ln>
              </p:spPr>
              <p:txBody>
                <a:bodyPr/>
                <a:lstStyle/>
                <a:p>
                  <a:endParaRPr lang="en-US"/>
                </a:p>
              </p:txBody>
            </p:sp>
            <p:sp>
              <p:nvSpPr>
                <p:cNvPr id="37611" name="Freeform 1166"/>
                <p:cNvSpPr>
                  <a:spLocks/>
                </p:cNvSpPr>
                <p:nvPr/>
              </p:nvSpPr>
              <p:spPr bwMode="auto">
                <a:xfrm>
                  <a:off x="922" y="1957"/>
                  <a:ext cx="35" cy="30"/>
                </a:xfrm>
                <a:custGeom>
                  <a:avLst/>
                  <a:gdLst>
                    <a:gd name="T0" fmla="*/ 0 w 35"/>
                    <a:gd name="T1" fmla="*/ 29 h 30"/>
                    <a:gd name="T2" fmla="*/ 2 w 35"/>
                    <a:gd name="T3" fmla="*/ 30 h 30"/>
                    <a:gd name="T4" fmla="*/ 5 w 35"/>
                    <a:gd name="T5" fmla="*/ 30 h 30"/>
                    <a:gd name="T6" fmla="*/ 7 w 35"/>
                    <a:gd name="T7" fmla="*/ 30 h 30"/>
                    <a:gd name="T8" fmla="*/ 9 w 35"/>
                    <a:gd name="T9" fmla="*/ 29 h 30"/>
                    <a:gd name="T10" fmla="*/ 12 w 35"/>
                    <a:gd name="T11" fmla="*/ 25 h 30"/>
                    <a:gd name="T12" fmla="*/ 17 w 35"/>
                    <a:gd name="T13" fmla="*/ 20 h 30"/>
                    <a:gd name="T14" fmla="*/ 22 w 35"/>
                    <a:gd name="T15" fmla="*/ 15 h 30"/>
                    <a:gd name="T16" fmla="*/ 27 w 35"/>
                    <a:gd name="T17" fmla="*/ 14 h 30"/>
                    <a:gd name="T18" fmla="*/ 29 w 35"/>
                    <a:gd name="T19" fmla="*/ 9 h 30"/>
                    <a:gd name="T20" fmla="*/ 32 w 35"/>
                    <a:gd name="T21" fmla="*/ 5 h 30"/>
                    <a:gd name="T22" fmla="*/ 35 w 35"/>
                    <a:gd name="T23" fmla="*/ 5 h 30"/>
                    <a:gd name="T24" fmla="*/ 35 w 35"/>
                    <a:gd name="T25" fmla="*/ 2 h 30"/>
                    <a:gd name="T26" fmla="*/ 35 w 35"/>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30"/>
                    <a:gd name="T44" fmla="*/ 35 w 35"/>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30">
                      <a:moveTo>
                        <a:pt x="0" y="29"/>
                      </a:moveTo>
                      <a:lnTo>
                        <a:pt x="2" y="30"/>
                      </a:lnTo>
                      <a:lnTo>
                        <a:pt x="5" y="30"/>
                      </a:lnTo>
                      <a:lnTo>
                        <a:pt x="7" y="30"/>
                      </a:lnTo>
                      <a:lnTo>
                        <a:pt x="9" y="29"/>
                      </a:lnTo>
                      <a:lnTo>
                        <a:pt x="12" y="25"/>
                      </a:lnTo>
                      <a:lnTo>
                        <a:pt x="17" y="20"/>
                      </a:lnTo>
                      <a:lnTo>
                        <a:pt x="22" y="15"/>
                      </a:lnTo>
                      <a:lnTo>
                        <a:pt x="27" y="14"/>
                      </a:lnTo>
                      <a:lnTo>
                        <a:pt x="29" y="9"/>
                      </a:lnTo>
                      <a:lnTo>
                        <a:pt x="32" y="5"/>
                      </a:lnTo>
                      <a:lnTo>
                        <a:pt x="35" y="5"/>
                      </a:lnTo>
                      <a:lnTo>
                        <a:pt x="35" y="2"/>
                      </a:lnTo>
                      <a:lnTo>
                        <a:pt x="35" y="0"/>
                      </a:lnTo>
                    </a:path>
                  </a:pathLst>
                </a:custGeom>
                <a:noFill/>
                <a:ln w="0">
                  <a:solidFill>
                    <a:srgbClr val="A5A5A5"/>
                  </a:solidFill>
                  <a:round/>
                  <a:headEnd/>
                  <a:tailEnd/>
                </a:ln>
              </p:spPr>
              <p:txBody>
                <a:bodyPr/>
                <a:lstStyle/>
                <a:p>
                  <a:endParaRPr lang="en-US"/>
                </a:p>
              </p:txBody>
            </p:sp>
            <p:sp>
              <p:nvSpPr>
                <p:cNvPr id="37612" name="Line 1167"/>
                <p:cNvSpPr>
                  <a:spLocks noChangeShapeType="1"/>
                </p:cNvSpPr>
                <p:nvPr/>
              </p:nvSpPr>
              <p:spPr bwMode="auto">
                <a:xfrm flipH="1" flipV="1">
                  <a:off x="937" y="1933"/>
                  <a:ext cx="20" cy="24"/>
                </a:xfrm>
                <a:prstGeom prst="line">
                  <a:avLst/>
                </a:prstGeom>
                <a:noFill/>
                <a:ln w="0">
                  <a:solidFill>
                    <a:srgbClr val="A5A5A5"/>
                  </a:solidFill>
                  <a:round/>
                  <a:headEnd/>
                  <a:tailEnd/>
                </a:ln>
              </p:spPr>
              <p:txBody>
                <a:bodyPr/>
                <a:lstStyle/>
                <a:p>
                  <a:endParaRPr lang="en-US"/>
                </a:p>
              </p:txBody>
            </p:sp>
            <p:sp>
              <p:nvSpPr>
                <p:cNvPr id="37613" name="Freeform 1168"/>
                <p:cNvSpPr>
                  <a:spLocks/>
                </p:cNvSpPr>
                <p:nvPr/>
              </p:nvSpPr>
              <p:spPr bwMode="auto">
                <a:xfrm>
                  <a:off x="937" y="1894"/>
                  <a:ext cx="32" cy="39"/>
                </a:xfrm>
                <a:custGeom>
                  <a:avLst/>
                  <a:gdLst>
                    <a:gd name="T0" fmla="*/ 0 w 32"/>
                    <a:gd name="T1" fmla="*/ 39 h 39"/>
                    <a:gd name="T2" fmla="*/ 0 w 32"/>
                    <a:gd name="T3" fmla="*/ 37 h 39"/>
                    <a:gd name="T4" fmla="*/ 0 w 32"/>
                    <a:gd name="T5" fmla="*/ 34 h 39"/>
                    <a:gd name="T6" fmla="*/ 2 w 32"/>
                    <a:gd name="T7" fmla="*/ 34 h 39"/>
                    <a:gd name="T8" fmla="*/ 2 w 32"/>
                    <a:gd name="T9" fmla="*/ 32 h 39"/>
                    <a:gd name="T10" fmla="*/ 5 w 32"/>
                    <a:gd name="T11" fmla="*/ 29 h 39"/>
                    <a:gd name="T12" fmla="*/ 10 w 32"/>
                    <a:gd name="T13" fmla="*/ 24 h 39"/>
                    <a:gd name="T14" fmla="*/ 14 w 32"/>
                    <a:gd name="T15" fmla="*/ 19 h 39"/>
                    <a:gd name="T16" fmla="*/ 20 w 32"/>
                    <a:gd name="T17" fmla="*/ 12 h 39"/>
                    <a:gd name="T18" fmla="*/ 22 w 32"/>
                    <a:gd name="T19" fmla="*/ 5 h 39"/>
                    <a:gd name="T20" fmla="*/ 25 w 32"/>
                    <a:gd name="T21" fmla="*/ 4 h 39"/>
                    <a:gd name="T22" fmla="*/ 27 w 32"/>
                    <a:gd name="T23" fmla="*/ 0 h 39"/>
                    <a:gd name="T24" fmla="*/ 30 w 32"/>
                    <a:gd name="T25" fmla="*/ 0 h 39"/>
                    <a:gd name="T26" fmla="*/ 32 w 32"/>
                    <a:gd name="T27" fmla="*/ 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9"/>
                    <a:gd name="T44" fmla="*/ 32 w 32"/>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9">
                      <a:moveTo>
                        <a:pt x="0" y="39"/>
                      </a:moveTo>
                      <a:lnTo>
                        <a:pt x="0" y="37"/>
                      </a:lnTo>
                      <a:lnTo>
                        <a:pt x="0" y="34"/>
                      </a:lnTo>
                      <a:lnTo>
                        <a:pt x="2" y="34"/>
                      </a:lnTo>
                      <a:lnTo>
                        <a:pt x="2" y="32"/>
                      </a:lnTo>
                      <a:lnTo>
                        <a:pt x="5" y="29"/>
                      </a:lnTo>
                      <a:lnTo>
                        <a:pt x="10" y="24"/>
                      </a:lnTo>
                      <a:lnTo>
                        <a:pt x="14" y="19"/>
                      </a:lnTo>
                      <a:lnTo>
                        <a:pt x="20" y="12"/>
                      </a:lnTo>
                      <a:lnTo>
                        <a:pt x="22" y="5"/>
                      </a:lnTo>
                      <a:lnTo>
                        <a:pt x="25" y="4"/>
                      </a:lnTo>
                      <a:lnTo>
                        <a:pt x="27" y="0"/>
                      </a:lnTo>
                      <a:lnTo>
                        <a:pt x="30" y="0"/>
                      </a:lnTo>
                      <a:lnTo>
                        <a:pt x="32" y="4"/>
                      </a:lnTo>
                    </a:path>
                  </a:pathLst>
                </a:custGeom>
                <a:noFill/>
                <a:ln w="0">
                  <a:solidFill>
                    <a:srgbClr val="A5A5A5"/>
                  </a:solidFill>
                  <a:round/>
                  <a:headEnd/>
                  <a:tailEnd/>
                </a:ln>
              </p:spPr>
              <p:txBody>
                <a:bodyPr/>
                <a:lstStyle/>
                <a:p>
                  <a:endParaRPr lang="en-US"/>
                </a:p>
              </p:txBody>
            </p:sp>
            <p:sp>
              <p:nvSpPr>
                <p:cNvPr id="37614" name="Line 1169"/>
                <p:cNvSpPr>
                  <a:spLocks noChangeShapeType="1"/>
                </p:cNvSpPr>
                <p:nvPr/>
              </p:nvSpPr>
              <p:spPr bwMode="auto">
                <a:xfrm>
                  <a:off x="969" y="1898"/>
                  <a:ext cx="15" cy="94"/>
                </a:xfrm>
                <a:prstGeom prst="line">
                  <a:avLst/>
                </a:prstGeom>
                <a:noFill/>
                <a:ln w="0">
                  <a:solidFill>
                    <a:srgbClr val="A5A5A5"/>
                  </a:solidFill>
                  <a:round/>
                  <a:headEnd/>
                  <a:tailEnd/>
                </a:ln>
              </p:spPr>
              <p:txBody>
                <a:bodyPr/>
                <a:lstStyle/>
                <a:p>
                  <a:endParaRPr lang="en-US"/>
                </a:p>
              </p:txBody>
            </p:sp>
            <p:sp>
              <p:nvSpPr>
                <p:cNvPr id="37615" name="Freeform 1170"/>
                <p:cNvSpPr>
                  <a:spLocks/>
                </p:cNvSpPr>
                <p:nvPr/>
              </p:nvSpPr>
              <p:spPr bwMode="auto">
                <a:xfrm>
                  <a:off x="982" y="1992"/>
                  <a:ext cx="2" cy="4"/>
                </a:xfrm>
                <a:custGeom>
                  <a:avLst/>
                  <a:gdLst>
                    <a:gd name="T0" fmla="*/ 2 w 2"/>
                    <a:gd name="T1" fmla="*/ 0 h 4"/>
                    <a:gd name="T2" fmla="*/ 2 w 2"/>
                    <a:gd name="T3" fmla="*/ 4 h 4"/>
                    <a:gd name="T4" fmla="*/ 0 w 2"/>
                    <a:gd name="T5" fmla="*/ 4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0"/>
                      </a:moveTo>
                      <a:lnTo>
                        <a:pt x="2" y="4"/>
                      </a:lnTo>
                      <a:lnTo>
                        <a:pt x="0" y="4"/>
                      </a:lnTo>
                    </a:path>
                  </a:pathLst>
                </a:custGeom>
                <a:noFill/>
                <a:ln w="0">
                  <a:solidFill>
                    <a:srgbClr val="A5A5A5"/>
                  </a:solidFill>
                  <a:round/>
                  <a:headEnd/>
                  <a:tailEnd/>
                </a:ln>
              </p:spPr>
              <p:txBody>
                <a:bodyPr/>
                <a:lstStyle/>
                <a:p>
                  <a:endParaRPr lang="en-US"/>
                </a:p>
              </p:txBody>
            </p:sp>
            <p:sp>
              <p:nvSpPr>
                <p:cNvPr id="37616" name="Freeform 1171"/>
                <p:cNvSpPr>
                  <a:spLocks/>
                </p:cNvSpPr>
                <p:nvPr/>
              </p:nvSpPr>
              <p:spPr bwMode="auto">
                <a:xfrm>
                  <a:off x="871" y="1996"/>
                  <a:ext cx="111" cy="1"/>
                </a:xfrm>
                <a:custGeom>
                  <a:avLst/>
                  <a:gdLst>
                    <a:gd name="T0" fmla="*/ 111 w 111"/>
                    <a:gd name="T1" fmla="*/ 0 h 1"/>
                    <a:gd name="T2" fmla="*/ 56 w 111"/>
                    <a:gd name="T3" fmla="*/ 0 h 1"/>
                    <a:gd name="T4" fmla="*/ 51 w 111"/>
                    <a:gd name="T5" fmla="*/ 0 h 1"/>
                    <a:gd name="T6" fmla="*/ 0 w 111"/>
                    <a:gd name="T7" fmla="*/ 0 h 1"/>
                    <a:gd name="T8" fmla="*/ 0 60000 65536"/>
                    <a:gd name="T9" fmla="*/ 0 60000 65536"/>
                    <a:gd name="T10" fmla="*/ 0 60000 65536"/>
                    <a:gd name="T11" fmla="*/ 0 60000 65536"/>
                    <a:gd name="T12" fmla="*/ 0 w 111"/>
                    <a:gd name="T13" fmla="*/ 0 h 1"/>
                    <a:gd name="T14" fmla="*/ 111 w 111"/>
                    <a:gd name="T15" fmla="*/ 1 h 1"/>
                  </a:gdLst>
                  <a:ahLst/>
                  <a:cxnLst>
                    <a:cxn ang="T8">
                      <a:pos x="T0" y="T1"/>
                    </a:cxn>
                    <a:cxn ang="T9">
                      <a:pos x="T2" y="T3"/>
                    </a:cxn>
                    <a:cxn ang="T10">
                      <a:pos x="T4" y="T5"/>
                    </a:cxn>
                    <a:cxn ang="T11">
                      <a:pos x="T6" y="T7"/>
                    </a:cxn>
                  </a:cxnLst>
                  <a:rect l="T12" t="T13" r="T14" b="T15"/>
                  <a:pathLst>
                    <a:path w="111" h="1">
                      <a:moveTo>
                        <a:pt x="111" y="0"/>
                      </a:moveTo>
                      <a:lnTo>
                        <a:pt x="56" y="0"/>
                      </a:lnTo>
                      <a:lnTo>
                        <a:pt x="51" y="0"/>
                      </a:lnTo>
                      <a:lnTo>
                        <a:pt x="0" y="0"/>
                      </a:lnTo>
                    </a:path>
                  </a:pathLst>
                </a:custGeom>
                <a:noFill/>
                <a:ln w="0">
                  <a:solidFill>
                    <a:srgbClr val="A5A5A5"/>
                  </a:solidFill>
                  <a:round/>
                  <a:headEnd/>
                  <a:tailEnd/>
                </a:ln>
              </p:spPr>
              <p:txBody>
                <a:bodyPr/>
                <a:lstStyle/>
                <a:p>
                  <a:endParaRPr lang="en-US"/>
                </a:p>
              </p:txBody>
            </p:sp>
            <p:sp>
              <p:nvSpPr>
                <p:cNvPr id="37617" name="Freeform 1172"/>
                <p:cNvSpPr>
                  <a:spLocks/>
                </p:cNvSpPr>
                <p:nvPr/>
              </p:nvSpPr>
              <p:spPr bwMode="auto">
                <a:xfrm>
                  <a:off x="869" y="1992"/>
                  <a:ext cx="2" cy="4"/>
                </a:xfrm>
                <a:custGeom>
                  <a:avLst/>
                  <a:gdLst>
                    <a:gd name="T0" fmla="*/ 2 w 2"/>
                    <a:gd name="T1" fmla="*/ 4 h 4"/>
                    <a:gd name="T2" fmla="*/ 0 w 2"/>
                    <a:gd name="T3" fmla="*/ 4 h 4"/>
                    <a:gd name="T4" fmla="*/ 0 w 2"/>
                    <a:gd name="T5" fmla="*/ 0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lnTo>
                        <a:pt x="0" y="4"/>
                      </a:lnTo>
                      <a:lnTo>
                        <a:pt x="0" y="0"/>
                      </a:lnTo>
                    </a:path>
                  </a:pathLst>
                </a:custGeom>
                <a:noFill/>
                <a:ln w="0">
                  <a:solidFill>
                    <a:srgbClr val="A5A5A5"/>
                  </a:solidFill>
                  <a:round/>
                  <a:headEnd/>
                  <a:tailEnd/>
                </a:ln>
              </p:spPr>
              <p:txBody>
                <a:bodyPr/>
                <a:lstStyle/>
                <a:p>
                  <a:endParaRPr lang="en-US"/>
                </a:p>
              </p:txBody>
            </p:sp>
            <p:sp>
              <p:nvSpPr>
                <p:cNvPr id="37618" name="Line 1173"/>
                <p:cNvSpPr>
                  <a:spLocks noChangeShapeType="1"/>
                </p:cNvSpPr>
                <p:nvPr/>
              </p:nvSpPr>
              <p:spPr bwMode="auto">
                <a:xfrm flipV="1">
                  <a:off x="869" y="1898"/>
                  <a:ext cx="15" cy="94"/>
                </a:xfrm>
                <a:prstGeom prst="line">
                  <a:avLst/>
                </a:prstGeom>
                <a:noFill/>
                <a:ln w="0">
                  <a:solidFill>
                    <a:srgbClr val="A5A5A5"/>
                  </a:solidFill>
                  <a:round/>
                  <a:headEnd/>
                  <a:tailEnd/>
                </a:ln>
              </p:spPr>
              <p:txBody>
                <a:bodyPr/>
                <a:lstStyle/>
                <a:p>
                  <a:endParaRPr lang="en-US"/>
                </a:p>
              </p:txBody>
            </p:sp>
            <p:sp>
              <p:nvSpPr>
                <p:cNvPr id="37619" name="Freeform 1174"/>
                <p:cNvSpPr>
                  <a:spLocks/>
                </p:cNvSpPr>
                <p:nvPr/>
              </p:nvSpPr>
              <p:spPr bwMode="auto">
                <a:xfrm>
                  <a:off x="884" y="1894"/>
                  <a:ext cx="33" cy="39"/>
                </a:xfrm>
                <a:custGeom>
                  <a:avLst/>
                  <a:gdLst>
                    <a:gd name="T0" fmla="*/ 0 w 33"/>
                    <a:gd name="T1" fmla="*/ 4 h 39"/>
                    <a:gd name="T2" fmla="*/ 2 w 33"/>
                    <a:gd name="T3" fmla="*/ 0 h 39"/>
                    <a:gd name="T4" fmla="*/ 5 w 33"/>
                    <a:gd name="T5" fmla="*/ 0 h 39"/>
                    <a:gd name="T6" fmla="*/ 7 w 33"/>
                    <a:gd name="T7" fmla="*/ 4 h 39"/>
                    <a:gd name="T8" fmla="*/ 10 w 33"/>
                    <a:gd name="T9" fmla="*/ 5 h 39"/>
                    <a:gd name="T10" fmla="*/ 14 w 33"/>
                    <a:gd name="T11" fmla="*/ 12 h 39"/>
                    <a:gd name="T12" fmla="*/ 19 w 33"/>
                    <a:gd name="T13" fmla="*/ 19 h 39"/>
                    <a:gd name="T14" fmla="*/ 22 w 33"/>
                    <a:gd name="T15" fmla="*/ 24 h 39"/>
                    <a:gd name="T16" fmla="*/ 27 w 33"/>
                    <a:gd name="T17" fmla="*/ 29 h 39"/>
                    <a:gd name="T18" fmla="*/ 30 w 33"/>
                    <a:gd name="T19" fmla="*/ 32 h 39"/>
                    <a:gd name="T20" fmla="*/ 30 w 33"/>
                    <a:gd name="T21" fmla="*/ 34 h 39"/>
                    <a:gd name="T22" fmla="*/ 33 w 33"/>
                    <a:gd name="T23" fmla="*/ 34 h 39"/>
                    <a:gd name="T24" fmla="*/ 33 w 33"/>
                    <a:gd name="T25" fmla="*/ 37 h 39"/>
                    <a:gd name="T26" fmla="*/ 33 w 33"/>
                    <a:gd name="T27" fmla="*/ 39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39"/>
                    <a:gd name="T44" fmla="*/ 33 w 33"/>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39">
                      <a:moveTo>
                        <a:pt x="0" y="4"/>
                      </a:moveTo>
                      <a:lnTo>
                        <a:pt x="2" y="0"/>
                      </a:lnTo>
                      <a:lnTo>
                        <a:pt x="5" y="0"/>
                      </a:lnTo>
                      <a:lnTo>
                        <a:pt x="7" y="4"/>
                      </a:lnTo>
                      <a:lnTo>
                        <a:pt x="10" y="5"/>
                      </a:lnTo>
                      <a:lnTo>
                        <a:pt x="14" y="12"/>
                      </a:lnTo>
                      <a:lnTo>
                        <a:pt x="19" y="19"/>
                      </a:lnTo>
                      <a:lnTo>
                        <a:pt x="22" y="24"/>
                      </a:lnTo>
                      <a:lnTo>
                        <a:pt x="27" y="29"/>
                      </a:lnTo>
                      <a:lnTo>
                        <a:pt x="30" y="32"/>
                      </a:lnTo>
                      <a:lnTo>
                        <a:pt x="30" y="34"/>
                      </a:lnTo>
                      <a:lnTo>
                        <a:pt x="33" y="34"/>
                      </a:lnTo>
                      <a:lnTo>
                        <a:pt x="33" y="37"/>
                      </a:lnTo>
                      <a:lnTo>
                        <a:pt x="33" y="39"/>
                      </a:lnTo>
                    </a:path>
                  </a:pathLst>
                </a:custGeom>
                <a:noFill/>
                <a:ln w="0">
                  <a:solidFill>
                    <a:srgbClr val="A5A5A5"/>
                  </a:solidFill>
                  <a:round/>
                  <a:headEnd/>
                  <a:tailEnd/>
                </a:ln>
              </p:spPr>
              <p:txBody>
                <a:bodyPr/>
                <a:lstStyle/>
                <a:p>
                  <a:endParaRPr lang="en-US"/>
                </a:p>
              </p:txBody>
            </p:sp>
            <p:sp>
              <p:nvSpPr>
                <p:cNvPr id="37620" name="Line 1175"/>
                <p:cNvSpPr>
                  <a:spLocks noChangeShapeType="1"/>
                </p:cNvSpPr>
                <p:nvPr/>
              </p:nvSpPr>
              <p:spPr bwMode="auto">
                <a:xfrm flipH="1">
                  <a:off x="899" y="1933"/>
                  <a:ext cx="18" cy="24"/>
                </a:xfrm>
                <a:prstGeom prst="line">
                  <a:avLst/>
                </a:prstGeom>
                <a:noFill/>
                <a:ln w="0">
                  <a:solidFill>
                    <a:srgbClr val="A5A5A5"/>
                  </a:solidFill>
                  <a:round/>
                  <a:headEnd/>
                  <a:tailEnd/>
                </a:ln>
              </p:spPr>
              <p:txBody>
                <a:bodyPr/>
                <a:lstStyle/>
                <a:p>
                  <a:endParaRPr lang="en-US"/>
                </a:p>
              </p:txBody>
            </p:sp>
            <p:sp>
              <p:nvSpPr>
                <p:cNvPr id="37621" name="Freeform 1176"/>
                <p:cNvSpPr>
                  <a:spLocks/>
                </p:cNvSpPr>
                <p:nvPr/>
              </p:nvSpPr>
              <p:spPr bwMode="auto">
                <a:xfrm>
                  <a:off x="898" y="1957"/>
                  <a:ext cx="24" cy="29"/>
                </a:xfrm>
                <a:custGeom>
                  <a:avLst/>
                  <a:gdLst>
                    <a:gd name="T0" fmla="*/ 1 w 24"/>
                    <a:gd name="T1" fmla="*/ 0 h 29"/>
                    <a:gd name="T2" fmla="*/ 0 w 24"/>
                    <a:gd name="T3" fmla="*/ 0 h 29"/>
                    <a:gd name="T4" fmla="*/ 0 w 24"/>
                    <a:gd name="T5" fmla="*/ 2 h 29"/>
                    <a:gd name="T6" fmla="*/ 1 w 24"/>
                    <a:gd name="T7" fmla="*/ 5 h 29"/>
                    <a:gd name="T8" fmla="*/ 5 w 24"/>
                    <a:gd name="T9" fmla="*/ 9 h 29"/>
                    <a:gd name="T10" fmla="*/ 8 w 24"/>
                    <a:gd name="T11" fmla="*/ 14 h 29"/>
                    <a:gd name="T12" fmla="*/ 13 w 24"/>
                    <a:gd name="T13" fmla="*/ 15 h 29"/>
                    <a:gd name="T14" fmla="*/ 16 w 24"/>
                    <a:gd name="T15" fmla="*/ 20 h 29"/>
                    <a:gd name="T16" fmla="*/ 21 w 24"/>
                    <a:gd name="T17" fmla="*/ 25 h 29"/>
                    <a:gd name="T18" fmla="*/ 24 w 24"/>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9"/>
                    <a:gd name="T32" fmla="*/ 24 w 2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9">
                      <a:moveTo>
                        <a:pt x="1" y="0"/>
                      </a:moveTo>
                      <a:lnTo>
                        <a:pt x="0" y="0"/>
                      </a:lnTo>
                      <a:lnTo>
                        <a:pt x="0" y="2"/>
                      </a:lnTo>
                      <a:lnTo>
                        <a:pt x="1" y="5"/>
                      </a:lnTo>
                      <a:lnTo>
                        <a:pt x="5" y="9"/>
                      </a:lnTo>
                      <a:lnTo>
                        <a:pt x="8" y="14"/>
                      </a:lnTo>
                      <a:lnTo>
                        <a:pt x="13" y="15"/>
                      </a:lnTo>
                      <a:lnTo>
                        <a:pt x="16" y="20"/>
                      </a:lnTo>
                      <a:lnTo>
                        <a:pt x="21" y="25"/>
                      </a:lnTo>
                      <a:lnTo>
                        <a:pt x="24" y="29"/>
                      </a:lnTo>
                    </a:path>
                  </a:pathLst>
                </a:custGeom>
                <a:noFill/>
                <a:ln w="0">
                  <a:solidFill>
                    <a:srgbClr val="A5A5A5"/>
                  </a:solidFill>
                  <a:round/>
                  <a:headEnd/>
                  <a:tailEnd/>
                </a:ln>
              </p:spPr>
              <p:txBody>
                <a:bodyPr/>
                <a:lstStyle/>
                <a:p>
                  <a:endParaRPr lang="en-US"/>
                </a:p>
              </p:txBody>
            </p:sp>
            <p:sp>
              <p:nvSpPr>
                <p:cNvPr id="37622" name="Line 1177"/>
                <p:cNvSpPr>
                  <a:spLocks noChangeShapeType="1"/>
                </p:cNvSpPr>
                <p:nvPr/>
              </p:nvSpPr>
              <p:spPr bwMode="auto">
                <a:xfrm>
                  <a:off x="922" y="1986"/>
                  <a:ext cx="1" cy="1"/>
                </a:xfrm>
                <a:prstGeom prst="line">
                  <a:avLst/>
                </a:prstGeom>
                <a:noFill/>
                <a:ln w="0">
                  <a:solidFill>
                    <a:srgbClr val="A5A5A5"/>
                  </a:solidFill>
                  <a:round/>
                  <a:headEnd/>
                  <a:tailEnd/>
                </a:ln>
              </p:spPr>
              <p:txBody>
                <a:bodyPr/>
                <a:lstStyle/>
                <a:p>
                  <a:endParaRPr lang="en-US"/>
                </a:p>
              </p:txBody>
            </p:sp>
            <p:sp>
              <p:nvSpPr>
                <p:cNvPr id="37623" name="Freeform 1178"/>
                <p:cNvSpPr>
                  <a:spLocks/>
                </p:cNvSpPr>
                <p:nvPr/>
              </p:nvSpPr>
              <p:spPr bwMode="auto">
                <a:xfrm>
                  <a:off x="911" y="1943"/>
                  <a:ext cx="31" cy="29"/>
                </a:xfrm>
                <a:custGeom>
                  <a:avLst/>
                  <a:gdLst>
                    <a:gd name="T0" fmla="*/ 16 w 31"/>
                    <a:gd name="T1" fmla="*/ 29 h 29"/>
                    <a:gd name="T2" fmla="*/ 18 w 31"/>
                    <a:gd name="T3" fmla="*/ 29 h 29"/>
                    <a:gd name="T4" fmla="*/ 20 w 31"/>
                    <a:gd name="T5" fmla="*/ 29 h 29"/>
                    <a:gd name="T6" fmla="*/ 23 w 31"/>
                    <a:gd name="T7" fmla="*/ 28 h 29"/>
                    <a:gd name="T8" fmla="*/ 26 w 31"/>
                    <a:gd name="T9" fmla="*/ 24 h 29"/>
                    <a:gd name="T10" fmla="*/ 28 w 31"/>
                    <a:gd name="T11" fmla="*/ 23 h 29"/>
                    <a:gd name="T12" fmla="*/ 31 w 31"/>
                    <a:gd name="T13" fmla="*/ 19 h 29"/>
                    <a:gd name="T14" fmla="*/ 31 w 31"/>
                    <a:gd name="T15" fmla="*/ 16 h 29"/>
                    <a:gd name="T16" fmla="*/ 31 w 31"/>
                    <a:gd name="T17" fmla="*/ 14 h 29"/>
                    <a:gd name="T18" fmla="*/ 31 w 31"/>
                    <a:gd name="T19" fmla="*/ 13 h 29"/>
                    <a:gd name="T20" fmla="*/ 31 w 31"/>
                    <a:gd name="T21" fmla="*/ 10 h 29"/>
                    <a:gd name="T22" fmla="*/ 28 w 31"/>
                    <a:gd name="T23" fmla="*/ 5 h 29"/>
                    <a:gd name="T24" fmla="*/ 26 w 31"/>
                    <a:gd name="T25" fmla="*/ 5 h 29"/>
                    <a:gd name="T26" fmla="*/ 23 w 31"/>
                    <a:gd name="T27" fmla="*/ 3 h 29"/>
                    <a:gd name="T28" fmla="*/ 20 w 31"/>
                    <a:gd name="T29" fmla="*/ 0 h 29"/>
                    <a:gd name="T30" fmla="*/ 18 w 31"/>
                    <a:gd name="T31" fmla="*/ 0 h 29"/>
                    <a:gd name="T32" fmla="*/ 16 w 31"/>
                    <a:gd name="T33" fmla="*/ 0 h 29"/>
                    <a:gd name="T34" fmla="*/ 13 w 31"/>
                    <a:gd name="T35" fmla="*/ 0 h 29"/>
                    <a:gd name="T36" fmla="*/ 8 w 31"/>
                    <a:gd name="T37" fmla="*/ 0 h 29"/>
                    <a:gd name="T38" fmla="*/ 6 w 31"/>
                    <a:gd name="T39" fmla="*/ 3 h 29"/>
                    <a:gd name="T40" fmla="*/ 3 w 31"/>
                    <a:gd name="T41" fmla="*/ 5 h 29"/>
                    <a:gd name="T42" fmla="*/ 0 w 31"/>
                    <a:gd name="T43" fmla="*/ 10 h 29"/>
                    <a:gd name="T44" fmla="*/ 0 w 31"/>
                    <a:gd name="T45" fmla="*/ 13 h 29"/>
                    <a:gd name="T46" fmla="*/ 0 w 31"/>
                    <a:gd name="T47" fmla="*/ 14 h 29"/>
                    <a:gd name="T48" fmla="*/ 0 w 31"/>
                    <a:gd name="T49" fmla="*/ 16 h 29"/>
                    <a:gd name="T50" fmla="*/ 0 w 31"/>
                    <a:gd name="T51" fmla="*/ 19 h 29"/>
                    <a:gd name="T52" fmla="*/ 3 w 31"/>
                    <a:gd name="T53" fmla="*/ 23 h 29"/>
                    <a:gd name="T54" fmla="*/ 3 w 31"/>
                    <a:gd name="T55" fmla="*/ 24 h 29"/>
                    <a:gd name="T56" fmla="*/ 6 w 31"/>
                    <a:gd name="T57" fmla="*/ 28 h 29"/>
                    <a:gd name="T58" fmla="*/ 8 w 31"/>
                    <a:gd name="T59" fmla="*/ 29 h 29"/>
                    <a:gd name="T60" fmla="*/ 13 w 31"/>
                    <a:gd name="T61" fmla="*/ 29 h 29"/>
                    <a:gd name="T62" fmla="*/ 16 w 31"/>
                    <a:gd name="T63" fmla="*/ 29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9"/>
                    <a:gd name="T98" fmla="*/ 31 w 31"/>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9">
                      <a:moveTo>
                        <a:pt x="16" y="29"/>
                      </a:moveTo>
                      <a:lnTo>
                        <a:pt x="18" y="29"/>
                      </a:lnTo>
                      <a:lnTo>
                        <a:pt x="20" y="29"/>
                      </a:lnTo>
                      <a:lnTo>
                        <a:pt x="23" y="28"/>
                      </a:lnTo>
                      <a:lnTo>
                        <a:pt x="26" y="24"/>
                      </a:lnTo>
                      <a:lnTo>
                        <a:pt x="28" y="23"/>
                      </a:lnTo>
                      <a:lnTo>
                        <a:pt x="31" y="19"/>
                      </a:lnTo>
                      <a:lnTo>
                        <a:pt x="31" y="16"/>
                      </a:lnTo>
                      <a:lnTo>
                        <a:pt x="31" y="14"/>
                      </a:lnTo>
                      <a:lnTo>
                        <a:pt x="31" y="13"/>
                      </a:lnTo>
                      <a:lnTo>
                        <a:pt x="31" y="10"/>
                      </a:lnTo>
                      <a:lnTo>
                        <a:pt x="28" y="5"/>
                      </a:lnTo>
                      <a:lnTo>
                        <a:pt x="26" y="5"/>
                      </a:lnTo>
                      <a:lnTo>
                        <a:pt x="23" y="3"/>
                      </a:lnTo>
                      <a:lnTo>
                        <a:pt x="20" y="0"/>
                      </a:lnTo>
                      <a:lnTo>
                        <a:pt x="18" y="0"/>
                      </a:lnTo>
                      <a:lnTo>
                        <a:pt x="16" y="0"/>
                      </a:lnTo>
                      <a:lnTo>
                        <a:pt x="13" y="0"/>
                      </a:lnTo>
                      <a:lnTo>
                        <a:pt x="8" y="0"/>
                      </a:lnTo>
                      <a:lnTo>
                        <a:pt x="6" y="3"/>
                      </a:lnTo>
                      <a:lnTo>
                        <a:pt x="3" y="5"/>
                      </a:lnTo>
                      <a:lnTo>
                        <a:pt x="0" y="10"/>
                      </a:lnTo>
                      <a:lnTo>
                        <a:pt x="0" y="13"/>
                      </a:lnTo>
                      <a:lnTo>
                        <a:pt x="0" y="14"/>
                      </a:lnTo>
                      <a:lnTo>
                        <a:pt x="0" y="16"/>
                      </a:lnTo>
                      <a:lnTo>
                        <a:pt x="0" y="19"/>
                      </a:lnTo>
                      <a:lnTo>
                        <a:pt x="3" y="23"/>
                      </a:lnTo>
                      <a:lnTo>
                        <a:pt x="3" y="24"/>
                      </a:lnTo>
                      <a:lnTo>
                        <a:pt x="6" y="28"/>
                      </a:lnTo>
                      <a:lnTo>
                        <a:pt x="8" y="29"/>
                      </a:lnTo>
                      <a:lnTo>
                        <a:pt x="13" y="29"/>
                      </a:lnTo>
                      <a:lnTo>
                        <a:pt x="16" y="29"/>
                      </a:lnTo>
                      <a:close/>
                    </a:path>
                  </a:pathLst>
                </a:custGeom>
                <a:solidFill>
                  <a:srgbClr val="A5A5A5"/>
                </a:solidFill>
                <a:ln w="9525">
                  <a:noFill/>
                  <a:round/>
                  <a:headEnd/>
                  <a:tailEnd/>
                </a:ln>
              </p:spPr>
              <p:txBody>
                <a:bodyPr/>
                <a:lstStyle/>
                <a:p>
                  <a:endParaRPr lang="en-US"/>
                </a:p>
              </p:txBody>
            </p:sp>
            <p:sp>
              <p:nvSpPr>
                <p:cNvPr id="37624" name="Rectangle 1179"/>
                <p:cNvSpPr>
                  <a:spLocks noChangeArrowheads="1"/>
                </p:cNvSpPr>
                <p:nvPr/>
              </p:nvSpPr>
              <p:spPr bwMode="auto">
                <a:xfrm>
                  <a:off x="1034" y="1861"/>
                  <a:ext cx="10" cy="62"/>
                </a:xfrm>
                <a:prstGeom prst="rect">
                  <a:avLst/>
                </a:prstGeom>
                <a:solidFill>
                  <a:srgbClr val="262626"/>
                </a:solidFill>
                <a:ln w="9525">
                  <a:noFill/>
                  <a:miter lim="800000"/>
                  <a:headEnd/>
                  <a:tailEnd/>
                </a:ln>
              </p:spPr>
              <p:txBody>
                <a:bodyPr/>
                <a:lstStyle/>
                <a:p>
                  <a:endParaRPr lang="en-US"/>
                </a:p>
              </p:txBody>
            </p:sp>
            <p:sp>
              <p:nvSpPr>
                <p:cNvPr id="37625" name="Freeform 1180"/>
                <p:cNvSpPr>
                  <a:spLocks noEditPoints="1"/>
                </p:cNvSpPr>
                <p:nvPr/>
              </p:nvSpPr>
              <p:spPr bwMode="auto">
                <a:xfrm>
                  <a:off x="1063" y="1861"/>
                  <a:ext cx="55" cy="62"/>
                </a:xfrm>
                <a:custGeom>
                  <a:avLst/>
                  <a:gdLst>
                    <a:gd name="T0" fmla="*/ 10 w 55"/>
                    <a:gd name="T1" fmla="*/ 62 h 62"/>
                    <a:gd name="T2" fmla="*/ 0 w 55"/>
                    <a:gd name="T3" fmla="*/ 62 h 62"/>
                    <a:gd name="T4" fmla="*/ 0 w 55"/>
                    <a:gd name="T5" fmla="*/ 0 h 62"/>
                    <a:gd name="T6" fmla="*/ 34 w 55"/>
                    <a:gd name="T7" fmla="*/ 0 h 62"/>
                    <a:gd name="T8" fmla="*/ 39 w 55"/>
                    <a:gd name="T9" fmla="*/ 0 h 62"/>
                    <a:gd name="T10" fmla="*/ 44 w 55"/>
                    <a:gd name="T11" fmla="*/ 0 h 62"/>
                    <a:gd name="T12" fmla="*/ 45 w 55"/>
                    <a:gd name="T13" fmla="*/ 2 h 62"/>
                    <a:gd name="T14" fmla="*/ 48 w 55"/>
                    <a:gd name="T15" fmla="*/ 5 h 62"/>
                    <a:gd name="T16" fmla="*/ 50 w 55"/>
                    <a:gd name="T17" fmla="*/ 7 h 62"/>
                    <a:gd name="T18" fmla="*/ 53 w 55"/>
                    <a:gd name="T19" fmla="*/ 9 h 62"/>
                    <a:gd name="T20" fmla="*/ 55 w 55"/>
                    <a:gd name="T21" fmla="*/ 12 h 62"/>
                    <a:gd name="T22" fmla="*/ 55 w 55"/>
                    <a:gd name="T23" fmla="*/ 17 h 62"/>
                    <a:gd name="T24" fmla="*/ 55 w 55"/>
                    <a:gd name="T25" fmla="*/ 19 h 62"/>
                    <a:gd name="T26" fmla="*/ 53 w 55"/>
                    <a:gd name="T27" fmla="*/ 22 h 62"/>
                    <a:gd name="T28" fmla="*/ 53 w 55"/>
                    <a:gd name="T29" fmla="*/ 27 h 62"/>
                    <a:gd name="T30" fmla="*/ 50 w 55"/>
                    <a:gd name="T31" fmla="*/ 30 h 62"/>
                    <a:gd name="T32" fmla="*/ 48 w 55"/>
                    <a:gd name="T33" fmla="*/ 32 h 62"/>
                    <a:gd name="T34" fmla="*/ 44 w 55"/>
                    <a:gd name="T35" fmla="*/ 32 h 62"/>
                    <a:gd name="T36" fmla="*/ 39 w 55"/>
                    <a:gd name="T37" fmla="*/ 33 h 62"/>
                    <a:gd name="T38" fmla="*/ 34 w 55"/>
                    <a:gd name="T39" fmla="*/ 33 h 62"/>
                    <a:gd name="T40" fmla="*/ 10 w 55"/>
                    <a:gd name="T41" fmla="*/ 33 h 62"/>
                    <a:gd name="T42" fmla="*/ 10 w 55"/>
                    <a:gd name="T43" fmla="*/ 62 h 62"/>
                    <a:gd name="T44" fmla="*/ 10 w 55"/>
                    <a:gd name="T45" fmla="*/ 27 h 62"/>
                    <a:gd name="T46" fmla="*/ 30 w 55"/>
                    <a:gd name="T47" fmla="*/ 27 h 62"/>
                    <a:gd name="T48" fmla="*/ 34 w 55"/>
                    <a:gd name="T49" fmla="*/ 27 h 62"/>
                    <a:gd name="T50" fmla="*/ 35 w 55"/>
                    <a:gd name="T51" fmla="*/ 27 h 62"/>
                    <a:gd name="T52" fmla="*/ 39 w 55"/>
                    <a:gd name="T53" fmla="*/ 27 h 62"/>
                    <a:gd name="T54" fmla="*/ 42 w 55"/>
                    <a:gd name="T55" fmla="*/ 25 h 62"/>
                    <a:gd name="T56" fmla="*/ 44 w 55"/>
                    <a:gd name="T57" fmla="*/ 25 h 62"/>
                    <a:gd name="T58" fmla="*/ 44 w 55"/>
                    <a:gd name="T59" fmla="*/ 22 h 62"/>
                    <a:gd name="T60" fmla="*/ 44 w 55"/>
                    <a:gd name="T61" fmla="*/ 19 h 62"/>
                    <a:gd name="T62" fmla="*/ 45 w 55"/>
                    <a:gd name="T63" fmla="*/ 17 h 62"/>
                    <a:gd name="T64" fmla="*/ 44 w 55"/>
                    <a:gd name="T65" fmla="*/ 14 h 62"/>
                    <a:gd name="T66" fmla="*/ 44 w 55"/>
                    <a:gd name="T67" fmla="*/ 12 h 62"/>
                    <a:gd name="T68" fmla="*/ 44 w 55"/>
                    <a:gd name="T69" fmla="*/ 9 h 62"/>
                    <a:gd name="T70" fmla="*/ 42 w 55"/>
                    <a:gd name="T71" fmla="*/ 9 h 62"/>
                    <a:gd name="T72" fmla="*/ 39 w 55"/>
                    <a:gd name="T73" fmla="*/ 7 h 62"/>
                    <a:gd name="T74" fmla="*/ 35 w 55"/>
                    <a:gd name="T75" fmla="*/ 7 h 62"/>
                    <a:gd name="T76" fmla="*/ 34 w 55"/>
                    <a:gd name="T77" fmla="*/ 7 h 62"/>
                    <a:gd name="T78" fmla="*/ 30 w 55"/>
                    <a:gd name="T79" fmla="*/ 7 h 62"/>
                    <a:gd name="T80" fmla="*/ 10 w 55"/>
                    <a:gd name="T81" fmla="*/ 7 h 62"/>
                    <a:gd name="T82" fmla="*/ 10 w 55"/>
                    <a:gd name="T83" fmla="*/ 27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62"/>
                    <a:gd name="T128" fmla="*/ 55 w 55"/>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62">
                      <a:moveTo>
                        <a:pt x="10" y="62"/>
                      </a:moveTo>
                      <a:lnTo>
                        <a:pt x="0" y="62"/>
                      </a:lnTo>
                      <a:lnTo>
                        <a:pt x="0" y="0"/>
                      </a:lnTo>
                      <a:lnTo>
                        <a:pt x="34" y="0"/>
                      </a:lnTo>
                      <a:lnTo>
                        <a:pt x="39" y="0"/>
                      </a:lnTo>
                      <a:lnTo>
                        <a:pt x="44" y="0"/>
                      </a:lnTo>
                      <a:lnTo>
                        <a:pt x="45" y="2"/>
                      </a:lnTo>
                      <a:lnTo>
                        <a:pt x="48" y="5"/>
                      </a:lnTo>
                      <a:lnTo>
                        <a:pt x="50" y="7"/>
                      </a:lnTo>
                      <a:lnTo>
                        <a:pt x="53" y="9"/>
                      </a:lnTo>
                      <a:lnTo>
                        <a:pt x="55" y="12"/>
                      </a:lnTo>
                      <a:lnTo>
                        <a:pt x="55" y="17"/>
                      </a:lnTo>
                      <a:lnTo>
                        <a:pt x="55" y="19"/>
                      </a:lnTo>
                      <a:lnTo>
                        <a:pt x="53" y="22"/>
                      </a:lnTo>
                      <a:lnTo>
                        <a:pt x="53" y="27"/>
                      </a:lnTo>
                      <a:lnTo>
                        <a:pt x="50" y="30"/>
                      </a:lnTo>
                      <a:lnTo>
                        <a:pt x="48" y="32"/>
                      </a:lnTo>
                      <a:lnTo>
                        <a:pt x="44" y="32"/>
                      </a:lnTo>
                      <a:lnTo>
                        <a:pt x="39" y="33"/>
                      </a:lnTo>
                      <a:lnTo>
                        <a:pt x="34" y="33"/>
                      </a:lnTo>
                      <a:lnTo>
                        <a:pt x="10" y="33"/>
                      </a:lnTo>
                      <a:lnTo>
                        <a:pt x="10" y="62"/>
                      </a:lnTo>
                      <a:close/>
                      <a:moveTo>
                        <a:pt x="10" y="27"/>
                      </a:moveTo>
                      <a:lnTo>
                        <a:pt x="30" y="27"/>
                      </a:lnTo>
                      <a:lnTo>
                        <a:pt x="34" y="27"/>
                      </a:lnTo>
                      <a:lnTo>
                        <a:pt x="35" y="27"/>
                      </a:lnTo>
                      <a:lnTo>
                        <a:pt x="39" y="27"/>
                      </a:lnTo>
                      <a:lnTo>
                        <a:pt x="42" y="25"/>
                      </a:lnTo>
                      <a:lnTo>
                        <a:pt x="44" y="25"/>
                      </a:lnTo>
                      <a:lnTo>
                        <a:pt x="44" y="22"/>
                      </a:lnTo>
                      <a:lnTo>
                        <a:pt x="44" y="19"/>
                      </a:lnTo>
                      <a:lnTo>
                        <a:pt x="45" y="17"/>
                      </a:lnTo>
                      <a:lnTo>
                        <a:pt x="44" y="14"/>
                      </a:lnTo>
                      <a:lnTo>
                        <a:pt x="44" y="12"/>
                      </a:lnTo>
                      <a:lnTo>
                        <a:pt x="44" y="9"/>
                      </a:lnTo>
                      <a:lnTo>
                        <a:pt x="42" y="9"/>
                      </a:lnTo>
                      <a:lnTo>
                        <a:pt x="39" y="7"/>
                      </a:lnTo>
                      <a:lnTo>
                        <a:pt x="35" y="7"/>
                      </a:lnTo>
                      <a:lnTo>
                        <a:pt x="34" y="7"/>
                      </a:lnTo>
                      <a:lnTo>
                        <a:pt x="30" y="7"/>
                      </a:lnTo>
                      <a:lnTo>
                        <a:pt x="10" y="7"/>
                      </a:lnTo>
                      <a:lnTo>
                        <a:pt x="10" y="27"/>
                      </a:lnTo>
                      <a:close/>
                    </a:path>
                  </a:pathLst>
                </a:custGeom>
                <a:solidFill>
                  <a:srgbClr val="262626"/>
                </a:solidFill>
                <a:ln w="9525">
                  <a:noFill/>
                  <a:round/>
                  <a:headEnd/>
                  <a:tailEnd/>
                </a:ln>
              </p:spPr>
              <p:txBody>
                <a:bodyPr/>
                <a:lstStyle/>
                <a:p>
                  <a:endParaRPr lang="en-US"/>
                </a:p>
              </p:txBody>
            </p:sp>
            <p:sp>
              <p:nvSpPr>
                <p:cNvPr id="37626" name="Freeform 1181"/>
                <p:cNvSpPr>
                  <a:spLocks/>
                </p:cNvSpPr>
                <p:nvPr/>
              </p:nvSpPr>
              <p:spPr bwMode="auto">
                <a:xfrm>
                  <a:off x="1130" y="1858"/>
                  <a:ext cx="66" cy="65"/>
                </a:xfrm>
                <a:custGeom>
                  <a:avLst/>
                  <a:gdLst>
                    <a:gd name="T0" fmla="*/ 66 w 66"/>
                    <a:gd name="T1" fmla="*/ 30 h 65"/>
                    <a:gd name="T2" fmla="*/ 59 w 66"/>
                    <a:gd name="T3" fmla="*/ 65 h 65"/>
                    <a:gd name="T4" fmla="*/ 54 w 66"/>
                    <a:gd name="T5" fmla="*/ 56 h 65"/>
                    <a:gd name="T6" fmla="*/ 48 w 66"/>
                    <a:gd name="T7" fmla="*/ 61 h 65"/>
                    <a:gd name="T8" fmla="*/ 45 w 66"/>
                    <a:gd name="T9" fmla="*/ 65 h 65"/>
                    <a:gd name="T10" fmla="*/ 36 w 66"/>
                    <a:gd name="T11" fmla="*/ 65 h 65"/>
                    <a:gd name="T12" fmla="*/ 28 w 66"/>
                    <a:gd name="T13" fmla="*/ 65 h 65"/>
                    <a:gd name="T14" fmla="*/ 21 w 66"/>
                    <a:gd name="T15" fmla="*/ 65 h 65"/>
                    <a:gd name="T16" fmla="*/ 15 w 66"/>
                    <a:gd name="T17" fmla="*/ 61 h 65"/>
                    <a:gd name="T18" fmla="*/ 11 w 66"/>
                    <a:gd name="T19" fmla="*/ 60 h 65"/>
                    <a:gd name="T20" fmla="*/ 6 w 66"/>
                    <a:gd name="T21" fmla="*/ 55 h 65"/>
                    <a:gd name="T22" fmla="*/ 1 w 66"/>
                    <a:gd name="T23" fmla="*/ 48 h 65"/>
                    <a:gd name="T24" fmla="*/ 0 w 66"/>
                    <a:gd name="T25" fmla="*/ 41 h 65"/>
                    <a:gd name="T26" fmla="*/ 0 w 66"/>
                    <a:gd name="T27" fmla="*/ 35 h 65"/>
                    <a:gd name="T28" fmla="*/ 0 w 66"/>
                    <a:gd name="T29" fmla="*/ 28 h 65"/>
                    <a:gd name="T30" fmla="*/ 1 w 66"/>
                    <a:gd name="T31" fmla="*/ 15 h 65"/>
                    <a:gd name="T32" fmla="*/ 11 w 66"/>
                    <a:gd name="T33" fmla="*/ 8 h 65"/>
                    <a:gd name="T34" fmla="*/ 23 w 66"/>
                    <a:gd name="T35" fmla="*/ 3 h 65"/>
                    <a:gd name="T36" fmla="*/ 40 w 66"/>
                    <a:gd name="T37" fmla="*/ 0 h 65"/>
                    <a:gd name="T38" fmla="*/ 48 w 66"/>
                    <a:gd name="T39" fmla="*/ 3 h 65"/>
                    <a:gd name="T40" fmla="*/ 56 w 66"/>
                    <a:gd name="T41" fmla="*/ 8 h 65"/>
                    <a:gd name="T42" fmla="*/ 64 w 66"/>
                    <a:gd name="T43" fmla="*/ 15 h 65"/>
                    <a:gd name="T44" fmla="*/ 54 w 66"/>
                    <a:gd name="T45" fmla="*/ 20 h 65"/>
                    <a:gd name="T46" fmla="*/ 51 w 66"/>
                    <a:gd name="T47" fmla="*/ 15 h 65"/>
                    <a:gd name="T48" fmla="*/ 46 w 66"/>
                    <a:gd name="T49" fmla="*/ 10 h 65"/>
                    <a:gd name="T50" fmla="*/ 40 w 66"/>
                    <a:gd name="T51" fmla="*/ 8 h 65"/>
                    <a:gd name="T52" fmla="*/ 31 w 66"/>
                    <a:gd name="T53" fmla="*/ 8 h 65"/>
                    <a:gd name="T54" fmla="*/ 23 w 66"/>
                    <a:gd name="T55" fmla="*/ 10 h 65"/>
                    <a:gd name="T56" fmla="*/ 16 w 66"/>
                    <a:gd name="T57" fmla="*/ 15 h 65"/>
                    <a:gd name="T58" fmla="*/ 8 w 66"/>
                    <a:gd name="T59" fmla="*/ 22 h 65"/>
                    <a:gd name="T60" fmla="*/ 8 w 66"/>
                    <a:gd name="T61" fmla="*/ 33 h 65"/>
                    <a:gd name="T62" fmla="*/ 8 w 66"/>
                    <a:gd name="T63" fmla="*/ 41 h 65"/>
                    <a:gd name="T64" fmla="*/ 15 w 66"/>
                    <a:gd name="T65" fmla="*/ 50 h 65"/>
                    <a:gd name="T66" fmla="*/ 21 w 66"/>
                    <a:gd name="T67" fmla="*/ 55 h 65"/>
                    <a:gd name="T68" fmla="*/ 35 w 66"/>
                    <a:gd name="T69" fmla="*/ 56 h 65"/>
                    <a:gd name="T70" fmla="*/ 40 w 66"/>
                    <a:gd name="T71" fmla="*/ 56 h 65"/>
                    <a:gd name="T72" fmla="*/ 45 w 66"/>
                    <a:gd name="T73" fmla="*/ 56 h 65"/>
                    <a:gd name="T74" fmla="*/ 48 w 66"/>
                    <a:gd name="T75" fmla="*/ 55 h 65"/>
                    <a:gd name="T76" fmla="*/ 51 w 66"/>
                    <a:gd name="T77" fmla="*/ 50 h 65"/>
                    <a:gd name="T78" fmla="*/ 54 w 66"/>
                    <a:gd name="T79" fmla="*/ 48 h 65"/>
                    <a:gd name="T80" fmla="*/ 56 w 66"/>
                    <a:gd name="T81" fmla="*/ 41 h 65"/>
                    <a:gd name="T82" fmla="*/ 56 w 66"/>
                    <a:gd name="T83" fmla="*/ 36 h 65"/>
                    <a:gd name="T84" fmla="*/ 35 w 66"/>
                    <a:gd name="T85" fmla="*/ 3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65"/>
                    <a:gd name="T131" fmla="*/ 66 w 66"/>
                    <a:gd name="T132" fmla="*/ 65 h 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65">
                      <a:moveTo>
                        <a:pt x="35" y="30"/>
                      </a:moveTo>
                      <a:lnTo>
                        <a:pt x="66" y="30"/>
                      </a:lnTo>
                      <a:lnTo>
                        <a:pt x="66" y="65"/>
                      </a:lnTo>
                      <a:lnTo>
                        <a:pt x="59" y="65"/>
                      </a:lnTo>
                      <a:lnTo>
                        <a:pt x="56" y="55"/>
                      </a:lnTo>
                      <a:lnTo>
                        <a:pt x="54" y="56"/>
                      </a:lnTo>
                      <a:lnTo>
                        <a:pt x="51" y="60"/>
                      </a:lnTo>
                      <a:lnTo>
                        <a:pt x="48" y="61"/>
                      </a:lnTo>
                      <a:lnTo>
                        <a:pt x="46" y="61"/>
                      </a:lnTo>
                      <a:lnTo>
                        <a:pt x="45" y="65"/>
                      </a:lnTo>
                      <a:lnTo>
                        <a:pt x="40" y="65"/>
                      </a:lnTo>
                      <a:lnTo>
                        <a:pt x="36" y="65"/>
                      </a:lnTo>
                      <a:lnTo>
                        <a:pt x="31" y="65"/>
                      </a:lnTo>
                      <a:lnTo>
                        <a:pt x="28" y="65"/>
                      </a:lnTo>
                      <a:lnTo>
                        <a:pt x="23" y="65"/>
                      </a:lnTo>
                      <a:lnTo>
                        <a:pt x="21" y="65"/>
                      </a:lnTo>
                      <a:lnTo>
                        <a:pt x="16" y="61"/>
                      </a:lnTo>
                      <a:lnTo>
                        <a:pt x="15" y="61"/>
                      </a:lnTo>
                      <a:lnTo>
                        <a:pt x="15" y="60"/>
                      </a:lnTo>
                      <a:lnTo>
                        <a:pt x="11" y="60"/>
                      </a:lnTo>
                      <a:lnTo>
                        <a:pt x="8" y="56"/>
                      </a:lnTo>
                      <a:lnTo>
                        <a:pt x="6" y="55"/>
                      </a:lnTo>
                      <a:lnTo>
                        <a:pt x="3" y="53"/>
                      </a:lnTo>
                      <a:lnTo>
                        <a:pt x="1" y="48"/>
                      </a:lnTo>
                      <a:lnTo>
                        <a:pt x="0" y="45"/>
                      </a:lnTo>
                      <a:lnTo>
                        <a:pt x="0" y="41"/>
                      </a:lnTo>
                      <a:lnTo>
                        <a:pt x="0" y="36"/>
                      </a:lnTo>
                      <a:lnTo>
                        <a:pt x="0" y="35"/>
                      </a:lnTo>
                      <a:lnTo>
                        <a:pt x="0" y="33"/>
                      </a:lnTo>
                      <a:lnTo>
                        <a:pt x="0" y="28"/>
                      </a:lnTo>
                      <a:lnTo>
                        <a:pt x="0" y="20"/>
                      </a:lnTo>
                      <a:lnTo>
                        <a:pt x="1" y="15"/>
                      </a:lnTo>
                      <a:lnTo>
                        <a:pt x="6" y="10"/>
                      </a:lnTo>
                      <a:lnTo>
                        <a:pt x="11" y="8"/>
                      </a:lnTo>
                      <a:lnTo>
                        <a:pt x="16" y="3"/>
                      </a:lnTo>
                      <a:lnTo>
                        <a:pt x="23" y="3"/>
                      </a:lnTo>
                      <a:lnTo>
                        <a:pt x="35" y="0"/>
                      </a:lnTo>
                      <a:lnTo>
                        <a:pt x="40" y="0"/>
                      </a:lnTo>
                      <a:lnTo>
                        <a:pt x="45" y="3"/>
                      </a:lnTo>
                      <a:lnTo>
                        <a:pt x="48" y="3"/>
                      </a:lnTo>
                      <a:lnTo>
                        <a:pt x="54" y="5"/>
                      </a:lnTo>
                      <a:lnTo>
                        <a:pt x="56" y="8"/>
                      </a:lnTo>
                      <a:lnTo>
                        <a:pt x="61" y="12"/>
                      </a:lnTo>
                      <a:lnTo>
                        <a:pt x="64" y="15"/>
                      </a:lnTo>
                      <a:lnTo>
                        <a:pt x="64" y="20"/>
                      </a:lnTo>
                      <a:lnTo>
                        <a:pt x="54" y="20"/>
                      </a:lnTo>
                      <a:lnTo>
                        <a:pt x="54" y="17"/>
                      </a:lnTo>
                      <a:lnTo>
                        <a:pt x="51" y="15"/>
                      </a:lnTo>
                      <a:lnTo>
                        <a:pt x="48" y="12"/>
                      </a:lnTo>
                      <a:lnTo>
                        <a:pt x="46" y="10"/>
                      </a:lnTo>
                      <a:lnTo>
                        <a:pt x="41" y="10"/>
                      </a:lnTo>
                      <a:lnTo>
                        <a:pt x="40" y="8"/>
                      </a:lnTo>
                      <a:lnTo>
                        <a:pt x="36" y="8"/>
                      </a:lnTo>
                      <a:lnTo>
                        <a:pt x="31" y="8"/>
                      </a:lnTo>
                      <a:lnTo>
                        <a:pt x="26" y="8"/>
                      </a:lnTo>
                      <a:lnTo>
                        <a:pt x="23" y="10"/>
                      </a:lnTo>
                      <a:lnTo>
                        <a:pt x="20" y="12"/>
                      </a:lnTo>
                      <a:lnTo>
                        <a:pt x="16" y="15"/>
                      </a:lnTo>
                      <a:lnTo>
                        <a:pt x="11" y="17"/>
                      </a:lnTo>
                      <a:lnTo>
                        <a:pt x="8" y="22"/>
                      </a:lnTo>
                      <a:lnTo>
                        <a:pt x="8" y="28"/>
                      </a:lnTo>
                      <a:lnTo>
                        <a:pt x="8" y="33"/>
                      </a:lnTo>
                      <a:lnTo>
                        <a:pt x="8" y="36"/>
                      </a:lnTo>
                      <a:lnTo>
                        <a:pt x="8" y="41"/>
                      </a:lnTo>
                      <a:lnTo>
                        <a:pt x="11" y="48"/>
                      </a:lnTo>
                      <a:lnTo>
                        <a:pt x="15" y="50"/>
                      </a:lnTo>
                      <a:lnTo>
                        <a:pt x="16" y="53"/>
                      </a:lnTo>
                      <a:lnTo>
                        <a:pt x="21" y="55"/>
                      </a:lnTo>
                      <a:lnTo>
                        <a:pt x="26" y="56"/>
                      </a:lnTo>
                      <a:lnTo>
                        <a:pt x="35" y="56"/>
                      </a:lnTo>
                      <a:lnTo>
                        <a:pt x="36" y="56"/>
                      </a:lnTo>
                      <a:lnTo>
                        <a:pt x="40" y="56"/>
                      </a:lnTo>
                      <a:lnTo>
                        <a:pt x="41" y="56"/>
                      </a:lnTo>
                      <a:lnTo>
                        <a:pt x="45" y="56"/>
                      </a:lnTo>
                      <a:lnTo>
                        <a:pt x="46" y="55"/>
                      </a:lnTo>
                      <a:lnTo>
                        <a:pt x="48" y="55"/>
                      </a:lnTo>
                      <a:lnTo>
                        <a:pt x="51" y="53"/>
                      </a:lnTo>
                      <a:lnTo>
                        <a:pt x="51" y="50"/>
                      </a:lnTo>
                      <a:lnTo>
                        <a:pt x="54" y="50"/>
                      </a:lnTo>
                      <a:lnTo>
                        <a:pt x="54" y="48"/>
                      </a:lnTo>
                      <a:lnTo>
                        <a:pt x="56" y="45"/>
                      </a:lnTo>
                      <a:lnTo>
                        <a:pt x="56" y="41"/>
                      </a:lnTo>
                      <a:lnTo>
                        <a:pt x="56" y="40"/>
                      </a:lnTo>
                      <a:lnTo>
                        <a:pt x="56" y="36"/>
                      </a:lnTo>
                      <a:lnTo>
                        <a:pt x="35" y="36"/>
                      </a:lnTo>
                      <a:lnTo>
                        <a:pt x="35" y="30"/>
                      </a:lnTo>
                      <a:close/>
                    </a:path>
                  </a:pathLst>
                </a:custGeom>
                <a:solidFill>
                  <a:srgbClr val="262626"/>
                </a:solidFill>
                <a:ln w="9525">
                  <a:noFill/>
                  <a:round/>
                  <a:headEnd/>
                  <a:tailEnd/>
                </a:ln>
              </p:spPr>
              <p:txBody>
                <a:bodyPr/>
                <a:lstStyle/>
                <a:p>
                  <a:endParaRPr lang="en-US"/>
                </a:p>
              </p:txBody>
            </p:sp>
            <p:sp>
              <p:nvSpPr>
                <p:cNvPr id="37627" name="Freeform 1182"/>
                <p:cNvSpPr>
                  <a:spLocks/>
                </p:cNvSpPr>
                <p:nvPr/>
              </p:nvSpPr>
              <p:spPr bwMode="auto">
                <a:xfrm>
                  <a:off x="1536" y="1903"/>
                  <a:ext cx="169" cy="118"/>
                </a:xfrm>
                <a:custGeom>
                  <a:avLst/>
                  <a:gdLst>
                    <a:gd name="T0" fmla="*/ 169 w 169"/>
                    <a:gd name="T1" fmla="*/ 118 h 118"/>
                    <a:gd name="T2" fmla="*/ 169 w 169"/>
                    <a:gd name="T3" fmla="*/ 0 h 118"/>
                    <a:gd name="T4" fmla="*/ 0 w 169"/>
                    <a:gd name="T5" fmla="*/ 3 h 118"/>
                    <a:gd name="T6" fmla="*/ 0 60000 65536"/>
                    <a:gd name="T7" fmla="*/ 0 60000 65536"/>
                    <a:gd name="T8" fmla="*/ 0 60000 65536"/>
                    <a:gd name="T9" fmla="*/ 0 w 169"/>
                    <a:gd name="T10" fmla="*/ 0 h 118"/>
                    <a:gd name="T11" fmla="*/ 169 w 169"/>
                    <a:gd name="T12" fmla="*/ 118 h 118"/>
                  </a:gdLst>
                  <a:ahLst/>
                  <a:cxnLst>
                    <a:cxn ang="T6">
                      <a:pos x="T0" y="T1"/>
                    </a:cxn>
                    <a:cxn ang="T7">
                      <a:pos x="T2" y="T3"/>
                    </a:cxn>
                    <a:cxn ang="T8">
                      <a:pos x="T4" y="T5"/>
                    </a:cxn>
                  </a:cxnLst>
                  <a:rect l="T9" t="T10" r="T11" b="T12"/>
                  <a:pathLst>
                    <a:path w="169" h="118">
                      <a:moveTo>
                        <a:pt x="169" y="118"/>
                      </a:moveTo>
                      <a:lnTo>
                        <a:pt x="169" y="0"/>
                      </a:lnTo>
                      <a:lnTo>
                        <a:pt x="0" y="3"/>
                      </a:lnTo>
                    </a:path>
                  </a:pathLst>
                </a:custGeom>
                <a:noFill/>
                <a:ln w="0">
                  <a:solidFill>
                    <a:srgbClr val="4C4C4C"/>
                  </a:solidFill>
                  <a:round/>
                  <a:headEnd/>
                  <a:tailEnd/>
                </a:ln>
              </p:spPr>
              <p:txBody>
                <a:bodyPr/>
                <a:lstStyle/>
                <a:p>
                  <a:endParaRPr lang="en-US"/>
                </a:p>
              </p:txBody>
            </p:sp>
            <p:sp>
              <p:nvSpPr>
                <p:cNvPr id="37628" name="Freeform 1183"/>
                <p:cNvSpPr>
                  <a:spLocks/>
                </p:cNvSpPr>
                <p:nvPr/>
              </p:nvSpPr>
              <p:spPr bwMode="auto">
                <a:xfrm>
                  <a:off x="1423" y="1906"/>
                  <a:ext cx="113" cy="115"/>
                </a:xfrm>
                <a:custGeom>
                  <a:avLst/>
                  <a:gdLst>
                    <a:gd name="T0" fmla="*/ 113 w 113"/>
                    <a:gd name="T1" fmla="*/ 0 h 115"/>
                    <a:gd name="T2" fmla="*/ 110 w 113"/>
                    <a:gd name="T3" fmla="*/ 2 h 115"/>
                    <a:gd name="T4" fmla="*/ 98 w 113"/>
                    <a:gd name="T5" fmla="*/ 2 h 115"/>
                    <a:gd name="T6" fmla="*/ 83 w 113"/>
                    <a:gd name="T7" fmla="*/ 7 h 115"/>
                    <a:gd name="T8" fmla="*/ 65 w 113"/>
                    <a:gd name="T9" fmla="*/ 17 h 115"/>
                    <a:gd name="T10" fmla="*/ 55 w 113"/>
                    <a:gd name="T11" fmla="*/ 25 h 115"/>
                    <a:gd name="T12" fmla="*/ 45 w 113"/>
                    <a:gd name="T13" fmla="*/ 32 h 115"/>
                    <a:gd name="T14" fmla="*/ 35 w 113"/>
                    <a:gd name="T15" fmla="*/ 40 h 115"/>
                    <a:gd name="T16" fmla="*/ 25 w 113"/>
                    <a:gd name="T17" fmla="*/ 51 h 115"/>
                    <a:gd name="T18" fmla="*/ 18 w 113"/>
                    <a:gd name="T19" fmla="*/ 65 h 115"/>
                    <a:gd name="T20" fmla="*/ 10 w 113"/>
                    <a:gd name="T21" fmla="*/ 80 h 115"/>
                    <a:gd name="T22" fmla="*/ 5 w 113"/>
                    <a:gd name="T23" fmla="*/ 93 h 115"/>
                    <a:gd name="T24" fmla="*/ 0 w 113"/>
                    <a:gd name="T25" fmla="*/ 115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
                    <a:gd name="T40" fmla="*/ 0 h 115"/>
                    <a:gd name="T41" fmla="*/ 113 w 113"/>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 h="115">
                      <a:moveTo>
                        <a:pt x="113" y="0"/>
                      </a:moveTo>
                      <a:lnTo>
                        <a:pt x="110" y="2"/>
                      </a:lnTo>
                      <a:lnTo>
                        <a:pt x="98" y="2"/>
                      </a:lnTo>
                      <a:lnTo>
                        <a:pt x="83" y="7"/>
                      </a:lnTo>
                      <a:lnTo>
                        <a:pt x="65" y="17"/>
                      </a:lnTo>
                      <a:lnTo>
                        <a:pt x="55" y="25"/>
                      </a:lnTo>
                      <a:lnTo>
                        <a:pt x="45" y="32"/>
                      </a:lnTo>
                      <a:lnTo>
                        <a:pt x="35" y="40"/>
                      </a:lnTo>
                      <a:lnTo>
                        <a:pt x="25" y="51"/>
                      </a:lnTo>
                      <a:lnTo>
                        <a:pt x="18" y="65"/>
                      </a:lnTo>
                      <a:lnTo>
                        <a:pt x="10" y="80"/>
                      </a:lnTo>
                      <a:lnTo>
                        <a:pt x="5" y="93"/>
                      </a:lnTo>
                      <a:lnTo>
                        <a:pt x="0" y="115"/>
                      </a:lnTo>
                    </a:path>
                  </a:pathLst>
                </a:custGeom>
                <a:noFill/>
                <a:ln w="0">
                  <a:solidFill>
                    <a:srgbClr val="4C4C4C"/>
                  </a:solidFill>
                  <a:round/>
                  <a:headEnd/>
                  <a:tailEnd/>
                </a:ln>
              </p:spPr>
              <p:txBody>
                <a:bodyPr/>
                <a:lstStyle/>
                <a:p>
                  <a:endParaRPr lang="en-US"/>
                </a:p>
              </p:txBody>
            </p:sp>
            <p:sp>
              <p:nvSpPr>
                <p:cNvPr id="37629" name="Line 1184"/>
                <p:cNvSpPr>
                  <a:spLocks noChangeShapeType="1"/>
                </p:cNvSpPr>
                <p:nvPr/>
              </p:nvSpPr>
              <p:spPr bwMode="auto">
                <a:xfrm>
                  <a:off x="1423" y="2021"/>
                  <a:ext cx="282" cy="1"/>
                </a:xfrm>
                <a:prstGeom prst="line">
                  <a:avLst/>
                </a:prstGeom>
                <a:noFill/>
                <a:ln w="0">
                  <a:solidFill>
                    <a:srgbClr val="4C4C4C"/>
                  </a:solidFill>
                  <a:round/>
                  <a:headEnd/>
                  <a:tailEnd/>
                </a:ln>
              </p:spPr>
              <p:txBody>
                <a:bodyPr/>
                <a:lstStyle/>
                <a:p>
                  <a:endParaRPr lang="en-US"/>
                </a:p>
              </p:txBody>
            </p:sp>
            <p:sp>
              <p:nvSpPr>
                <p:cNvPr id="37630" name="Freeform 1185"/>
                <p:cNvSpPr>
                  <a:spLocks/>
                </p:cNvSpPr>
                <p:nvPr/>
              </p:nvSpPr>
              <p:spPr bwMode="auto">
                <a:xfrm>
                  <a:off x="624" y="1778"/>
                  <a:ext cx="1318" cy="938"/>
                </a:xfrm>
                <a:custGeom>
                  <a:avLst/>
                  <a:gdLst>
                    <a:gd name="T0" fmla="*/ 1114 w 1318"/>
                    <a:gd name="T1" fmla="*/ 15 h 938"/>
                    <a:gd name="T2" fmla="*/ 1166 w 1318"/>
                    <a:gd name="T3" fmla="*/ 75 h 938"/>
                    <a:gd name="T4" fmla="*/ 1214 w 1318"/>
                    <a:gd name="T5" fmla="*/ 136 h 938"/>
                    <a:gd name="T6" fmla="*/ 1259 w 1318"/>
                    <a:gd name="T7" fmla="*/ 218 h 938"/>
                    <a:gd name="T8" fmla="*/ 1295 w 1318"/>
                    <a:gd name="T9" fmla="*/ 309 h 938"/>
                    <a:gd name="T10" fmla="*/ 1313 w 1318"/>
                    <a:gd name="T11" fmla="*/ 384 h 938"/>
                    <a:gd name="T12" fmla="*/ 1318 w 1318"/>
                    <a:gd name="T13" fmla="*/ 437 h 938"/>
                    <a:gd name="T14" fmla="*/ 1315 w 1318"/>
                    <a:gd name="T15" fmla="*/ 488 h 938"/>
                    <a:gd name="T16" fmla="*/ 1307 w 1318"/>
                    <a:gd name="T17" fmla="*/ 544 h 938"/>
                    <a:gd name="T18" fmla="*/ 1287 w 1318"/>
                    <a:gd name="T19" fmla="*/ 609 h 938"/>
                    <a:gd name="T20" fmla="*/ 1255 w 1318"/>
                    <a:gd name="T21" fmla="*/ 674 h 938"/>
                    <a:gd name="T22" fmla="*/ 1224 w 1318"/>
                    <a:gd name="T23" fmla="*/ 729 h 938"/>
                    <a:gd name="T24" fmla="*/ 1189 w 1318"/>
                    <a:gd name="T25" fmla="*/ 773 h 938"/>
                    <a:gd name="T26" fmla="*/ 1149 w 1318"/>
                    <a:gd name="T27" fmla="*/ 812 h 938"/>
                    <a:gd name="T28" fmla="*/ 1111 w 1318"/>
                    <a:gd name="T29" fmla="*/ 843 h 938"/>
                    <a:gd name="T30" fmla="*/ 1048 w 1318"/>
                    <a:gd name="T31" fmla="*/ 876 h 938"/>
                    <a:gd name="T32" fmla="*/ 963 w 1318"/>
                    <a:gd name="T33" fmla="*/ 903 h 938"/>
                    <a:gd name="T34" fmla="*/ 824 w 1318"/>
                    <a:gd name="T35" fmla="*/ 928 h 938"/>
                    <a:gd name="T36" fmla="*/ 690 w 1318"/>
                    <a:gd name="T37" fmla="*/ 938 h 938"/>
                    <a:gd name="T38" fmla="*/ 590 w 1318"/>
                    <a:gd name="T39" fmla="*/ 936 h 938"/>
                    <a:gd name="T40" fmla="*/ 484 w 1318"/>
                    <a:gd name="T41" fmla="*/ 928 h 938"/>
                    <a:gd name="T42" fmla="*/ 378 w 1318"/>
                    <a:gd name="T43" fmla="*/ 911 h 938"/>
                    <a:gd name="T44" fmla="*/ 303 w 1318"/>
                    <a:gd name="T45" fmla="*/ 891 h 938"/>
                    <a:gd name="T46" fmla="*/ 240 w 1318"/>
                    <a:gd name="T47" fmla="*/ 863 h 938"/>
                    <a:gd name="T48" fmla="*/ 189 w 1318"/>
                    <a:gd name="T49" fmla="*/ 831 h 938"/>
                    <a:gd name="T50" fmla="*/ 136 w 1318"/>
                    <a:gd name="T51" fmla="*/ 788 h 938"/>
                    <a:gd name="T52" fmla="*/ 83 w 1318"/>
                    <a:gd name="T53" fmla="*/ 734 h 938"/>
                    <a:gd name="T54" fmla="*/ 40 w 1318"/>
                    <a:gd name="T55" fmla="*/ 664 h 938"/>
                    <a:gd name="T56" fmla="*/ 18 w 1318"/>
                    <a:gd name="T57" fmla="*/ 601 h 938"/>
                    <a:gd name="T58" fmla="*/ 8 w 1318"/>
                    <a:gd name="T59" fmla="*/ 556 h 938"/>
                    <a:gd name="T60" fmla="*/ 0 w 1318"/>
                    <a:gd name="T61" fmla="*/ 481 h 938"/>
                    <a:gd name="T62" fmla="*/ 3 w 1318"/>
                    <a:gd name="T63" fmla="*/ 382 h 938"/>
                    <a:gd name="T64" fmla="*/ 12 w 1318"/>
                    <a:gd name="T65" fmla="*/ 287 h 938"/>
                    <a:gd name="T66" fmla="*/ 23 w 1318"/>
                    <a:gd name="T67" fmla="*/ 201 h 938"/>
                    <a:gd name="T68" fmla="*/ 46 w 1318"/>
                    <a:gd name="T69" fmla="*/ 97 h 938"/>
                    <a:gd name="T70" fmla="*/ 71 w 1318"/>
                    <a:gd name="T71" fmla="*/ 12 h 9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8"/>
                    <a:gd name="T109" fmla="*/ 0 h 938"/>
                    <a:gd name="T110" fmla="*/ 1318 w 1318"/>
                    <a:gd name="T111" fmla="*/ 938 h 9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8" h="938">
                      <a:moveTo>
                        <a:pt x="1101" y="4"/>
                      </a:moveTo>
                      <a:lnTo>
                        <a:pt x="1114" y="15"/>
                      </a:lnTo>
                      <a:lnTo>
                        <a:pt x="1146" y="50"/>
                      </a:lnTo>
                      <a:lnTo>
                        <a:pt x="1166" y="75"/>
                      </a:lnTo>
                      <a:lnTo>
                        <a:pt x="1189" y="105"/>
                      </a:lnTo>
                      <a:lnTo>
                        <a:pt x="1214" y="136"/>
                      </a:lnTo>
                      <a:lnTo>
                        <a:pt x="1237" y="175"/>
                      </a:lnTo>
                      <a:lnTo>
                        <a:pt x="1259" y="218"/>
                      </a:lnTo>
                      <a:lnTo>
                        <a:pt x="1278" y="262"/>
                      </a:lnTo>
                      <a:lnTo>
                        <a:pt x="1295" y="309"/>
                      </a:lnTo>
                      <a:lnTo>
                        <a:pt x="1308" y="359"/>
                      </a:lnTo>
                      <a:lnTo>
                        <a:pt x="1313" y="384"/>
                      </a:lnTo>
                      <a:lnTo>
                        <a:pt x="1315" y="408"/>
                      </a:lnTo>
                      <a:lnTo>
                        <a:pt x="1318" y="437"/>
                      </a:lnTo>
                      <a:lnTo>
                        <a:pt x="1318" y="463"/>
                      </a:lnTo>
                      <a:lnTo>
                        <a:pt x="1315" y="488"/>
                      </a:lnTo>
                      <a:lnTo>
                        <a:pt x="1312" y="516"/>
                      </a:lnTo>
                      <a:lnTo>
                        <a:pt x="1307" y="544"/>
                      </a:lnTo>
                      <a:lnTo>
                        <a:pt x="1298" y="573"/>
                      </a:lnTo>
                      <a:lnTo>
                        <a:pt x="1287" y="609"/>
                      </a:lnTo>
                      <a:lnTo>
                        <a:pt x="1270" y="644"/>
                      </a:lnTo>
                      <a:lnTo>
                        <a:pt x="1255" y="674"/>
                      </a:lnTo>
                      <a:lnTo>
                        <a:pt x="1242" y="704"/>
                      </a:lnTo>
                      <a:lnTo>
                        <a:pt x="1224" y="729"/>
                      </a:lnTo>
                      <a:lnTo>
                        <a:pt x="1205" y="754"/>
                      </a:lnTo>
                      <a:lnTo>
                        <a:pt x="1189" y="773"/>
                      </a:lnTo>
                      <a:lnTo>
                        <a:pt x="1169" y="793"/>
                      </a:lnTo>
                      <a:lnTo>
                        <a:pt x="1149" y="812"/>
                      </a:lnTo>
                      <a:lnTo>
                        <a:pt x="1129" y="828"/>
                      </a:lnTo>
                      <a:lnTo>
                        <a:pt x="1111" y="843"/>
                      </a:lnTo>
                      <a:lnTo>
                        <a:pt x="1088" y="855"/>
                      </a:lnTo>
                      <a:lnTo>
                        <a:pt x="1048" y="876"/>
                      </a:lnTo>
                      <a:lnTo>
                        <a:pt x="1008" y="891"/>
                      </a:lnTo>
                      <a:lnTo>
                        <a:pt x="963" y="903"/>
                      </a:lnTo>
                      <a:lnTo>
                        <a:pt x="899" y="918"/>
                      </a:lnTo>
                      <a:lnTo>
                        <a:pt x="824" y="928"/>
                      </a:lnTo>
                      <a:lnTo>
                        <a:pt x="735" y="936"/>
                      </a:lnTo>
                      <a:lnTo>
                        <a:pt x="690" y="938"/>
                      </a:lnTo>
                      <a:lnTo>
                        <a:pt x="640" y="938"/>
                      </a:lnTo>
                      <a:lnTo>
                        <a:pt x="590" y="936"/>
                      </a:lnTo>
                      <a:lnTo>
                        <a:pt x="537" y="933"/>
                      </a:lnTo>
                      <a:lnTo>
                        <a:pt x="484" y="928"/>
                      </a:lnTo>
                      <a:lnTo>
                        <a:pt x="429" y="921"/>
                      </a:lnTo>
                      <a:lnTo>
                        <a:pt x="378" y="911"/>
                      </a:lnTo>
                      <a:lnTo>
                        <a:pt x="325" y="898"/>
                      </a:lnTo>
                      <a:lnTo>
                        <a:pt x="303" y="891"/>
                      </a:lnTo>
                      <a:lnTo>
                        <a:pt x="265" y="876"/>
                      </a:lnTo>
                      <a:lnTo>
                        <a:pt x="240" y="863"/>
                      </a:lnTo>
                      <a:lnTo>
                        <a:pt x="216" y="848"/>
                      </a:lnTo>
                      <a:lnTo>
                        <a:pt x="189" y="831"/>
                      </a:lnTo>
                      <a:lnTo>
                        <a:pt x="161" y="812"/>
                      </a:lnTo>
                      <a:lnTo>
                        <a:pt x="136" y="788"/>
                      </a:lnTo>
                      <a:lnTo>
                        <a:pt x="108" y="763"/>
                      </a:lnTo>
                      <a:lnTo>
                        <a:pt x="83" y="734"/>
                      </a:lnTo>
                      <a:lnTo>
                        <a:pt x="60" y="702"/>
                      </a:lnTo>
                      <a:lnTo>
                        <a:pt x="40" y="664"/>
                      </a:lnTo>
                      <a:lnTo>
                        <a:pt x="23" y="624"/>
                      </a:lnTo>
                      <a:lnTo>
                        <a:pt x="18" y="601"/>
                      </a:lnTo>
                      <a:lnTo>
                        <a:pt x="13" y="579"/>
                      </a:lnTo>
                      <a:lnTo>
                        <a:pt x="8" y="556"/>
                      </a:lnTo>
                      <a:lnTo>
                        <a:pt x="7" y="531"/>
                      </a:lnTo>
                      <a:lnTo>
                        <a:pt x="0" y="481"/>
                      </a:lnTo>
                      <a:lnTo>
                        <a:pt x="0" y="428"/>
                      </a:lnTo>
                      <a:lnTo>
                        <a:pt x="3" y="382"/>
                      </a:lnTo>
                      <a:lnTo>
                        <a:pt x="7" y="332"/>
                      </a:lnTo>
                      <a:lnTo>
                        <a:pt x="12" y="287"/>
                      </a:lnTo>
                      <a:lnTo>
                        <a:pt x="15" y="243"/>
                      </a:lnTo>
                      <a:lnTo>
                        <a:pt x="23" y="201"/>
                      </a:lnTo>
                      <a:lnTo>
                        <a:pt x="32" y="161"/>
                      </a:lnTo>
                      <a:lnTo>
                        <a:pt x="46" y="97"/>
                      </a:lnTo>
                      <a:lnTo>
                        <a:pt x="60" y="45"/>
                      </a:lnTo>
                      <a:lnTo>
                        <a:pt x="71" y="12"/>
                      </a:lnTo>
                      <a:lnTo>
                        <a:pt x="76" y="0"/>
                      </a:lnTo>
                    </a:path>
                  </a:pathLst>
                </a:custGeom>
                <a:noFill/>
                <a:ln w="0">
                  <a:solidFill>
                    <a:srgbClr val="000000"/>
                  </a:solidFill>
                  <a:round/>
                  <a:headEnd/>
                  <a:tailEnd/>
                </a:ln>
              </p:spPr>
              <p:txBody>
                <a:bodyPr/>
                <a:lstStyle/>
                <a:p>
                  <a:endParaRPr lang="en-US"/>
                </a:p>
              </p:txBody>
            </p:sp>
            <p:sp>
              <p:nvSpPr>
                <p:cNvPr id="37631" name="Line 1186"/>
                <p:cNvSpPr>
                  <a:spLocks noChangeShapeType="1"/>
                </p:cNvSpPr>
                <p:nvPr/>
              </p:nvSpPr>
              <p:spPr bwMode="auto">
                <a:xfrm>
                  <a:off x="700" y="1778"/>
                  <a:ext cx="1025" cy="4"/>
                </a:xfrm>
                <a:prstGeom prst="line">
                  <a:avLst/>
                </a:prstGeom>
                <a:noFill/>
                <a:ln w="0">
                  <a:solidFill>
                    <a:srgbClr val="000000"/>
                  </a:solidFill>
                  <a:round/>
                  <a:headEnd/>
                  <a:tailEnd/>
                </a:ln>
              </p:spPr>
              <p:txBody>
                <a:bodyPr/>
                <a:lstStyle/>
                <a:p>
                  <a:endParaRPr lang="en-US"/>
                </a:p>
              </p:txBody>
            </p:sp>
            <p:sp>
              <p:nvSpPr>
                <p:cNvPr id="37632" name="Freeform 1187"/>
                <p:cNvSpPr>
                  <a:spLocks/>
                </p:cNvSpPr>
                <p:nvPr/>
              </p:nvSpPr>
              <p:spPr bwMode="auto">
                <a:xfrm>
                  <a:off x="859" y="1521"/>
                  <a:ext cx="229" cy="257"/>
                </a:xfrm>
                <a:custGeom>
                  <a:avLst/>
                  <a:gdLst>
                    <a:gd name="T0" fmla="*/ 15 w 229"/>
                    <a:gd name="T1" fmla="*/ 257 h 257"/>
                    <a:gd name="T2" fmla="*/ 15 w 229"/>
                    <a:gd name="T3" fmla="*/ 254 h 257"/>
                    <a:gd name="T4" fmla="*/ 12 w 229"/>
                    <a:gd name="T5" fmla="*/ 247 h 257"/>
                    <a:gd name="T6" fmla="*/ 10 w 229"/>
                    <a:gd name="T7" fmla="*/ 234 h 257"/>
                    <a:gd name="T8" fmla="*/ 7 w 229"/>
                    <a:gd name="T9" fmla="*/ 222 h 257"/>
                    <a:gd name="T10" fmla="*/ 5 w 229"/>
                    <a:gd name="T11" fmla="*/ 208 h 257"/>
                    <a:gd name="T12" fmla="*/ 4 w 229"/>
                    <a:gd name="T13" fmla="*/ 193 h 257"/>
                    <a:gd name="T14" fmla="*/ 0 w 229"/>
                    <a:gd name="T15" fmla="*/ 179 h 257"/>
                    <a:gd name="T16" fmla="*/ 0 w 229"/>
                    <a:gd name="T17" fmla="*/ 168 h 257"/>
                    <a:gd name="T18" fmla="*/ 0 w 229"/>
                    <a:gd name="T19" fmla="*/ 154 h 257"/>
                    <a:gd name="T20" fmla="*/ 4 w 229"/>
                    <a:gd name="T21" fmla="*/ 140 h 257"/>
                    <a:gd name="T22" fmla="*/ 4 w 229"/>
                    <a:gd name="T23" fmla="*/ 123 h 257"/>
                    <a:gd name="T24" fmla="*/ 5 w 229"/>
                    <a:gd name="T25" fmla="*/ 106 h 257"/>
                    <a:gd name="T26" fmla="*/ 5 w 229"/>
                    <a:gd name="T27" fmla="*/ 90 h 257"/>
                    <a:gd name="T28" fmla="*/ 7 w 229"/>
                    <a:gd name="T29" fmla="*/ 78 h 257"/>
                    <a:gd name="T30" fmla="*/ 10 w 229"/>
                    <a:gd name="T31" fmla="*/ 67 h 257"/>
                    <a:gd name="T32" fmla="*/ 12 w 229"/>
                    <a:gd name="T33" fmla="*/ 60 h 257"/>
                    <a:gd name="T34" fmla="*/ 15 w 229"/>
                    <a:gd name="T35" fmla="*/ 53 h 257"/>
                    <a:gd name="T36" fmla="*/ 24 w 229"/>
                    <a:gd name="T37" fmla="*/ 42 h 257"/>
                    <a:gd name="T38" fmla="*/ 32 w 229"/>
                    <a:gd name="T39" fmla="*/ 35 h 257"/>
                    <a:gd name="T40" fmla="*/ 44 w 229"/>
                    <a:gd name="T41" fmla="*/ 27 h 257"/>
                    <a:gd name="T42" fmla="*/ 58 w 229"/>
                    <a:gd name="T43" fmla="*/ 20 h 257"/>
                    <a:gd name="T44" fmla="*/ 72 w 229"/>
                    <a:gd name="T45" fmla="*/ 15 h 257"/>
                    <a:gd name="T46" fmla="*/ 92 w 229"/>
                    <a:gd name="T47" fmla="*/ 13 h 257"/>
                    <a:gd name="T48" fmla="*/ 113 w 229"/>
                    <a:gd name="T49" fmla="*/ 10 h 257"/>
                    <a:gd name="T50" fmla="*/ 120 w 229"/>
                    <a:gd name="T51" fmla="*/ 7 h 257"/>
                    <a:gd name="T52" fmla="*/ 135 w 229"/>
                    <a:gd name="T53" fmla="*/ 5 h 257"/>
                    <a:gd name="T54" fmla="*/ 158 w 229"/>
                    <a:gd name="T55" fmla="*/ 2 h 257"/>
                    <a:gd name="T56" fmla="*/ 183 w 229"/>
                    <a:gd name="T57" fmla="*/ 0 h 257"/>
                    <a:gd name="T58" fmla="*/ 208 w 229"/>
                    <a:gd name="T59" fmla="*/ 2 h 257"/>
                    <a:gd name="T60" fmla="*/ 223 w 229"/>
                    <a:gd name="T61" fmla="*/ 5 h 257"/>
                    <a:gd name="T62" fmla="*/ 228 w 229"/>
                    <a:gd name="T63" fmla="*/ 10 h 257"/>
                    <a:gd name="T64" fmla="*/ 229 w 229"/>
                    <a:gd name="T65" fmla="*/ 15 h 257"/>
                    <a:gd name="T66" fmla="*/ 228 w 229"/>
                    <a:gd name="T67" fmla="*/ 20 h 257"/>
                    <a:gd name="T68" fmla="*/ 223 w 229"/>
                    <a:gd name="T69" fmla="*/ 27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9"/>
                    <a:gd name="T106" fmla="*/ 0 h 257"/>
                    <a:gd name="T107" fmla="*/ 229 w 229"/>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9" h="257">
                      <a:moveTo>
                        <a:pt x="15" y="257"/>
                      </a:moveTo>
                      <a:lnTo>
                        <a:pt x="15" y="254"/>
                      </a:lnTo>
                      <a:lnTo>
                        <a:pt x="12" y="247"/>
                      </a:lnTo>
                      <a:lnTo>
                        <a:pt x="10" y="234"/>
                      </a:lnTo>
                      <a:lnTo>
                        <a:pt x="7" y="222"/>
                      </a:lnTo>
                      <a:lnTo>
                        <a:pt x="5" y="208"/>
                      </a:lnTo>
                      <a:lnTo>
                        <a:pt x="4" y="193"/>
                      </a:lnTo>
                      <a:lnTo>
                        <a:pt x="0" y="179"/>
                      </a:lnTo>
                      <a:lnTo>
                        <a:pt x="0" y="168"/>
                      </a:lnTo>
                      <a:lnTo>
                        <a:pt x="0" y="154"/>
                      </a:lnTo>
                      <a:lnTo>
                        <a:pt x="4" y="140"/>
                      </a:lnTo>
                      <a:lnTo>
                        <a:pt x="4" y="123"/>
                      </a:lnTo>
                      <a:lnTo>
                        <a:pt x="5" y="106"/>
                      </a:lnTo>
                      <a:lnTo>
                        <a:pt x="5" y="90"/>
                      </a:lnTo>
                      <a:lnTo>
                        <a:pt x="7" y="78"/>
                      </a:lnTo>
                      <a:lnTo>
                        <a:pt x="10" y="67"/>
                      </a:lnTo>
                      <a:lnTo>
                        <a:pt x="12" y="60"/>
                      </a:lnTo>
                      <a:lnTo>
                        <a:pt x="15" y="53"/>
                      </a:lnTo>
                      <a:lnTo>
                        <a:pt x="24" y="42"/>
                      </a:lnTo>
                      <a:lnTo>
                        <a:pt x="32" y="35"/>
                      </a:lnTo>
                      <a:lnTo>
                        <a:pt x="44" y="27"/>
                      </a:lnTo>
                      <a:lnTo>
                        <a:pt x="58" y="20"/>
                      </a:lnTo>
                      <a:lnTo>
                        <a:pt x="72" y="15"/>
                      </a:lnTo>
                      <a:lnTo>
                        <a:pt x="92" y="13"/>
                      </a:lnTo>
                      <a:lnTo>
                        <a:pt x="113" y="10"/>
                      </a:lnTo>
                      <a:lnTo>
                        <a:pt x="120" y="7"/>
                      </a:lnTo>
                      <a:lnTo>
                        <a:pt x="135" y="5"/>
                      </a:lnTo>
                      <a:lnTo>
                        <a:pt x="158" y="2"/>
                      </a:lnTo>
                      <a:lnTo>
                        <a:pt x="183" y="0"/>
                      </a:lnTo>
                      <a:lnTo>
                        <a:pt x="208" y="2"/>
                      </a:lnTo>
                      <a:lnTo>
                        <a:pt x="223" y="5"/>
                      </a:lnTo>
                      <a:lnTo>
                        <a:pt x="228" y="10"/>
                      </a:lnTo>
                      <a:lnTo>
                        <a:pt x="229" y="15"/>
                      </a:lnTo>
                      <a:lnTo>
                        <a:pt x="228" y="20"/>
                      </a:lnTo>
                      <a:lnTo>
                        <a:pt x="223" y="27"/>
                      </a:lnTo>
                    </a:path>
                  </a:pathLst>
                </a:custGeom>
                <a:noFill/>
                <a:ln w="0">
                  <a:solidFill>
                    <a:srgbClr val="4C4C4C"/>
                  </a:solidFill>
                  <a:round/>
                  <a:headEnd/>
                  <a:tailEnd/>
                </a:ln>
              </p:spPr>
              <p:txBody>
                <a:bodyPr/>
                <a:lstStyle/>
                <a:p>
                  <a:endParaRPr lang="en-US"/>
                </a:p>
              </p:txBody>
            </p:sp>
            <p:sp>
              <p:nvSpPr>
                <p:cNvPr id="37633" name="Freeform 1188"/>
                <p:cNvSpPr>
                  <a:spLocks/>
                </p:cNvSpPr>
                <p:nvPr/>
              </p:nvSpPr>
              <p:spPr bwMode="auto">
                <a:xfrm>
                  <a:off x="1004" y="1515"/>
                  <a:ext cx="129" cy="129"/>
                </a:xfrm>
                <a:custGeom>
                  <a:avLst/>
                  <a:gdLst>
                    <a:gd name="T0" fmla="*/ 64 w 129"/>
                    <a:gd name="T1" fmla="*/ 129 h 129"/>
                    <a:gd name="T2" fmla="*/ 53 w 129"/>
                    <a:gd name="T3" fmla="*/ 126 h 129"/>
                    <a:gd name="T4" fmla="*/ 40 w 129"/>
                    <a:gd name="T5" fmla="*/ 124 h 129"/>
                    <a:gd name="T6" fmla="*/ 28 w 129"/>
                    <a:gd name="T7" fmla="*/ 116 h 129"/>
                    <a:gd name="T8" fmla="*/ 20 w 129"/>
                    <a:gd name="T9" fmla="*/ 109 h 129"/>
                    <a:gd name="T10" fmla="*/ 10 w 129"/>
                    <a:gd name="T11" fmla="*/ 97 h 129"/>
                    <a:gd name="T12" fmla="*/ 5 w 129"/>
                    <a:gd name="T13" fmla="*/ 89 h 129"/>
                    <a:gd name="T14" fmla="*/ 3 w 129"/>
                    <a:gd name="T15" fmla="*/ 76 h 129"/>
                    <a:gd name="T16" fmla="*/ 0 w 129"/>
                    <a:gd name="T17" fmla="*/ 64 h 129"/>
                    <a:gd name="T18" fmla="*/ 3 w 129"/>
                    <a:gd name="T19" fmla="*/ 51 h 129"/>
                    <a:gd name="T20" fmla="*/ 5 w 129"/>
                    <a:gd name="T21" fmla="*/ 39 h 129"/>
                    <a:gd name="T22" fmla="*/ 10 w 129"/>
                    <a:gd name="T23" fmla="*/ 26 h 129"/>
                    <a:gd name="T24" fmla="*/ 20 w 129"/>
                    <a:gd name="T25" fmla="*/ 19 h 129"/>
                    <a:gd name="T26" fmla="*/ 28 w 129"/>
                    <a:gd name="T27" fmla="*/ 8 h 129"/>
                    <a:gd name="T28" fmla="*/ 40 w 129"/>
                    <a:gd name="T29" fmla="*/ 5 h 129"/>
                    <a:gd name="T30" fmla="*/ 53 w 129"/>
                    <a:gd name="T31" fmla="*/ 1 h 129"/>
                    <a:gd name="T32" fmla="*/ 64 w 129"/>
                    <a:gd name="T33" fmla="*/ 0 h 129"/>
                    <a:gd name="T34" fmla="*/ 78 w 129"/>
                    <a:gd name="T35" fmla="*/ 1 h 129"/>
                    <a:gd name="T36" fmla="*/ 89 w 129"/>
                    <a:gd name="T37" fmla="*/ 5 h 129"/>
                    <a:gd name="T38" fmla="*/ 101 w 129"/>
                    <a:gd name="T39" fmla="*/ 8 h 129"/>
                    <a:gd name="T40" fmla="*/ 109 w 129"/>
                    <a:gd name="T41" fmla="*/ 19 h 129"/>
                    <a:gd name="T42" fmla="*/ 117 w 129"/>
                    <a:gd name="T43" fmla="*/ 26 h 129"/>
                    <a:gd name="T44" fmla="*/ 126 w 129"/>
                    <a:gd name="T45" fmla="*/ 39 h 129"/>
                    <a:gd name="T46" fmla="*/ 127 w 129"/>
                    <a:gd name="T47" fmla="*/ 51 h 129"/>
                    <a:gd name="T48" fmla="*/ 129 w 129"/>
                    <a:gd name="T49" fmla="*/ 64 h 129"/>
                    <a:gd name="T50" fmla="*/ 127 w 129"/>
                    <a:gd name="T51" fmla="*/ 76 h 129"/>
                    <a:gd name="T52" fmla="*/ 126 w 129"/>
                    <a:gd name="T53" fmla="*/ 89 h 129"/>
                    <a:gd name="T54" fmla="*/ 117 w 129"/>
                    <a:gd name="T55" fmla="*/ 97 h 129"/>
                    <a:gd name="T56" fmla="*/ 109 w 129"/>
                    <a:gd name="T57" fmla="*/ 109 h 129"/>
                    <a:gd name="T58" fmla="*/ 101 w 129"/>
                    <a:gd name="T59" fmla="*/ 116 h 129"/>
                    <a:gd name="T60" fmla="*/ 89 w 129"/>
                    <a:gd name="T61" fmla="*/ 124 h 129"/>
                    <a:gd name="T62" fmla="*/ 78 w 129"/>
                    <a:gd name="T63" fmla="*/ 126 h 129"/>
                    <a:gd name="T64" fmla="*/ 64 w 129"/>
                    <a:gd name="T65" fmla="*/ 129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29"/>
                    <a:gd name="T101" fmla="*/ 129 w 129"/>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29">
                      <a:moveTo>
                        <a:pt x="64" y="129"/>
                      </a:moveTo>
                      <a:lnTo>
                        <a:pt x="53" y="126"/>
                      </a:lnTo>
                      <a:lnTo>
                        <a:pt x="40" y="124"/>
                      </a:lnTo>
                      <a:lnTo>
                        <a:pt x="28" y="116"/>
                      </a:lnTo>
                      <a:lnTo>
                        <a:pt x="20" y="109"/>
                      </a:lnTo>
                      <a:lnTo>
                        <a:pt x="10" y="97"/>
                      </a:lnTo>
                      <a:lnTo>
                        <a:pt x="5" y="89"/>
                      </a:lnTo>
                      <a:lnTo>
                        <a:pt x="3" y="76"/>
                      </a:lnTo>
                      <a:lnTo>
                        <a:pt x="0" y="64"/>
                      </a:lnTo>
                      <a:lnTo>
                        <a:pt x="3" y="51"/>
                      </a:lnTo>
                      <a:lnTo>
                        <a:pt x="5" y="39"/>
                      </a:lnTo>
                      <a:lnTo>
                        <a:pt x="10" y="26"/>
                      </a:lnTo>
                      <a:lnTo>
                        <a:pt x="20" y="19"/>
                      </a:lnTo>
                      <a:lnTo>
                        <a:pt x="28" y="8"/>
                      </a:lnTo>
                      <a:lnTo>
                        <a:pt x="40" y="5"/>
                      </a:lnTo>
                      <a:lnTo>
                        <a:pt x="53" y="1"/>
                      </a:lnTo>
                      <a:lnTo>
                        <a:pt x="64" y="0"/>
                      </a:lnTo>
                      <a:lnTo>
                        <a:pt x="78" y="1"/>
                      </a:lnTo>
                      <a:lnTo>
                        <a:pt x="89" y="5"/>
                      </a:lnTo>
                      <a:lnTo>
                        <a:pt x="101" y="8"/>
                      </a:lnTo>
                      <a:lnTo>
                        <a:pt x="109" y="19"/>
                      </a:lnTo>
                      <a:lnTo>
                        <a:pt x="117" y="26"/>
                      </a:lnTo>
                      <a:lnTo>
                        <a:pt x="126" y="39"/>
                      </a:lnTo>
                      <a:lnTo>
                        <a:pt x="127" y="51"/>
                      </a:lnTo>
                      <a:lnTo>
                        <a:pt x="129" y="64"/>
                      </a:lnTo>
                      <a:lnTo>
                        <a:pt x="127" y="76"/>
                      </a:lnTo>
                      <a:lnTo>
                        <a:pt x="126" y="89"/>
                      </a:lnTo>
                      <a:lnTo>
                        <a:pt x="117" y="97"/>
                      </a:lnTo>
                      <a:lnTo>
                        <a:pt x="109" y="109"/>
                      </a:lnTo>
                      <a:lnTo>
                        <a:pt x="101" y="116"/>
                      </a:lnTo>
                      <a:lnTo>
                        <a:pt x="89" y="124"/>
                      </a:lnTo>
                      <a:lnTo>
                        <a:pt x="78" y="126"/>
                      </a:lnTo>
                      <a:lnTo>
                        <a:pt x="64" y="129"/>
                      </a:lnTo>
                      <a:close/>
                    </a:path>
                  </a:pathLst>
                </a:custGeom>
                <a:solidFill>
                  <a:srgbClr val="F2F2F2"/>
                </a:solidFill>
                <a:ln w="9525">
                  <a:noFill/>
                  <a:round/>
                  <a:headEnd/>
                  <a:tailEnd/>
                </a:ln>
              </p:spPr>
              <p:txBody>
                <a:bodyPr/>
                <a:lstStyle/>
                <a:p>
                  <a:endParaRPr lang="en-US"/>
                </a:p>
              </p:txBody>
            </p:sp>
            <p:sp>
              <p:nvSpPr>
                <p:cNvPr id="37634" name="Freeform 1189"/>
                <p:cNvSpPr>
                  <a:spLocks/>
                </p:cNvSpPr>
                <p:nvPr/>
              </p:nvSpPr>
              <p:spPr bwMode="auto">
                <a:xfrm>
                  <a:off x="1004" y="1515"/>
                  <a:ext cx="129" cy="129"/>
                </a:xfrm>
                <a:custGeom>
                  <a:avLst/>
                  <a:gdLst>
                    <a:gd name="T0" fmla="*/ 64 w 129"/>
                    <a:gd name="T1" fmla="*/ 129 h 129"/>
                    <a:gd name="T2" fmla="*/ 53 w 129"/>
                    <a:gd name="T3" fmla="*/ 126 h 129"/>
                    <a:gd name="T4" fmla="*/ 40 w 129"/>
                    <a:gd name="T5" fmla="*/ 124 h 129"/>
                    <a:gd name="T6" fmla="*/ 28 w 129"/>
                    <a:gd name="T7" fmla="*/ 116 h 129"/>
                    <a:gd name="T8" fmla="*/ 20 w 129"/>
                    <a:gd name="T9" fmla="*/ 109 h 129"/>
                    <a:gd name="T10" fmla="*/ 10 w 129"/>
                    <a:gd name="T11" fmla="*/ 97 h 129"/>
                    <a:gd name="T12" fmla="*/ 5 w 129"/>
                    <a:gd name="T13" fmla="*/ 89 h 129"/>
                    <a:gd name="T14" fmla="*/ 3 w 129"/>
                    <a:gd name="T15" fmla="*/ 76 h 129"/>
                    <a:gd name="T16" fmla="*/ 0 w 129"/>
                    <a:gd name="T17" fmla="*/ 64 h 129"/>
                    <a:gd name="T18" fmla="*/ 3 w 129"/>
                    <a:gd name="T19" fmla="*/ 51 h 129"/>
                    <a:gd name="T20" fmla="*/ 5 w 129"/>
                    <a:gd name="T21" fmla="*/ 39 h 129"/>
                    <a:gd name="T22" fmla="*/ 10 w 129"/>
                    <a:gd name="T23" fmla="*/ 26 h 129"/>
                    <a:gd name="T24" fmla="*/ 20 w 129"/>
                    <a:gd name="T25" fmla="*/ 19 h 129"/>
                    <a:gd name="T26" fmla="*/ 28 w 129"/>
                    <a:gd name="T27" fmla="*/ 8 h 129"/>
                    <a:gd name="T28" fmla="*/ 40 w 129"/>
                    <a:gd name="T29" fmla="*/ 5 h 129"/>
                    <a:gd name="T30" fmla="*/ 53 w 129"/>
                    <a:gd name="T31" fmla="*/ 1 h 129"/>
                    <a:gd name="T32" fmla="*/ 64 w 129"/>
                    <a:gd name="T33" fmla="*/ 0 h 129"/>
                    <a:gd name="T34" fmla="*/ 78 w 129"/>
                    <a:gd name="T35" fmla="*/ 1 h 129"/>
                    <a:gd name="T36" fmla="*/ 89 w 129"/>
                    <a:gd name="T37" fmla="*/ 5 h 129"/>
                    <a:gd name="T38" fmla="*/ 101 w 129"/>
                    <a:gd name="T39" fmla="*/ 8 h 129"/>
                    <a:gd name="T40" fmla="*/ 109 w 129"/>
                    <a:gd name="T41" fmla="*/ 19 h 129"/>
                    <a:gd name="T42" fmla="*/ 117 w 129"/>
                    <a:gd name="T43" fmla="*/ 26 h 129"/>
                    <a:gd name="T44" fmla="*/ 126 w 129"/>
                    <a:gd name="T45" fmla="*/ 39 h 129"/>
                    <a:gd name="T46" fmla="*/ 127 w 129"/>
                    <a:gd name="T47" fmla="*/ 51 h 129"/>
                    <a:gd name="T48" fmla="*/ 129 w 129"/>
                    <a:gd name="T49" fmla="*/ 64 h 129"/>
                    <a:gd name="T50" fmla="*/ 127 w 129"/>
                    <a:gd name="T51" fmla="*/ 76 h 129"/>
                    <a:gd name="T52" fmla="*/ 126 w 129"/>
                    <a:gd name="T53" fmla="*/ 89 h 129"/>
                    <a:gd name="T54" fmla="*/ 117 w 129"/>
                    <a:gd name="T55" fmla="*/ 97 h 129"/>
                    <a:gd name="T56" fmla="*/ 109 w 129"/>
                    <a:gd name="T57" fmla="*/ 109 h 129"/>
                    <a:gd name="T58" fmla="*/ 101 w 129"/>
                    <a:gd name="T59" fmla="*/ 116 h 129"/>
                    <a:gd name="T60" fmla="*/ 89 w 129"/>
                    <a:gd name="T61" fmla="*/ 124 h 129"/>
                    <a:gd name="T62" fmla="*/ 78 w 129"/>
                    <a:gd name="T63" fmla="*/ 126 h 129"/>
                    <a:gd name="T64" fmla="*/ 64 w 129"/>
                    <a:gd name="T65" fmla="*/ 129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129"/>
                    <a:gd name="T101" fmla="*/ 129 w 129"/>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129">
                      <a:moveTo>
                        <a:pt x="64" y="129"/>
                      </a:moveTo>
                      <a:lnTo>
                        <a:pt x="53" y="126"/>
                      </a:lnTo>
                      <a:lnTo>
                        <a:pt x="40" y="124"/>
                      </a:lnTo>
                      <a:lnTo>
                        <a:pt x="28" y="116"/>
                      </a:lnTo>
                      <a:lnTo>
                        <a:pt x="20" y="109"/>
                      </a:lnTo>
                      <a:lnTo>
                        <a:pt x="10" y="97"/>
                      </a:lnTo>
                      <a:lnTo>
                        <a:pt x="5" y="89"/>
                      </a:lnTo>
                      <a:lnTo>
                        <a:pt x="3" y="76"/>
                      </a:lnTo>
                      <a:lnTo>
                        <a:pt x="0" y="64"/>
                      </a:lnTo>
                      <a:lnTo>
                        <a:pt x="3" y="51"/>
                      </a:lnTo>
                      <a:lnTo>
                        <a:pt x="5" y="39"/>
                      </a:lnTo>
                      <a:lnTo>
                        <a:pt x="10" y="26"/>
                      </a:lnTo>
                      <a:lnTo>
                        <a:pt x="20" y="19"/>
                      </a:lnTo>
                      <a:lnTo>
                        <a:pt x="28" y="8"/>
                      </a:lnTo>
                      <a:lnTo>
                        <a:pt x="40" y="5"/>
                      </a:lnTo>
                      <a:lnTo>
                        <a:pt x="53" y="1"/>
                      </a:lnTo>
                      <a:lnTo>
                        <a:pt x="64" y="0"/>
                      </a:lnTo>
                      <a:lnTo>
                        <a:pt x="78" y="1"/>
                      </a:lnTo>
                      <a:lnTo>
                        <a:pt x="89" y="5"/>
                      </a:lnTo>
                      <a:lnTo>
                        <a:pt x="101" y="8"/>
                      </a:lnTo>
                      <a:lnTo>
                        <a:pt x="109" y="19"/>
                      </a:lnTo>
                      <a:lnTo>
                        <a:pt x="117" y="26"/>
                      </a:lnTo>
                      <a:lnTo>
                        <a:pt x="126" y="39"/>
                      </a:lnTo>
                      <a:lnTo>
                        <a:pt x="127" y="51"/>
                      </a:lnTo>
                      <a:lnTo>
                        <a:pt x="129" y="64"/>
                      </a:lnTo>
                      <a:lnTo>
                        <a:pt x="127" y="76"/>
                      </a:lnTo>
                      <a:lnTo>
                        <a:pt x="126" y="89"/>
                      </a:lnTo>
                      <a:lnTo>
                        <a:pt x="117" y="97"/>
                      </a:lnTo>
                      <a:lnTo>
                        <a:pt x="109" y="109"/>
                      </a:lnTo>
                      <a:lnTo>
                        <a:pt x="101" y="116"/>
                      </a:lnTo>
                      <a:lnTo>
                        <a:pt x="89" y="124"/>
                      </a:lnTo>
                      <a:lnTo>
                        <a:pt x="78" y="126"/>
                      </a:lnTo>
                      <a:lnTo>
                        <a:pt x="64" y="129"/>
                      </a:lnTo>
                    </a:path>
                  </a:pathLst>
                </a:custGeom>
                <a:noFill/>
                <a:ln w="0">
                  <a:solidFill>
                    <a:srgbClr val="666666"/>
                  </a:solidFill>
                  <a:round/>
                  <a:headEnd/>
                  <a:tailEnd/>
                </a:ln>
              </p:spPr>
              <p:txBody>
                <a:bodyPr/>
                <a:lstStyle/>
                <a:p>
                  <a:endParaRPr lang="en-US"/>
                </a:p>
              </p:txBody>
            </p:sp>
            <p:sp>
              <p:nvSpPr>
                <p:cNvPr id="37635" name="Freeform 1190"/>
                <p:cNvSpPr>
                  <a:spLocks/>
                </p:cNvSpPr>
                <p:nvPr/>
              </p:nvSpPr>
              <p:spPr bwMode="auto">
                <a:xfrm>
                  <a:off x="1022" y="1531"/>
                  <a:ext cx="91" cy="95"/>
                </a:xfrm>
                <a:custGeom>
                  <a:avLst/>
                  <a:gdLst>
                    <a:gd name="T0" fmla="*/ 46 w 91"/>
                    <a:gd name="T1" fmla="*/ 95 h 95"/>
                    <a:gd name="T2" fmla="*/ 55 w 91"/>
                    <a:gd name="T3" fmla="*/ 93 h 95"/>
                    <a:gd name="T4" fmla="*/ 65 w 91"/>
                    <a:gd name="T5" fmla="*/ 90 h 95"/>
                    <a:gd name="T6" fmla="*/ 71 w 91"/>
                    <a:gd name="T7" fmla="*/ 85 h 95"/>
                    <a:gd name="T8" fmla="*/ 80 w 91"/>
                    <a:gd name="T9" fmla="*/ 80 h 95"/>
                    <a:gd name="T10" fmla="*/ 85 w 91"/>
                    <a:gd name="T11" fmla="*/ 73 h 95"/>
                    <a:gd name="T12" fmla="*/ 89 w 91"/>
                    <a:gd name="T13" fmla="*/ 65 h 95"/>
                    <a:gd name="T14" fmla="*/ 91 w 91"/>
                    <a:gd name="T15" fmla="*/ 57 h 95"/>
                    <a:gd name="T16" fmla="*/ 91 w 91"/>
                    <a:gd name="T17" fmla="*/ 48 h 95"/>
                    <a:gd name="T18" fmla="*/ 91 w 91"/>
                    <a:gd name="T19" fmla="*/ 37 h 95"/>
                    <a:gd name="T20" fmla="*/ 89 w 91"/>
                    <a:gd name="T21" fmla="*/ 30 h 95"/>
                    <a:gd name="T22" fmla="*/ 85 w 91"/>
                    <a:gd name="T23" fmla="*/ 20 h 95"/>
                    <a:gd name="T24" fmla="*/ 80 w 91"/>
                    <a:gd name="T25" fmla="*/ 15 h 95"/>
                    <a:gd name="T26" fmla="*/ 71 w 91"/>
                    <a:gd name="T27" fmla="*/ 8 h 95"/>
                    <a:gd name="T28" fmla="*/ 65 w 91"/>
                    <a:gd name="T29" fmla="*/ 5 h 95"/>
                    <a:gd name="T30" fmla="*/ 55 w 91"/>
                    <a:gd name="T31" fmla="*/ 3 h 95"/>
                    <a:gd name="T32" fmla="*/ 46 w 91"/>
                    <a:gd name="T33" fmla="*/ 0 h 95"/>
                    <a:gd name="T34" fmla="*/ 38 w 91"/>
                    <a:gd name="T35" fmla="*/ 3 h 95"/>
                    <a:gd name="T36" fmla="*/ 26 w 91"/>
                    <a:gd name="T37" fmla="*/ 5 h 95"/>
                    <a:gd name="T38" fmla="*/ 20 w 91"/>
                    <a:gd name="T39" fmla="*/ 8 h 95"/>
                    <a:gd name="T40" fmla="*/ 12 w 91"/>
                    <a:gd name="T41" fmla="*/ 15 h 95"/>
                    <a:gd name="T42" fmla="*/ 7 w 91"/>
                    <a:gd name="T43" fmla="*/ 20 h 95"/>
                    <a:gd name="T44" fmla="*/ 2 w 91"/>
                    <a:gd name="T45" fmla="*/ 30 h 95"/>
                    <a:gd name="T46" fmla="*/ 0 w 91"/>
                    <a:gd name="T47" fmla="*/ 37 h 95"/>
                    <a:gd name="T48" fmla="*/ 0 w 91"/>
                    <a:gd name="T49" fmla="*/ 48 h 95"/>
                    <a:gd name="T50" fmla="*/ 0 w 91"/>
                    <a:gd name="T51" fmla="*/ 57 h 95"/>
                    <a:gd name="T52" fmla="*/ 2 w 91"/>
                    <a:gd name="T53" fmla="*/ 65 h 95"/>
                    <a:gd name="T54" fmla="*/ 7 w 91"/>
                    <a:gd name="T55" fmla="*/ 73 h 95"/>
                    <a:gd name="T56" fmla="*/ 12 w 91"/>
                    <a:gd name="T57" fmla="*/ 80 h 95"/>
                    <a:gd name="T58" fmla="*/ 20 w 91"/>
                    <a:gd name="T59" fmla="*/ 85 h 95"/>
                    <a:gd name="T60" fmla="*/ 26 w 91"/>
                    <a:gd name="T61" fmla="*/ 90 h 95"/>
                    <a:gd name="T62" fmla="*/ 38 w 91"/>
                    <a:gd name="T63" fmla="*/ 93 h 95"/>
                    <a:gd name="T64" fmla="*/ 46 w 91"/>
                    <a:gd name="T65" fmla="*/ 95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95"/>
                    <a:gd name="T101" fmla="*/ 91 w 91"/>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95">
                      <a:moveTo>
                        <a:pt x="46" y="95"/>
                      </a:moveTo>
                      <a:lnTo>
                        <a:pt x="55" y="93"/>
                      </a:lnTo>
                      <a:lnTo>
                        <a:pt x="65" y="90"/>
                      </a:lnTo>
                      <a:lnTo>
                        <a:pt x="71" y="85"/>
                      </a:lnTo>
                      <a:lnTo>
                        <a:pt x="80" y="80"/>
                      </a:lnTo>
                      <a:lnTo>
                        <a:pt x="85" y="73"/>
                      </a:lnTo>
                      <a:lnTo>
                        <a:pt x="89" y="65"/>
                      </a:lnTo>
                      <a:lnTo>
                        <a:pt x="91" y="57"/>
                      </a:lnTo>
                      <a:lnTo>
                        <a:pt x="91" y="48"/>
                      </a:lnTo>
                      <a:lnTo>
                        <a:pt x="91" y="37"/>
                      </a:lnTo>
                      <a:lnTo>
                        <a:pt x="89" y="30"/>
                      </a:lnTo>
                      <a:lnTo>
                        <a:pt x="85" y="20"/>
                      </a:lnTo>
                      <a:lnTo>
                        <a:pt x="80" y="15"/>
                      </a:lnTo>
                      <a:lnTo>
                        <a:pt x="71" y="8"/>
                      </a:lnTo>
                      <a:lnTo>
                        <a:pt x="65" y="5"/>
                      </a:lnTo>
                      <a:lnTo>
                        <a:pt x="55" y="3"/>
                      </a:lnTo>
                      <a:lnTo>
                        <a:pt x="46" y="0"/>
                      </a:lnTo>
                      <a:lnTo>
                        <a:pt x="38" y="3"/>
                      </a:lnTo>
                      <a:lnTo>
                        <a:pt x="26" y="5"/>
                      </a:lnTo>
                      <a:lnTo>
                        <a:pt x="20" y="8"/>
                      </a:lnTo>
                      <a:lnTo>
                        <a:pt x="12" y="15"/>
                      </a:lnTo>
                      <a:lnTo>
                        <a:pt x="7" y="20"/>
                      </a:lnTo>
                      <a:lnTo>
                        <a:pt x="2" y="30"/>
                      </a:lnTo>
                      <a:lnTo>
                        <a:pt x="0" y="37"/>
                      </a:lnTo>
                      <a:lnTo>
                        <a:pt x="0" y="48"/>
                      </a:lnTo>
                      <a:lnTo>
                        <a:pt x="0" y="57"/>
                      </a:lnTo>
                      <a:lnTo>
                        <a:pt x="2" y="65"/>
                      </a:lnTo>
                      <a:lnTo>
                        <a:pt x="7" y="73"/>
                      </a:lnTo>
                      <a:lnTo>
                        <a:pt x="12" y="80"/>
                      </a:lnTo>
                      <a:lnTo>
                        <a:pt x="20" y="85"/>
                      </a:lnTo>
                      <a:lnTo>
                        <a:pt x="26" y="90"/>
                      </a:lnTo>
                      <a:lnTo>
                        <a:pt x="38" y="93"/>
                      </a:lnTo>
                      <a:lnTo>
                        <a:pt x="46" y="95"/>
                      </a:lnTo>
                      <a:close/>
                    </a:path>
                  </a:pathLst>
                </a:custGeom>
                <a:solidFill>
                  <a:srgbClr val="CCCCCC"/>
                </a:solidFill>
                <a:ln w="9525">
                  <a:noFill/>
                  <a:round/>
                  <a:headEnd/>
                  <a:tailEnd/>
                </a:ln>
              </p:spPr>
              <p:txBody>
                <a:bodyPr/>
                <a:lstStyle/>
                <a:p>
                  <a:endParaRPr lang="en-US"/>
                </a:p>
              </p:txBody>
            </p:sp>
            <p:sp>
              <p:nvSpPr>
                <p:cNvPr id="37636" name="Freeform 1191"/>
                <p:cNvSpPr>
                  <a:spLocks/>
                </p:cNvSpPr>
                <p:nvPr/>
              </p:nvSpPr>
              <p:spPr bwMode="auto">
                <a:xfrm>
                  <a:off x="1037" y="1546"/>
                  <a:ext cx="61" cy="61"/>
                </a:xfrm>
                <a:custGeom>
                  <a:avLst/>
                  <a:gdLst>
                    <a:gd name="T0" fmla="*/ 31 w 61"/>
                    <a:gd name="T1" fmla="*/ 0 h 61"/>
                    <a:gd name="T2" fmla="*/ 36 w 61"/>
                    <a:gd name="T3" fmla="*/ 2 h 61"/>
                    <a:gd name="T4" fmla="*/ 43 w 61"/>
                    <a:gd name="T5" fmla="*/ 2 h 61"/>
                    <a:gd name="T6" fmla="*/ 48 w 61"/>
                    <a:gd name="T7" fmla="*/ 8 h 61"/>
                    <a:gd name="T8" fmla="*/ 51 w 61"/>
                    <a:gd name="T9" fmla="*/ 10 h 61"/>
                    <a:gd name="T10" fmla="*/ 56 w 61"/>
                    <a:gd name="T11" fmla="*/ 15 h 61"/>
                    <a:gd name="T12" fmla="*/ 60 w 61"/>
                    <a:gd name="T13" fmla="*/ 20 h 61"/>
                    <a:gd name="T14" fmla="*/ 61 w 61"/>
                    <a:gd name="T15" fmla="*/ 25 h 61"/>
                    <a:gd name="T16" fmla="*/ 61 w 61"/>
                    <a:gd name="T17" fmla="*/ 33 h 61"/>
                    <a:gd name="T18" fmla="*/ 61 w 61"/>
                    <a:gd name="T19" fmla="*/ 38 h 61"/>
                    <a:gd name="T20" fmla="*/ 60 w 61"/>
                    <a:gd name="T21" fmla="*/ 45 h 61"/>
                    <a:gd name="T22" fmla="*/ 56 w 61"/>
                    <a:gd name="T23" fmla="*/ 50 h 61"/>
                    <a:gd name="T24" fmla="*/ 51 w 61"/>
                    <a:gd name="T25" fmla="*/ 55 h 61"/>
                    <a:gd name="T26" fmla="*/ 48 w 61"/>
                    <a:gd name="T27" fmla="*/ 58 h 61"/>
                    <a:gd name="T28" fmla="*/ 43 w 61"/>
                    <a:gd name="T29" fmla="*/ 60 h 61"/>
                    <a:gd name="T30" fmla="*/ 36 w 61"/>
                    <a:gd name="T31" fmla="*/ 61 h 61"/>
                    <a:gd name="T32" fmla="*/ 31 w 61"/>
                    <a:gd name="T33" fmla="*/ 61 h 61"/>
                    <a:gd name="T34" fmla="*/ 25 w 61"/>
                    <a:gd name="T35" fmla="*/ 61 h 61"/>
                    <a:gd name="T36" fmla="*/ 20 w 61"/>
                    <a:gd name="T37" fmla="*/ 60 h 61"/>
                    <a:gd name="T38" fmla="*/ 15 w 61"/>
                    <a:gd name="T39" fmla="*/ 58 h 61"/>
                    <a:gd name="T40" fmla="*/ 10 w 61"/>
                    <a:gd name="T41" fmla="*/ 55 h 61"/>
                    <a:gd name="T42" fmla="*/ 5 w 61"/>
                    <a:gd name="T43" fmla="*/ 50 h 61"/>
                    <a:gd name="T44" fmla="*/ 3 w 61"/>
                    <a:gd name="T45" fmla="*/ 45 h 61"/>
                    <a:gd name="T46" fmla="*/ 0 w 61"/>
                    <a:gd name="T47" fmla="*/ 38 h 61"/>
                    <a:gd name="T48" fmla="*/ 0 w 61"/>
                    <a:gd name="T49" fmla="*/ 33 h 61"/>
                    <a:gd name="T50" fmla="*/ 0 w 61"/>
                    <a:gd name="T51" fmla="*/ 25 h 61"/>
                    <a:gd name="T52" fmla="*/ 3 w 61"/>
                    <a:gd name="T53" fmla="*/ 20 h 61"/>
                    <a:gd name="T54" fmla="*/ 5 w 61"/>
                    <a:gd name="T55" fmla="*/ 15 h 61"/>
                    <a:gd name="T56" fmla="*/ 10 w 61"/>
                    <a:gd name="T57" fmla="*/ 10 h 61"/>
                    <a:gd name="T58" fmla="*/ 15 w 61"/>
                    <a:gd name="T59" fmla="*/ 8 h 61"/>
                    <a:gd name="T60" fmla="*/ 20 w 61"/>
                    <a:gd name="T61" fmla="*/ 2 h 61"/>
                    <a:gd name="T62" fmla="*/ 25 w 61"/>
                    <a:gd name="T63" fmla="*/ 2 h 61"/>
                    <a:gd name="T64" fmla="*/ 31 w 61"/>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1"/>
                    <a:gd name="T101" fmla="*/ 61 w 6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1">
                      <a:moveTo>
                        <a:pt x="31" y="0"/>
                      </a:moveTo>
                      <a:lnTo>
                        <a:pt x="36" y="2"/>
                      </a:lnTo>
                      <a:lnTo>
                        <a:pt x="43" y="2"/>
                      </a:lnTo>
                      <a:lnTo>
                        <a:pt x="48" y="8"/>
                      </a:lnTo>
                      <a:lnTo>
                        <a:pt x="51" y="10"/>
                      </a:lnTo>
                      <a:lnTo>
                        <a:pt x="56" y="15"/>
                      </a:lnTo>
                      <a:lnTo>
                        <a:pt x="60" y="20"/>
                      </a:lnTo>
                      <a:lnTo>
                        <a:pt x="61" y="25"/>
                      </a:lnTo>
                      <a:lnTo>
                        <a:pt x="61" y="33"/>
                      </a:lnTo>
                      <a:lnTo>
                        <a:pt x="61" y="38"/>
                      </a:lnTo>
                      <a:lnTo>
                        <a:pt x="60" y="45"/>
                      </a:lnTo>
                      <a:lnTo>
                        <a:pt x="56" y="50"/>
                      </a:lnTo>
                      <a:lnTo>
                        <a:pt x="51" y="55"/>
                      </a:lnTo>
                      <a:lnTo>
                        <a:pt x="48" y="58"/>
                      </a:lnTo>
                      <a:lnTo>
                        <a:pt x="43" y="60"/>
                      </a:lnTo>
                      <a:lnTo>
                        <a:pt x="36" y="61"/>
                      </a:lnTo>
                      <a:lnTo>
                        <a:pt x="31" y="61"/>
                      </a:lnTo>
                      <a:lnTo>
                        <a:pt x="25" y="61"/>
                      </a:lnTo>
                      <a:lnTo>
                        <a:pt x="20" y="60"/>
                      </a:lnTo>
                      <a:lnTo>
                        <a:pt x="15" y="58"/>
                      </a:lnTo>
                      <a:lnTo>
                        <a:pt x="10" y="55"/>
                      </a:lnTo>
                      <a:lnTo>
                        <a:pt x="5" y="50"/>
                      </a:lnTo>
                      <a:lnTo>
                        <a:pt x="3" y="45"/>
                      </a:lnTo>
                      <a:lnTo>
                        <a:pt x="0" y="38"/>
                      </a:lnTo>
                      <a:lnTo>
                        <a:pt x="0" y="33"/>
                      </a:lnTo>
                      <a:lnTo>
                        <a:pt x="0" y="25"/>
                      </a:lnTo>
                      <a:lnTo>
                        <a:pt x="3" y="20"/>
                      </a:lnTo>
                      <a:lnTo>
                        <a:pt x="5" y="15"/>
                      </a:lnTo>
                      <a:lnTo>
                        <a:pt x="10" y="10"/>
                      </a:lnTo>
                      <a:lnTo>
                        <a:pt x="15" y="8"/>
                      </a:lnTo>
                      <a:lnTo>
                        <a:pt x="20" y="2"/>
                      </a:lnTo>
                      <a:lnTo>
                        <a:pt x="25" y="2"/>
                      </a:lnTo>
                      <a:lnTo>
                        <a:pt x="31" y="0"/>
                      </a:lnTo>
                      <a:close/>
                    </a:path>
                  </a:pathLst>
                </a:custGeom>
                <a:solidFill>
                  <a:srgbClr val="D8D8D8"/>
                </a:solidFill>
                <a:ln w="9525">
                  <a:noFill/>
                  <a:round/>
                  <a:headEnd/>
                  <a:tailEnd/>
                </a:ln>
              </p:spPr>
              <p:txBody>
                <a:bodyPr/>
                <a:lstStyle/>
                <a:p>
                  <a:endParaRPr lang="en-US"/>
                </a:p>
              </p:txBody>
            </p:sp>
            <p:sp>
              <p:nvSpPr>
                <p:cNvPr id="37637" name="Freeform 1192"/>
                <p:cNvSpPr>
                  <a:spLocks/>
                </p:cNvSpPr>
                <p:nvPr/>
              </p:nvSpPr>
              <p:spPr bwMode="auto">
                <a:xfrm>
                  <a:off x="1249" y="1576"/>
                  <a:ext cx="91" cy="202"/>
                </a:xfrm>
                <a:custGeom>
                  <a:avLst/>
                  <a:gdLst>
                    <a:gd name="T0" fmla="*/ 70 w 91"/>
                    <a:gd name="T1" fmla="*/ 0 h 202"/>
                    <a:gd name="T2" fmla="*/ 71 w 91"/>
                    <a:gd name="T3" fmla="*/ 5 h 202"/>
                    <a:gd name="T4" fmla="*/ 78 w 91"/>
                    <a:gd name="T5" fmla="*/ 17 h 202"/>
                    <a:gd name="T6" fmla="*/ 83 w 91"/>
                    <a:gd name="T7" fmla="*/ 35 h 202"/>
                    <a:gd name="T8" fmla="*/ 86 w 91"/>
                    <a:gd name="T9" fmla="*/ 56 h 202"/>
                    <a:gd name="T10" fmla="*/ 91 w 91"/>
                    <a:gd name="T11" fmla="*/ 80 h 202"/>
                    <a:gd name="T12" fmla="*/ 91 w 91"/>
                    <a:gd name="T13" fmla="*/ 99 h 202"/>
                    <a:gd name="T14" fmla="*/ 90 w 91"/>
                    <a:gd name="T15" fmla="*/ 109 h 202"/>
                    <a:gd name="T16" fmla="*/ 85 w 91"/>
                    <a:gd name="T17" fmla="*/ 118 h 202"/>
                    <a:gd name="T18" fmla="*/ 80 w 91"/>
                    <a:gd name="T19" fmla="*/ 124 h 202"/>
                    <a:gd name="T20" fmla="*/ 71 w 91"/>
                    <a:gd name="T21" fmla="*/ 129 h 202"/>
                    <a:gd name="T22" fmla="*/ 55 w 91"/>
                    <a:gd name="T23" fmla="*/ 139 h 202"/>
                    <a:gd name="T24" fmla="*/ 40 w 91"/>
                    <a:gd name="T25" fmla="*/ 148 h 202"/>
                    <a:gd name="T26" fmla="*/ 27 w 91"/>
                    <a:gd name="T27" fmla="*/ 158 h 202"/>
                    <a:gd name="T28" fmla="*/ 17 w 91"/>
                    <a:gd name="T29" fmla="*/ 167 h 202"/>
                    <a:gd name="T30" fmla="*/ 10 w 91"/>
                    <a:gd name="T31" fmla="*/ 174 h 202"/>
                    <a:gd name="T32" fmla="*/ 5 w 91"/>
                    <a:gd name="T33" fmla="*/ 184 h 202"/>
                    <a:gd name="T34" fmla="*/ 0 w 91"/>
                    <a:gd name="T35" fmla="*/ 194 h 202"/>
                    <a:gd name="T36" fmla="*/ 0 w 91"/>
                    <a:gd name="T37" fmla="*/ 202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202"/>
                    <a:gd name="T59" fmla="*/ 91 w 91"/>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202">
                      <a:moveTo>
                        <a:pt x="70" y="0"/>
                      </a:moveTo>
                      <a:lnTo>
                        <a:pt x="71" y="5"/>
                      </a:lnTo>
                      <a:lnTo>
                        <a:pt x="78" y="17"/>
                      </a:lnTo>
                      <a:lnTo>
                        <a:pt x="83" y="35"/>
                      </a:lnTo>
                      <a:lnTo>
                        <a:pt x="86" y="56"/>
                      </a:lnTo>
                      <a:lnTo>
                        <a:pt x="91" y="80"/>
                      </a:lnTo>
                      <a:lnTo>
                        <a:pt x="91" y="99"/>
                      </a:lnTo>
                      <a:lnTo>
                        <a:pt x="90" y="109"/>
                      </a:lnTo>
                      <a:lnTo>
                        <a:pt x="85" y="118"/>
                      </a:lnTo>
                      <a:lnTo>
                        <a:pt x="80" y="124"/>
                      </a:lnTo>
                      <a:lnTo>
                        <a:pt x="71" y="129"/>
                      </a:lnTo>
                      <a:lnTo>
                        <a:pt x="55" y="139"/>
                      </a:lnTo>
                      <a:lnTo>
                        <a:pt x="40" y="148"/>
                      </a:lnTo>
                      <a:lnTo>
                        <a:pt x="27" y="158"/>
                      </a:lnTo>
                      <a:lnTo>
                        <a:pt x="17" y="167"/>
                      </a:lnTo>
                      <a:lnTo>
                        <a:pt x="10" y="174"/>
                      </a:lnTo>
                      <a:lnTo>
                        <a:pt x="5" y="184"/>
                      </a:lnTo>
                      <a:lnTo>
                        <a:pt x="0" y="194"/>
                      </a:lnTo>
                      <a:lnTo>
                        <a:pt x="0" y="202"/>
                      </a:lnTo>
                    </a:path>
                  </a:pathLst>
                </a:custGeom>
                <a:noFill/>
                <a:ln w="0">
                  <a:solidFill>
                    <a:srgbClr val="4C4C4C"/>
                  </a:solidFill>
                  <a:round/>
                  <a:headEnd/>
                  <a:tailEnd/>
                </a:ln>
              </p:spPr>
              <p:txBody>
                <a:bodyPr/>
                <a:lstStyle/>
                <a:p>
                  <a:endParaRPr lang="en-US"/>
                </a:p>
              </p:txBody>
            </p:sp>
            <p:sp>
              <p:nvSpPr>
                <p:cNvPr id="37638" name="Freeform 1193"/>
                <p:cNvSpPr>
                  <a:spLocks/>
                </p:cNvSpPr>
                <p:nvPr/>
              </p:nvSpPr>
              <p:spPr bwMode="auto">
                <a:xfrm>
                  <a:off x="1209" y="1508"/>
                  <a:ext cx="130" cy="131"/>
                </a:xfrm>
                <a:custGeom>
                  <a:avLst/>
                  <a:gdLst>
                    <a:gd name="T0" fmla="*/ 65 w 130"/>
                    <a:gd name="T1" fmla="*/ 131 h 131"/>
                    <a:gd name="T2" fmla="*/ 52 w 130"/>
                    <a:gd name="T3" fmla="*/ 128 h 131"/>
                    <a:gd name="T4" fmla="*/ 40 w 130"/>
                    <a:gd name="T5" fmla="*/ 124 h 131"/>
                    <a:gd name="T6" fmla="*/ 30 w 130"/>
                    <a:gd name="T7" fmla="*/ 118 h 131"/>
                    <a:gd name="T8" fmla="*/ 20 w 130"/>
                    <a:gd name="T9" fmla="*/ 111 h 131"/>
                    <a:gd name="T10" fmla="*/ 12 w 130"/>
                    <a:gd name="T11" fmla="*/ 99 h 131"/>
                    <a:gd name="T12" fmla="*/ 5 w 130"/>
                    <a:gd name="T13" fmla="*/ 91 h 131"/>
                    <a:gd name="T14" fmla="*/ 2 w 130"/>
                    <a:gd name="T15" fmla="*/ 78 h 131"/>
                    <a:gd name="T16" fmla="*/ 0 w 130"/>
                    <a:gd name="T17" fmla="*/ 66 h 131"/>
                    <a:gd name="T18" fmla="*/ 2 w 130"/>
                    <a:gd name="T19" fmla="*/ 53 h 131"/>
                    <a:gd name="T20" fmla="*/ 5 w 130"/>
                    <a:gd name="T21" fmla="*/ 40 h 131"/>
                    <a:gd name="T22" fmla="*/ 12 w 130"/>
                    <a:gd name="T23" fmla="*/ 28 h 131"/>
                    <a:gd name="T24" fmla="*/ 20 w 130"/>
                    <a:gd name="T25" fmla="*/ 20 h 131"/>
                    <a:gd name="T26" fmla="*/ 30 w 130"/>
                    <a:gd name="T27" fmla="*/ 12 h 131"/>
                    <a:gd name="T28" fmla="*/ 40 w 130"/>
                    <a:gd name="T29" fmla="*/ 7 h 131"/>
                    <a:gd name="T30" fmla="*/ 52 w 130"/>
                    <a:gd name="T31" fmla="*/ 3 h 131"/>
                    <a:gd name="T32" fmla="*/ 65 w 130"/>
                    <a:gd name="T33" fmla="*/ 0 h 131"/>
                    <a:gd name="T34" fmla="*/ 80 w 130"/>
                    <a:gd name="T35" fmla="*/ 3 h 131"/>
                    <a:gd name="T36" fmla="*/ 90 w 130"/>
                    <a:gd name="T37" fmla="*/ 7 h 131"/>
                    <a:gd name="T38" fmla="*/ 101 w 130"/>
                    <a:gd name="T39" fmla="*/ 12 h 131"/>
                    <a:gd name="T40" fmla="*/ 111 w 130"/>
                    <a:gd name="T41" fmla="*/ 20 h 131"/>
                    <a:gd name="T42" fmla="*/ 120 w 130"/>
                    <a:gd name="T43" fmla="*/ 28 h 131"/>
                    <a:gd name="T44" fmla="*/ 125 w 130"/>
                    <a:gd name="T45" fmla="*/ 40 h 131"/>
                    <a:gd name="T46" fmla="*/ 130 w 130"/>
                    <a:gd name="T47" fmla="*/ 53 h 131"/>
                    <a:gd name="T48" fmla="*/ 130 w 130"/>
                    <a:gd name="T49" fmla="*/ 66 h 131"/>
                    <a:gd name="T50" fmla="*/ 130 w 130"/>
                    <a:gd name="T51" fmla="*/ 78 h 131"/>
                    <a:gd name="T52" fmla="*/ 125 w 130"/>
                    <a:gd name="T53" fmla="*/ 91 h 131"/>
                    <a:gd name="T54" fmla="*/ 120 w 130"/>
                    <a:gd name="T55" fmla="*/ 99 h 131"/>
                    <a:gd name="T56" fmla="*/ 111 w 130"/>
                    <a:gd name="T57" fmla="*/ 111 h 131"/>
                    <a:gd name="T58" fmla="*/ 101 w 130"/>
                    <a:gd name="T59" fmla="*/ 118 h 131"/>
                    <a:gd name="T60" fmla="*/ 90 w 130"/>
                    <a:gd name="T61" fmla="*/ 124 h 131"/>
                    <a:gd name="T62" fmla="*/ 80 w 130"/>
                    <a:gd name="T63" fmla="*/ 128 h 131"/>
                    <a:gd name="T64" fmla="*/ 65 w 130"/>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1"/>
                    <a:gd name="T101" fmla="*/ 130 w 130"/>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1">
                      <a:moveTo>
                        <a:pt x="65" y="131"/>
                      </a:moveTo>
                      <a:lnTo>
                        <a:pt x="52" y="128"/>
                      </a:lnTo>
                      <a:lnTo>
                        <a:pt x="40" y="124"/>
                      </a:lnTo>
                      <a:lnTo>
                        <a:pt x="30" y="118"/>
                      </a:lnTo>
                      <a:lnTo>
                        <a:pt x="20" y="111"/>
                      </a:lnTo>
                      <a:lnTo>
                        <a:pt x="12" y="99"/>
                      </a:lnTo>
                      <a:lnTo>
                        <a:pt x="5" y="91"/>
                      </a:lnTo>
                      <a:lnTo>
                        <a:pt x="2" y="78"/>
                      </a:lnTo>
                      <a:lnTo>
                        <a:pt x="0" y="66"/>
                      </a:lnTo>
                      <a:lnTo>
                        <a:pt x="2" y="53"/>
                      </a:lnTo>
                      <a:lnTo>
                        <a:pt x="5" y="40"/>
                      </a:lnTo>
                      <a:lnTo>
                        <a:pt x="12" y="28"/>
                      </a:lnTo>
                      <a:lnTo>
                        <a:pt x="20" y="20"/>
                      </a:lnTo>
                      <a:lnTo>
                        <a:pt x="30" y="12"/>
                      </a:lnTo>
                      <a:lnTo>
                        <a:pt x="40" y="7"/>
                      </a:lnTo>
                      <a:lnTo>
                        <a:pt x="52" y="3"/>
                      </a:lnTo>
                      <a:lnTo>
                        <a:pt x="65" y="0"/>
                      </a:lnTo>
                      <a:lnTo>
                        <a:pt x="80" y="3"/>
                      </a:lnTo>
                      <a:lnTo>
                        <a:pt x="90" y="7"/>
                      </a:lnTo>
                      <a:lnTo>
                        <a:pt x="101" y="12"/>
                      </a:lnTo>
                      <a:lnTo>
                        <a:pt x="111" y="20"/>
                      </a:lnTo>
                      <a:lnTo>
                        <a:pt x="120" y="28"/>
                      </a:lnTo>
                      <a:lnTo>
                        <a:pt x="125" y="40"/>
                      </a:lnTo>
                      <a:lnTo>
                        <a:pt x="130" y="53"/>
                      </a:lnTo>
                      <a:lnTo>
                        <a:pt x="130" y="66"/>
                      </a:lnTo>
                      <a:lnTo>
                        <a:pt x="130" y="78"/>
                      </a:lnTo>
                      <a:lnTo>
                        <a:pt x="125" y="91"/>
                      </a:lnTo>
                      <a:lnTo>
                        <a:pt x="120" y="99"/>
                      </a:lnTo>
                      <a:lnTo>
                        <a:pt x="111" y="111"/>
                      </a:lnTo>
                      <a:lnTo>
                        <a:pt x="101" y="118"/>
                      </a:lnTo>
                      <a:lnTo>
                        <a:pt x="90" y="124"/>
                      </a:lnTo>
                      <a:lnTo>
                        <a:pt x="80" y="128"/>
                      </a:lnTo>
                      <a:lnTo>
                        <a:pt x="65" y="131"/>
                      </a:lnTo>
                      <a:close/>
                    </a:path>
                  </a:pathLst>
                </a:custGeom>
                <a:solidFill>
                  <a:srgbClr val="F2F2F2"/>
                </a:solidFill>
                <a:ln w="9525">
                  <a:noFill/>
                  <a:round/>
                  <a:headEnd/>
                  <a:tailEnd/>
                </a:ln>
              </p:spPr>
              <p:txBody>
                <a:bodyPr/>
                <a:lstStyle/>
                <a:p>
                  <a:endParaRPr lang="en-US"/>
                </a:p>
              </p:txBody>
            </p:sp>
            <p:sp>
              <p:nvSpPr>
                <p:cNvPr id="37639" name="Freeform 1194"/>
                <p:cNvSpPr>
                  <a:spLocks/>
                </p:cNvSpPr>
                <p:nvPr/>
              </p:nvSpPr>
              <p:spPr bwMode="auto">
                <a:xfrm>
                  <a:off x="1209" y="1508"/>
                  <a:ext cx="130" cy="131"/>
                </a:xfrm>
                <a:custGeom>
                  <a:avLst/>
                  <a:gdLst>
                    <a:gd name="T0" fmla="*/ 65 w 130"/>
                    <a:gd name="T1" fmla="*/ 131 h 131"/>
                    <a:gd name="T2" fmla="*/ 52 w 130"/>
                    <a:gd name="T3" fmla="*/ 128 h 131"/>
                    <a:gd name="T4" fmla="*/ 40 w 130"/>
                    <a:gd name="T5" fmla="*/ 124 h 131"/>
                    <a:gd name="T6" fmla="*/ 30 w 130"/>
                    <a:gd name="T7" fmla="*/ 118 h 131"/>
                    <a:gd name="T8" fmla="*/ 20 w 130"/>
                    <a:gd name="T9" fmla="*/ 111 h 131"/>
                    <a:gd name="T10" fmla="*/ 12 w 130"/>
                    <a:gd name="T11" fmla="*/ 99 h 131"/>
                    <a:gd name="T12" fmla="*/ 5 w 130"/>
                    <a:gd name="T13" fmla="*/ 91 h 131"/>
                    <a:gd name="T14" fmla="*/ 2 w 130"/>
                    <a:gd name="T15" fmla="*/ 78 h 131"/>
                    <a:gd name="T16" fmla="*/ 0 w 130"/>
                    <a:gd name="T17" fmla="*/ 66 h 131"/>
                    <a:gd name="T18" fmla="*/ 2 w 130"/>
                    <a:gd name="T19" fmla="*/ 53 h 131"/>
                    <a:gd name="T20" fmla="*/ 5 w 130"/>
                    <a:gd name="T21" fmla="*/ 40 h 131"/>
                    <a:gd name="T22" fmla="*/ 12 w 130"/>
                    <a:gd name="T23" fmla="*/ 28 h 131"/>
                    <a:gd name="T24" fmla="*/ 20 w 130"/>
                    <a:gd name="T25" fmla="*/ 20 h 131"/>
                    <a:gd name="T26" fmla="*/ 30 w 130"/>
                    <a:gd name="T27" fmla="*/ 12 h 131"/>
                    <a:gd name="T28" fmla="*/ 40 w 130"/>
                    <a:gd name="T29" fmla="*/ 7 h 131"/>
                    <a:gd name="T30" fmla="*/ 52 w 130"/>
                    <a:gd name="T31" fmla="*/ 3 h 131"/>
                    <a:gd name="T32" fmla="*/ 65 w 130"/>
                    <a:gd name="T33" fmla="*/ 0 h 131"/>
                    <a:gd name="T34" fmla="*/ 80 w 130"/>
                    <a:gd name="T35" fmla="*/ 3 h 131"/>
                    <a:gd name="T36" fmla="*/ 90 w 130"/>
                    <a:gd name="T37" fmla="*/ 7 h 131"/>
                    <a:gd name="T38" fmla="*/ 101 w 130"/>
                    <a:gd name="T39" fmla="*/ 12 h 131"/>
                    <a:gd name="T40" fmla="*/ 111 w 130"/>
                    <a:gd name="T41" fmla="*/ 20 h 131"/>
                    <a:gd name="T42" fmla="*/ 120 w 130"/>
                    <a:gd name="T43" fmla="*/ 28 h 131"/>
                    <a:gd name="T44" fmla="*/ 125 w 130"/>
                    <a:gd name="T45" fmla="*/ 40 h 131"/>
                    <a:gd name="T46" fmla="*/ 130 w 130"/>
                    <a:gd name="T47" fmla="*/ 53 h 131"/>
                    <a:gd name="T48" fmla="*/ 130 w 130"/>
                    <a:gd name="T49" fmla="*/ 66 h 131"/>
                    <a:gd name="T50" fmla="*/ 130 w 130"/>
                    <a:gd name="T51" fmla="*/ 78 h 131"/>
                    <a:gd name="T52" fmla="*/ 125 w 130"/>
                    <a:gd name="T53" fmla="*/ 91 h 131"/>
                    <a:gd name="T54" fmla="*/ 120 w 130"/>
                    <a:gd name="T55" fmla="*/ 99 h 131"/>
                    <a:gd name="T56" fmla="*/ 111 w 130"/>
                    <a:gd name="T57" fmla="*/ 111 h 131"/>
                    <a:gd name="T58" fmla="*/ 101 w 130"/>
                    <a:gd name="T59" fmla="*/ 118 h 131"/>
                    <a:gd name="T60" fmla="*/ 90 w 130"/>
                    <a:gd name="T61" fmla="*/ 124 h 131"/>
                    <a:gd name="T62" fmla="*/ 80 w 130"/>
                    <a:gd name="T63" fmla="*/ 128 h 131"/>
                    <a:gd name="T64" fmla="*/ 65 w 130"/>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1"/>
                    <a:gd name="T101" fmla="*/ 130 w 130"/>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1">
                      <a:moveTo>
                        <a:pt x="65" y="131"/>
                      </a:moveTo>
                      <a:lnTo>
                        <a:pt x="52" y="128"/>
                      </a:lnTo>
                      <a:lnTo>
                        <a:pt x="40" y="124"/>
                      </a:lnTo>
                      <a:lnTo>
                        <a:pt x="30" y="118"/>
                      </a:lnTo>
                      <a:lnTo>
                        <a:pt x="20" y="111"/>
                      </a:lnTo>
                      <a:lnTo>
                        <a:pt x="12" y="99"/>
                      </a:lnTo>
                      <a:lnTo>
                        <a:pt x="5" y="91"/>
                      </a:lnTo>
                      <a:lnTo>
                        <a:pt x="2" y="78"/>
                      </a:lnTo>
                      <a:lnTo>
                        <a:pt x="0" y="66"/>
                      </a:lnTo>
                      <a:lnTo>
                        <a:pt x="2" y="53"/>
                      </a:lnTo>
                      <a:lnTo>
                        <a:pt x="5" y="40"/>
                      </a:lnTo>
                      <a:lnTo>
                        <a:pt x="12" y="28"/>
                      </a:lnTo>
                      <a:lnTo>
                        <a:pt x="20" y="20"/>
                      </a:lnTo>
                      <a:lnTo>
                        <a:pt x="30" y="12"/>
                      </a:lnTo>
                      <a:lnTo>
                        <a:pt x="40" y="7"/>
                      </a:lnTo>
                      <a:lnTo>
                        <a:pt x="52" y="3"/>
                      </a:lnTo>
                      <a:lnTo>
                        <a:pt x="65" y="0"/>
                      </a:lnTo>
                      <a:lnTo>
                        <a:pt x="80" y="3"/>
                      </a:lnTo>
                      <a:lnTo>
                        <a:pt x="90" y="7"/>
                      </a:lnTo>
                      <a:lnTo>
                        <a:pt x="101" y="12"/>
                      </a:lnTo>
                      <a:lnTo>
                        <a:pt x="111" y="20"/>
                      </a:lnTo>
                      <a:lnTo>
                        <a:pt x="120" y="28"/>
                      </a:lnTo>
                      <a:lnTo>
                        <a:pt x="125" y="40"/>
                      </a:lnTo>
                      <a:lnTo>
                        <a:pt x="130" y="53"/>
                      </a:lnTo>
                      <a:lnTo>
                        <a:pt x="130" y="66"/>
                      </a:lnTo>
                      <a:lnTo>
                        <a:pt x="130" y="78"/>
                      </a:lnTo>
                      <a:lnTo>
                        <a:pt x="125" y="91"/>
                      </a:lnTo>
                      <a:lnTo>
                        <a:pt x="120" y="99"/>
                      </a:lnTo>
                      <a:lnTo>
                        <a:pt x="111" y="111"/>
                      </a:lnTo>
                      <a:lnTo>
                        <a:pt x="101" y="118"/>
                      </a:lnTo>
                      <a:lnTo>
                        <a:pt x="90" y="124"/>
                      </a:lnTo>
                      <a:lnTo>
                        <a:pt x="80" y="128"/>
                      </a:lnTo>
                      <a:lnTo>
                        <a:pt x="65" y="131"/>
                      </a:lnTo>
                    </a:path>
                  </a:pathLst>
                </a:custGeom>
                <a:noFill/>
                <a:ln w="0">
                  <a:solidFill>
                    <a:srgbClr val="666666"/>
                  </a:solidFill>
                  <a:round/>
                  <a:headEnd/>
                  <a:tailEnd/>
                </a:ln>
              </p:spPr>
              <p:txBody>
                <a:bodyPr/>
                <a:lstStyle/>
                <a:p>
                  <a:endParaRPr lang="en-US"/>
                </a:p>
              </p:txBody>
            </p:sp>
            <p:sp>
              <p:nvSpPr>
                <p:cNvPr id="37640" name="Freeform 1195"/>
                <p:cNvSpPr>
                  <a:spLocks/>
                </p:cNvSpPr>
                <p:nvPr/>
              </p:nvSpPr>
              <p:spPr bwMode="auto">
                <a:xfrm>
                  <a:off x="1226" y="1526"/>
                  <a:ext cx="94" cy="95"/>
                </a:xfrm>
                <a:custGeom>
                  <a:avLst/>
                  <a:gdLst>
                    <a:gd name="T0" fmla="*/ 48 w 94"/>
                    <a:gd name="T1" fmla="*/ 95 h 95"/>
                    <a:gd name="T2" fmla="*/ 58 w 94"/>
                    <a:gd name="T3" fmla="*/ 93 h 95"/>
                    <a:gd name="T4" fmla="*/ 65 w 94"/>
                    <a:gd name="T5" fmla="*/ 90 h 95"/>
                    <a:gd name="T6" fmla="*/ 73 w 94"/>
                    <a:gd name="T7" fmla="*/ 85 h 95"/>
                    <a:gd name="T8" fmla="*/ 81 w 94"/>
                    <a:gd name="T9" fmla="*/ 80 h 95"/>
                    <a:gd name="T10" fmla="*/ 84 w 94"/>
                    <a:gd name="T11" fmla="*/ 73 h 95"/>
                    <a:gd name="T12" fmla="*/ 89 w 94"/>
                    <a:gd name="T13" fmla="*/ 65 h 95"/>
                    <a:gd name="T14" fmla="*/ 93 w 94"/>
                    <a:gd name="T15" fmla="*/ 58 h 95"/>
                    <a:gd name="T16" fmla="*/ 94 w 94"/>
                    <a:gd name="T17" fmla="*/ 48 h 95"/>
                    <a:gd name="T18" fmla="*/ 93 w 94"/>
                    <a:gd name="T19" fmla="*/ 37 h 95"/>
                    <a:gd name="T20" fmla="*/ 89 w 94"/>
                    <a:gd name="T21" fmla="*/ 30 h 95"/>
                    <a:gd name="T22" fmla="*/ 84 w 94"/>
                    <a:gd name="T23" fmla="*/ 20 h 95"/>
                    <a:gd name="T24" fmla="*/ 81 w 94"/>
                    <a:gd name="T25" fmla="*/ 15 h 95"/>
                    <a:gd name="T26" fmla="*/ 73 w 94"/>
                    <a:gd name="T27" fmla="*/ 8 h 95"/>
                    <a:gd name="T28" fmla="*/ 65 w 94"/>
                    <a:gd name="T29" fmla="*/ 5 h 95"/>
                    <a:gd name="T30" fmla="*/ 58 w 94"/>
                    <a:gd name="T31" fmla="*/ 2 h 95"/>
                    <a:gd name="T32" fmla="*/ 48 w 94"/>
                    <a:gd name="T33" fmla="*/ 0 h 95"/>
                    <a:gd name="T34" fmla="*/ 38 w 94"/>
                    <a:gd name="T35" fmla="*/ 2 h 95"/>
                    <a:gd name="T36" fmla="*/ 30 w 94"/>
                    <a:gd name="T37" fmla="*/ 5 h 95"/>
                    <a:gd name="T38" fmla="*/ 20 w 94"/>
                    <a:gd name="T39" fmla="*/ 8 h 95"/>
                    <a:gd name="T40" fmla="*/ 15 w 94"/>
                    <a:gd name="T41" fmla="*/ 15 h 95"/>
                    <a:gd name="T42" fmla="*/ 8 w 94"/>
                    <a:gd name="T43" fmla="*/ 20 h 95"/>
                    <a:gd name="T44" fmla="*/ 5 w 94"/>
                    <a:gd name="T45" fmla="*/ 30 h 95"/>
                    <a:gd name="T46" fmla="*/ 3 w 94"/>
                    <a:gd name="T47" fmla="*/ 37 h 95"/>
                    <a:gd name="T48" fmla="*/ 0 w 94"/>
                    <a:gd name="T49" fmla="*/ 48 h 95"/>
                    <a:gd name="T50" fmla="*/ 3 w 94"/>
                    <a:gd name="T51" fmla="*/ 58 h 95"/>
                    <a:gd name="T52" fmla="*/ 5 w 94"/>
                    <a:gd name="T53" fmla="*/ 65 h 95"/>
                    <a:gd name="T54" fmla="*/ 8 w 94"/>
                    <a:gd name="T55" fmla="*/ 73 h 95"/>
                    <a:gd name="T56" fmla="*/ 15 w 94"/>
                    <a:gd name="T57" fmla="*/ 80 h 95"/>
                    <a:gd name="T58" fmla="*/ 20 w 94"/>
                    <a:gd name="T59" fmla="*/ 85 h 95"/>
                    <a:gd name="T60" fmla="*/ 30 w 94"/>
                    <a:gd name="T61" fmla="*/ 90 h 95"/>
                    <a:gd name="T62" fmla="*/ 38 w 94"/>
                    <a:gd name="T63" fmla="*/ 93 h 95"/>
                    <a:gd name="T64" fmla="*/ 48 w 94"/>
                    <a:gd name="T65" fmla="*/ 95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5"/>
                    <a:gd name="T101" fmla="*/ 94 w 94"/>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5">
                      <a:moveTo>
                        <a:pt x="48" y="95"/>
                      </a:moveTo>
                      <a:lnTo>
                        <a:pt x="58" y="93"/>
                      </a:lnTo>
                      <a:lnTo>
                        <a:pt x="65" y="90"/>
                      </a:lnTo>
                      <a:lnTo>
                        <a:pt x="73" y="85"/>
                      </a:lnTo>
                      <a:lnTo>
                        <a:pt x="81" y="80"/>
                      </a:lnTo>
                      <a:lnTo>
                        <a:pt x="84" y="73"/>
                      </a:lnTo>
                      <a:lnTo>
                        <a:pt x="89" y="65"/>
                      </a:lnTo>
                      <a:lnTo>
                        <a:pt x="93" y="58"/>
                      </a:lnTo>
                      <a:lnTo>
                        <a:pt x="94" y="48"/>
                      </a:lnTo>
                      <a:lnTo>
                        <a:pt x="93" y="37"/>
                      </a:lnTo>
                      <a:lnTo>
                        <a:pt x="89" y="30"/>
                      </a:lnTo>
                      <a:lnTo>
                        <a:pt x="84" y="20"/>
                      </a:lnTo>
                      <a:lnTo>
                        <a:pt x="81" y="15"/>
                      </a:lnTo>
                      <a:lnTo>
                        <a:pt x="73" y="8"/>
                      </a:lnTo>
                      <a:lnTo>
                        <a:pt x="65" y="5"/>
                      </a:lnTo>
                      <a:lnTo>
                        <a:pt x="58" y="2"/>
                      </a:lnTo>
                      <a:lnTo>
                        <a:pt x="48" y="0"/>
                      </a:lnTo>
                      <a:lnTo>
                        <a:pt x="38" y="2"/>
                      </a:lnTo>
                      <a:lnTo>
                        <a:pt x="30" y="5"/>
                      </a:lnTo>
                      <a:lnTo>
                        <a:pt x="20" y="8"/>
                      </a:lnTo>
                      <a:lnTo>
                        <a:pt x="15" y="15"/>
                      </a:lnTo>
                      <a:lnTo>
                        <a:pt x="8" y="20"/>
                      </a:lnTo>
                      <a:lnTo>
                        <a:pt x="5" y="30"/>
                      </a:lnTo>
                      <a:lnTo>
                        <a:pt x="3" y="37"/>
                      </a:lnTo>
                      <a:lnTo>
                        <a:pt x="0" y="48"/>
                      </a:lnTo>
                      <a:lnTo>
                        <a:pt x="3" y="58"/>
                      </a:lnTo>
                      <a:lnTo>
                        <a:pt x="5" y="65"/>
                      </a:lnTo>
                      <a:lnTo>
                        <a:pt x="8" y="73"/>
                      </a:lnTo>
                      <a:lnTo>
                        <a:pt x="15" y="80"/>
                      </a:lnTo>
                      <a:lnTo>
                        <a:pt x="20" y="85"/>
                      </a:lnTo>
                      <a:lnTo>
                        <a:pt x="30" y="90"/>
                      </a:lnTo>
                      <a:lnTo>
                        <a:pt x="38" y="93"/>
                      </a:lnTo>
                      <a:lnTo>
                        <a:pt x="48" y="95"/>
                      </a:lnTo>
                      <a:close/>
                    </a:path>
                  </a:pathLst>
                </a:custGeom>
                <a:solidFill>
                  <a:srgbClr val="CCCCCC"/>
                </a:solidFill>
                <a:ln w="9525">
                  <a:noFill/>
                  <a:round/>
                  <a:headEnd/>
                  <a:tailEnd/>
                </a:ln>
              </p:spPr>
              <p:txBody>
                <a:bodyPr/>
                <a:lstStyle/>
                <a:p>
                  <a:endParaRPr lang="en-US"/>
                </a:p>
              </p:txBody>
            </p:sp>
            <p:sp>
              <p:nvSpPr>
                <p:cNvPr id="37641" name="Freeform 1196"/>
                <p:cNvSpPr>
                  <a:spLocks/>
                </p:cNvSpPr>
                <p:nvPr/>
              </p:nvSpPr>
              <p:spPr bwMode="auto">
                <a:xfrm>
                  <a:off x="1241" y="1541"/>
                  <a:ext cx="63" cy="63"/>
                </a:xfrm>
                <a:custGeom>
                  <a:avLst/>
                  <a:gdLst>
                    <a:gd name="T0" fmla="*/ 33 w 63"/>
                    <a:gd name="T1" fmla="*/ 0 h 63"/>
                    <a:gd name="T2" fmla="*/ 38 w 63"/>
                    <a:gd name="T3" fmla="*/ 2 h 63"/>
                    <a:gd name="T4" fmla="*/ 46 w 63"/>
                    <a:gd name="T5" fmla="*/ 2 h 63"/>
                    <a:gd name="T6" fmla="*/ 50 w 63"/>
                    <a:gd name="T7" fmla="*/ 7 h 63"/>
                    <a:gd name="T8" fmla="*/ 55 w 63"/>
                    <a:gd name="T9" fmla="*/ 10 h 63"/>
                    <a:gd name="T10" fmla="*/ 58 w 63"/>
                    <a:gd name="T11" fmla="*/ 15 h 63"/>
                    <a:gd name="T12" fmla="*/ 60 w 63"/>
                    <a:gd name="T13" fmla="*/ 20 h 63"/>
                    <a:gd name="T14" fmla="*/ 63 w 63"/>
                    <a:gd name="T15" fmla="*/ 25 h 63"/>
                    <a:gd name="T16" fmla="*/ 63 w 63"/>
                    <a:gd name="T17" fmla="*/ 33 h 63"/>
                    <a:gd name="T18" fmla="*/ 63 w 63"/>
                    <a:gd name="T19" fmla="*/ 38 h 63"/>
                    <a:gd name="T20" fmla="*/ 60 w 63"/>
                    <a:gd name="T21" fmla="*/ 45 h 63"/>
                    <a:gd name="T22" fmla="*/ 58 w 63"/>
                    <a:gd name="T23" fmla="*/ 50 h 63"/>
                    <a:gd name="T24" fmla="*/ 55 w 63"/>
                    <a:gd name="T25" fmla="*/ 55 h 63"/>
                    <a:gd name="T26" fmla="*/ 50 w 63"/>
                    <a:gd name="T27" fmla="*/ 58 h 63"/>
                    <a:gd name="T28" fmla="*/ 46 w 63"/>
                    <a:gd name="T29" fmla="*/ 60 h 63"/>
                    <a:gd name="T30" fmla="*/ 38 w 63"/>
                    <a:gd name="T31" fmla="*/ 63 h 63"/>
                    <a:gd name="T32" fmla="*/ 33 w 63"/>
                    <a:gd name="T33" fmla="*/ 63 h 63"/>
                    <a:gd name="T34" fmla="*/ 25 w 63"/>
                    <a:gd name="T35" fmla="*/ 63 h 63"/>
                    <a:gd name="T36" fmla="*/ 20 w 63"/>
                    <a:gd name="T37" fmla="*/ 60 h 63"/>
                    <a:gd name="T38" fmla="*/ 15 w 63"/>
                    <a:gd name="T39" fmla="*/ 58 h 63"/>
                    <a:gd name="T40" fmla="*/ 10 w 63"/>
                    <a:gd name="T41" fmla="*/ 55 h 63"/>
                    <a:gd name="T42" fmla="*/ 8 w 63"/>
                    <a:gd name="T43" fmla="*/ 50 h 63"/>
                    <a:gd name="T44" fmla="*/ 3 w 63"/>
                    <a:gd name="T45" fmla="*/ 45 h 63"/>
                    <a:gd name="T46" fmla="*/ 3 w 63"/>
                    <a:gd name="T47" fmla="*/ 38 h 63"/>
                    <a:gd name="T48" fmla="*/ 0 w 63"/>
                    <a:gd name="T49" fmla="*/ 33 h 63"/>
                    <a:gd name="T50" fmla="*/ 3 w 63"/>
                    <a:gd name="T51" fmla="*/ 25 h 63"/>
                    <a:gd name="T52" fmla="*/ 3 w 63"/>
                    <a:gd name="T53" fmla="*/ 20 h 63"/>
                    <a:gd name="T54" fmla="*/ 8 w 63"/>
                    <a:gd name="T55" fmla="*/ 15 h 63"/>
                    <a:gd name="T56" fmla="*/ 10 w 63"/>
                    <a:gd name="T57" fmla="*/ 10 h 63"/>
                    <a:gd name="T58" fmla="*/ 15 w 63"/>
                    <a:gd name="T59" fmla="*/ 7 h 63"/>
                    <a:gd name="T60" fmla="*/ 20 w 63"/>
                    <a:gd name="T61" fmla="*/ 2 h 63"/>
                    <a:gd name="T62" fmla="*/ 25 w 63"/>
                    <a:gd name="T63" fmla="*/ 2 h 63"/>
                    <a:gd name="T64" fmla="*/ 33 w 63"/>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63"/>
                    <a:gd name="T101" fmla="*/ 63 w 63"/>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63">
                      <a:moveTo>
                        <a:pt x="33" y="0"/>
                      </a:moveTo>
                      <a:lnTo>
                        <a:pt x="38" y="2"/>
                      </a:lnTo>
                      <a:lnTo>
                        <a:pt x="46" y="2"/>
                      </a:lnTo>
                      <a:lnTo>
                        <a:pt x="50" y="7"/>
                      </a:lnTo>
                      <a:lnTo>
                        <a:pt x="55" y="10"/>
                      </a:lnTo>
                      <a:lnTo>
                        <a:pt x="58" y="15"/>
                      </a:lnTo>
                      <a:lnTo>
                        <a:pt x="60" y="20"/>
                      </a:lnTo>
                      <a:lnTo>
                        <a:pt x="63" y="25"/>
                      </a:lnTo>
                      <a:lnTo>
                        <a:pt x="63" y="33"/>
                      </a:lnTo>
                      <a:lnTo>
                        <a:pt x="63" y="38"/>
                      </a:lnTo>
                      <a:lnTo>
                        <a:pt x="60" y="45"/>
                      </a:lnTo>
                      <a:lnTo>
                        <a:pt x="58" y="50"/>
                      </a:lnTo>
                      <a:lnTo>
                        <a:pt x="55" y="55"/>
                      </a:lnTo>
                      <a:lnTo>
                        <a:pt x="50" y="58"/>
                      </a:lnTo>
                      <a:lnTo>
                        <a:pt x="46" y="60"/>
                      </a:lnTo>
                      <a:lnTo>
                        <a:pt x="38" y="63"/>
                      </a:lnTo>
                      <a:lnTo>
                        <a:pt x="33" y="63"/>
                      </a:lnTo>
                      <a:lnTo>
                        <a:pt x="25" y="63"/>
                      </a:lnTo>
                      <a:lnTo>
                        <a:pt x="20" y="60"/>
                      </a:lnTo>
                      <a:lnTo>
                        <a:pt x="15" y="58"/>
                      </a:lnTo>
                      <a:lnTo>
                        <a:pt x="10" y="55"/>
                      </a:lnTo>
                      <a:lnTo>
                        <a:pt x="8" y="50"/>
                      </a:lnTo>
                      <a:lnTo>
                        <a:pt x="3" y="45"/>
                      </a:lnTo>
                      <a:lnTo>
                        <a:pt x="3" y="38"/>
                      </a:lnTo>
                      <a:lnTo>
                        <a:pt x="0" y="33"/>
                      </a:lnTo>
                      <a:lnTo>
                        <a:pt x="3" y="25"/>
                      </a:lnTo>
                      <a:lnTo>
                        <a:pt x="3" y="20"/>
                      </a:lnTo>
                      <a:lnTo>
                        <a:pt x="8" y="15"/>
                      </a:lnTo>
                      <a:lnTo>
                        <a:pt x="10" y="10"/>
                      </a:lnTo>
                      <a:lnTo>
                        <a:pt x="15" y="7"/>
                      </a:lnTo>
                      <a:lnTo>
                        <a:pt x="20" y="2"/>
                      </a:lnTo>
                      <a:lnTo>
                        <a:pt x="25" y="2"/>
                      </a:lnTo>
                      <a:lnTo>
                        <a:pt x="33" y="0"/>
                      </a:lnTo>
                      <a:close/>
                    </a:path>
                  </a:pathLst>
                </a:custGeom>
                <a:solidFill>
                  <a:srgbClr val="D8D8D8"/>
                </a:solidFill>
                <a:ln w="9525">
                  <a:noFill/>
                  <a:round/>
                  <a:headEnd/>
                  <a:tailEnd/>
                </a:ln>
              </p:spPr>
              <p:txBody>
                <a:bodyPr/>
                <a:lstStyle/>
                <a:p>
                  <a:endParaRPr lang="en-US"/>
                </a:p>
              </p:txBody>
            </p:sp>
            <p:sp>
              <p:nvSpPr>
                <p:cNvPr id="37642" name="Freeform 1197"/>
                <p:cNvSpPr>
                  <a:spLocks/>
                </p:cNvSpPr>
                <p:nvPr/>
              </p:nvSpPr>
              <p:spPr bwMode="auto">
                <a:xfrm>
                  <a:off x="854" y="1593"/>
                  <a:ext cx="24" cy="43"/>
                </a:xfrm>
                <a:custGeom>
                  <a:avLst/>
                  <a:gdLst>
                    <a:gd name="T0" fmla="*/ 0 w 24"/>
                    <a:gd name="T1" fmla="*/ 39 h 43"/>
                    <a:gd name="T2" fmla="*/ 17 w 24"/>
                    <a:gd name="T3" fmla="*/ 43 h 43"/>
                    <a:gd name="T4" fmla="*/ 24 w 24"/>
                    <a:gd name="T5" fmla="*/ 3 h 43"/>
                    <a:gd name="T6" fmla="*/ 5 w 24"/>
                    <a:gd name="T7" fmla="*/ 0 h 43"/>
                    <a:gd name="T8" fmla="*/ 0 w 24"/>
                    <a:gd name="T9" fmla="*/ 39 h 43"/>
                    <a:gd name="T10" fmla="*/ 0 60000 65536"/>
                    <a:gd name="T11" fmla="*/ 0 60000 65536"/>
                    <a:gd name="T12" fmla="*/ 0 60000 65536"/>
                    <a:gd name="T13" fmla="*/ 0 60000 65536"/>
                    <a:gd name="T14" fmla="*/ 0 60000 65536"/>
                    <a:gd name="T15" fmla="*/ 0 w 24"/>
                    <a:gd name="T16" fmla="*/ 0 h 43"/>
                    <a:gd name="T17" fmla="*/ 24 w 24"/>
                    <a:gd name="T18" fmla="*/ 43 h 43"/>
                  </a:gdLst>
                  <a:ahLst/>
                  <a:cxnLst>
                    <a:cxn ang="T10">
                      <a:pos x="T0" y="T1"/>
                    </a:cxn>
                    <a:cxn ang="T11">
                      <a:pos x="T2" y="T3"/>
                    </a:cxn>
                    <a:cxn ang="T12">
                      <a:pos x="T4" y="T5"/>
                    </a:cxn>
                    <a:cxn ang="T13">
                      <a:pos x="T6" y="T7"/>
                    </a:cxn>
                    <a:cxn ang="T14">
                      <a:pos x="T8" y="T9"/>
                    </a:cxn>
                  </a:cxnLst>
                  <a:rect l="T15" t="T16" r="T17" b="T18"/>
                  <a:pathLst>
                    <a:path w="24" h="43">
                      <a:moveTo>
                        <a:pt x="0" y="39"/>
                      </a:moveTo>
                      <a:lnTo>
                        <a:pt x="17" y="43"/>
                      </a:lnTo>
                      <a:lnTo>
                        <a:pt x="24" y="3"/>
                      </a:lnTo>
                      <a:lnTo>
                        <a:pt x="5" y="0"/>
                      </a:lnTo>
                      <a:lnTo>
                        <a:pt x="0" y="39"/>
                      </a:lnTo>
                    </a:path>
                  </a:pathLst>
                </a:custGeom>
                <a:noFill/>
                <a:ln w="0">
                  <a:solidFill>
                    <a:srgbClr val="333333"/>
                  </a:solidFill>
                  <a:round/>
                  <a:headEnd/>
                  <a:tailEnd/>
                </a:ln>
              </p:spPr>
              <p:txBody>
                <a:bodyPr/>
                <a:lstStyle/>
                <a:p>
                  <a:endParaRPr lang="en-US"/>
                </a:p>
              </p:txBody>
            </p:sp>
            <p:sp>
              <p:nvSpPr>
                <p:cNvPr id="37643" name="Freeform 1198"/>
                <p:cNvSpPr>
                  <a:spLocks/>
                </p:cNvSpPr>
                <p:nvPr/>
              </p:nvSpPr>
              <p:spPr bwMode="auto">
                <a:xfrm>
                  <a:off x="1486" y="1926"/>
                  <a:ext cx="32" cy="40"/>
                </a:xfrm>
                <a:custGeom>
                  <a:avLst/>
                  <a:gdLst>
                    <a:gd name="T0" fmla="*/ 15 w 32"/>
                    <a:gd name="T1" fmla="*/ 13 h 40"/>
                    <a:gd name="T2" fmla="*/ 20 w 32"/>
                    <a:gd name="T3" fmla="*/ 13 h 40"/>
                    <a:gd name="T4" fmla="*/ 23 w 32"/>
                    <a:gd name="T5" fmla="*/ 12 h 40"/>
                    <a:gd name="T6" fmla="*/ 23 w 32"/>
                    <a:gd name="T7" fmla="*/ 7 h 40"/>
                    <a:gd name="T8" fmla="*/ 20 w 32"/>
                    <a:gd name="T9" fmla="*/ 5 h 40"/>
                    <a:gd name="T10" fmla="*/ 15 w 32"/>
                    <a:gd name="T11" fmla="*/ 5 h 40"/>
                    <a:gd name="T12" fmla="*/ 10 w 32"/>
                    <a:gd name="T13" fmla="*/ 5 h 40"/>
                    <a:gd name="T14" fmla="*/ 7 w 32"/>
                    <a:gd name="T15" fmla="*/ 7 h 40"/>
                    <a:gd name="T16" fmla="*/ 7 w 32"/>
                    <a:gd name="T17" fmla="*/ 12 h 40"/>
                    <a:gd name="T18" fmla="*/ 2 w 32"/>
                    <a:gd name="T19" fmla="*/ 8 h 40"/>
                    <a:gd name="T20" fmla="*/ 2 w 32"/>
                    <a:gd name="T21" fmla="*/ 5 h 40"/>
                    <a:gd name="T22" fmla="*/ 7 w 32"/>
                    <a:gd name="T23" fmla="*/ 2 h 40"/>
                    <a:gd name="T24" fmla="*/ 12 w 32"/>
                    <a:gd name="T25" fmla="*/ 0 h 40"/>
                    <a:gd name="T26" fmla="*/ 20 w 32"/>
                    <a:gd name="T27" fmla="*/ 0 h 40"/>
                    <a:gd name="T28" fmla="*/ 23 w 32"/>
                    <a:gd name="T29" fmla="*/ 0 h 40"/>
                    <a:gd name="T30" fmla="*/ 30 w 32"/>
                    <a:gd name="T31" fmla="*/ 5 h 40"/>
                    <a:gd name="T32" fmla="*/ 32 w 32"/>
                    <a:gd name="T33" fmla="*/ 8 h 40"/>
                    <a:gd name="T34" fmla="*/ 30 w 32"/>
                    <a:gd name="T35" fmla="*/ 13 h 40"/>
                    <a:gd name="T36" fmla="*/ 27 w 32"/>
                    <a:gd name="T37" fmla="*/ 17 h 40"/>
                    <a:gd name="T38" fmla="*/ 27 w 32"/>
                    <a:gd name="T39" fmla="*/ 17 h 40"/>
                    <a:gd name="T40" fmla="*/ 30 w 32"/>
                    <a:gd name="T41" fmla="*/ 20 h 40"/>
                    <a:gd name="T42" fmla="*/ 32 w 32"/>
                    <a:gd name="T43" fmla="*/ 25 h 40"/>
                    <a:gd name="T44" fmla="*/ 32 w 32"/>
                    <a:gd name="T45" fmla="*/ 30 h 40"/>
                    <a:gd name="T46" fmla="*/ 30 w 32"/>
                    <a:gd name="T47" fmla="*/ 33 h 40"/>
                    <a:gd name="T48" fmla="*/ 23 w 32"/>
                    <a:gd name="T49" fmla="*/ 36 h 40"/>
                    <a:gd name="T50" fmla="*/ 17 w 32"/>
                    <a:gd name="T51" fmla="*/ 40 h 40"/>
                    <a:gd name="T52" fmla="*/ 12 w 32"/>
                    <a:gd name="T53" fmla="*/ 36 h 40"/>
                    <a:gd name="T54" fmla="*/ 7 w 32"/>
                    <a:gd name="T55" fmla="*/ 36 h 40"/>
                    <a:gd name="T56" fmla="*/ 5 w 32"/>
                    <a:gd name="T57" fmla="*/ 33 h 40"/>
                    <a:gd name="T58" fmla="*/ 2 w 32"/>
                    <a:gd name="T59" fmla="*/ 31 h 40"/>
                    <a:gd name="T60" fmla="*/ 0 w 32"/>
                    <a:gd name="T61" fmla="*/ 27 h 40"/>
                    <a:gd name="T62" fmla="*/ 7 w 32"/>
                    <a:gd name="T63" fmla="*/ 25 h 40"/>
                    <a:gd name="T64" fmla="*/ 7 w 32"/>
                    <a:gd name="T65" fmla="*/ 30 h 40"/>
                    <a:gd name="T66" fmla="*/ 10 w 32"/>
                    <a:gd name="T67" fmla="*/ 31 h 40"/>
                    <a:gd name="T68" fmla="*/ 15 w 32"/>
                    <a:gd name="T69" fmla="*/ 33 h 40"/>
                    <a:gd name="T70" fmla="*/ 20 w 32"/>
                    <a:gd name="T71" fmla="*/ 33 h 40"/>
                    <a:gd name="T72" fmla="*/ 23 w 32"/>
                    <a:gd name="T73" fmla="*/ 31 h 40"/>
                    <a:gd name="T74" fmla="*/ 27 w 32"/>
                    <a:gd name="T75" fmla="*/ 30 h 40"/>
                    <a:gd name="T76" fmla="*/ 27 w 32"/>
                    <a:gd name="T77" fmla="*/ 25 h 40"/>
                    <a:gd name="T78" fmla="*/ 22 w 32"/>
                    <a:gd name="T79" fmla="*/ 22 h 40"/>
                    <a:gd name="T80" fmla="*/ 17 w 32"/>
                    <a:gd name="T81" fmla="*/ 20 h 40"/>
                    <a:gd name="T82" fmla="*/ 12 w 32"/>
                    <a:gd name="T83" fmla="*/ 2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12" y="13"/>
                      </a:moveTo>
                      <a:lnTo>
                        <a:pt x="15" y="13"/>
                      </a:lnTo>
                      <a:lnTo>
                        <a:pt x="17" y="13"/>
                      </a:lnTo>
                      <a:lnTo>
                        <a:pt x="20" y="13"/>
                      </a:lnTo>
                      <a:lnTo>
                        <a:pt x="22" y="13"/>
                      </a:lnTo>
                      <a:lnTo>
                        <a:pt x="23" y="12"/>
                      </a:lnTo>
                      <a:lnTo>
                        <a:pt x="23" y="8"/>
                      </a:lnTo>
                      <a:lnTo>
                        <a:pt x="23" y="7"/>
                      </a:lnTo>
                      <a:lnTo>
                        <a:pt x="22" y="5"/>
                      </a:lnTo>
                      <a:lnTo>
                        <a:pt x="20" y="5"/>
                      </a:lnTo>
                      <a:lnTo>
                        <a:pt x="17" y="5"/>
                      </a:lnTo>
                      <a:lnTo>
                        <a:pt x="15" y="5"/>
                      </a:lnTo>
                      <a:lnTo>
                        <a:pt x="12" y="5"/>
                      </a:lnTo>
                      <a:lnTo>
                        <a:pt x="10" y="5"/>
                      </a:lnTo>
                      <a:lnTo>
                        <a:pt x="10" y="7"/>
                      </a:lnTo>
                      <a:lnTo>
                        <a:pt x="7" y="7"/>
                      </a:lnTo>
                      <a:lnTo>
                        <a:pt x="7" y="8"/>
                      </a:lnTo>
                      <a:lnTo>
                        <a:pt x="7" y="12"/>
                      </a:lnTo>
                      <a:lnTo>
                        <a:pt x="2" y="12"/>
                      </a:lnTo>
                      <a:lnTo>
                        <a:pt x="2" y="8"/>
                      </a:lnTo>
                      <a:lnTo>
                        <a:pt x="2" y="7"/>
                      </a:lnTo>
                      <a:lnTo>
                        <a:pt x="2" y="5"/>
                      </a:lnTo>
                      <a:lnTo>
                        <a:pt x="5" y="2"/>
                      </a:lnTo>
                      <a:lnTo>
                        <a:pt x="7" y="2"/>
                      </a:lnTo>
                      <a:lnTo>
                        <a:pt x="10" y="0"/>
                      </a:lnTo>
                      <a:lnTo>
                        <a:pt x="12" y="0"/>
                      </a:lnTo>
                      <a:lnTo>
                        <a:pt x="17" y="0"/>
                      </a:lnTo>
                      <a:lnTo>
                        <a:pt x="20" y="0"/>
                      </a:lnTo>
                      <a:lnTo>
                        <a:pt x="22" y="0"/>
                      </a:lnTo>
                      <a:lnTo>
                        <a:pt x="23" y="0"/>
                      </a:lnTo>
                      <a:lnTo>
                        <a:pt x="27" y="2"/>
                      </a:lnTo>
                      <a:lnTo>
                        <a:pt x="30" y="5"/>
                      </a:lnTo>
                      <a:lnTo>
                        <a:pt x="30" y="7"/>
                      </a:lnTo>
                      <a:lnTo>
                        <a:pt x="32" y="8"/>
                      </a:lnTo>
                      <a:lnTo>
                        <a:pt x="30" y="12"/>
                      </a:lnTo>
                      <a:lnTo>
                        <a:pt x="30" y="13"/>
                      </a:lnTo>
                      <a:lnTo>
                        <a:pt x="27" y="13"/>
                      </a:lnTo>
                      <a:lnTo>
                        <a:pt x="27" y="17"/>
                      </a:lnTo>
                      <a:lnTo>
                        <a:pt x="23" y="17"/>
                      </a:lnTo>
                      <a:lnTo>
                        <a:pt x="27" y="17"/>
                      </a:lnTo>
                      <a:lnTo>
                        <a:pt x="27" y="20"/>
                      </a:lnTo>
                      <a:lnTo>
                        <a:pt x="30" y="20"/>
                      </a:lnTo>
                      <a:lnTo>
                        <a:pt x="32" y="22"/>
                      </a:lnTo>
                      <a:lnTo>
                        <a:pt x="32" y="25"/>
                      </a:lnTo>
                      <a:lnTo>
                        <a:pt x="32" y="27"/>
                      </a:lnTo>
                      <a:lnTo>
                        <a:pt x="32" y="30"/>
                      </a:lnTo>
                      <a:lnTo>
                        <a:pt x="30" y="31"/>
                      </a:lnTo>
                      <a:lnTo>
                        <a:pt x="30" y="33"/>
                      </a:lnTo>
                      <a:lnTo>
                        <a:pt x="27" y="36"/>
                      </a:lnTo>
                      <a:lnTo>
                        <a:pt x="23" y="36"/>
                      </a:lnTo>
                      <a:lnTo>
                        <a:pt x="20" y="36"/>
                      </a:lnTo>
                      <a:lnTo>
                        <a:pt x="17" y="40"/>
                      </a:lnTo>
                      <a:lnTo>
                        <a:pt x="15" y="40"/>
                      </a:lnTo>
                      <a:lnTo>
                        <a:pt x="12" y="36"/>
                      </a:lnTo>
                      <a:lnTo>
                        <a:pt x="10" y="36"/>
                      </a:lnTo>
                      <a:lnTo>
                        <a:pt x="7" y="36"/>
                      </a:lnTo>
                      <a:lnTo>
                        <a:pt x="5" y="36"/>
                      </a:lnTo>
                      <a:lnTo>
                        <a:pt x="5" y="33"/>
                      </a:lnTo>
                      <a:lnTo>
                        <a:pt x="2" y="33"/>
                      </a:lnTo>
                      <a:lnTo>
                        <a:pt x="2" y="31"/>
                      </a:lnTo>
                      <a:lnTo>
                        <a:pt x="2" y="30"/>
                      </a:lnTo>
                      <a:lnTo>
                        <a:pt x="0" y="27"/>
                      </a:lnTo>
                      <a:lnTo>
                        <a:pt x="0" y="25"/>
                      </a:lnTo>
                      <a:lnTo>
                        <a:pt x="7" y="25"/>
                      </a:lnTo>
                      <a:lnTo>
                        <a:pt x="7" y="27"/>
                      </a:lnTo>
                      <a:lnTo>
                        <a:pt x="7" y="30"/>
                      </a:lnTo>
                      <a:lnTo>
                        <a:pt x="7" y="31"/>
                      </a:lnTo>
                      <a:lnTo>
                        <a:pt x="10" y="31"/>
                      </a:lnTo>
                      <a:lnTo>
                        <a:pt x="12" y="33"/>
                      </a:lnTo>
                      <a:lnTo>
                        <a:pt x="15" y="33"/>
                      </a:lnTo>
                      <a:lnTo>
                        <a:pt x="17" y="33"/>
                      </a:lnTo>
                      <a:lnTo>
                        <a:pt x="20" y="33"/>
                      </a:lnTo>
                      <a:lnTo>
                        <a:pt x="22" y="31"/>
                      </a:lnTo>
                      <a:lnTo>
                        <a:pt x="23" y="31"/>
                      </a:lnTo>
                      <a:lnTo>
                        <a:pt x="23" y="30"/>
                      </a:lnTo>
                      <a:lnTo>
                        <a:pt x="27" y="30"/>
                      </a:lnTo>
                      <a:lnTo>
                        <a:pt x="27" y="27"/>
                      </a:lnTo>
                      <a:lnTo>
                        <a:pt x="27" y="25"/>
                      </a:lnTo>
                      <a:lnTo>
                        <a:pt x="23" y="22"/>
                      </a:lnTo>
                      <a:lnTo>
                        <a:pt x="22" y="22"/>
                      </a:lnTo>
                      <a:lnTo>
                        <a:pt x="20" y="20"/>
                      </a:lnTo>
                      <a:lnTo>
                        <a:pt x="17" y="20"/>
                      </a:lnTo>
                      <a:lnTo>
                        <a:pt x="15" y="20"/>
                      </a:lnTo>
                      <a:lnTo>
                        <a:pt x="12" y="20"/>
                      </a:lnTo>
                      <a:lnTo>
                        <a:pt x="12" y="13"/>
                      </a:lnTo>
                      <a:close/>
                    </a:path>
                  </a:pathLst>
                </a:custGeom>
                <a:solidFill>
                  <a:srgbClr val="262626"/>
                </a:solidFill>
                <a:ln w="9525">
                  <a:noFill/>
                  <a:round/>
                  <a:headEnd/>
                  <a:tailEnd/>
                </a:ln>
              </p:spPr>
              <p:txBody>
                <a:bodyPr/>
                <a:lstStyle/>
                <a:p>
                  <a:endParaRPr lang="en-US"/>
                </a:p>
              </p:txBody>
            </p:sp>
            <p:sp>
              <p:nvSpPr>
                <p:cNvPr id="37644" name="Freeform 1199"/>
                <p:cNvSpPr>
                  <a:spLocks noEditPoints="1"/>
                </p:cNvSpPr>
                <p:nvPr/>
              </p:nvSpPr>
              <p:spPr bwMode="auto">
                <a:xfrm>
                  <a:off x="1531" y="1931"/>
                  <a:ext cx="17" cy="17"/>
                </a:xfrm>
                <a:custGeom>
                  <a:avLst/>
                  <a:gdLst>
                    <a:gd name="T0" fmla="*/ 10 w 17"/>
                    <a:gd name="T1" fmla="*/ 0 h 17"/>
                    <a:gd name="T2" fmla="*/ 12 w 17"/>
                    <a:gd name="T3" fmla="*/ 0 h 17"/>
                    <a:gd name="T4" fmla="*/ 12 w 17"/>
                    <a:gd name="T5" fmla="*/ 2 h 17"/>
                    <a:gd name="T6" fmla="*/ 15 w 17"/>
                    <a:gd name="T7" fmla="*/ 2 h 17"/>
                    <a:gd name="T8" fmla="*/ 17 w 17"/>
                    <a:gd name="T9" fmla="*/ 3 h 17"/>
                    <a:gd name="T10" fmla="*/ 17 w 17"/>
                    <a:gd name="T11" fmla="*/ 7 h 17"/>
                    <a:gd name="T12" fmla="*/ 17 w 17"/>
                    <a:gd name="T13" fmla="*/ 8 h 17"/>
                    <a:gd name="T14" fmla="*/ 17 w 17"/>
                    <a:gd name="T15" fmla="*/ 12 h 17"/>
                    <a:gd name="T16" fmla="*/ 17 w 17"/>
                    <a:gd name="T17" fmla="*/ 15 h 17"/>
                    <a:gd name="T18" fmla="*/ 15 w 17"/>
                    <a:gd name="T19" fmla="*/ 15 h 17"/>
                    <a:gd name="T20" fmla="*/ 12 w 17"/>
                    <a:gd name="T21" fmla="*/ 17 h 17"/>
                    <a:gd name="T22" fmla="*/ 10 w 17"/>
                    <a:gd name="T23" fmla="*/ 17 h 17"/>
                    <a:gd name="T24" fmla="*/ 7 w 17"/>
                    <a:gd name="T25" fmla="*/ 17 h 17"/>
                    <a:gd name="T26" fmla="*/ 5 w 17"/>
                    <a:gd name="T27" fmla="*/ 17 h 17"/>
                    <a:gd name="T28" fmla="*/ 2 w 17"/>
                    <a:gd name="T29" fmla="*/ 15 h 17"/>
                    <a:gd name="T30" fmla="*/ 0 w 17"/>
                    <a:gd name="T31" fmla="*/ 15 h 17"/>
                    <a:gd name="T32" fmla="*/ 0 w 17"/>
                    <a:gd name="T33" fmla="*/ 12 h 17"/>
                    <a:gd name="T34" fmla="*/ 0 w 17"/>
                    <a:gd name="T35" fmla="*/ 8 h 17"/>
                    <a:gd name="T36" fmla="*/ 0 w 17"/>
                    <a:gd name="T37" fmla="*/ 7 h 17"/>
                    <a:gd name="T38" fmla="*/ 0 w 17"/>
                    <a:gd name="T39" fmla="*/ 3 h 17"/>
                    <a:gd name="T40" fmla="*/ 2 w 17"/>
                    <a:gd name="T41" fmla="*/ 2 h 17"/>
                    <a:gd name="T42" fmla="*/ 5 w 17"/>
                    <a:gd name="T43" fmla="*/ 2 h 17"/>
                    <a:gd name="T44" fmla="*/ 7 w 17"/>
                    <a:gd name="T45" fmla="*/ 0 h 17"/>
                    <a:gd name="T46" fmla="*/ 10 w 17"/>
                    <a:gd name="T47" fmla="*/ 0 h 17"/>
                    <a:gd name="T48" fmla="*/ 10 w 17"/>
                    <a:gd name="T49" fmla="*/ 15 h 17"/>
                    <a:gd name="T50" fmla="*/ 12 w 17"/>
                    <a:gd name="T51" fmla="*/ 15 h 17"/>
                    <a:gd name="T52" fmla="*/ 12 w 17"/>
                    <a:gd name="T53" fmla="*/ 12 h 17"/>
                    <a:gd name="T54" fmla="*/ 15 w 17"/>
                    <a:gd name="T55" fmla="*/ 12 h 17"/>
                    <a:gd name="T56" fmla="*/ 15 w 17"/>
                    <a:gd name="T57" fmla="*/ 8 h 17"/>
                    <a:gd name="T58" fmla="*/ 15 w 17"/>
                    <a:gd name="T59" fmla="*/ 7 h 17"/>
                    <a:gd name="T60" fmla="*/ 12 w 17"/>
                    <a:gd name="T61" fmla="*/ 3 h 17"/>
                    <a:gd name="T62" fmla="*/ 12 w 17"/>
                    <a:gd name="T63" fmla="*/ 2 h 17"/>
                    <a:gd name="T64" fmla="*/ 10 w 17"/>
                    <a:gd name="T65" fmla="*/ 2 h 17"/>
                    <a:gd name="T66" fmla="*/ 7 w 17"/>
                    <a:gd name="T67" fmla="*/ 2 h 17"/>
                    <a:gd name="T68" fmla="*/ 5 w 17"/>
                    <a:gd name="T69" fmla="*/ 2 h 17"/>
                    <a:gd name="T70" fmla="*/ 5 w 17"/>
                    <a:gd name="T71" fmla="*/ 3 h 17"/>
                    <a:gd name="T72" fmla="*/ 5 w 17"/>
                    <a:gd name="T73" fmla="*/ 7 h 17"/>
                    <a:gd name="T74" fmla="*/ 2 w 17"/>
                    <a:gd name="T75" fmla="*/ 7 h 17"/>
                    <a:gd name="T76" fmla="*/ 2 w 17"/>
                    <a:gd name="T77" fmla="*/ 8 h 17"/>
                    <a:gd name="T78" fmla="*/ 5 w 17"/>
                    <a:gd name="T79" fmla="*/ 12 h 17"/>
                    <a:gd name="T80" fmla="*/ 5 w 17"/>
                    <a:gd name="T81" fmla="*/ 15 h 17"/>
                    <a:gd name="T82" fmla="*/ 7 w 17"/>
                    <a:gd name="T83" fmla="*/ 15 h 17"/>
                    <a:gd name="T84" fmla="*/ 10 w 17"/>
                    <a:gd name="T85" fmla="*/ 15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10" y="0"/>
                      </a:moveTo>
                      <a:lnTo>
                        <a:pt x="12" y="0"/>
                      </a:lnTo>
                      <a:lnTo>
                        <a:pt x="12" y="2"/>
                      </a:lnTo>
                      <a:lnTo>
                        <a:pt x="15" y="2"/>
                      </a:lnTo>
                      <a:lnTo>
                        <a:pt x="17" y="3"/>
                      </a:lnTo>
                      <a:lnTo>
                        <a:pt x="17" y="7"/>
                      </a:lnTo>
                      <a:lnTo>
                        <a:pt x="17" y="8"/>
                      </a:lnTo>
                      <a:lnTo>
                        <a:pt x="17" y="12"/>
                      </a:lnTo>
                      <a:lnTo>
                        <a:pt x="17" y="15"/>
                      </a:lnTo>
                      <a:lnTo>
                        <a:pt x="15" y="15"/>
                      </a:lnTo>
                      <a:lnTo>
                        <a:pt x="12" y="17"/>
                      </a:lnTo>
                      <a:lnTo>
                        <a:pt x="10" y="17"/>
                      </a:lnTo>
                      <a:lnTo>
                        <a:pt x="7" y="17"/>
                      </a:lnTo>
                      <a:lnTo>
                        <a:pt x="5" y="17"/>
                      </a:lnTo>
                      <a:lnTo>
                        <a:pt x="2" y="15"/>
                      </a:lnTo>
                      <a:lnTo>
                        <a:pt x="0" y="15"/>
                      </a:lnTo>
                      <a:lnTo>
                        <a:pt x="0" y="12"/>
                      </a:lnTo>
                      <a:lnTo>
                        <a:pt x="0" y="8"/>
                      </a:lnTo>
                      <a:lnTo>
                        <a:pt x="0" y="7"/>
                      </a:lnTo>
                      <a:lnTo>
                        <a:pt x="0" y="3"/>
                      </a:lnTo>
                      <a:lnTo>
                        <a:pt x="2" y="2"/>
                      </a:lnTo>
                      <a:lnTo>
                        <a:pt x="5" y="2"/>
                      </a:lnTo>
                      <a:lnTo>
                        <a:pt x="7" y="0"/>
                      </a:lnTo>
                      <a:lnTo>
                        <a:pt x="10" y="0"/>
                      </a:lnTo>
                      <a:close/>
                      <a:moveTo>
                        <a:pt x="10" y="15"/>
                      </a:moveTo>
                      <a:lnTo>
                        <a:pt x="12" y="15"/>
                      </a:lnTo>
                      <a:lnTo>
                        <a:pt x="12" y="12"/>
                      </a:lnTo>
                      <a:lnTo>
                        <a:pt x="15" y="12"/>
                      </a:lnTo>
                      <a:lnTo>
                        <a:pt x="15" y="8"/>
                      </a:lnTo>
                      <a:lnTo>
                        <a:pt x="15" y="7"/>
                      </a:lnTo>
                      <a:lnTo>
                        <a:pt x="12" y="3"/>
                      </a:lnTo>
                      <a:lnTo>
                        <a:pt x="12" y="2"/>
                      </a:lnTo>
                      <a:lnTo>
                        <a:pt x="10" y="2"/>
                      </a:lnTo>
                      <a:lnTo>
                        <a:pt x="7" y="2"/>
                      </a:lnTo>
                      <a:lnTo>
                        <a:pt x="5" y="2"/>
                      </a:lnTo>
                      <a:lnTo>
                        <a:pt x="5" y="3"/>
                      </a:lnTo>
                      <a:lnTo>
                        <a:pt x="5" y="7"/>
                      </a:lnTo>
                      <a:lnTo>
                        <a:pt x="2" y="7"/>
                      </a:lnTo>
                      <a:lnTo>
                        <a:pt x="2" y="8"/>
                      </a:lnTo>
                      <a:lnTo>
                        <a:pt x="5" y="12"/>
                      </a:lnTo>
                      <a:lnTo>
                        <a:pt x="5" y="15"/>
                      </a:lnTo>
                      <a:lnTo>
                        <a:pt x="7" y="15"/>
                      </a:lnTo>
                      <a:lnTo>
                        <a:pt x="10" y="15"/>
                      </a:lnTo>
                      <a:close/>
                    </a:path>
                  </a:pathLst>
                </a:custGeom>
                <a:solidFill>
                  <a:srgbClr val="262626"/>
                </a:solidFill>
                <a:ln w="9525">
                  <a:noFill/>
                  <a:round/>
                  <a:headEnd/>
                  <a:tailEnd/>
                </a:ln>
              </p:spPr>
              <p:txBody>
                <a:bodyPr/>
                <a:lstStyle/>
                <a:p>
                  <a:endParaRPr lang="en-US"/>
                </a:p>
              </p:txBody>
            </p:sp>
            <p:sp>
              <p:nvSpPr>
                <p:cNvPr id="37645" name="Freeform 1200"/>
                <p:cNvSpPr>
                  <a:spLocks noEditPoints="1"/>
                </p:cNvSpPr>
                <p:nvPr/>
              </p:nvSpPr>
              <p:spPr bwMode="auto">
                <a:xfrm>
                  <a:off x="1626" y="1931"/>
                  <a:ext cx="18" cy="17"/>
                </a:xfrm>
                <a:custGeom>
                  <a:avLst/>
                  <a:gdLst>
                    <a:gd name="T0" fmla="*/ 9 w 18"/>
                    <a:gd name="T1" fmla="*/ 0 h 17"/>
                    <a:gd name="T2" fmla="*/ 13 w 18"/>
                    <a:gd name="T3" fmla="*/ 2 h 17"/>
                    <a:gd name="T4" fmla="*/ 14 w 18"/>
                    <a:gd name="T5" fmla="*/ 2 h 17"/>
                    <a:gd name="T6" fmla="*/ 18 w 18"/>
                    <a:gd name="T7" fmla="*/ 3 h 17"/>
                    <a:gd name="T8" fmla="*/ 18 w 18"/>
                    <a:gd name="T9" fmla="*/ 7 h 17"/>
                    <a:gd name="T10" fmla="*/ 18 w 18"/>
                    <a:gd name="T11" fmla="*/ 8 h 17"/>
                    <a:gd name="T12" fmla="*/ 18 w 18"/>
                    <a:gd name="T13" fmla="*/ 12 h 17"/>
                    <a:gd name="T14" fmla="*/ 18 w 18"/>
                    <a:gd name="T15" fmla="*/ 15 h 17"/>
                    <a:gd name="T16" fmla="*/ 14 w 18"/>
                    <a:gd name="T17" fmla="*/ 15 h 17"/>
                    <a:gd name="T18" fmla="*/ 13 w 18"/>
                    <a:gd name="T19" fmla="*/ 17 h 17"/>
                    <a:gd name="T20" fmla="*/ 9 w 18"/>
                    <a:gd name="T21" fmla="*/ 17 h 17"/>
                    <a:gd name="T22" fmla="*/ 6 w 18"/>
                    <a:gd name="T23" fmla="*/ 17 h 17"/>
                    <a:gd name="T24" fmla="*/ 4 w 18"/>
                    <a:gd name="T25" fmla="*/ 17 h 17"/>
                    <a:gd name="T26" fmla="*/ 1 w 18"/>
                    <a:gd name="T27" fmla="*/ 15 h 17"/>
                    <a:gd name="T28" fmla="*/ 0 w 18"/>
                    <a:gd name="T29" fmla="*/ 15 h 17"/>
                    <a:gd name="T30" fmla="*/ 0 w 18"/>
                    <a:gd name="T31" fmla="*/ 12 h 17"/>
                    <a:gd name="T32" fmla="*/ 0 w 18"/>
                    <a:gd name="T33" fmla="*/ 8 h 17"/>
                    <a:gd name="T34" fmla="*/ 0 w 18"/>
                    <a:gd name="T35" fmla="*/ 7 h 17"/>
                    <a:gd name="T36" fmla="*/ 0 w 18"/>
                    <a:gd name="T37" fmla="*/ 3 h 17"/>
                    <a:gd name="T38" fmla="*/ 1 w 18"/>
                    <a:gd name="T39" fmla="*/ 2 h 17"/>
                    <a:gd name="T40" fmla="*/ 4 w 18"/>
                    <a:gd name="T41" fmla="*/ 2 h 17"/>
                    <a:gd name="T42" fmla="*/ 6 w 18"/>
                    <a:gd name="T43" fmla="*/ 0 h 17"/>
                    <a:gd name="T44" fmla="*/ 9 w 18"/>
                    <a:gd name="T45" fmla="*/ 0 h 17"/>
                    <a:gd name="T46" fmla="*/ 9 w 18"/>
                    <a:gd name="T47" fmla="*/ 15 h 17"/>
                    <a:gd name="T48" fmla="*/ 13 w 18"/>
                    <a:gd name="T49" fmla="*/ 15 h 17"/>
                    <a:gd name="T50" fmla="*/ 13 w 18"/>
                    <a:gd name="T51" fmla="*/ 12 h 17"/>
                    <a:gd name="T52" fmla="*/ 14 w 18"/>
                    <a:gd name="T53" fmla="*/ 12 h 17"/>
                    <a:gd name="T54" fmla="*/ 14 w 18"/>
                    <a:gd name="T55" fmla="*/ 8 h 17"/>
                    <a:gd name="T56" fmla="*/ 14 w 18"/>
                    <a:gd name="T57" fmla="*/ 7 h 17"/>
                    <a:gd name="T58" fmla="*/ 13 w 18"/>
                    <a:gd name="T59" fmla="*/ 3 h 17"/>
                    <a:gd name="T60" fmla="*/ 13 w 18"/>
                    <a:gd name="T61" fmla="*/ 2 h 17"/>
                    <a:gd name="T62" fmla="*/ 9 w 18"/>
                    <a:gd name="T63" fmla="*/ 2 h 17"/>
                    <a:gd name="T64" fmla="*/ 6 w 18"/>
                    <a:gd name="T65" fmla="*/ 2 h 17"/>
                    <a:gd name="T66" fmla="*/ 4 w 18"/>
                    <a:gd name="T67" fmla="*/ 2 h 17"/>
                    <a:gd name="T68" fmla="*/ 4 w 18"/>
                    <a:gd name="T69" fmla="*/ 3 h 17"/>
                    <a:gd name="T70" fmla="*/ 4 w 18"/>
                    <a:gd name="T71" fmla="*/ 7 h 17"/>
                    <a:gd name="T72" fmla="*/ 1 w 18"/>
                    <a:gd name="T73" fmla="*/ 7 h 17"/>
                    <a:gd name="T74" fmla="*/ 1 w 18"/>
                    <a:gd name="T75" fmla="*/ 8 h 17"/>
                    <a:gd name="T76" fmla="*/ 4 w 18"/>
                    <a:gd name="T77" fmla="*/ 12 h 17"/>
                    <a:gd name="T78" fmla="*/ 4 w 18"/>
                    <a:gd name="T79" fmla="*/ 15 h 17"/>
                    <a:gd name="T80" fmla="*/ 6 w 18"/>
                    <a:gd name="T81" fmla="*/ 15 h 17"/>
                    <a:gd name="T82" fmla="*/ 9 w 18"/>
                    <a:gd name="T83" fmla="*/ 15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17"/>
                    <a:gd name="T128" fmla="*/ 18 w 18"/>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17">
                      <a:moveTo>
                        <a:pt x="9" y="0"/>
                      </a:moveTo>
                      <a:lnTo>
                        <a:pt x="13" y="2"/>
                      </a:lnTo>
                      <a:lnTo>
                        <a:pt x="14" y="2"/>
                      </a:lnTo>
                      <a:lnTo>
                        <a:pt x="18" y="3"/>
                      </a:lnTo>
                      <a:lnTo>
                        <a:pt x="18" y="7"/>
                      </a:lnTo>
                      <a:lnTo>
                        <a:pt x="18" y="8"/>
                      </a:lnTo>
                      <a:lnTo>
                        <a:pt x="18" y="12"/>
                      </a:lnTo>
                      <a:lnTo>
                        <a:pt x="18" y="15"/>
                      </a:lnTo>
                      <a:lnTo>
                        <a:pt x="14" y="15"/>
                      </a:lnTo>
                      <a:lnTo>
                        <a:pt x="13" y="17"/>
                      </a:lnTo>
                      <a:lnTo>
                        <a:pt x="9" y="17"/>
                      </a:lnTo>
                      <a:lnTo>
                        <a:pt x="6" y="17"/>
                      </a:lnTo>
                      <a:lnTo>
                        <a:pt x="4" y="17"/>
                      </a:lnTo>
                      <a:lnTo>
                        <a:pt x="1" y="15"/>
                      </a:lnTo>
                      <a:lnTo>
                        <a:pt x="0" y="15"/>
                      </a:lnTo>
                      <a:lnTo>
                        <a:pt x="0" y="12"/>
                      </a:lnTo>
                      <a:lnTo>
                        <a:pt x="0" y="8"/>
                      </a:lnTo>
                      <a:lnTo>
                        <a:pt x="0" y="7"/>
                      </a:lnTo>
                      <a:lnTo>
                        <a:pt x="0" y="3"/>
                      </a:lnTo>
                      <a:lnTo>
                        <a:pt x="1" y="2"/>
                      </a:lnTo>
                      <a:lnTo>
                        <a:pt x="4" y="2"/>
                      </a:lnTo>
                      <a:lnTo>
                        <a:pt x="6" y="0"/>
                      </a:lnTo>
                      <a:lnTo>
                        <a:pt x="9" y="0"/>
                      </a:lnTo>
                      <a:close/>
                      <a:moveTo>
                        <a:pt x="9" y="15"/>
                      </a:moveTo>
                      <a:lnTo>
                        <a:pt x="13" y="15"/>
                      </a:lnTo>
                      <a:lnTo>
                        <a:pt x="13" y="12"/>
                      </a:lnTo>
                      <a:lnTo>
                        <a:pt x="14" y="12"/>
                      </a:lnTo>
                      <a:lnTo>
                        <a:pt x="14" y="8"/>
                      </a:lnTo>
                      <a:lnTo>
                        <a:pt x="14" y="7"/>
                      </a:lnTo>
                      <a:lnTo>
                        <a:pt x="13" y="3"/>
                      </a:lnTo>
                      <a:lnTo>
                        <a:pt x="13" y="2"/>
                      </a:lnTo>
                      <a:lnTo>
                        <a:pt x="9" y="2"/>
                      </a:lnTo>
                      <a:lnTo>
                        <a:pt x="6" y="2"/>
                      </a:lnTo>
                      <a:lnTo>
                        <a:pt x="4" y="2"/>
                      </a:lnTo>
                      <a:lnTo>
                        <a:pt x="4" y="3"/>
                      </a:lnTo>
                      <a:lnTo>
                        <a:pt x="4" y="7"/>
                      </a:lnTo>
                      <a:lnTo>
                        <a:pt x="1" y="7"/>
                      </a:lnTo>
                      <a:lnTo>
                        <a:pt x="1" y="8"/>
                      </a:lnTo>
                      <a:lnTo>
                        <a:pt x="4" y="12"/>
                      </a:lnTo>
                      <a:lnTo>
                        <a:pt x="4" y="15"/>
                      </a:lnTo>
                      <a:lnTo>
                        <a:pt x="6" y="15"/>
                      </a:lnTo>
                      <a:lnTo>
                        <a:pt x="9" y="15"/>
                      </a:lnTo>
                      <a:close/>
                    </a:path>
                  </a:pathLst>
                </a:custGeom>
                <a:solidFill>
                  <a:srgbClr val="262626"/>
                </a:solidFill>
                <a:ln w="9525">
                  <a:noFill/>
                  <a:round/>
                  <a:headEnd/>
                  <a:tailEnd/>
                </a:ln>
              </p:spPr>
              <p:txBody>
                <a:bodyPr/>
                <a:lstStyle/>
                <a:p>
                  <a:endParaRPr lang="en-US"/>
                </a:p>
              </p:txBody>
            </p:sp>
            <p:sp>
              <p:nvSpPr>
                <p:cNvPr id="37646" name="Freeform 1201"/>
                <p:cNvSpPr>
                  <a:spLocks noEditPoints="1"/>
                </p:cNvSpPr>
                <p:nvPr/>
              </p:nvSpPr>
              <p:spPr bwMode="auto">
                <a:xfrm>
                  <a:off x="1659" y="1926"/>
                  <a:ext cx="31" cy="40"/>
                </a:xfrm>
                <a:custGeom>
                  <a:avLst/>
                  <a:gdLst>
                    <a:gd name="T0" fmla="*/ 8 w 31"/>
                    <a:gd name="T1" fmla="*/ 36 h 40"/>
                    <a:gd name="T2" fmla="*/ 5 w 31"/>
                    <a:gd name="T3" fmla="*/ 33 h 40"/>
                    <a:gd name="T4" fmla="*/ 0 w 31"/>
                    <a:gd name="T5" fmla="*/ 30 h 40"/>
                    <a:gd name="T6" fmla="*/ 0 w 31"/>
                    <a:gd name="T7" fmla="*/ 22 h 40"/>
                    <a:gd name="T8" fmla="*/ 0 w 31"/>
                    <a:gd name="T9" fmla="*/ 13 h 40"/>
                    <a:gd name="T10" fmla="*/ 0 w 31"/>
                    <a:gd name="T11" fmla="*/ 8 h 40"/>
                    <a:gd name="T12" fmla="*/ 5 w 31"/>
                    <a:gd name="T13" fmla="*/ 2 h 40"/>
                    <a:gd name="T14" fmla="*/ 8 w 31"/>
                    <a:gd name="T15" fmla="*/ 0 h 40"/>
                    <a:gd name="T16" fmla="*/ 20 w 31"/>
                    <a:gd name="T17" fmla="*/ 0 h 40"/>
                    <a:gd name="T18" fmla="*/ 26 w 31"/>
                    <a:gd name="T19" fmla="*/ 2 h 40"/>
                    <a:gd name="T20" fmla="*/ 30 w 31"/>
                    <a:gd name="T21" fmla="*/ 8 h 40"/>
                    <a:gd name="T22" fmla="*/ 30 w 31"/>
                    <a:gd name="T23" fmla="*/ 13 h 40"/>
                    <a:gd name="T24" fmla="*/ 30 w 31"/>
                    <a:gd name="T25" fmla="*/ 22 h 40"/>
                    <a:gd name="T26" fmla="*/ 30 w 31"/>
                    <a:gd name="T27" fmla="*/ 30 h 40"/>
                    <a:gd name="T28" fmla="*/ 26 w 31"/>
                    <a:gd name="T29" fmla="*/ 33 h 40"/>
                    <a:gd name="T30" fmla="*/ 20 w 31"/>
                    <a:gd name="T31" fmla="*/ 36 h 40"/>
                    <a:gd name="T32" fmla="*/ 13 w 31"/>
                    <a:gd name="T33" fmla="*/ 5 h 40"/>
                    <a:gd name="T34" fmla="*/ 8 w 31"/>
                    <a:gd name="T35" fmla="*/ 5 h 40"/>
                    <a:gd name="T36" fmla="*/ 6 w 31"/>
                    <a:gd name="T37" fmla="*/ 8 h 40"/>
                    <a:gd name="T38" fmla="*/ 5 w 31"/>
                    <a:gd name="T39" fmla="*/ 13 h 40"/>
                    <a:gd name="T40" fmla="*/ 5 w 31"/>
                    <a:gd name="T41" fmla="*/ 22 h 40"/>
                    <a:gd name="T42" fmla="*/ 6 w 31"/>
                    <a:gd name="T43" fmla="*/ 27 h 40"/>
                    <a:gd name="T44" fmla="*/ 8 w 31"/>
                    <a:gd name="T45" fmla="*/ 31 h 40"/>
                    <a:gd name="T46" fmla="*/ 13 w 31"/>
                    <a:gd name="T47" fmla="*/ 33 h 40"/>
                    <a:gd name="T48" fmla="*/ 20 w 31"/>
                    <a:gd name="T49" fmla="*/ 31 h 40"/>
                    <a:gd name="T50" fmla="*/ 21 w 31"/>
                    <a:gd name="T51" fmla="*/ 30 h 40"/>
                    <a:gd name="T52" fmla="*/ 25 w 31"/>
                    <a:gd name="T53" fmla="*/ 25 h 40"/>
                    <a:gd name="T54" fmla="*/ 25 w 31"/>
                    <a:gd name="T55" fmla="*/ 20 h 40"/>
                    <a:gd name="T56" fmla="*/ 25 w 31"/>
                    <a:gd name="T57" fmla="*/ 12 h 40"/>
                    <a:gd name="T58" fmla="*/ 21 w 31"/>
                    <a:gd name="T59" fmla="*/ 7 h 40"/>
                    <a:gd name="T60" fmla="*/ 20 w 31"/>
                    <a:gd name="T61" fmla="*/ 5 h 40"/>
                    <a:gd name="T62" fmla="*/ 13 w 31"/>
                    <a:gd name="T63" fmla="*/ 5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40"/>
                    <a:gd name="T98" fmla="*/ 31 w 31"/>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40">
                      <a:moveTo>
                        <a:pt x="13" y="40"/>
                      </a:moveTo>
                      <a:lnTo>
                        <a:pt x="8" y="36"/>
                      </a:lnTo>
                      <a:lnTo>
                        <a:pt x="6" y="36"/>
                      </a:lnTo>
                      <a:lnTo>
                        <a:pt x="5" y="33"/>
                      </a:lnTo>
                      <a:lnTo>
                        <a:pt x="1" y="31"/>
                      </a:lnTo>
                      <a:lnTo>
                        <a:pt x="0" y="30"/>
                      </a:lnTo>
                      <a:lnTo>
                        <a:pt x="0" y="25"/>
                      </a:lnTo>
                      <a:lnTo>
                        <a:pt x="0" y="22"/>
                      </a:lnTo>
                      <a:lnTo>
                        <a:pt x="0" y="20"/>
                      </a:lnTo>
                      <a:lnTo>
                        <a:pt x="0" y="13"/>
                      </a:lnTo>
                      <a:lnTo>
                        <a:pt x="0" y="12"/>
                      </a:lnTo>
                      <a:lnTo>
                        <a:pt x="0" y="8"/>
                      </a:lnTo>
                      <a:lnTo>
                        <a:pt x="1" y="7"/>
                      </a:lnTo>
                      <a:lnTo>
                        <a:pt x="5" y="2"/>
                      </a:lnTo>
                      <a:lnTo>
                        <a:pt x="6" y="2"/>
                      </a:lnTo>
                      <a:lnTo>
                        <a:pt x="8" y="0"/>
                      </a:lnTo>
                      <a:lnTo>
                        <a:pt x="13" y="0"/>
                      </a:lnTo>
                      <a:lnTo>
                        <a:pt x="20" y="0"/>
                      </a:lnTo>
                      <a:lnTo>
                        <a:pt x="21" y="2"/>
                      </a:lnTo>
                      <a:lnTo>
                        <a:pt x="26" y="2"/>
                      </a:lnTo>
                      <a:lnTo>
                        <a:pt x="26" y="7"/>
                      </a:lnTo>
                      <a:lnTo>
                        <a:pt x="30" y="8"/>
                      </a:lnTo>
                      <a:lnTo>
                        <a:pt x="30" y="12"/>
                      </a:lnTo>
                      <a:lnTo>
                        <a:pt x="30" y="13"/>
                      </a:lnTo>
                      <a:lnTo>
                        <a:pt x="31" y="20"/>
                      </a:lnTo>
                      <a:lnTo>
                        <a:pt x="30" y="22"/>
                      </a:lnTo>
                      <a:lnTo>
                        <a:pt x="30" y="25"/>
                      </a:lnTo>
                      <a:lnTo>
                        <a:pt x="30" y="30"/>
                      </a:lnTo>
                      <a:lnTo>
                        <a:pt x="26" y="31"/>
                      </a:lnTo>
                      <a:lnTo>
                        <a:pt x="26" y="33"/>
                      </a:lnTo>
                      <a:lnTo>
                        <a:pt x="21" y="36"/>
                      </a:lnTo>
                      <a:lnTo>
                        <a:pt x="20" y="36"/>
                      </a:lnTo>
                      <a:lnTo>
                        <a:pt x="13" y="40"/>
                      </a:lnTo>
                      <a:close/>
                      <a:moveTo>
                        <a:pt x="13" y="5"/>
                      </a:moveTo>
                      <a:lnTo>
                        <a:pt x="11" y="5"/>
                      </a:lnTo>
                      <a:lnTo>
                        <a:pt x="8" y="5"/>
                      </a:lnTo>
                      <a:lnTo>
                        <a:pt x="6" y="7"/>
                      </a:lnTo>
                      <a:lnTo>
                        <a:pt x="6" y="8"/>
                      </a:lnTo>
                      <a:lnTo>
                        <a:pt x="6" y="12"/>
                      </a:lnTo>
                      <a:lnTo>
                        <a:pt x="5" y="13"/>
                      </a:lnTo>
                      <a:lnTo>
                        <a:pt x="5" y="20"/>
                      </a:lnTo>
                      <a:lnTo>
                        <a:pt x="5" y="22"/>
                      </a:lnTo>
                      <a:lnTo>
                        <a:pt x="6" y="25"/>
                      </a:lnTo>
                      <a:lnTo>
                        <a:pt x="6" y="27"/>
                      </a:lnTo>
                      <a:lnTo>
                        <a:pt x="6" y="30"/>
                      </a:lnTo>
                      <a:lnTo>
                        <a:pt x="8" y="31"/>
                      </a:lnTo>
                      <a:lnTo>
                        <a:pt x="11" y="33"/>
                      </a:lnTo>
                      <a:lnTo>
                        <a:pt x="13" y="33"/>
                      </a:lnTo>
                      <a:lnTo>
                        <a:pt x="16" y="33"/>
                      </a:lnTo>
                      <a:lnTo>
                        <a:pt x="20" y="31"/>
                      </a:lnTo>
                      <a:lnTo>
                        <a:pt x="21" y="31"/>
                      </a:lnTo>
                      <a:lnTo>
                        <a:pt x="21" y="30"/>
                      </a:lnTo>
                      <a:lnTo>
                        <a:pt x="25" y="27"/>
                      </a:lnTo>
                      <a:lnTo>
                        <a:pt x="25" y="25"/>
                      </a:lnTo>
                      <a:lnTo>
                        <a:pt x="25" y="22"/>
                      </a:lnTo>
                      <a:lnTo>
                        <a:pt x="25" y="20"/>
                      </a:lnTo>
                      <a:lnTo>
                        <a:pt x="25" y="13"/>
                      </a:lnTo>
                      <a:lnTo>
                        <a:pt x="25" y="12"/>
                      </a:lnTo>
                      <a:lnTo>
                        <a:pt x="25" y="8"/>
                      </a:lnTo>
                      <a:lnTo>
                        <a:pt x="21" y="7"/>
                      </a:lnTo>
                      <a:lnTo>
                        <a:pt x="21" y="5"/>
                      </a:lnTo>
                      <a:lnTo>
                        <a:pt x="20" y="5"/>
                      </a:lnTo>
                      <a:lnTo>
                        <a:pt x="16" y="5"/>
                      </a:lnTo>
                      <a:lnTo>
                        <a:pt x="13" y="5"/>
                      </a:lnTo>
                      <a:close/>
                    </a:path>
                  </a:pathLst>
                </a:custGeom>
                <a:solidFill>
                  <a:srgbClr val="262626"/>
                </a:solidFill>
                <a:ln w="9525">
                  <a:noFill/>
                  <a:round/>
                  <a:headEnd/>
                  <a:tailEnd/>
                </a:ln>
              </p:spPr>
              <p:txBody>
                <a:bodyPr/>
                <a:lstStyle/>
                <a:p>
                  <a:endParaRPr lang="en-US"/>
                </a:p>
              </p:txBody>
            </p:sp>
            <p:sp>
              <p:nvSpPr>
                <p:cNvPr id="37647" name="Freeform 1202"/>
                <p:cNvSpPr>
                  <a:spLocks/>
                </p:cNvSpPr>
                <p:nvPr/>
              </p:nvSpPr>
              <p:spPr bwMode="auto">
                <a:xfrm>
                  <a:off x="1445" y="1971"/>
                  <a:ext cx="31" cy="36"/>
                </a:xfrm>
                <a:custGeom>
                  <a:avLst/>
                  <a:gdLst>
                    <a:gd name="T0" fmla="*/ 0 w 31"/>
                    <a:gd name="T1" fmla="*/ 15 h 36"/>
                    <a:gd name="T2" fmla="*/ 0 w 31"/>
                    <a:gd name="T3" fmla="*/ 8 h 36"/>
                    <a:gd name="T4" fmla="*/ 3 w 31"/>
                    <a:gd name="T5" fmla="*/ 6 h 36"/>
                    <a:gd name="T6" fmla="*/ 3 w 31"/>
                    <a:gd name="T7" fmla="*/ 5 h 36"/>
                    <a:gd name="T8" fmla="*/ 6 w 31"/>
                    <a:gd name="T9" fmla="*/ 1 h 36"/>
                    <a:gd name="T10" fmla="*/ 8 w 31"/>
                    <a:gd name="T11" fmla="*/ 0 h 36"/>
                    <a:gd name="T12" fmla="*/ 13 w 31"/>
                    <a:gd name="T13" fmla="*/ 0 h 36"/>
                    <a:gd name="T14" fmla="*/ 16 w 31"/>
                    <a:gd name="T15" fmla="*/ 0 h 36"/>
                    <a:gd name="T16" fmla="*/ 21 w 31"/>
                    <a:gd name="T17" fmla="*/ 0 h 36"/>
                    <a:gd name="T18" fmla="*/ 23 w 31"/>
                    <a:gd name="T19" fmla="*/ 0 h 36"/>
                    <a:gd name="T20" fmla="*/ 26 w 31"/>
                    <a:gd name="T21" fmla="*/ 1 h 36"/>
                    <a:gd name="T22" fmla="*/ 28 w 31"/>
                    <a:gd name="T23" fmla="*/ 5 h 36"/>
                    <a:gd name="T24" fmla="*/ 31 w 31"/>
                    <a:gd name="T25" fmla="*/ 6 h 36"/>
                    <a:gd name="T26" fmla="*/ 31 w 31"/>
                    <a:gd name="T27" fmla="*/ 8 h 36"/>
                    <a:gd name="T28" fmla="*/ 31 w 31"/>
                    <a:gd name="T29" fmla="*/ 11 h 36"/>
                    <a:gd name="T30" fmla="*/ 31 w 31"/>
                    <a:gd name="T31" fmla="*/ 15 h 36"/>
                    <a:gd name="T32" fmla="*/ 28 w 31"/>
                    <a:gd name="T33" fmla="*/ 16 h 36"/>
                    <a:gd name="T34" fmla="*/ 28 w 31"/>
                    <a:gd name="T35" fmla="*/ 20 h 36"/>
                    <a:gd name="T36" fmla="*/ 26 w 31"/>
                    <a:gd name="T37" fmla="*/ 20 h 36"/>
                    <a:gd name="T38" fmla="*/ 23 w 31"/>
                    <a:gd name="T39" fmla="*/ 21 h 36"/>
                    <a:gd name="T40" fmla="*/ 21 w 31"/>
                    <a:gd name="T41" fmla="*/ 21 h 36"/>
                    <a:gd name="T42" fmla="*/ 18 w 31"/>
                    <a:gd name="T43" fmla="*/ 25 h 36"/>
                    <a:gd name="T44" fmla="*/ 13 w 31"/>
                    <a:gd name="T45" fmla="*/ 26 h 36"/>
                    <a:gd name="T46" fmla="*/ 11 w 31"/>
                    <a:gd name="T47" fmla="*/ 26 h 36"/>
                    <a:gd name="T48" fmla="*/ 11 w 31"/>
                    <a:gd name="T49" fmla="*/ 28 h 36"/>
                    <a:gd name="T50" fmla="*/ 8 w 31"/>
                    <a:gd name="T51" fmla="*/ 28 h 36"/>
                    <a:gd name="T52" fmla="*/ 6 w 31"/>
                    <a:gd name="T53" fmla="*/ 31 h 36"/>
                    <a:gd name="T54" fmla="*/ 6 w 31"/>
                    <a:gd name="T55" fmla="*/ 35 h 36"/>
                    <a:gd name="T56" fmla="*/ 31 w 31"/>
                    <a:gd name="T57" fmla="*/ 35 h 36"/>
                    <a:gd name="T58" fmla="*/ 31 w 31"/>
                    <a:gd name="T59" fmla="*/ 36 h 36"/>
                    <a:gd name="T60" fmla="*/ 0 w 31"/>
                    <a:gd name="T61" fmla="*/ 36 h 36"/>
                    <a:gd name="T62" fmla="*/ 0 w 31"/>
                    <a:gd name="T63" fmla="*/ 35 h 36"/>
                    <a:gd name="T64" fmla="*/ 0 w 31"/>
                    <a:gd name="T65" fmla="*/ 31 h 36"/>
                    <a:gd name="T66" fmla="*/ 0 w 31"/>
                    <a:gd name="T67" fmla="*/ 28 h 36"/>
                    <a:gd name="T68" fmla="*/ 3 w 31"/>
                    <a:gd name="T69" fmla="*/ 28 h 36"/>
                    <a:gd name="T70" fmla="*/ 3 w 31"/>
                    <a:gd name="T71" fmla="*/ 26 h 36"/>
                    <a:gd name="T72" fmla="*/ 6 w 31"/>
                    <a:gd name="T73" fmla="*/ 25 h 36"/>
                    <a:gd name="T74" fmla="*/ 8 w 31"/>
                    <a:gd name="T75" fmla="*/ 25 h 36"/>
                    <a:gd name="T76" fmla="*/ 11 w 31"/>
                    <a:gd name="T77" fmla="*/ 21 h 36"/>
                    <a:gd name="T78" fmla="*/ 16 w 31"/>
                    <a:gd name="T79" fmla="*/ 20 h 36"/>
                    <a:gd name="T80" fmla="*/ 18 w 31"/>
                    <a:gd name="T81" fmla="*/ 20 h 36"/>
                    <a:gd name="T82" fmla="*/ 21 w 31"/>
                    <a:gd name="T83" fmla="*/ 16 h 36"/>
                    <a:gd name="T84" fmla="*/ 23 w 31"/>
                    <a:gd name="T85" fmla="*/ 16 h 36"/>
                    <a:gd name="T86" fmla="*/ 23 w 31"/>
                    <a:gd name="T87" fmla="*/ 15 h 36"/>
                    <a:gd name="T88" fmla="*/ 26 w 31"/>
                    <a:gd name="T89" fmla="*/ 11 h 36"/>
                    <a:gd name="T90" fmla="*/ 26 w 31"/>
                    <a:gd name="T91" fmla="*/ 8 h 36"/>
                    <a:gd name="T92" fmla="*/ 23 w 31"/>
                    <a:gd name="T93" fmla="*/ 8 h 36"/>
                    <a:gd name="T94" fmla="*/ 23 w 31"/>
                    <a:gd name="T95" fmla="*/ 6 h 36"/>
                    <a:gd name="T96" fmla="*/ 21 w 31"/>
                    <a:gd name="T97" fmla="*/ 5 h 36"/>
                    <a:gd name="T98" fmla="*/ 18 w 31"/>
                    <a:gd name="T99" fmla="*/ 5 h 36"/>
                    <a:gd name="T100" fmla="*/ 16 w 31"/>
                    <a:gd name="T101" fmla="*/ 5 h 36"/>
                    <a:gd name="T102" fmla="*/ 13 w 31"/>
                    <a:gd name="T103" fmla="*/ 5 h 36"/>
                    <a:gd name="T104" fmla="*/ 11 w 31"/>
                    <a:gd name="T105" fmla="*/ 5 h 36"/>
                    <a:gd name="T106" fmla="*/ 8 w 31"/>
                    <a:gd name="T107" fmla="*/ 6 h 36"/>
                    <a:gd name="T108" fmla="*/ 8 w 31"/>
                    <a:gd name="T109" fmla="*/ 8 h 36"/>
                    <a:gd name="T110" fmla="*/ 6 w 31"/>
                    <a:gd name="T111" fmla="*/ 11 h 36"/>
                    <a:gd name="T112" fmla="*/ 6 w 31"/>
                    <a:gd name="T113" fmla="*/ 15 h 36"/>
                    <a:gd name="T114" fmla="*/ 0 w 31"/>
                    <a:gd name="T115" fmla="*/ 15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36"/>
                    <a:gd name="T176" fmla="*/ 31 w 31"/>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36">
                      <a:moveTo>
                        <a:pt x="0" y="15"/>
                      </a:moveTo>
                      <a:lnTo>
                        <a:pt x="0" y="8"/>
                      </a:lnTo>
                      <a:lnTo>
                        <a:pt x="3" y="6"/>
                      </a:lnTo>
                      <a:lnTo>
                        <a:pt x="3" y="5"/>
                      </a:lnTo>
                      <a:lnTo>
                        <a:pt x="6" y="1"/>
                      </a:lnTo>
                      <a:lnTo>
                        <a:pt x="8" y="0"/>
                      </a:lnTo>
                      <a:lnTo>
                        <a:pt x="13" y="0"/>
                      </a:lnTo>
                      <a:lnTo>
                        <a:pt x="16" y="0"/>
                      </a:lnTo>
                      <a:lnTo>
                        <a:pt x="21" y="0"/>
                      </a:lnTo>
                      <a:lnTo>
                        <a:pt x="23" y="0"/>
                      </a:lnTo>
                      <a:lnTo>
                        <a:pt x="26" y="1"/>
                      </a:lnTo>
                      <a:lnTo>
                        <a:pt x="28" y="5"/>
                      </a:lnTo>
                      <a:lnTo>
                        <a:pt x="31" y="6"/>
                      </a:lnTo>
                      <a:lnTo>
                        <a:pt x="31" y="8"/>
                      </a:lnTo>
                      <a:lnTo>
                        <a:pt x="31" y="11"/>
                      </a:lnTo>
                      <a:lnTo>
                        <a:pt x="31" y="15"/>
                      </a:lnTo>
                      <a:lnTo>
                        <a:pt x="28" y="16"/>
                      </a:lnTo>
                      <a:lnTo>
                        <a:pt x="28" y="20"/>
                      </a:lnTo>
                      <a:lnTo>
                        <a:pt x="26" y="20"/>
                      </a:lnTo>
                      <a:lnTo>
                        <a:pt x="23" y="21"/>
                      </a:lnTo>
                      <a:lnTo>
                        <a:pt x="21" y="21"/>
                      </a:lnTo>
                      <a:lnTo>
                        <a:pt x="18" y="25"/>
                      </a:lnTo>
                      <a:lnTo>
                        <a:pt x="13" y="26"/>
                      </a:lnTo>
                      <a:lnTo>
                        <a:pt x="11" y="26"/>
                      </a:lnTo>
                      <a:lnTo>
                        <a:pt x="11" y="28"/>
                      </a:lnTo>
                      <a:lnTo>
                        <a:pt x="8" y="28"/>
                      </a:lnTo>
                      <a:lnTo>
                        <a:pt x="6" y="31"/>
                      </a:lnTo>
                      <a:lnTo>
                        <a:pt x="6" y="35"/>
                      </a:lnTo>
                      <a:lnTo>
                        <a:pt x="31" y="35"/>
                      </a:lnTo>
                      <a:lnTo>
                        <a:pt x="31" y="36"/>
                      </a:lnTo>
                      <a:lnTo>
                        <a:pt x="0" y="36"/>
                      </a:lnTo>
                      <a:lnTo>
                        <a:pt x="0" y="35"/>
                      </a:lnTo>
                      <a:lnTo>
                        <a:pt x="0" y="31"/>
                      </a:lnTo>
                      <a:lnTo>
                        <a:pt x="0" y="28"/>
                      </a:lnTo>
                      <a:lnTo>
                        <a:pt x="3" y="28"/>
                      </a:lnTo>
                      <a:lnTo>
                        <a:pt x="3" y="26"/>
                      </a:lnTo>
                      <a:lnTo>
                        <a:pt x="6" y="25"/>
                      </a:lnTo>
                      <a:lnTo>
                        <a:pt x="8" y="25"/>
                      </a:lnTo>
                      <a:lnTo>
                        <a:pt x="11" y="21"/>
                      </a:lnTo>
                      <a:lnTo>
                        <a:pt x="16" y="20"/>
                      </a:lnTo>
                      <a:lnTo>
                        <a:pt x="18" y="20"/>
                      </a:lnTo>
                      <a:lnTo>
                        <a:pt x="21" y="16"/>
                      </a:lnTo>
                      <a:lnTo>
                        <a:pt x="23" y="16"/>
                      </a:lnTo>
                      <a:lnTo>
                        <a:pt x="23" y="15"/>
                      </a:lnTo>
                      <a:lnTo>
                        <a:pt x="26" y="11"/>
                      </a:lnTo>
                      <a:lnTo>
                        <a:pt x="26" y="8"/>
                      </a:lnTo>
                      <a:lnTo>
                        <a:pt x="23" y="8"/>
                      </a:lnTo>
                      <a:lnTo>
                        <a:pt x="23" y="6"/>
                      </a:lnTo>
                      <a:lnTo>
                        <a:pt x="21" y="5"/>
                      </a:lnTo>
                      <a:lnTo>
                        <a:pt x="18" y="5"/>
                      </a:lnTo>
                      <a:lnTo>
                        <a:pt x="16" y="5"/>
                      </a:lnTo>
                      <a:lnTo>
                        <a:pt x="13" y="5"/>
                      </a:lnTo>
                      <a:lnTo>
                        <a:pt x="11" y="5"/>
                      </a:lnTo>
                      <a:lnTo>
                        <a:pt x="8" y="6"/>
                      </a:lnTo>
                      <a:lnTo>
                        <a:pt x="8" y="8"/>
                      </a:lnTo>
                      <a:lnTo>
                        <a:pt x="6" y="11"/>
                      </a:lnTo>
                      <a:lnTo>
                        <a:pt x="6" y="15"/>
                      </a:lnTo>
                      <a:lnTo>
                        <a:pt x="0" y="15"/>
                      </a:lnTo>
                      <a:close/>
                    </a:path>
                  </a:pathLst>
                </a:custGeom>
                <a:solidFill>
                  <a:srgbClr val="262626"/>
                </a:solidFill>
                <a:ln w="9525">
                  <a:noFill/>
                  <a:round/>
                  <a:headEnd/>
                  <a:tailEnd/>
                </a:ln>
              </p:spPr>
              <p:txBody>
                <a:bodyPr/>
                <a:lstStyle/>
                <a:p>
                  <a:endParaRPr lang="en-US"/>
                </a:p>
              </p:txBody>
            </p:sp>
            <p:sp>
              <p:nvSpPr>
                <p:cNvPr id="37648" name="Freeform 1203"/>
                <p:cNvSpPr>
                  <a:spLocks noEditPoints="1"/>
                </p:cNvSpPr>
                <p:nvPr/>
              </p:nvSpPr>
              <p:spPr bwMode="auto">
                <a:xfrm>
                  <a:off x="1498" y="1976"/>
                  <a:ext cx="20" cy="16"/>
                </a:xfrm>
                <a:custGeom>
                  <a:avLst/>
                  <a:gdLst>
                    <a:gd name="T0" fmla="*/ 10 w 20"/>
                    <a:gd name="T1" fmla="*/ 0 h 16"/>
                    <a:gd name="T2" fmla="*/ 11 w 20"/>
                    <a:gd name="T3" fmla="*/ 1 h 16"/>
                    <a:gd name="T4" fmla="*/ 15 w 20"/>
                    <a:gd name="T5" fmla="*/ 1 h 16"/>
                    <a:gd name="T6" fmla="*/ 18 w 20"/>
                    <a:gd name="T7" fmla="*/ 3 h 16"/>
                    <a:gd name="T8" fmla="*/ 18 w 20"/>
                    <a:gd name="T9" fmla="*/ 6 h 16"/>
                    <a:gd name="T10" fmla="*/ 20 w 20"/>
                    <a:gd name="T11" fmla="*/ 10 h 16"/>
                    <a:gd name="T12" fmla="*/ 18 w 20"/>
                    <a:gd name="T13" fmla="*/ 11 h 16"/>
                    <a:gd name="T14" fmla="*/ 18 w 20"/>
                    <a:gd name="T15" fmla="*/ 15 h 16"/>
                    <a:gd name="T16" fmla="*/ 15 w 20"/>
                    <a:gd name="T17" fmla="*/ 16 h 16"/>
                    <a:gd name="T18" fmla="*/ 11 w 20"/>
                    <a:gd name="T19" fmla="*/ 16 h 16"/>
                    <a:gd name="T20" fmla="*/ 10 w 20"/>
                    <a:gd name="T21" fmla="*/ 16 h 16"/>
                    <a:gd name="T22" fmla="*/ 8 w 20"/>
                    <a:gd name="T23" fmla="*/ 16 h 16"/>
                    <a:gd name="T24" fmla="*/ 5 w 20"/>
                    <a:gd name="T25" fmla="*/ 16 h 16"/>
                    <a:gd name="T26" fmla="*/ 3 w 20"/>
                    <a:gd name="T27" fmla="*/ 15 h 16"/>
                    <a:gd name="T28" fmla="*/ 0 w 20"/>
                    <a:gd name="T29" fmla="*/ 11 h 16"/>
                    <a:gd name="T30" fmla="*/ 0 w 20"/>
                    <a:gd name="T31" fmla="*/ 10 h 16"/>
                    <a:gd name="T32" fmla="*/ 0 w 20"/>
                    <a:gd name="T33" fmla="*/ 6 h 16"/>
                    <a:gd name="T34" fmla="*/ 3 w 20"/>
                    <a:gd name="T35" fmla="*/ 3 h 16"/>
                    <a:gd name="T36" fmla="*/ 5 w 20"/>
                    <a:gd name="T37" fmla="*/ 1 h 16"/>
                    <a:gd name="T38" fmla="*/ 8 w 20"/>
                    <a:gd name="T39" fmla="*/ 1 h 16"/>
                    <a:gd name="T40" fmla="*/ 10 w 20"/>
                    <a:gd name="T41" fmla="*/ 0 h 16"/>
                    <a:gd name="T42" fmla="*/ 10 w 20"/>
                    <a:gd name="T43" fmla="*/ 15 h 16"/>
                    <a:gd name="T44" fmla="*/ 11 w 20"/>
                    <a:gd name="T45" fmla="*/ 15 h 16"/>
                    <a:gd name="T46" fmla="*/ 15 w 20"/>
                    <a:gd name="T47" fmla="*/ 11 h 16"/>
                    <a:gd name="T48" fmla="*/ 15 w 20"/>
                    <a:gd name="T49" fmla="*/ 10 h 16"/>
                    <a:gd name="T50" fmla="*/ 15 w 20"/>
                    <a:gd name="T51" fmla="*/ 6 h 16"/>
                    <a:gd name="T52" fmla="*/ 15 w 20"/>
                    <a:gd name="T53" fmla="*/ 3 h 16"/>
                    <a:gd name="T54" fmla="*/ 11 w 20"/>
                    <a:gd name="T55" fmla="*/ 3 h 16"/>
                    <a:gd name="T56" fmla="*/ 11 w 20"/>
                    <a:gd name="T57" fmla="*/ 1 h 16"/>
                    <a:gd name="T58" fmla="*/ 10 w 20"/>
                    <a:gd name="T59" fmla="*/ 1 h 16"/>
                    <a:gd name="T60" fmla="*/ 8 w 20"/>
                    <a:gd name="T61" fmla="*/ 1 h 16"/>
                    <a:gd name="T62" fmla="*/ 8 w 20"/>
                    <a:gd name="T63" fmla="*/ 3 h 16"/>
                    <a:gd name="T64" fmla="*/ 5 w 20"/>
                    <a:gd name="T65" fmla="*/ 3 h 16"/>
                    <a:gd name="T66" fmla="*/ 5 w 20"/>
                    <a:gd name="T67" fmla="*/ 6 h 16"/>
                    <a:gd name="T68" fmla="*/ 5 w 20"/>
                    <a:gd name="T69" fmla="*/ 10 h 16"/>
                    <a:gd name="T70" fmla="*/ 5 w 20"/>
                    <a:gd name="T71" fmla="*/ 11 h 16"/>
                    <a:gd name="T72" fmla="*/ 5 w 20"/>
                    <a:gd name="T73" fmla="*/ 15 h 16"/>
                    <a:gd name="T74" fmla="*/ 8 w 20"/>
                    <a:gd name="T75" fmla="*/ 15 h 16"/>
                    <a:gd name="T76" fmla="*/ 10 w 20"/>
                    <a:gd name="T77" fmla="*/ 15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16"/>
                    <a:gd name="T119" fmla="*/ 20 w 20"/>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16">
                      <a:moveTo>
                        <a:pt x="10" y="0"/>
                      </a:moveTo>
                      <a:lnTo>
                        <a:pt x="11" y="1"/>
                      </a:lnTo>
                      <a:lnTo>
                        <a:pt x="15" y="1"/>
                      </a:lnTo>
                      <a:lnTo>
                        <a:pt x="18" y="3"/>
                      </a:lnTo>
                      <a:lnTo>
                        <a:pt x="18" y="6"/>
                      </a:lnTo>
                      <a:lnTo>
                        <a:pt x="20" y="10"/>
                      </a:lnTo>
                      <a:lnTo>
                        <a:pt x="18" y="11"/>
                      </a:lnTo>
                      <a:lnTo>
                        <a:pt x="18" y="15"/>
                      </a:lnTo>
                      <a:lnTo>
                        <a:pt x="15" y="16"/>
                      </a:lnTo>
                      <a:lnTo>
                        <a:pt x="11" y="16"/>
                      </a:lnTo>
                      <a:lnTo>
                        <a:pt x="10" y="16"/>
                      </a:lnTo>
                      <a:lnTo>
                        <a:pt x="8" y="16"/>
                      </a:lnTo>
                      <a:lnTo>
                        <a:pt x="5" y="16"/>
                      </a:lnTo>
                      <a:lnTo>
                        <a:pt x="3" y="15"/>
                      </a:lnTo>
                      <a:lnTo>
                        <a:pt x="0" y="11"/>
                      </a:lnTo>
                      <a:lnTo>
                        <a:pt x="0" y="10"/>
                      </a:lnTo>
                      <a:lnTo>
                        <a:pt x="0" y="6"/>
                      </a:lnTo>
                      <a:lnTo>
                        <a:pt x="3" y="3"/>
                      </a:lnTo>
                      <a:lnTo>
                        <a:pt x="5" y="1"/>
                      </a:lnTo>
                      <a:lnTo>
                        <a:pt x="8" y="1"/>
                      </a:lnTo>
                      <a:lnTo>
                        <a:pt x="10" y="0"/>
                      </a:lnTo>
                      <a:close/>
                      <a:moveTo>
                        <a:pt x="10" y="15"/>
                      </a:moveTo>
                      <a:lnTo>
                        <a:pt x="11" y="15"/>
                      </a:lnTo>
                      <a:lnTo>
                        <a:pt x="15" y="11"/>
                      </a:lnTo>
                      <a:lnTo>
                        <a:pt x="15" y="10"/>
                      </a:lnTo>
                      <a:lnTo>
                        <a:pt x="15" y="6"/>
                      </a:lnTo>
                      <a:lnTo>
                        <a:pt x="15" y="3"/>
                      </a:lnTo>
                      <a:lnTo>
                        <a:pt x="11" y="3"/>
                      </a:lnTo>
                      <a:lnTo>
                        <a:pt x="11" y="1"/>
                      </a:lnTo>
                      <a:lnTo>
                        <a:pt x="10" y="1"/>
                      </a:lnTo>
                      <a:lnTo>
                        <a:pt x="8" y="1"/>
                      </a:lnTo>
                      <a:lnTo>
                        <a:pt x="8" y="3"/>
                      </a:lnTo>
                      <a:lnTo>
                        <a:pt x="5" y="3"/>
                      </a:lnTo>
                      <a:lnTo>
                        <a:pt x="5" y="6"/>
                      </a:lnTo>
                      <a:lnTo>
                        <a:pt x="5" y="10"/>
                      </a:lnTo>
                      <a:lnTo>
                        <a:pt x="5" y="11"/>
                      </a:lnTo>
                      <a:lnTo>
                        <a:pt x="5" y="15"/>
                      </a:lnTo>
                      <a:lnTo>
                        <a:pt x="8" y="15"/>
                      </a:lnTo>
                      <a:lnTo>
                        <a:pt x="10" y="15"/>
                      </a:lnTo>
                      <a:close/>
                    </a:path>
                  </a:pathLst>
                </a:custGeom>
                <a:solidFill>
                  <a:srgbClr val="262626"/>
                </a:solidFill>
                <a:ln w="9525">
                  <a:noFill/>
                  <a:round/>
                  <a:headEnd/>
                  <a:tailEnd/>
                </a:ln>
              </p:spPr>
              <p:txBody>
                <a:bodyPr/>
                <a:lstStyle/>
                <a:p>
                  <a:endParaRPr lang="en-US"/>
                </a:p>
              </p:txBody>
            </p:sp>
            <p:sp>
              <p:nvSpPr>
                <p:cNvPr id="37649" name="Freeform 1204"/>
                <p:cNvSpPr>
                  <a:spLocks noEditPoints="1"/>
                </p:cNvSpPr>
                <p:nvPr/>
              </p:nvSpPr>
              <p:spPr bwMode="auto">
                <a:xfrm>
                  <a:off x="1594" y="1976"/>
                  <a:ext cx="17" cy="16"/>
                </a:xfrm>
                <a:custGeom>
                  <a:avLst/>
                  <a:gdLst>
                    <a:gd name="T0" fmla="*/ 8 w 17"/>
                    <a:gd name="T1" fmla="*/ 0 h 16"/>
                    <a:gd name="T2" fmla="*/ 12 w 17"/>
                    <a:gd name="T3" fmla="*/ 1 h 16"/>
                    <a:gd name="T4" fmla="*/ 13 w 17"/>
                    <a:gd name="T5" fmla="*/ 1 h 16"/>
                    <a:gd name="T6" fmla="*/ 17 w 17"/>
                    <a:gd name="T7" fmla="*/ 3 h 16"/>
                    <a:gd name="T8" fmla="*/ 17 w 17"/>
                    <a:gd name="T9" fmla="*/ 6 h 16"/>
                    <a:gd name="T10" fmla="*/ 17 w 17"/>
                    <a:gd name="T11" fmla="*/ 10 h 16"/>
                    <a:gd name="T12" fmla="*/ 17 w 17"/>
                    <a:gd name="T13" fmla="*/ 11 h 16"/>
                    <a:gd name="T14" fmla="*/ 17 w 17"/>
                    <a:gd name="T15" fmla="*/ 15 h 16"/>
                    <a:gd name="T16" fmla="*/ 13 w 17"/>
                    <a:gd name="T17" fmla="*/ 16 h 16"/>
                    <a:gd name="T18" fmla="*/ 12 w 17"/>
                    <a:gd name="T19" fmla="*/ 16 h 16"/>
                    <a:gd name="T20" fmla="*/ 8 w 17"/>
                    <a:gd name="T21" fmla="*/ 16 h 16"/>
                    <a:gd name="T22" fmla="*/ 7 w 17"/>
                    <a:gd name="T23" fmla="*/ 16 h 16"/>
                    <a:gd name="T24" fmla="*/ 5 w 17"/>
                    <a:gd name="T25" fmla="*/ 16 h 16"/>
                    <a:gd name="T26" fmla="*/ 2 w 17"/>
                    <a:gd name="T27" fmla="*/ 15 h 16"/>
                    <a:gd name="T28" fmla="*/ 0 w 17"/>
                    <a:gd name="T29" fmla="*/ 11 h 16"/>
                    <a:gd name="T30" fmla="*/ 0 w 17"/>
                    <a:gd name="T31" fmla="*/ 10 h 16"/>
                    <a:gd name="T32" fmla="*/ 0 w 17"/>
                    <a:gd name="T33" fmla="*/ 6 h 16"/>
                    <a:gd name="T34" fmla="*/ 2 w 17"/>
                    <a:gd name="T35" fmla="*/ 3 h 16"/>
                    <a:gd name="T36" fmla="*/ 5 w 17"/>
                    <a:gd name="T37" fmla="*/ 1 h 16"/>
                    <a:gd name="T38" fmla="*/ 7 w 17"/>
                    <a:gd name="T39" fmla="*/ 1 h 16"/>
                    <a:gd name="T40" fmla="*/ 8 w 17"/>
                    <a:gd name="T41" fmla="*/ 0 h 16"/>
                    <a:gd name="T42" fmla="*/ 8 w 17"/>
                    <a:gd name="T43" fmla="*/ 15 h 16"/>
                    <a:gd name="T44" fmla="*/ 12 w 17"/>
                    <a:gd name="T45" fmla="*/ 15 h 16"/>
                    <a:gd name="T46" fmla="*/ 13 w 17"/>
                    <a:gd name="T47" fmla="*/ 11 h 16"/>
                    <a:gd name="T48" fmla="*/ 13 w 17"/>
                    <a:gd name="T49" fmla="*/ 10 h 16"/>
                    <a:gd name="T50" fmla="*/ 13 w 17"/>
                    <a:gd name="T51" fmla="*/ 6 h 16"/>
                    <a:gd name="T52" fmla="*/ 13 w 17"/>
                    <a:gd name="T53" fmla="*/ 3 h 16"/>
                    <a:gd name="T54" fmla="*/ 12 w 17"/>
                    <a:gd name="T55" fmla="*/ 3 h 16"/>
                    <a:gd name="T56" fmla="*/ 8 w 17"/>
                    <a:gd name="T57" fmla="*/ 1 h 16"/>
                    <a:gd name="T58" fmla="*/ 7 w 17"/>
                    <a:gd name="T59" fmla="*/ 1 h 16"/>
                    <a:gd name="T60" fmla="*/ 7 w 17"/>
                    <a:gd name="T61" fmla="*/ 3 h 16"/>
                    <a:gd name="T62" fmla="*/ 5 w 17"/>
                    <a:gd name="T63" fmla="*/ 3 h 16"/>
                    <a:gd name="T64" fmla="*/ 5 w 17"/>
                    <a:gd name="T65" fmla="*/ 6 h 16"/>
                    <a:gd name="T66" fmla="*/ 5 w 17"/>
                    <a:gd name="T67" fmla="*/ 10 h 16"/>
                    <a:gd name="T68" fmla="*/ 5 w 17"/>
                    <a:gd name="T69" fmla="*/ 11 h 16"/>
                    <a:gd name="T70" fmla="*/ 5 w 17"/>
                    <a:gd name="T71" fmla="*/ 15 h 16"/>
                    <a:gd name="T72" fmla="*/ 7 w 17"/>
                    <a:gd name="T73" fmla="*/ 15 h 16"/>
                    <a:gd name="T74" fmla="*/ 8 w 17"/>
                    <a:gd name="T75" fmla="*/ 15 h 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
                    <a:gd name="T115" fmla="*/ 0 h 16"/>
                    <a:gd name="T116" fmla="*/ 17 w 17"/>
                    <a:gd name="T117" fmla="*/ 16 h 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 h="16">
                      <a:moveTo>
                        <a:pt x="8" y="0"/>
                      </a:moveTo>
                      <a:lnTo>
                        <a:pt x="12" y="1"/>
                      </a:lnTo>
                      <a:lnTo>
                        <a:pt x="13" y="1"/>
                      </a:lnTo>
                      <a:lnTo>
                        <a:pt x="17" y="3"/>
                      </a:lnTo>
                      <a:lnTo>
                        <a:pt x="17" y="6"/>
                      </a:lnTo>
                      <a:lnTo>
                        <a:pt x="17" y="10"/>
                      </a:lnTo>
                      <a:lnTo>
                        <a:pt x="17" y="11"/>
                      </a:lnTo>
                      <a:lnTo>
                        <a:pt x="17" y="15"/>
                      </a:lnTo>
                      <a:lnTo>
                        <a:pt x="13" y="16"/>
                      </a:lnTo>
                      <a:lnTo>
                        <a:pt x="12" y="16"/>
                      </a:lnTo>
                      <a:lnTo>
                        <a:pt x="8" y="16"/>
                      </a:lnTo>
                      <a:lnTo>
                        <a:pt x="7" y="16"/>
                      </a:lnTo>
                      <a:lnTo>
                        <a:pt x="5" y="16"/>
                      </a:lnTo>
                      <a:lnTo>
                        <a:pt x="2" y="15"/>
                      </a:lnTo>
                      <a:lnTo>
                        <a:pt x="0" y="11"/>
                      </a:lnTo>
                      <a:lnTo>
                        <a:pt x="0" y="10"/>
                      </a:lnTo>
                      <a:lnTo>
                        <a:pt x="0" y="6"/>
                      </a:lnTo>
                      <a:lnTo>
                        <a:pt x="2" y="3"/>
                      </a:lnTo>
                      <a:lnTo>
                        <a:pt x="5" y="1"/>
                      </a:lnTo>
                      <a:lnTo>
                        <a:pt x="7" y="1"/>
                      </a:lnTo>
                      <a:lnTo>
                        <a:pt x="8" y="0"/>
                      </a:lnTo>
                      <a:close/>
                      <a:moveTo>
                        <a:pt x="8" y="15"/>
                      </a:moveTo>
                      <a:lnTo>
                        <a:pt x="12" y="15"/>
                      </a:lnTo>
                      <a:lnTo>
                        <a:pt x="13" y="11"/>
                      </a:lnTo>
                      <a:lnTo>
                        <a:pt x="13" y="10"/>
                      </a:lnTo>
                      <a:lnTo>
                        <a:pt x="13" y="6"/>
                      </a:lnTo>
                      <a:lnTo>
                        <a:pt x="13" y="3"/>
                      </a:lnTo>
                      <a:lnTo>
                        <a:pt x="12" y="3"/>
                      </a:lnTo>
                      <a:lnTo>
                        <a:pt x="8" y="1"/>
                      </a:lnTo>
                      <a:lnTo>
                        <a:pt x="7" y="1"/>
                      </a:lnTo>
                      <a:lnTo>
                        <a:pt x="7" y="3"/>
                      </a:lnTo>
                      <a:lnTo>
                        <a:pt x="5" y="3"/>
                      </a:lnTo>
                      <a:lnTo>
                        <a:pt x="5" y="6"/>
                      </a:lnTo>
                      <a:lnTo>
                        <a:pt x="5" y="10"/>
                      </a:lnTo>
                      <a:lnTo>
                        <a:pt x="5" y="11"/>
                      </a:lnTo>
                      <a:lnTo>
                        <a:pt x="5" y="15"/>
                      </a:lnTo>
                      <a:lnTo>
                        <a:pt x="7" y="15"/>
                      </a:lnTo>
                      <a:lnTo>
                        <a:pt x="8" y="15"/>
                      </a:lnTo>
                      <a:close/>
                    </a:path>
                  </a:pathLst>
                </a:custGeom>
                <a:solidFill>
                  <a:srgbClr val="262626"/>
                </a:solidFill>
                <a:ln w="9525">
                  <a:noFill/>
                  <a:round/>
                  <a:headEnd/>
                  <a:tailEnd/>
                </a:ln>
              </p:spPr>
              <p:txBody>
                <a:bodyPr/>
                <a:lstStyle/>
                <a:p>
                  <a:endParaRPr lang="en-US"/>
                </a:p>
              </p:txBody>
            </p:sp>
            <p:sp>
              <p:nvSpPr>
                <p:cNvPr id="37650" name="Freeform 1205"/>
                <p:cNvSpPr>
                  <a:spLocks/>
                </p:cNvSpPr>
                <p:nvPr/>
              </p:nvSpPr>
              <p:spPr bwMode="auto">
                <a:xfrm>
                  <a:off x="1630" y="1971"/>
                  <a:ext cx="17" cy="36"/>
                </a:xfrm>
                <a:custGeom>
                  <a:avLst/>
                  <a:gdLst>
                    <a:gd name="T0" fmla="*/ 17 w 17"/>
                    <a:gd name="T1" fmla="*/ 36 h 36"/>
                    <a:gd name="T2" fmla="*/ 10 w 17"/>
                    <a:gd name="T3" fmla="*/ 36 h 36"/>
                    <a:gd name="T4" fmla="*/ 10 w 17"/>
                    <a:gd name="T5" fmla="*/ 8 h 36"/>
                    <a:gd name="T6" fmla="*/ 0 w 17"/>
                    <a:gd name="T7" fmla="*/ 8 h 36"/>
                    <a:gd name="T8" fmla="*/ 0 w 17"/>
                    <a:gd name="T9" fmla="*/ 6 h 36"/>
                    <a:gd name="T10" fmla="*/ 2 w 17"/>
                    <a:gd name="T11" fmla="*/ 6 h 36"/>
                    <a:gd name="T12" fmla="*/ 5 w 17"/>
                    <a:gd name="T13" fmla="*/ 6 h 36"/>
                    <a:gd name="T14" fmla="*/ 9 w 17"/>
                    <a:gd name="T15" fmla="*/ 6 h 36"/>
                    <a:gd name="T16" fmla="*/ 9 w 17"/>
                    <a:gd name="T17" fmla="*/ 5 h 36"/>
                    <a:gd name="T18" fmla="*/ 10 w 17"/>
                    <a:gd name="T19" fmla="*/ 5 h 36"/>
                    <a:gd name="T20" fmla="*/ 10 w 17"/>
                    <a:gd name="T21" fmla="*/ 1 h 36"/>
                    <a:gd name="T22" fmla="*/ 14 w 17"/>
                    <a:gd name="T23" fmla="*/ 0 h 36"/>
                    <a:gd name="T24" fmla="*/ 17 w 17"/>
                    <a:gd name="T25" fmla="*/ 0 h 36"/>
                    <a:gd name="T26" fmla="*/ 17 w 17"/>
                    <a:gd name="T27" fmla="*/ 3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6"/>
                    <a:gd name="T44" fmla="*/ 17 w 17"/>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6">
                      <a:moveTo>
                        <a:pt x="17" y="36"/>
                      </a:moveTo>
                      <a:lnTo>
                        <a:pt x="10" y="36"/>
                      </a:lnTo>
                      <a:lnTo>
                        <a:pt x="10" y="8"/>
                      </a:lnTo>
                      <a:lnTo>
                        <a:pt x="0" y="8"/>
                      </a:lnTo>
                      <a:lnTo>
                        <a:pt x="0" y="6"/>
                      </a:lnTo>
                      <a:lnTo>
                        <a:pt x="2" y="6"/>
                      </a:lnTo>
                      <a:lnTo>
                        <a:pt x="5" y="6"/>
                      </a:lnTo>
                      <a:lnTo>
                        <a:pt x="9" y="6"/>
                      </a:lnTo>
                      <a:lnTo>
                        <a:pt x="9" y="5"/>
                      </a:lnTo>
                      <a:lnTo>
                        <a:pt x="10" y="5"/>
                      </a:lnTo>
                      <a:lnTo>
                        <a:pt x="10" y="1"/>
                      </a:lnTo>
                      <a:lnTo>
                        <a:pt x="14" y="0"/>
                      </a:lnTo>
                      <a:lnTo>
                        <a:pt x="17" y="0"/>
                      </a:lnTo>
                      <a:lnTo>
                        <a:pt x="17" y="36"/>
                      </a:lnTo>
                      <a:close/>
                    </a:path>
                  </a:pathLst>
                </a:custGeom>
                <a:solidFill>
                  <a:srgbClr val="262626"/>
                </a:solidFill>
                <a:ln w="9525">
                  <a:noFill/>
                  <a:round/>
                  <a:headEnd/>
                  <a:tailEnd/>
                </a:ln>
              </p:spPr>
              <p:txBody>
                <a:bodyPr/>
                <a:lstStyle/>
                <a:p>
                  <a:endParaRPr lang="en-US"/>
                </a:p>
              </p:txBody>
            </p:sp>
          </p:grpSp>
        </p:grpSp>
        <p:sp>
          <p:nvSpPr>
            <p:cNvPr id="36874" name="Oval 1206"/>
            <p:cNvSpPr>
              <a:spLocks noChangeArrowheads="1"/>
            </p:cNvSpPr>
            <p:nvPr/>
          </p:nvSpPr>
          <p:spPr bwMode="ltGray">
            <a:xfrm>
              <a:off x="2880" y="3088"/>
              <a:ext cx="141" cy="122"/>
            </a:xfrm>
            <a:prstGeom prst="ellipse">
              <a:avLst/>
            </a:prstGeom>
            <a:solidFill>
              <a:srgbClr val="FF6600"/>
            </a:solidFill>
            <a:ln w="38100">
              <a:solidFill>
                <a:schemeClr val="bg2"/>
              </a:solidFill>
              <a:round/>
              <a:headEnd/>
              <a:tailEnd/>
            </a:ln>
          </p:spPr>
          <p:txBody>
            <a:bodyPr wrap="none" anchor="ctr"/>
            <a:lstStyle/>
            <a:p>
              <a:endParaRPr lang="en-US"/>
            </a:p>
          </p:txBody>
        </p:sp>
        <p:sp>
          <p:nvSpPr>
            <p:cNvPr id="36875" name="Freeform 1207"/>
            <p:cNvSpPr>
              <a:spLocks/>
            </p:cNvSpPr>
            <p:nvPr/>
          </p:nvSpPr>
          <p:spPr bwMode="auto">
            <a:xfrm>
              <a:off x="1056" y="2880"/>
              <a:ext cx="814" cy="283"/>
            </a:xfrm>
            <a:custGeom>
              <a:avLst/>
              <a:gdLst>
                <a:gd name="T0" fmla="*/ 2036 w 2036"/>
                <a:gd name="T1" fmla="*/ 665 h 707"/>
                <a:gd name="T2" fmla="*/ 940 w 2036"/>
                <a:gd name="T3" fmla="*/ 662 h 707"/>
                <a:gd name="T4" fmla="*/ 874 w 2036"/>
                <a:gd name="T5" fmla="*/ 662 h 707"/>
                <a:gd name="T6" fmla="*/ 814 w 2036"/>
                <a:gd name="T7" fmla="*/ 655 h 707"/>
                <a:gd name="T8" fmla="*/ 756 w 2036"/>
                <a:gd name="T9" fmla="*/ 647 h 707"/>
                <a:gd name="T10" fmla="*/ 700 w 2036"/>
                <a:gd name="T11" fmla="*/ 636 h 707"/>
                <a:gd name="T12" fmla="*/ 648 w 2036"/>
                <a:gd name="T13" fmla="*/ 621 h 707"/>
                <a:gd name="T14" fmla="*/ 595 w 2036"/>
                <a:gd name="T15" fmla="*/ 602 h 707"/>
                <a:gd name="T16" fmla="*/ 547 w 2036"/>
                <a:gd name="T17" fmla="*/ 582 h 707"/>
                <a:gd name="T18" fmla="*/ 502 w 2036"/>
                <a:gd name="T19" fmla="*/ 561 h 707"/>
                <a:gd name="T20" fmla="*/ 461 w 2036"/>
                <a:gd name="T21" fmla="*/ 536 h 707"/>
                <a:gd name="T22" fmla="*/ 421 w 2036"/>
                <a:gd name="T23" fmla="*/ 508 h 707"/>
                <a:gd name="T24" fmla="*/ 383 w 2036"/>
                <a:gd name="T25" fmla="*/ 481 h 707"/>
                <a:gd name="T26" fmla="*/ 348 w 2036"/>
                <a:gd name="T27" fmla="*/ 453 h 707"/>
                <a:gd name="T28" fmla="*/ 315 w 2036"/>
                <a:gd name="T29" fmla="*/ 423 h 707"/>
                <a:gd name="T30" fmla="*/ 283 w 2036"/>
                <a:gd name="T31" fmla="*/ 393 h 707"/>
                <a:gd name="T32" fmla="*/ 255 w 2036"/>
                <a:gd name="T33" fmla="*/ 360 h 707"/>
                <a:gd name="T34" fmla="*/ 229 w 2036"/>
                <a:gd name="T35" fmla="*/ 332 h 707"/>
                <a:gd name="T36" fmla="*/ 206 w 2036"/>
                <a:gd name="T37" fmla="*/ 299 h 707"/>
                <a:gd name="T38" fmla="*/ 184 w 2036"/>
                <a:gd name="T39" fmla="*/ 269 h 707"/>
                <a:gd name="T40" fmla="*/ 161 w 2036"/>
                <a:gd name="T41" fmla="*/ 239 h 707"/>
                <a:gd name="T42" fmla="*/ 144 w 2036"/>
                <a:gd name="T43" fmla="*/ 209 h 707"/>
                <a:gd name="T44" fmla="*/ 111 w 2036"/>
                <a:gd name="T45" fmla="*/ 154 h 707"/>
                <a:gd name="T46" fmla="*/ 86 w 2036"/>
                <a:gd name="T47" fmla="*/ 101 h 707"/>
                <a:gd name="T48" fmla="*/ 56 w 2036"/>
                <a:gd name="T49" fmla="*/ 27 h 707"/>
                <a:gd name="T50" fmla="*/ 46 w 2036"/>
                <a:gd name="T51" fmla="*/ 0 h 707"/>
                <a:gd name="T52" fmla="*/ 0 w 2036"/>
                <a:gd name="T53" fmla="*/ 12 h 707"/>
                <a:gd name="T54" fmla="*/ 8 w 2036"/>
                <a:gd name="T55" fmla="*/ 42 h 707"/>
                <a:gd name="T56" fmla="*/ 45 w 2036"/>
                <a:gd name="T57" fmla="*/ 121 h 707"/>
                <a:gd name="T58" fmla="*/ 70 w 2036"/>
                <a:gd name="T59" fmla="*/ 174 h 707"/>
                <a:gd name="T60" fmla="*/ 104 w 2036"/>
                <a:gd name="T61" fmla="*/ 234 h 707"/>
                <a:gd name="T62" fmla="*/ 121 w 2036"/>
                <a:gd name="T63" fmla="*/ 264 h 707"/>
                <a:gd name="T64" fmla="*/ 144 w 2036"/>
                <a:gd name="T65" fmla="*/ 295 h 707"/>
                <a:gd name="T66" fmla="*/ 169 w 2036"/>
                <a:gd name="T67" fmla="*/ 329 h 707"/>
                <a:gd name="T68" fmla="*/ 194 w 2036"/>
                <a:gd name="T69" fmla="*/ 360 h 707"/>
                <a:gd name="T70" fmla="*/ 222 w 2036"/>
                <a:gd name="T71" fmla="*/ 393 h 707"/>
                <a:gd name="T72" fmla="*/ 250 w 2036"/>
                <a:gd name="T73" fmla="*/ 425 h 707"/>
                <a:gd name="T74" fmla="*/ 283 w 2036"/>
                <a:gd name="T75" fmla="*/ 458 h 707"/>
                <a:gd name="T76" fmla="*/ 318 w 2036"/>
                <a:gd name="T77" fmla="*/ 491 h 707"/>
                <a:gd name="T78" fmla="*/ 356 w 2036"/>
                <a:gd name="T79" fmla="*/ 521 h 707"/>
                <a:gd name="T80" fmla="*/ 396 w 2036"/>
                <a:gd name="T81" fmla="*/ 548 h 707"/>
                <a:gd name="T82" fmla="*/ 438 w 2036"/>
                <a:gd name="T83" fmla="*/ 576 h 707"/>
                <a:gd name="T84" fmla="*/ 481 w 2036"/>
                <a:gd name="T85" fmla="*/ 601 h 707"/>
                <a:gd name="T86" fmla="*/ 529 w 2036"/>
                <a:gd name="T87" fmla="*/ 622 h 707"/>
                <a:gd name="T88" fmla="*/ 579 w 2036"/>
                <a:gd name="T89" fmla="*/ 646 h 707"/>
                <a:gd name="T90" fmla="*/ 633 w 2036"/>
                <a:gd name="T91" fmla="*/ 662 h 707"/>
                <a:gd name="T92" fmla="*/ 688 w 2036"/>
                <a:gd name="T93" fmla="*/ 679 h 707"/>
                <a:gd name="T94" fmla="*/ 744 w 2036"/>
                <a:gd name="T95" fmla="*/ 690 h 707"/>
                <a:gd name="T96" fmla="*/ 807 w 2036"/>
                <a:gd name="T97" fmla="*/ 699 h 707"/>
                <a:gd name="T98" fmla="*/ 872 w 2036"/>
                <a:gd name="T99" fmla="*/ 704 h 707"/>
                <a:gd name="T100" fmla="*/ 940 w 2036"/>
                <a:gd name="T101" fmla="*/ 705 h 707"/>
                <a:gd name="T102" fmla="*/ 2031 w 2036"/>
                <a:gd name="T103" fmla="*/ 707 h 707"/>
                <a:gd name="T104" fmla="*/ 2036 w 2036"/>
                <a:gd name="T105" fmla="*/ 665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36"/>
                <a:gd name="T160" fmla="*/ 0 h 707"/>
                <a:gd name="T161" fmla="*/ 2036 w 2036"/>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36" h="707">
                  <a:moveTo>
                    <a:pt x="2036" y="665"/>
                  </a:moveTo>
                  <a:lnTo>
                    <a:pt x="940" y="662"/>
                  </a:lnTo>
                  <a:lnTo>
                    <a:pt x="874" y="662"/>
                  </a:lnTo>
                  <a:lnTo>
                    <a:pt x="814" y="655"/>
                  </a:lnTo>
                  <a:lnTo>
                    <a:pt x="756" y="647"/>
                  </a:lnTo>
                  <a:lnTo>
                    <a:pt x="700" y="636"/>
                  </a:lnTo>
                  <a:lnTo>
                    <a:pt x="648" y="621"/>
                  </a:lnTo>
                  <a:lnTo>
                    <a:pt x="595" y="602"/>
                  </a:lnTo>
                  <a:lnTo>
                    <a:pt x="547" y="582"/>
                  </a:lnTo>
                  <a:lnTo>
                    <a:pt x="502" y="561"/>
                  </a:lnTo>
                  <a:lnTo>
                    <a:pt x="461" y="536"/>
                  </a:lnTo>
                  <a:lnTo>
                    <a:pt x="421" y="508"/>
                  </a:lnTo>
                  <a:lnTo>
                    <a:pt x="383" y="481"/>
                  </a:lnTo>
                  <a:lnTo>
                    <a:pt x="348" y="453"/>
                  </a:lnTo>
                  <a:lnTo>
                    <a:pt x="315" y="423"/>
                  </a:lnTo>
                  <a:lnTo>
                    <a:pt x="283" y="393"/>
                  </a:lnTo>
                  <a:lnTo>
                    <a:pt x="255" y="360"/>
                  </a:lnTo>
                  <a:lnTo>
                    <a:pt x="229" y="332"/>
                  </a:lnTo>
                  <a:lnTo>
                    <a:pt x="206" y="299"/>
                  </a:lnTo>
                  <a:lnTo>
                    <a:pt x="184" y="269"/>
                  </a:lnTo>
                  <a:lnTo>
                    <a:pt x="161" y="239"/>
                  </a:lnTo>
                  <a:lnTo>
                    <a:pt x="144" y="209"/>
                  </a:lnTo>
                  <a:lnTo>
                    <a:pt x="111" y="154"/>
                  </a:lnTo>
                  <a:lnTo>
                    <a:pt x="86" y="101"/>
                  </a:lnTo>
                  <a:lnTo>
                    <a:pt x="56" y="27"/>
                  </a:lnTo>
                  <a:lnTo>
                    <a:pt x="46" y="0"/>
                  </a:lnTo>
                  <a:lnTo>
                    <a:pt x="0" y="12"/>
                  </a:lnTo>
                  <a:lnTo>
                    <a:pt x="8" y="42"/>
                  </a:lnTo>
                  <a:lnTo>
                    <a:pt x="45" y="121"/>
                  </a:lnTo>
                  <a:lnTo>
                    <a:pt x="70" y="174"/>
                  </a:lnTo>
                  <a:lnTo>
                    <a:pt x="104" y="234"/>
                  </a:lnTo>
                  <a:lnTo>
                    <a:pt x="121" y="264"/>
                  </a:lnTo>
                  <a:lnTo>
                    <a:pt x="144" y="295"/>
                  </a:lnTo>
                  <a:lnTo>
                    <a:pt x="169" y="329"/>
                  </a:lnTo>
                  <a:lnTo>
                    <a:pt x="194" y="360"/>
                  </a:lnTo>
                  <a:lnTo>
                    <a:pt x="222" y="393"/>
                  </a:lnTo>
                  <a:lnTo>
                    <a:pt x="250" y="425"/>
                  </a:lnTo>
                  <a:lnTo>
                    <a:pt x="283" y="458"/>
                  </a:lnTo>
                  <a:lnTo>
                    <a:pt x="318" y="491"/>
                  </a:lnTo>
                  <a:lnTo>
                    <a:pt x="356" y="521"/>
                  </a:lnTo>
                  <a:lnTo>
                    <a:pt x="396" y="548"/>
                  </a:lnTo>
                  <a:lnTo>
                    <a:pt x="438" y="576"/>
                  </a:lnTo>
                  <a:lnTo>
                    <a:pt x="481" y="601"/>
                  </a:lnTo>
                  <a:lnTo>
                    <a:pt x="529" y="622"/>
                  </a:lnTo>
                  <a:lnTo>
                    <a:pt x="579" y="646"/>
                  </a:lnTo>
                  <a:lnTo>
                    <a:pt x="633" y="662"/>
                  </a:lnTo>
                  <a:lnTo>
                    <a:pt x="688" y="679"/>
                  </a:lnTo>
                  <a:lnTo>
                    <a:pt x="744" y="690"/>
                  </a:lnTo>
                  <a:lnTo>
                    <a:pt x="807" y="699"/>
                  </a:lnTo>
                  <a:lnTo>
                    <a:pt x="872" y="704"/>
                  </a:lnTo>
                  <a:lnTo>
                    <a:pt x="940" y="705"/>
                  </a:lnTo>
                  <a:lnTo>
                    <a:pt x="2031" y="707"/>
                  </a:lnTo>
                  <a:lnTo>
                    <a:pt x="2036" y="665"/>
                  </a:lnTo>
                  <a:close/>
                </a:path>
              </a:pathLst>
            </a:custGeom>
            <a:solidFill>
              <a:srgbClr val="E5E5E5"/>
            </a:solidFill>
            <a:ln w="9525">
              <a:noFill/>
              <a:round/>
              <a:headEnd/>
              <a:tailEnd/>
            </a:ln>
          </p:spPr>
          <p:txBody>
            <a:bodyPr/>
            <a:lstStyle/>
            <a:p>
              <a:endParaRPr lang="en-US"/>
            </a:p>
          </p:txBody>
        </p:sp>
        <p:sp>
          <p:nvSpPr>
            <p:cNvPr id="36876" name="Line 1208"/>
            <p:cNvSpPr>
              <a:spLocks noChangeShapeType="1"/>
            </p:cNvSpPr>
            <p:nvPr/>
          </p:nvSpPr>
          <p:spPr bwMode="auto">
            <a:xfrm flipH="1" flipV="1">
              <a:off x="1453" y="3137"/>
              <a:ext cx="438" cy="1"/>
            </a:xfrm>
            <a:prstGeom prst="line">
              <a:avLst/>
            </a:prstGeom>
            <a:noFill/>
            <a:ln w="0">
              <a:solidFill>
                <a:srgbClr val="000000"/>
              </a:solidFill>
              <a:round/>
              <a:headEnd/>
              <a:tailEnd/>
            </a:ln>
          </p:spPr>
          <p:txBody>
            <a:bodyPr/>
            <a:lstStyle/>
            <a:p>
              <a:endParaRPr lang="en-US"/>
            </a:p>
          </p:txBody>
        </p:sp>
        <p:sp>
          <p:nvSpPr>
            <p:cNvPr id="36877" name="Freeform 1209"/>
            <p:cNvSpPr>
              <a:spLocks/>
            </p:cNvSpPr>
            <p:nvPr/>
          </p:nvSpPr>
          <p:spPr bwMode="auto">
            <a:xfrm>
              <a:off x="1056" y="2855"/>
              <a:ext cx="358" cy="265"/>
            </a:xfrm>
            <a:custGeom>
              <a:avLst/>
              <a:gdLst>
                <a:gd name="T0" fmla="*/ 894 w 894"/>
                <a:gd name="T1" fmla="*/ 662 h 662"/>
                <a:gd name="T2" fmla="*/ 828 w 894"/>
                <a:gd name="T3" fmla="*/ 662 h 662"/>
                <a:gd name="T4" fmla="*/ 768 w 894"/>
                <a:gd name="T5" fmla="*/ 655 h 662"/>
                <a:gd name="T6" fmla="*/ 710 w 894"/>
                <a:gd name="T7" fmla="*/ 647 h 662"/>
                <a:gd name="T8" fmla="*/ 654 w 894"/>
                <a:gd name="T9" fmla="*/ 636 h 662"/>
                <a:gd name="T10" fmla="*/ 602 w 894"/>
                <a:gd name="T11" fmla="*/ 621 h 662"/>
                <a:gd name="T12" fmla="*/ 549 w 894"/>
                <a:gd name="T13" fmla="*/ 602 h 662"/>
                <a:gd name="T14" fmla="*/ 501 w 894"/>
                <a:gd name="T15" fmla="*/ 582 h 662"/>
                <a:gd name="T16" fmla="*/ 456 w 894"/>
                <a:gd name="T17" fmla="*/ 561 h 662"/>
                <a:gd name="T18" fmla="*/ 415 w 894"/>
                <a:gd name="T19" fmla="*/ 536 h 662"/>
                <a:gd name="T20" fmla="*/ 375 w 894"/>
                <a:gd name="T21" fmla="*/ 508 h 662"/>
                <a:gd name="T22" fmla="*/ 337 w 894"/>
                <a:gd name="T23" fmla="*/ 481 h 662"/>
                <a:gd name="T24" fmla="*/ 302 w 894"/>
                <a:gd name="T25" fmla="*/ 453 h 662"/>
                <a:gd name="T26" fmla="*/ 269 w 894"/>
                <a:gd name="T27" fmla="*/ 423 h 662"/>
                <a:gd name="T28" fmla="*/ 237 w 894"/>
                <a:gd name="T29" fmla="*/ 393 h 662"/>
                <a:gd name="T30" fmla="*/ 209 w 894"/>
                <a:gd name="T31" fmla="*/ 360 h 662"/>
                <a:gd name="T32" fmla="*/ 183 w 894"/>
                <a:gd name="T33" fmla="*/ 332 h 662"/>
                <a:gd name="T34" fmla="*/ 160 w 894"/>
                <a:gd name="T35" fmla="*/ 299 h 662"/>
                <a:gd name="T36" fmla="*/ 138 w 894"/>
                <a:gd name="T37" fmla="*/ 269 h 662"/>
                <a:gd name="T38" fmla="*/ 115 w 894"/>
                <a:gd name="T39" fmla="*/ 239 h 662"/>
                <a:gd name="T40" fmla="*/ 98 w 894"/>
                <a:gd name="T41" fmla="*/ 209 h 662"/>
                <a:gd name="T42" fmla="*/ 65 w 894"/>
                <a:gd name="T43" fmla="*/ 154 h 662"/>
                <a:gd name="T44" fmla="*/ 40 w 894"/>
                <a:gd name="T45" fmla="*/ 101 h 662"/>
                <a:gd name="T46" fmla="*/ 10 w 894"/>
                <a:gd name="T47" fmla="*/ 27 h 662"/>
                <a:gd name="T48" fmla="*/ 0 w 894"/>
                <a:gd name="T49" fmla="*/ 0 h 6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4"/>
                <a:gd name="T76" fmla="*/ 0 h 662"/>
                <a:gd name="T77" fmla="*/ 894 w 894"/>
                <a:gd name="T78" fmla="*/ 662 h 6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4" h="662">
                  <a:moveTo>
                    <a:pt x="894" y="662"/>
                  </a:moveTo>
                  <a:lnTo>
                    <a:pt x="828" y="662"/>
                  </a:lnTo>
                  <a:lnTo>
                    <a:pt x="768" y="655"/>
                  </a:lnTo>
                  <a:lnTo>
                    <a:pt x="710" y="647"/>
                  </a:lnTo>
                  <a:lnTo>
                    <a:pt x="654" y="636"/>
                  </a:lnTo>
                  <a:lnTo>
                    <a:pt x="602" y="621"/>
                  </a:lnTo>
                  <a:lnTo>
                    <a:pt x="549" y="602"/>
                  </a:lnTo>
                  <a:lnTo>
                    <a:pt x="501" y="582"/>
                  </a:lnTo>
                  <a:lnTo>
                    <a:pt x="456" y="561"/>
                  </a:lnTo>
                  <a:lnTo>
                    <a:pt x="415" y="536"/>
                  </a:lnTo>
                  <a:lnTo>
                    <a:pt x="375" y="508"/>
                  </a:lnTo>
                  <a:lnTo>
                    <a:pt x="337" y="481"/>
                  </a:lnTo>
                  <a:lnTo>
                    <a:pt x="302" y="453"/>
                  </a:lnTo>
                  <a:lnTo>
                    <a:pt x="269" y="423"/>
                  </a:lnTo>
                  <a:lnTo>
                    <a:pt x="237" y="393"/>
                  </a:lnTo>
                  <a:lnTo>
                    <a:pt x="209" y="360"/>
                  </a:lnTo>
                  <a:lnTo>
                    <a:pt x="183" y="332"/>
                  </a:lnTo>
                  <a:lnTo>
                    <a:pt x="160" y="299"/>
                  </a:lnTo>
                  <a:lnTo>
                    <a:pt x="138" y="269"/>
                  </a:lnTo>
                  <a:lnTo>
                    <a:pt x="115" y="239"/>
                  </a:lnTo>
                  <a:lnTo>
                    <a:pt x="98" y="209"/>
                  </a:lnTo>
                  <a:lnTo>
                    <a:pt x="65" y="154"/>
                  </a:lnTo>
                  <a:lnTo>
                    <a:pt x="40" y="101"/>
                  </a:lnTo>
                  <a:lnTo>
                    <a:pt x="10" y="27"/>
                  </a:lnTo>
                  <a:lnTo>
                    <a:pt x="0" y="0"/>
                  </a:lnTo>
                </a:path>
              </a:pathLst>
            </a:custGeom>
            <a:noFill/>
            <a:ln w="0">
              <a:solidFill>
                <a:srgbClr val="000000"/>
              </a:solidFill>
              <a:round/>
              <a:headEnd/>
              <a:tailEnd/>
            </a:ln>
          </p:spPr>
          <p:txBody>
            <a:bodyPr/>
            <a:lstStyle/>
            <a:p>
              <a:endParaRPr lang="en-US"/>
            </a:p>
          </p:txBody>
        </p:sp>
        <p:sp>
          <p:nvSpPr>
            <p:cNvPr id="36878" name="Freeform 1210"/>
            <p:cNvSpPr>
              <a:spLocks/>
            </p:cNvSpPr>
            <p:nvPr/>
          </p:nvSpPr>
          <p:spPr bwMode="auto">
            <a:xfrm>
              <a:off x="1104" y="2880"/>
              <a:ext cx="376" cy="277"/>
            </a:xfrm>
            <a:custGeom>
              <a:avLst/>
              <a:gdLst>
                <a:gd name="T0" fmla="*/ 0 w 940"/>
                <a:gd name="T1" fmla="*/ 0 h 693"/>
                <a:gd name="T2" fmla="*/ 8 w 940"/>
                <a:gd name="T3" fmla="*/ 30 h 693"/>
                <a:gd name="T4" fmla="*/ 45 w 940"/>
                <a:gd name="T5" fmla="*/ 109 h 693"/>
                <a:gd name="T6" fmla="*/ 70 w 940"/>
                <a:gd name="T7" fmla="*/ 162 h 693"/>
                <a:gd name="T8" fmla="*/ 104 w 940"/>
                <a:gd name="T9" fmla="*/ 222 h 693"/>
                <a:gd name="T10" fmla="*/ 121 w 940"/>
                <a:gd name="T11" fmla="*/ 252 h 693"/>
                <a:gd name="T12" fmla="*/ 144 w 940"/>
                <a:gd name="T13" fmla="*/ 283 h 693"/>
                <a:gd name="T14" fmla="*/ 169 w 940"/>
                <a:gd name="T15" fmla="*/ 317 h 693"/>
                <a:gd name="T16" fmla="*/ 194 w 940"/>
                <a:gd name="T17" fmla="*/ 348 h 693"/>
                <a:gd name="T18" fmla="*/ 222 w 940"/>
                <a:gd name="T19" fmla="*/ 381 h 693"/>
                <a:gd name="T20" fmla="*/ 250 w 940"/>
                <a:gd name="T21" fmla="*/ 413 h 693"/>
                <a:gd name="T22" fmla="*/ 283 w 940"/>
                <a:gd name="T23" fmla="*/ 446 h 693"/>
                <a:gd name="T24" fmla="*/ 318 w 940"/>
                <a:gd name="T25" fmla="*/ 479 h 693"/>
                <a:gd name="T26" fmla="*/ 356 w 940"/>
                <a:gd name="T27" fmla="*/ 509 h 693"/>
                <a:gd name="T28" fmla="*/ 396 w 940"/>
                <a:gd name="T29" fmla="*/ 536 h 693"/>
                <a:gd name="T30" fmla="*/ 438 w 940"/>
                <a:gd name="T31" fmla="*/ 564 h 693"/>
                <a:gd name="T32" fmla="*/ 481 w 940"/>
                <a:gd name="T33" fmla="*/ 589 h 693"/>
                <a:gd name="T34" fmla="*/ 529 w 940"/>
                <a:gd name="T35" fmla="*/ 610 h 693"/>
                <a:gd name="T36" fmla="*/ 579 w 940"/>
                <a:gd name="T37" fmla="*/ 634 h 693"/>
                <a:gd name="T38" fmla="*/ 633 w 940"/>
                <a:gd name="T39" fmla="*/ 650 h 693"/>
                <a:gd name="T40" fmla="*/ 688 w 940"/>
                <a:gd name="T41" fmla="*/ 667 h 693"/>
                <a:gd name="T42" fmla="*/ 744 w 940"/>
                <a:gd name="T43" fmla="*/ 678 h 693"/>
                <a:gd name="T44" fmla="*/ 807 w 940"/>
                <a:gd name="T45" fmla="*/ 687 h 693"/>
                <a:gd name="T46" fmla="*/ 872 w 940"/>
                <a:gd name="T47" fmla="*/ 692 h 693"/>
                <a:gd name="T48" fmla="*/ 940 w 940"/>
                <a:gd name="T49" fmla="*/ 693 h 6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0"/>
                <a:gd name="T76" fmla="*/ 0 h 693"/>
                <a:gd name="T77" fmla="*/ 940 w 940"/>
                <a:gd name="T78" fmla="*/ 693 h 6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0" h="693">
                  <a:moveTo>
                    <a:pt x="0" y="0"/>
                  </a:moveTo>
                  <a:lnTo>
                    <a:pt x="8" y="30"/>
                  </a:lnTo>
                  <a:lnTo>
                    <a:pt x="45" y="109"/>
                  </a:lnTo>
                  <a:lnTo>
                    <a:pt x="70" y="162"/>
                  </a:lnTo>
                  <a:lnTo>
                    <a:pt x="104" y="222"/>
                  </a:lnTo>
                  <a:lnTo>
                    <a:pt x="121" y="252"/>
                  </a:lnTo>
                  <a:lnTo>
                    <a:pt x="144" y="283"/>
                  </a:lnTo>
                  <a:lnTo>
                    <a:pt x="169" y="317"/>
                  </a:lnTo>
                  <a:lnTo>
                    <a:pt x="194" y="348"/>
                  </a:lnTo>
                  <a:lnTo>
                    <a:pt x="222" y="381"/>
                  </a:lnTo>
                  <a:lnTo>
                    <a:pt x="250" y="413"/>
                  </a:lnTo>
                  <a:lnTo>
                    <a:pt x="283" y="446"/>
                  </a:lnTo>
                  <a:lnTo>
                    <a:pt x="318" y="479"/>
                  </a:lnTo>
                  <a:lnTo>
                    <a:pt x="356" y="509"/>
                  </a:lnTo>
                  <a:lnTo>
                    <a:pt x="396" y="536"/>
                  </a:lnTo>
                  <a:lnTo>
                    <a:pt x="438" y="564"/>
                  </a:lnTo>
                  <a:lnTo>
                    <a:pt x="481" y="589"/>
                  </a:lnTo>
                  <a:lnTo>
                    <a:pt x="529" y="610"/>
                  </a:lnTo>
                  <a:lnTo>
                    <a:pt x="579" y="634"/>
                  </a:lnTo>
                  <a:lnTo>
                    <a:pt x="633" y="650"/>
                  </a:lnTo>
                  <a:lnTo>
                    <a:pt x="688" y="667"/>
                  </a:lnTo>
                  <a:lnTo>
                    <a:pt x="744" y="678"/>
                  </a:lnTo>
                  <a:lnTo>
                    <a:pt x="807" y="687"/>
                  </a:lnTo>
                  <a:lnTo>
                    <a:pt x="872" y="692"/>
                  </a:lnTo>
                  <a:lnTo>
                    <a:pt x="940" y="693"/>
                  </a:lnTo>
                </a:path>
              </a:pathLst>
            </a:custGeom>
            <a:noFill/>
            <a:ln w="0">
              <a:solidFill>
                <a:srgbClr val="000000"/>
              </a:solidFill>
              <a:round/>
              <a:headEnd/>
              <a:tailEnd/>
            </a:ln>
          </p:spPr>
          <p:txBody>
            <a:bodyPr/>
            <a:lstStyle/>
            <a:p>
              <a:endParaRPr lang="en-US"/>
            </a:p>
          </p:txBody>
        </p:sp>
        <p:sp>
          <p:nvSpPr>
            <p:cNvPr id="36879" name="Line 1211"/>
            <p:cNvSpPr>
              <a:spLocks noChangeShapeType="1"/>
            </p:cNvSpPr>
            <p:nvPr/>
          </p:nvSpPr>
          <p:spPr bwMode="auto">
            <a:xfrm>
              <a:off x="1453" y="3180"/>
              <a:ext cx="436" cy="1"/>
            </a:xfrm>
            <a:prstGeom prst="line">
              <a:avLst/>
            </a:prstGeom>
            <a:noFill/>
            <a:ln w="0">
              <a:solidFill>
                <a:srgbClr val="000000"/>
              </a:solidFill>
              <a:round/>
              <a:headEnd/>
              <a:tailEnd/>
            </a:ln>
          </p:spPr>
          <p:txBody>
            <a:bodyPr/>
            <a:lstStyle/>
            <a:p>
              <a:endParaRPr lang="en-US"/>
            </a:p>
          </p:txBody>
        </p:sp>
        <p:sp>
          <p:nvSpPr>
            <p:cNvPr id="36880" name="Freeform 1212"/>
            <p:cNvSpPr>
              <a:spLocks/>
            </p:cNvSpPr>
            <p:nvPr/>
          </p:nvSpPr>
          <p:spPr bwMode="auto">
            <a:xfrm>
              <a:off x="1440" y="3154"/>
              <a:ext cx="438" cy="6"/>
            </a:xfrm>
            <a:custGeom>
              <a:avLst/>
              <a:gdLst>
                <a:gd name="T0" fmla="*/ 0 w 1096"/>
                <a:gd name="T1" fmla="*/ 6 h 16"/>
                <a:gd name="T2" fmla="*/ 0 w 1096"/>
                <a:gd name="T3" fmla="*/ 13 h 16"/>
                <a:gd name="T4" fmla="*/ 1096 w 1096"/>
                <a:gd name="T5" fmla="*/ 16 h 16"/>
                <a:gd name="T6" fmla="*/ 1096 w 1096"/>
                <a:gd name="T7" fmla="*/ 1 h 16"/>
                <a:gd name="T8" fmla="*/ 0 w 1096"/>
                <a:gd name="T9" fmla="*/ 0 h 16"/>
                <a:gd name="T10" fmla="*/ 0 w 1096"/>
                <a:gd name="T11" fmla="*/ 6 h 16"/>
                <a:gd name="T12" fmla="*/ 0 60000 65536"/>
                <a:gd name="T13" fmla="*/ 0 60000 65536"/>
                <a:gd name="T14" fmla="*/ 0 60000 65536"/>
                <a:gd name="T15" fmla="*/ 0 60000 65536"/>
                <a:gd name="T16" fmla="*/ 0 60000 65536"/>
                <a:gd name="T17" fmla="*/ 0 60000 65536"/>
                <a:gd name="T18" fmla="*/ 0 w 1096"/>
                <a:gd name="T19" fmla="*/ 0 h 16"/>
                <a:gd name="T20" fmla="*/ 1096 w 109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096" h="16">
                  <a:moveTo>
                    <a:pt x="0" y="6"/>
                  </a:moveTo>
                  <a:lnTo>
                    <a:pt x="0" y="13"/>
                  </a:lnTo>
                  <a:lnTo>
                    <a:pt x="1096" y="16"/>
                  </a:lnTo>
                  <a:lnTo>
                    <a:pt x="1096" y="1"/>
                  </a:lnTo>
                  <a:lnTo>
                    <a:pt x="0" y="0"/>
                  </a:lnTo>
                  <a:lnTo>
                    <a:pt x="0" y="6"/>
                  </a:lnTo>
                  <a:close/>
                </a:path>
              </a:pathLst>
            </a:custGeom>
            <a:solidFill>
              <a:srgbClr val="727272"/>
            </a:solidFill>
            <a:ln w="9525">
              <a:noFill/>
              <a:round/>
              <a:headEnd/>
              <a:tailEnd/>
            </a:ln>
          </p:spPr>
          <p:txBody>
            <a:bodyPr/>
            <a:lstStyle/>
            <a:p>
              <a:endParaRPr lang="en-US"/>
            </a:p>
          </p:txBody>
        </p:sp>
        <p:sp>
          <p:nvSpPr>
            <p:cNvPr id="36881" name="Freeform 1213"/>
            <p:cNvSpPr>
              <a:spLocks/>
            </p:cNvSpPr>
            <p:nvPr/>
          </p:nvSpPr>
          <p:spPr bwMode="auto">
            <a:xfrm>
              <a:off x="1056" y="2880"/>
              <a:ext cx="364" cy="276"/>
            </a:xfrm>
            <a:custGeom>
              <a:avLst/>
              <a:gdLst>
                <a:gd name="T0" fmla="*/ 0 w 910"/>
                <a:gd name="T1" fmla="*/ 5 h 690"/>
                <a:gd name="T2" fmla="*/ 9 w 910"/>
                <a:gd name="T3" fmla="*/ 35 h 690"/>
                <a:gd name="T4" fmla="*/ 43 w 910"/>
                <a:gd name="T5" fmla="*/ 111 h 690"/>
                <a:gd name="T6" fmla="*/ 68 w 910"/>
                <a:gd name="T7" fmla="*/ 164 h 690"/>
                <a:gd name="T8" fmla="*/ 102 w 910"/>
                <a:gd name="T9" fmla="*/ 222 h 690"/>
                <a:gd name="T10" fmla="*/ 119 w 910"/>
                <a:gd name="T11" fmla="*/ 252 h 690"/>
                <a:gd name="T12" fmla="*/ 142 w 910"/>
                <a:gd name="T13" fmla="*/ 285 h 690"/>
                <a:gd name="T14" fmla="*/ 165 w 910"/>
                <a:gd name="T15" fmla="*/ 317 h 690"/>
                <a:gd name="T16" fmla="*/ 189 w 910"/>
                <a:gd name="T17" fmla="*/ 347 h 690"/>
                <a:gd name="T18" fmla="*/ 217 w 910"/>
                <a:gd name="T19" fmla="*/ 378 h 690"/>
                <a:gd name="T20" fmla="*/ 247 w 910"/>
                <a:gd name="T21" fmla="*/ 411 h 690"/>
                <a:gd name="T22" fmla="*/ 276 w 910"/>
                <a:gd name="T23" fmla="*/ 443 h 690"/>
                <a:gd name="T24" fmla="*/ 311 w 910"/>
                <a:gd name="T25" fmla="*/ 474 h 690"/>
                <a:gd name="T26" fmla="*/ 346 w 910"/>
                <a:gd name="T27" fmla="*/ 504 h 690"/>
                <a:gd name="T28" fmla="*/ 386 w 910"/>
                <a:gd name="T29" fmla="*/ 531 h 690"/>
                <a:gd name="T30" fmla="*/ 426 w 910"/>
                <a:gd name="T31" fmla="*/ 559 h 690"/>
                <a:gd name="T32" fmla="*/ 472 w 910"/>
                <a:gd name="T33" fmla="*/ 584 h 690"/>
                <a:gd name="T34" fmla="*/ 517 w 910"/>
                <a:gd name="T35" fmla="*/ 605 h 690"/>
                <a:gd name="T36" fmla="*/ 563 w 910"/>
                <a:gd name="T37" fmla="*/ 629 h 690"/>
                <a:gd name="T38" fmla="*/ 616 w 910"/>
                <a:gd name="T39" fmla="*/ 645 h 690"/>
                <a:gd name="T40" fmla="*/ 668 w 910"/>
                <a:gd name="T41" fmla="*/ 660 h 690"/>
                <a:gd name="T42" fmla="*/ 726 w 910"/>
                <a:gd name="T43" fmla="*/ 677 h 690"/>
                <a:gd name="T44" fmla="*/ 784 w 910"/>
                <a:gd name="T45" fmla="*/ 683 h 690"/>
                <a:gd name="T46" fmla="*/ 845 w 910"/>
                <a:gd name="T47" fmla="*/ 690 h 690"/>
                <a:gd name="T48" fmla="*/ 910 w 910"/>
                <a:gd name="T49" fmla="*/ 690 h 690"/>
                <a:gd name="T50" fmla="*/ 910 w 910"/>
                <a:gd name="T51" fmla="*/ 677 h 690"/>
                <a:gd name="T52" fmla="*/ 849 w 910"/>
                <a:gd name="T53" fmla="*/ 673 h 690"/>
                <a:gd name="T54" fmla="*/ 785 w 910"/>
                <a:gd name="T55" fmla="*/ 668 h 690"/>
                <a:gd name="T56" fmla="*/ 727 w 910"/>
                <a:gd name="T57" fmla="*/ 658 h 690"/>
                <a:gd name="T58" fmla="*/ 673 w 910"/>
                <a:gd name="T59" fmla="*/ 645 h 690"/>
                <a:gd name="T60" fmla="*/ 621 w 910"/>
                <a:gd name="T61" fmla="*/ 632 h 690"/>
                <a:gd name="T62" fmla="*/ 570 w 910"/>
                <a:gd name="T63" fmla="*/ 614 h 690"/>
                <a:gd name="T64" fmla="*/ 524 w 910"/>
                <a:gd name="T65" fmla="*/ 594 h 690"/>
                <a:gd name="T66" fmla="*/ 477 w 910"/>
                <a:gd name="T67" fmla="*/ 571 h 690"/>
                <a:gd name="T68" fmla="*/ 434 w 910"/>
                <a:gd name="T69" fmla="*/ 546 h 690"/>
                <a:gd name="T70" fmla="*/ 394 w 910"/>
                <a:gd name="T71" fmla="*/ 519 h 690"/>
                <a:gd name="T72" fmla="*/ 356 w 910"/>
                <a:gd name="T73" fmla="*/ 491 h 690"/>
                <a:gd name="T74" fmla="*/ 321 w 910"/>
                <a:gd name="T75" fmla="*/ 461 h 690"/>
                <a:gd name="T76" fmla="*/ 290 w 910"/>
                <a:gd name="T77" fmla="*/ 431 h 690"/>
                <a:gd name="T78" fmla="*/ 257 w 910"/>
                <a:gd name="T79" fmla="*/ 401 h 690"/>
                <a:gd name="T80" fmla="*/ 230 w 910"/>
                <a:gd name="T81" fmla="*/ 370 h 690"/>
                <a:gd name="T82" fmla="*/ 202 w 910"/>
                <a:gd name="T83" fmla="*/ 338 h 690"/>
                <a:gd name="T84" fmla="*/ 177 w 910"/>
                <a:gd name="T85" fmla="*/ 307 h 690"/>
                <a:gd name="T86" fmla="*/ 154 w 910"/>
                <a:gd name="T87" fmla="*/ 274 h 690"/>
                <a:gd name="T88" fmla="*/ 134 w 910"/>
                <a:gd name="T89" fmla="*/ 244 h 690"/>
                <a:gd name="T90" fmla="*/ 114 w 910"/>
                <a:gd name="T91" fmla="*/ 214 h 690"/>
                <a:gd name="T92" fmla="*/ 82 w 910"/>
                <a:gd name="T93" fmla="*/ 156 h 690"/>
                <a:gd name="T94" fmla="*/ 56 w 910"/>
                <a:gd name="T95" fmla="*/ 104 h 690"/>
                <a:gd name="T96" fmla="*/ 24 w 910"/>
                <a:gd name="T97" fmla="*/ 30 h 690"/>
                <a:gd name="T98" fmla="*/ 14 w 910"/>
                <a:gd name="T99" fmla="*/ 0 h 690"/>
                <a:gd name="T100" fmla="*/ 0 w 910"/>
                <a:gd name="T101" fmla="*/ 5 h 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0"/>
                <a:gd name="T154" fmla="*/ 0 h 690"/>
                <a:gd name="T155" fmla="*/ 910 w 910"/>
                <a:gd name="T156" fmla="*/ 690 h 6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0" h="690">
                  <a:moveTo>
                    <a:pt x="0" y="5"/>
                  </a:moveTo>
                  <a:lnTo>
                    <a:pt x="9" y="35"/>
                  </a:lnTo>
                  <a:lnTo>
                    <a:pt x="43" y="111"/>
                  </a:lnTo>
                  <a:lnTo>
                    <a:pt x="68" y="164"/>
                  </a:lnTo>
                  <a:lnTo>
                    <a:pt x="102" y="222"/>
                  </a:lnTo>
                  <a:lnTo>
                    <a:pt x="119" y="252"/>
                  </a:lnTo>
                  <a:lnTo>
                    <a:pt x="142" y="285"/>
                  </a:lnTo>
                  <a:lnTo>
                    <a:pt x="165" y="317"/>
                  </a:lnTo>
                  <a:lnTo>
                    <a:pt x="189" y="347"/>
                  </a:lnTo>
                  <a:lnTo>
                    <a:pt x="217" y="378"/>
                  </a:lnTo>
                  <a:lnTo>
                    <a:pt x="247" y="411"/>
                  </a:lnTo>
                  <a:lnTo>
                    <a:pt x="276" y="443"/>
                  </a:lnTo>
                  <a:lnTo>
                    <a:pt x="311" y="474"/>
                  </a:lnTo>
                  <a:lnTo>
                    <a:pt x="346" y="504"/>
                  </a:lnTo>
                  <a:lnTo>
                    <a:pt x="386" y="531"/>
                  </a:lnTo>
                  <a:lnTo>
                    <a:pt x="426" y="559"/>
                  </a:lnTo>
                  <a:lnTo>
                    <a:pt x="472" y="584"/>
                  </a:lnTo>
                  <a:lnTo>
                    <a:pt x="517" y="605"/>
                  </a:lnTo>
                  <a:lnTo>
                    <a:pt x="563" y="629"/>
                  </a:lnTo>
                  <a:lnTo>
                    <a:pt x="616" y="645"/>
                  </a:lnTo>
                  <a:lnTo>
                    <a:pt x="668" y="660"/>
                  </a:lnTo>
                  <a:lnTo>
                    <a:pt x="726" y="677"/>
                  </a:lnTo>
                  <a:lnTo>
                    <a:pt x="784" y="683"/>
                  </a:lnTo>
                  <a:lnTo>
                    <a:pt x="845" y="690"/>
                  </a:lnTo>
                  <a:lnTo>
                    <a:pt x="910" y="690"/>
                  </a:lnTo>
                  <a:lnTo>
                    <a:pt x="910" y="677"/>
                  </a:lnTo>
                  <a:lnTo>
                    <a:pt x="849" y="673"/>
                  </a:lnTo>
                  <a:lnTo>
                    <a:pt x="785" y="668"/>
                  </a:lnTo>
                  <a:lnTo>
                    <a:pt x="727" y="658"/>
                  </a:lnTo>
                  <a:lnTo>
                    <a:pt x="673" y="645"/>
                  </a:lnTo>
                  <a:lnTo>
                    <a:pt x="621" y="632"/>
                  </a:lnTo>
                  <a:lnTo>
                    <a:pt x="570" y="614"/>
                  </a:lnTo>
                  <a:lnTo>
                    <a:pt x="524" y="594"/>
                  </a:lnTo>
                  <a:lnTo>
                    <a:pt x="477" y="571"/>
                  </a:lnTo>
                  <a:lnTo>
                    <a:pt x="434" y="546"/>
                  </a:lnTo>
                  <a:lnTo>
                    <a:pt x="394" y="519"/>
                  </a:lnTo>
                  <a:lnTo>
                    <a:pt x="356" y="491"/>
                  </a:lnTo>
                  <a:lnTo>
                    <a:pt x="321" y="461"/>
                  </a:lnTo>
                  <a:lnTo>
                    <a:pt x="290" y="431"/>
                  </a:lnTo>
                  <a:lnTo>
                    <a:pt x="257" y="401"/>
                  </a:lnTo>
                  <a:lnTo>
                    <a:pt x="230" y="370"/>
                  </a:lnTo>
                  <a:lnTo>
                    <a:pt x="202" y="338"/>
                  </a:lnTo>
                  <a:lnTo>
                    <a:pt x="177" y="307"/>
                  </a:lnTo>
                  <a:lnTo>
                    <a:pt x="154" y="274"/>
                  </a:lnTo>
                  <a:lnTo>
                    <a:pt x="134" y="244"/>
                  </a:lnTo>
                  <a:lnTo>
                    <a:pt x="114" y="214"/>
                  </a:lnTo>
                  <a:lnTo>
                    <a:pt x="82" y="156"/>
                  </a:lnTo>
                  <a:lnTo>
                    <a:pt x="56" y="104"/>
                  </a:lnTo>
                  <a:lnTo>
                    <a:pt x="24" y="30"/>
                  </a:lnTo>
                  <a:lnTo>
                    <a:pt x="14" y="0"/>
                  </a:lnTo>
                  <a:lnTo>
                    <a:pt x="0" y="5"/>
                  </a:lnTo>
                  <a:close/>
                </a:path>
              </a:pathLst>
            </a:custGeom>
            <a:solidFill>
              <a:srgbClr val="727272"/>
            </a:solidFill>
            <a:ln w="9525">
              <a:noFill/>
              <a:round/>
              <a:headEnd/>
              <a:tailEnd/>
            </a:ln>
          </p:spPr>
          <p:txBody>
            <a:bodyPr/>
            <a:lstStyle/>
            <a:p>
              <a:endParaRPr lang="en-US"/>
            </a:p>
          </p:txBody>
        </p:sp>
        <p:sp>
          <p:nvSpPr>
            <p:cNvPr id="36882" name="Freeform 1214"/>
            <p:cNvSpPr>
              <a:spLocks/>
            </p:cNvSpPr>
            <p:nvPr/>
          </p:nvSpPr>
          <p:spPr bwMode="auto">
            <a:xfrm>
              <a:off x="1786" y="3138"/>
              <a:ext cx="843" cy="21"/>
            </a:xfrm>
            <a:custGeom>
              <a:avLst/>
              <a:gdLst>
                <a:gd name="T0" fmla="*/ 0 w 2107"/>
                <a:gd name="T1" fmla="*/ 3 h 53"/>
                <a:gd name="T2" fmla="*/ 1779 w 2107"/>
                <a:gd name="T3" fmla="*/ 6 h 53"/>
                <a:gd name="T4" fmla="*/ 2071 w 2107"/>
                <a:gd name="T5" fmla="*/ 3 h 53"/>
                <a:gd name="T6" fmla="*/ 2076 w 2107"/>
                <a:gd name="T7" fmla="*/ 3 h 53"/>
                <a:gd name="T8" fmla="*/ 2082 w 2107"/>
                <a:gd name="T9" fmla="*/ 0 h 53"/>
                <a:gd name="T10" fmla="*/ 2087 w 2107"/>
                <a:gd name="T11" fmla="*/ 3 h 53"/>
                <a:gd name="T12" fmla="*/ 2090 w 2107"/>
                <a:gd name="T13" fmla="*/ 3 h 53"/>
                <a:gd name="T14" fmla="*/ 2094 w 2107"/>
                <a:gd name="T15" fmla="*/ 6 h 53"/>
                <a:gd name="T16" fmla="*/ 2099 w 2107"/>
                <a:gd name="T17" fmla="*/ 8 h 53"/>
                <a:gd name="T18" fmla="*/ 2102 w 2107"/>
                <a:gd name="T19" fmla="*/ 9 h 53"/>
                <a:gd name="T20" fmla="*/ 2104 w 2107"/>
                <a:gd name="T21" fmla="*/ 14 h 53"/>
                <a:gd name="T22" fmla="*/ 2107 w 2107"/>
                <a:gd name="T23" fmla="*/ 19 h 53"/>
                <a:gd name="T24" fmla="*/ 2107 w 2107"/>
                <a:gd name="T25" fmla="*/ 26 h 53"/>
                <a:gd name="T26" fmla="*/ 2107 w 2107"/>
                <a:gd name="T27" fmla="*/ 29 h 53"/>
                <a:gd name="T28" fmla="*/ 2107 w 2107"/>
                <a:gd name="T29" fmla="*/ 38 h 53"/>
                <a:gd name="T30" fmla="*/ 2104 w 2107"/>
                <a:gd name="T31" fmla="*/ 43 h 53"/>
                <a:gd name="T32" fmla="*/ 2102 w 2107"/>
                <a:gd name="T33" fmla="*/ 46 h 53"/>
                <a:gd name="T34" fmla="*/ 2095 w 2107"/>
                <a:gd name="T35" fmla="*/ 51 h 53"/>
                <a:gd name="T36" fmla="*/ 2094 w 2107"/>
                <a:gd name="T37" fmla="*/ 53 h 53"/>
                <a:gd name="T38" fmla="*/ 0 w 2107"/>
                <a:gd name="T39" fmla="*/ 53 h 53"/>
                <a:gd name="T40" fmla="*/ 0 w 2107"/>
                <a:gd name="T41" fmla="*/ 3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07"/>
                <a:gd name="T64" fmla="*/ 0 h 53"/>
                <a:gd name="T65" fmla="*/ 2107 w 2107"/>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07" h="53">
                  <a:moveTo>
                    <a:pt x="0" y="3"/>
                  </a:moveTo>
                  <a:lnTo>
                    <a:pt x="1779" y="6"/>
                  </a:lnTo>
                  <a:lnTo>
                    <a:pt x="2071" y="3"/>
                  </a:lnTo>
                  <a:lnTo>
                    <a:pt x="2076" y="3"/>
                  </a:lnTo>
                  <a:lnTo>
                    <a:pt x="2082" y="0"/>
                  </a:lnTo>
                  <a:lnTo>
                    <a:pt x="2087" y="3"/>
                  </a:lnTo>
                  <a:lnTo>
                    <a:pt x="2090" y="3"/>
                  </a:lnTo>
                  <a:lnTo>
                    <a:pt x="2094" y="6"/>
                  </a:lnTo>
                  <a:lnTo>
                    <a:pt x="2099" y="8"/>
                  </a:lnTo>
                  <a:lnTo>
                    <a:pt x="2102" y="9"/>
                  </a:lnTo>
                  <a:lnTo>
                    <a:pt x="2104" y="14"/>
                  </a:lnTo>
                  <a:lnTo>
                    <a:pt x="2107" y="19"/>
                  </a:lnTo>
                  <a:lnTo>
                    <a:pt x="2107" y="26"/>
                  </a:lnTo>
                  <a:lnTo>
                    <a:pt x="2107" y="29"/>
                  </a:lnTo>
                  <a:lnTo>
                    <a:pt x="2107" y="38"/>
                  </a:lnTo>
                  <a:lnTo>
                    <a:pt x="2104" y="43"/>
                  </a:lnTo>
                  <a:lnTo>
                    <a:pt x="2102" y="46"/>
                  </a:lnTo>
                  <a:lnTo>
                    <a:pt x="2095" y="51"/>
                  </a:lnTo>
                  <a:lnTo>
                    <a:pt x="2094" y="53"/>
                  </a:lnTo>
                  <a:lnTo>
                    <a:pt x="0" y="53"/>
                  </a:lnTo>
                  <a:lnTo>
                    <a:pt x="0" y="3"/>
                  </a:lnTo>
                  <a:close/>
                </a:path>
              </a:pathLst>
            </a:custGeom>
            <a:solidFill>
              <a:srgbClr val="E5E5E5"/>
            </a:solidFill>
            <a:ln w="9525">
              <a:noFill/>
              <a:round/>
              <a:headEnd/>
              <a:tailEnd/>
            </a:ln>
          </p:spPr>
          <p:txBody>
            <a:bodyPr/>
            <a:lstStyle/>
            <a:p>
              <a:endParaRPr lang="en-US"/>
            </a:p>
          </p:txBody>
        </p:sp>
        <p:sp>
          <p:nvSpPr>
            <p:cNvPr id="36883" name="Freeform 1215"/>
            <p:cNvSpPr>
              <a:spLocks/>
            </p:cNvSpPr>
            <p:nvPr/>
          </p:nvSpPr>
          <p:spPr bwMode="auto">
            <a:xfrm>
              <a:off x="1786" y="3141"/>
              <a:ext cx="828" cy="1"/>
            </a:xfrm>
            <a:custGeom>
              <a:avLst/>
              <a:gdLst>
                <a:gd name="T0" fmla="*/ 0 w 2071"/>
                <a:gd name="T1" fmla="*/ 0 h 3"/>
                <a:gd name="T2" fmla="*/ 1779 w 2071"/>
                <a:gd name="T3" fmla="*/ 3 h 3"/>
                <a:gd name="T4" fmla="*/ 2071 w 2071"/>
                <a:gd name="T5" fmla="*/ 0 h 3"/>
                <a:gd name="T6" fmla="*/ 0 60000 65536"/>
                <a:gd name="T7" fmla="*/ 0 60000 65536"/>
                <a:gd name="T8" fmla="*/ 0 60000 65536"/>
                <a:gd name="T9" fmla="*/ 0 w 2071"/>
                <a:gd name="T10" fmla="*/ 0 h 3"/>
                <a:gd name="T11" fmla="*/ 2071 w 2071"/>
                <a:gd name="T12" fmla="*/ 3 h 3"/>
              </a:gdLst>
              <a:ahLst/>
              <a:cxnLst>
                <a:cxn ang="T6">
                  <a:pos x="T0" y="T1"/>
                </a:cxn>
                <a:cxn ang="T7">
                  <a:pos x="T2" y="T3"/>
                </a:cxn>
                <a:cxn ang="T8">
                  <a:pos x="T4" y="T5"/>
                </a:cxn>
              </a:cxnLst>
              <a:rect l="T9" t="T10" r="T11" b="T12"/>
              <a:pathLst>
                <a:path w="2071" h="3">
                  <a:moveTo>
                    <a:pt x="0" y="0"/>
                  </a:moveTo>
                  <a:lnTo>
                    <a:pt x="1779" y="3"/>
                  </a:lnTo>
                  <a:lnTo>
                    <a:pt x="2071" y="0"/>
                  </a:lnTo>
                </a:path>
              </a:pathLst>
            </a:custGeom>
            <a:noFill/>
            <a:ln w="0">
              <a:solidFill>
                <a:srgbClr val="000000"/>
              </a:solidFill>
              <a:round/>
              <a:headEnd/>
              <a:tailEnd/>
            </a:ln>
          </p:spPr>
          <p:txBody>
            <a:bodyPr/>
            <a:lstStyle/>
            <a:p>
              <a:endParaRPr lang="en-US"/>
            </a:p>
          </p:txBody>
        </p:sp>
        <p:sp>
          <p:nvSpPr>
            <p:cNvPr id="36884" name="Line 1216"/>
            <p:cNvSpPr>
              <a:spLocks noChangeShapeType="1"/>
            </p:cNvSpPr>
            <p:nvPr/>
          </p:nvSpPr>
          <p:spPr bwMode="auto">
            <a:xfrm flipH="1">
              <a:off x="1786" y="3149"/>
              <a:ext cx="838" cy="1"/>
            </a:xfrm>
            <a:prstGeom prst="line">
              <a:avLst/>
            </a:prstGeom>
            <a:noFill/>
            <a:ln w="0">
              <a:solidFill>
                <a:srgbClr val="000000"/>
              </a:solidFill>
              <a:round/>
              <a:headEnd/>
              <a:tailEnd/>
            </a:ln>
          </p:spPr>
          <p:txBody>
            <a:bodyPr/>
            <a:lstStyle/>
            <a:p>
              <a:endParaRPr lang="en-US"/>
            </a:p>
          </p:txBody>
        </p:sp>
        <p:sp>
          <p:nvSpPr>
            <p:cNvPr id="36885" name="Freeform 1217"/>
            <p:cNvSpPr>
              <a:spLocks/>
            </p:cNvSpPr>
            <p:nvPr/>
          </p:nvSpPr>
          <p:spPr bwMode="auto">
            <a:xfrm>
              <a:off x="1772" y="3157"/>
              <a:ext cx="3" cy="6"/>
            </a:xfrm>
            <a:custGeom>
              <a:avLst/>
              <a:gdLst>
                <a:gd name="T0" fmla="*/ 7 w 7"/>
                <a:gd name="T1" fmla="*/ 0 h 15"/>
                <a:gd name="T2" fmla="*/ 4 w 7"/>
                <a:gd name="T3" fmla="*/ 0 h 15"/>
                <a:gd name="T4" fmla="*/ 2 w 7"/>
                <a:gd name="T5" fmla="*/ 4 h 15"/>
                <a:gd name="T6" fmla="*/ 0 w 7"/>
                <a:gd name="T7" fmla="*/ 7 h 15"/>
                <a:gd name="T8" fmla="*/ 0 w 7"/>
                <a:gd name="T9" fmla="*/ 9 h 15"/>
                <a:gd name="T10" fmla="*/ 0 w 7"/>
                <a:gd name="T11" fmla="*/ 10 h 15"/>
                <a:gd name="T12" fmla="*/ 2 w 7"/>
                <a:gd name="T13" fmla="*/ 14 h 15"/>
                <a:gd name="T14" fmla="*/ 4 w 7"/>
                <a:gd name="T15" fmla="*/ 15 h 15"/>
                <a:gd name="T16" fmla="*/ 7 w 7"/>
                <a:gd name="T17" fmla="*/ 15 h 15"/>
                <a:gd name="T18" fmla="*/ 7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7" y="0"/>
                  </a:moveTo>
                  <a:lnTo>
                    <a:pt x="4" y="0"/>
                  </a:lnTo>
                  <a:lnTo>
                    <a:pt x="2" y="4"/>
                  </a:lnTo>
                  <a:lnTo>
                    <a:pt x="0" y="7"/>
                  </a:lnTo>
                  <a:lnTo>
                    <a:pt x="0" y="9"/>
                  </a:lnTo>
                  <a:lnTo>
                    <a:pt x="0" y="10"/>
                  </a:lnTo>
                  <a:lnTo>
                    <a:pt x="2" y="14"/>
                  </a:lnTo>
                  <a:lnTo>
                    <a:pt x="4" y="15"/>
                  </a:lnTo>
                  <a:lnTo>
                    <a:pt x="7" y="15"/>
                  </a:lnTo>
                  <a:lnTo>
                    <a:pt x="7" y="0"/>
                  </a:lnTo>
                  <a:close/>
                </a:path>
              </a:pathLst>
            </a:custGeom>
            <a:solidFill>
              <a:srgbClr val="727272"/>
            </a:solidFill>
            <a:ln w="9525">
              <a:noFill/>
              <a:round/>
              <a:headEnd/>
              <a:tailEnd/>
            </a:ln>
          </p:spPr>
          <p:txBody>
            <a:bodyPr/>
            <a:lstStyle/>
            <a:p>
              <a:endParaRPr lang="en-US"/>
            </a:p>
          </p:txBody>
        </p:sp>
        <p:sp>
          <p:nvSpPr>
            <p:cNvPr id="36886" name="Rectangle 1218"/>
            <p:cNvSpPr>
              <a:spLocks noChangeArrowheads="1"/>
            </p:cNvSpPr>
            <p:nvPr/>
          </p:nvSpPr>
          <p:spPr bwMode="auto">
            <a:xfrm>
              <a:off x="1779" y="3157"/>
              <a:ext cx="720" cy="6"/>
            </a:xfrm>
            <a:prstGeom prst="rect">
              <a:avLst/>
            </a:prstGeom>
            <a:solidFill>
              <a:srgbClr val="727272"/>
            </a:solidFill>
            <a:ln w="9525">
              <a:noFill/>
              <a:miter lim="800000"/>
              <a:headEnd/>
              <a:tailEnd/>
            </a:ln>
          </p:spPr>
          <p:txBody>
            <a:bodyPr/>
            <a:lstStyle/>
            <a:p>
              <a:endParaRPr lang="en-US"/>
            </a:p>
          </p:txBody>
        </p:sp>
        <p:sp>
          <p:nvSpPr>
            <p:cNvPr id="36887" name="Freeform 1219"/>
            <p:cNvSpPr>
              <a:spLocks/>
            </p:cNvSpPr>
            <p:nvPr/>
          </p:nvSpPr>
          <p:spPr bwMode="auto">
            <a:xfrm>
              <a:off x="1968" y="3120"/>
              <a:ext cx="66" cy="89"/>
            </a:xfrm>
            <a:custGeom>
              <a:avLst/>
              <a:gdLst>
                <a:gd name="T0" fmla="*/ 166 w 166"/>
                <a:gd name="T1" fmla="*/ 0 h 222"/>
                <a:gd name="T2" fmla="*/ 116 w 166"/>
                <a:gd name="T3" fmla="*/ 78 h 222"/>
                <a:gd name="T4" fmla="*/ 116 w 166"/>
                <a:gd name="T5" fmla="*/ 148 h 222"/>
                <a:gd name="T6" fmla="*/ 65 w 166"/>
                <a:gd name="T7" fmla="*/ 222 h 222"/>
                <a:gd name="T8" fmla="*/ 0 w 166"/>
                <a:gd name="T9" fmla="*/ 222 h 222"/>
                <a:gd name="T10" fmla="*/ 52 w 166"/>
                <a:gd name="T11" fmla="*/ 148 h 222"/>
                <a:gd name="T12" fmla="*/ 52 w 166"/>
                <a:gd name="T13" fmla="*/ 78 h 222"/>
                <a:gd name="T14" fmla="*/ 100 w 166"/>
                <a:gd name="T15" fmla="*/ 0 h 222"/>
                <a:gd name="T16" fmla="*/ 166 w 166"/>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222"/>
                <a:gd name="T29" fmla="*/ 166 w 166"/>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222">
                  <a:moveTo>
                    <a:pt x="166" y="0"/>
                  </a:moveTo>
                  <a:lnTo>
                    <a:pt x="116" y="78"/>
                  </a:lnTo>
                  <a:lnTo>
                    <a:pt x="116" y="148"/>
                  </a:lnTo>
                  <a:lnTo>
                    <a:pt x="65" y="222"/>
                  </a:lnTo>
                  <a:lnTo>
                    <a:pt x="0" y="222"/>
                  </a:lnTo>
                  <a:lnTo>
                    <a:pt x="52" y="148"/>
                  </a:lnTo>
                  <a:lnTo>
                    <a:pt x="52" y="78"/>
                  </a:lnTo>
                  <a:lnTo>
                    <a:pt x="100" y="0"/>
                  </a:lnTo>
                  <a:lnTo>
                    <a:pt x="166" y="0"/>
                  </a:lnTo>
                  <a:close/>
                </a:path>
              </a:pathLst>
            </a:custGeom>
            <a:solidFill>
              <a:srgbClr val="FFFFFF"/>
            </a:solidFill>
            <a:ln w="9525">
              <a:noFill/>
              <a:round/>
              <a:headEnd/>
              <a:tailEnd/>
            </a:ln>
          </p:spPr>
          <p:txBody>
            <a:bodyPr/>
            <a:lstStyle/>
            <a:p>
              <a:endParaRPr lang="en-US"/>
            </a:p>
          </p:txBody>
        </p:sp>
        <p:sp>
          <p:nvSpPr>
            <p:cNvPr id="36888" name="Freeform 1220"/>
            <p:cNvSpPr>
              <a:spLocks/>
            </p:cNvSpPr>
            <p:nvPr/>
          </p:nvSpPr>
          <p:spPr bwMode="auto">
            <a:xfrm>
              <a:off x="1968" y="3120"/>
              <a:ext cx="40" cy="89"/>
            </a:xfrm>
            <a:custGeom>
              <a:avLst/>
              <a:gdLst>
                <a:gd name="T0" fmla="*/ 100 w 100"/>
                <a:gd name="T1" fmla="*/ 0 h 222"/>
                <a:gd name="T2" fmla="*/ 52 w 100"/>
                <a:gd name="T3" fmla="*/ 78 h 222"/>
                <a:gd name="T4" fmla="*/ 52 w 100"/>
                <a:gd name="T5" fmla="*/ 148 h 222"/>
                <a:gd name="T6" fmla="*/ 0 w 100"/>
                <a:gd name="T7" fmla="*/ 222 h 222"/>
                <a:gd name="T8" fmla="*/ 0 60000 65536"/>
                <a:gd name="T9" fmla="*/ 0 60000 65536"/>
                <a:gd name="T10" fmla="*/ 0 60000 65536"/>
                <a:gd name="T11" fmla="*/ 0 60000 65536"/>
                <a:gd name="T12" fmla="*/ 0 w 100"/>
                <a:gd name="T13" fmla="*/ 0 h 222"/>
                <a:gd name="T14" fmla="*/ 100 w 100"/>
                <a:gd name="T15" fmla="*/ 222 h 222"/>
              </a:gdLst>
              <a:ahLst/>
              <a:cxnLst>
                <a:cxn ang="T8">
                  <a:pos x="T0" y="T1"/>
                </a:cxn>
                <a:cxn ang="T9">
                  <a:pos x="T2" y="T3"/>
                </a:cxn>
                <a:cxn ang="T10">
                  <a:pos x="T4" y="T5"/>
                </a:cxn>
                <a:cxn ang="T11">
                  <a:pos x="T6" y="T7"/>
                </a:cxn>
              </a:cxnLst>
              <a:rect l="T12" t="T13" r="T14" b="T15"/>
              <a:pathLst>
                <a:path w="100" h="222">
                  <a:moveTo>
                    <a:pt x="100" y="0"/>
                  </a:moveTo>
                  <a:lnTo>
                    <a:pt x="52" y="78"/>
                  </a:lnTo>
                  <a:lnTo>
                    <a:pt x="52" y="148"/>
                  </a:lnTo>
                  <a:lnTo>
                    <a:pt x="0" y="222"/>
                  </a:lnTo>
                </a:path>
              </a:pathLst>
            </a:custGeom>
            <a:noFill/>
            <a:ln w="0">
              <a:solidFill>
                <a:srgbClr val="000000"/>
              </a:solidFill>
              <a:round/>
              <a:headEnd/>
              <a:tailEnd/>
            </a:ln>
          </p:spPr>
          <p:txBody>
            <a:bodyPr/>
            <a:lstStyle/>
            <a:p>
              <a:endParaRPr lang="en-US"/>
            </a:p>
          </p:txBody>
        </p:sp>
        <p:sp>
          <p:nvSpPr>
            <p:cNvPr id="36889" name="Freeform 1221"/>
            <p:cNvSpPr>
              <a:spLocks/>
            </p:cNvSpPr>
            <p:nvPr/>
          </p:nvSpPr>
          <p:spPr bwMode="auto">
            <a:xfrm>
              <a:off x="2033" y="3120"/>
              <a:ext cx="40" cy="89"/>
            </a:xfrm>
            <a:custGeom>
              <a:avLst/>
              <a:gdLst>
                <a:gd name="T0" fmla="*/ 101 w 101"/>
                <a:gd name="T1" fmla="*/ 0 h 222"/>
                <a:gd name="T2" fmla="*/ 51 w 101"/>
                <a:gd name="T3" fmla="*/ 78 h 222"/>
                <a:gd name="T4" fmla="*/ 51 w 101"/>
                <a:gd name="T5" fmla="*/ 148 h 222"/>
                <a:gd name="T6" fmla="*/ 0 w 101"/>
                <a:gd name="T7" fmla="*/ 222 h 222"/>
                <a:gd name="T8" fmla="*/ 0 60000 65536"/>
                <a:gd name="T9" fmla="*/ 0 60000 65536"/>
                <a:gd name="T10" fmla="*/ 0 60000 65536"/>
                <a:gd name="T11" fmla="*/ 0 60000 65536"/>
                <a:gd name="T12" fmla="*/ 0 w 101"/>
                <a:gd name="T13" fmla="*/ 0 h 222"/>
                <a:gd name="T14" fmla="*/ 101 w 101"/>
                <a:gd name="T15" fmla="*/ 222 h 222"/>
              </a:gdLst>
              <a:ahLst/>
              <a:cxnLst>
                <a:cxn ang="T8">
                  <a:pos x="T0" y="T1"/>
                </a:cxn>
                <a:cxn ang="T9">
                  <a:pos x="T2" y="T3"/>
                </a:cxn>
                <a:cxn ang="T10">
                  <a:pos x="T4" y="T5"/>
                </a:cxn>
                <a:cxn ang="T11">
                  <a:pos x="T6" y="T7"/>
                </a:cxn>
              </a:cxnLst>
              <a:rect l="T12" t="T13" r="T14" b="T15"/>
              <a:pathLst>
                <a:path w="101" h="222">
                  <a:moveTo>
                    <a:pt x="101" y="0"/>
                  </a:moveTo>
                  <a:lnTo>
                    <a:pt x="51" y="78"/>
                  </a:lnTo>
                  <a:lnTo>
                    <a:pt x="51" y="148"/>
                  </a:lnTo>
                  <a:lnTo>
                    <a:pt x="0" y="222"/>
                  </a:lnTo>
                </a:path>
              </a:pathLst>
            </a:custGeom>
            <a:noFill/>
            <a:ln w="0">
              <a:solidFill>
                <a:srgbClr val="000000"/>
              </a:solidFill>
              <a:round/>
              <a:headEnd/>
              <a:tailEnd/>
            </a:ln>
          </p:spPr>
          <p:txBody>
            <a:bodyPr/>
            <a:lstStyle/>
            <a:p>
              <a:endParaRPr lang="en-US"/>
            </a:p>
          </p:txBody>
        </p:sp>
        <p:grpSp>
          <p:nvGrpSpPr>
            <p:cNvPr id="9" name="Group 1222"/>
            <p:cNvGrpSpPr>
              <a:grpSpLocks/>
            </p:cNvGrpSpPr>
            <p:nvPr/>
          </p:nvGrpSpPr>
          <p:grpSpPr bwMode="auto">
            <a:xfrm>
              <a:off x="2592" y="3132"/>
              <a:ext cx="450" cy="38"/>
              <a:chOff x="4120" y="2525"/>
              <a:chExt cx="1126" cy="95"/>
            </a:xfrm>
          </p:grpSpPr>
          <p:sp>
            <p:nvSpPr>
              <p:cNvPr id="36896" name="Freeform 1223"/>
              <p:cNvSpPr>
                <a:spLocks/>
              </p:cNvSpPr>
              <p:nvPr/>
            </p:nvSpPr>
            <p:spPr bwMode="auto">
              <a:xfrm>
                <a:off x="4609" y="2577"/>
                <a:ext cx="5" cy="37"/>
              </a:xfrm>
              <a:custGeom>
                <a:avLst/>
                <a:gdLst>
                  <a:gd name="T0" fmla="*/ 0 w 5"/>
                  <a:gd name="T1" fmla="*/ 37 h 37"/>
                  <a:gd name="T2" fmla="*/ 3 w 5"/>
                  <a:gd name="T3" fmla="*/ 0 h 37"/>
                  <a:gd name="T4" fmla="*/ 5 w 5"/>
                  <a:gd name="T5" fmla="*/ 0 h 37"/>
                  <a:gd name="T6" fmla="*/ 0 w 5"/>
                  <a:gd name="T7" fmla="*/ 37 h 37"/>
                  <a:gd name="T8" fmla="*/ 0 60000 65536"/>
                  <a:gd name="T9" fmla="*/ 0 60000 65536"/>
                  <a:gd name="T10" fmla="*/ 0 60000 65536"/>
                  <a:gd name="T11" fmla="*/ 0 60000 65536"/>
                  <a:gd name="T12" fmla="*/ 0 w 5"/>
                  <a:gd name="T13" fmla="*/ 0 h 37"/>
                  <a:gd name="T14" fmla="*/ 5 w 5"/>
                  <a:gd name="T15" fmla="*/ 37 h 37"/>
                </a:gdLst>
                <a:ahLst/>
                <a:cxnLst>
                  <a:cxn ang="T8">
                    <a:pos x="T0" y="T1"/>
                  </a:cxn>
                  <a:cxn ang="T9">
                    <a:pos x="T2" y="T3"/>
                  </a:cxn>
                  <a:cxn ang="T10">
                    <a:pos x="T4" y="T5"/>
                  </a:cxn>
                  <a:cxn ang="T11">
                    <a:pos x="T6" y="T7"/>
                  </a:cxn>
                </a:cxnLst>
                <a:rect l="T12" t="T13" r="T14" b="T15"/>
                <a:pathLst>
                  <a:path w="5" h="37">
                    <a:moveTo>
                      <a:pt x="0" y="37"/>
                    </a:moveTo>
                    <a:lnTo>
                      <a:pt x="3" y="0"/>
                    </a:lnTo>
                    <a:lnTo>
                      <a:pt x="5" y="0"/>
                    </a:lnTo>
                    <a:lnTo>
                      <a:pt x="0" y="37"/>
                    </a:lnTo>
                    <a:close/>
                  </a:path>
                </a:pathLst>
              </a:custGeom>
              <a:solidFill>
                <a:srgbClr val="A6A6A6"/>
              </a:solidFill>
              <a:ln w="9525">
                <a:noFill/>
                <a:round/>
                <a:headEnd/>
                <a:tailEnd/>
              </a:ln>
            </p:spPr>
            <p:txBody>
              <a:bodyPr/>
              <a:lstStyle/>
              <a:p>
                <a:endParaRPr lang="en-US"/>
              </a:p>
            </p:txBody>
          </p:sp>
          <p:sp>
            <p:nvSpPr>
              <p:cNvPr id="36897" name="Freeform 1224"/>
              <p:cNvSpPr>
                <a:spLocks/>
              </p:cNvSpPr>
              <p:nvPr/>
            </p:nvSpPr>
            <p:spPr bwMode="auto">
              <a:xfrm>
                <a:off x="4617" y="2577"/>
                <a:ext cx="5" cy="37"/>
              </a:xfrm>
              <a:custGeom>
                <a:avLst/>
                <a:gdLst>
                  <a:gd name="T0" fmla="*/ 0 w 5"/>
                  <a:gd name="T1" fmla="*/ 37 h 37"/>
                  <a:gd name="T2" fmla="*/ 2 w 5"/>
                  <a:gd name="T3" fmla="*/ 0 h 37"/>
                  <a:gd name="T4" fmla="*/ 5 w 5"/>
                  <a:gd name="T5" fmla="*/ 0 h 37"/>
                  <a:gd name="T6" fmla="*/ 0 w 5"/>
                  <a:gd name="T7" fmla="*/ 37 h 37"/>
                  <a:gd name="T8" fmla="*/ 0 60000 65536"/>
                  <a:gd name="T9" fmla="*/ 0 60000 65536"/>
                  <a:gd name="T10" fmla="*/ 0 60000 65536"/>
                  <a:gd name="T11" fmla="*/ 0 60000 65536"/>
                  <a:gd name="T12" fmla="*/ 0 w 5"/>
                  <a:gd name="T13" fmla="*/ 0 h 37"/>
                  <a:gd name="T14" fmla="*/ 5 w 5"/>
                  <a:gd name="T15" fmla="*/ 37 h 37"/>
                </a:gdLst>
                <a:ahLst/>
                <a:cxnLst>
                  <a:cxn ang="T8">
                    <a:pos x="T0" y="T1"/>
                  </a:cxn>
                  <a:cxn ang="T9">
                    <a:pos x="T2" y="T3"/>
                  </a:cxn>
                  <a:cxn ang="T10">
                    <a:pos x="T4" y="T5"/>
                  </a:cxn>
                  <a:cxn ang="T11">
                    <a:pos x="T6" y="T7"/>
                  </a:cxn>
                </a:cxnLst>
                <a:rect l="T12" t="T13" r="T14" b="T15"/>
                <a:pathLst>
                  <a:path w="5" h="37">
                    <a:moveTo>
                      <a:pt x="0" y="37"/>
                    </a:moveTo>
                    <a:lnTo>
                      <a:pt x="2" y="0"/>
                    </a:lnTo>
                    <a:lnTo>
                      <a:pt x="5" y="0"/>
                    </a:lnTo>
                    <a:lnTo>
                      <a:pt x="0" y="37"/>
                    </a:lnTo>
                    <a:close/>
                  </a:path>
                </a:pathLst>
              </a:custGeom>
              <a:solidFill>
                <a:srgbClr val="9A9A9A"/>
              </a:solidFill>
              <a:ln w="9525">
                <a:noFill/>
                <a:round/>
                <a:headEnd/>
                <a:tailEnd/>
              </a:ln>
            </p:spPr>
            <p:txBody>
              <a:bodyPr/>
              <a:lstStyle/>
              <a:p>
                <a:endParaRPr lang="en-US"/>
              </a:p>
            </p:txBody>
          </p:sp>
          <p:sp>
            <p:nvSpPr>
              <p:cNvPr id="36898" name="Freeform 1225"/>
              <p:cNvSpPr>
                <a:spLocks/>
              </p:cNvSpPr>
              <p:nvPr/>
            </p:nvSpPr>
            <p:spPr bwMode="auto">
              <a:xfrm>
                <a:off x="4624" y="2577"/>
                <a:ext cx="6" cy="37"/>
              </a:xfrm>
              <a:custGeom>
                <a:avLst/>
                <a:gdLst>
                  <a:gd name="T0" fmla="*/ 0 w 6"/>
                  <a:gd name="T1" fmla="*/ 37 h 37"/>
                  <a:gd name="T2" fmla="*/ 3 w 6"/>
                  <a:gd name="T3" fmla="*/ 0 h 37"/>
                  <a:gd name="T4" fmla="*/ 6 w 6"/>
                  <a:gd name="T5" fmla="*/ 0 h 37"/>
                  <a:gd name="T6" fmla="*/ 0 w 6"/>
                  <a:gd name="T7" fmla="*/ 37 h 37"/>
                  <a:gd name="T8" fmla="*/ 0 60000 65536"/>
                  <a:gd name="T9" fmla="*/ 0 60000 65536"/>
                  <a:gd name="T10" fmla="*/ 0 60000 65536"/>
                  <a:gd name="T11" fmla="*/ 0 60000 65536"/>
                  <a:gd name="T12" fmla="*/ 0 w 6"/>
                  <a:gd name="T13" fmla="*/ 0 h 37"/>
                  <a:gd name="T14" fmla="*/ 6 w 6"/>
                  <a:gd name="T15" fmla="*/ 37 h 37"/>
                </a:gdLst>
                <a:ahLst/>
                <a:cxnLst>
                  <a:cxn ang="T8">
                    <a:pos x="T0" y="T1"/>
                  </a:cxn>
                  <a:cxn ang="T9">
                    <a:pos x="T2" y="T3"/>
                  </a:cxn>
                  <a:cxn ang="T10">
                    <a:pos x="T4" y="T5"/>
                  </a:cxn>
                  <a:cxn ang="T11">
                    <a:pos x="T6" y="T7"/>
                  </a:cxn>
                </a:cxnLst>
                <a:rect l="T12" t="T13" r="T14" b="T15"/>
                <a:pathLst>
                  <a:path w="6" h="37">
                    <a:moveTo>
                      <a:pt x="0" y="37"/>
                    </a:moveTo>
                    <a:lnTo>
                      <a:pt x="3" y="0"/>
                    </a:lnTo>
                    <a:lnTo>
                      <a:pt x="6" y="0"/>
                    </a:lnTo>
                    <a:lnTo>
                      <a:pt x="0" y="37"/>
                    </a:lnTo>
                    <a:close/>
                  </a:path>
                </a:pathLst>
              </a:custGeom>
              <a:solidFill>
                <a:srgbClr val="7D7D7D"/>
              </a:solidFill>
              <a:ln w="9525">
                <a:noFill/>
                <a:round/>
                <a:headEnd/>
                <a:tailEnd/>
              </a:ln>
            </p:spPr>
            <p:txBody>
              <a:bodyPr/>
              <a:lstStyle/>
              <a:p>
                <a:endParaRPr lang="en-US"/>
              </a:p>
            </p:txBody>
          </p:sp>
          <p:sp>
            <p:nvSpPr>
              <p:cNvPr id="36899" name="Freeform 1226"/>
              <p:cNvSpPr>
                <a:spLocks/>
              </p:cNvSpPr>
              <p:nvPr/>
            </p:nvSpPr>
            <p:spPr bwMode="auto">
              <a:xfrm>
                <a:off x="4632" y="2577"/>
                <a:ext cx="5" cy="37"/>
              </a:xfrm>
              <a:custGeom>
                <a:avLst/>
                <a:gdLst>
                  <a:gd name="T0" fmla="*/ 0 w 5"/>
                  <a:gd name="T1" fmla="*/ 37 h 37"/>
                  <a:gd name="T2" fmla="*/ 2 w 5"/>
                  <a:gd name="T3" fmla="*/ 0 h 37"/>
                  <a:gd name="T4" fmla="*/ 5 w 5"/>
                  <a:gd name="T5" fmla="*/ 0 h 37"/>
                  <a:gd name="T6" fmla="*/ 0 w 5"/>
                  <a:gd name="T7" fmla="*/ 37 h 37"/>
                  <a:gd name="T8" fmla="*/ 0 60000 65536"/>
                  <a:gd name="T9" fmla="*/ 0 60000 65536"/>
                  <a:gd name="T10" fmla="*/ 0 60000 65536"/>
                  <a:gd name="T11" fmla="*/ 0 60000 65536"/>
                  <a:gd name="T12" fmla="*/ 0 w 5"/>
                  <a:gd name="T13" fmla="*/ 0 h 37"/>
                  <a:gd name="T14" fmla="*/ 5 w 5"/>
                  <a:gd name="T15" fmla="*/ 37 h 37"/>
                </a:gdLst>
                <a:ahLst/>
                <a:cxnLst>
                  <a:cxn ang="T8">
                    <a:pos x="T0" y="T1"/>
                  </a:cxn>
                  <a:cxn ang="T9">
                    <a:pos x="T2" y="T3"/>
                  </a:cxn>
                  <a:cxn ang="T10">
                    <a:pos x="T4" y="T5"/>
                  </a:cxn>
                  <a:cxn ang="T11">
                    <a:pos x="T6" y="T7"/>
                  </a:cxn>
                </a:cxnLst>
                <a:rect l="T12" t="T13" r="T14" b="T15"/>
                <a:pathLst>
                  <a:path w="5" h="37">
                    <a:moveTo>
                      <a:pt x="0" y="37"/>
                    </a:moveTo>
                    <a:lnTo>
                      <a:pt x="2" y="0"/>
                    </a:lnTo>
                    <a:lnTo>
                      <a:pt x="5" y="0"/>
                    </a:lnTo>
                    <a:lnTo>
                      <a:pt x="0" y="37"/>
                    </a:lnTo>
                    <a:close/>
                  </a:path>
                </a:pathLst>
              </a:custGeom>
              <a:solidFill>
                <a:srgbClr val="606060"/>
              </a:solidFill>
              <a:ln w="9525">
                <a:noFill/>
                <a:round/>
                <a:headEnd/>
                <a:tailEnd/>
              </a:ln>
            </p:spPr>
            <p:txBody>
              <a:bodyPr/>
              <a:lstStyle/>
              <a:p>
                <a:endParaRPr lang="en-US"/>
              </a:p>
            </p:txBody>
          </p:sp>
          <p:sp>
            <p:nvSpPr>
              <p:cNvPr id="36900" name="Freeform 1227"/>
              <p:cNvSpPr>
                <a:spLocks/>
              </p:cNvSpPr>
              <p:nvPr/>
            </p:nvSpPr>
            <p:spPr bwMode="auto">
              <a:xfrm>
                <a:off x="4634" y="2577"/>
                <a:ext cx="5" cy="37"/>
              </a:xfrm>
              <a:custGeom>
                <a:avLst/>
                <a:gdLst>
                  <a:gd name="T0" fmla="*/ 0 w 5"/>
                  <a:gd name="T1" fmla="*/ 37 h 37"/>
                  <a:gd name="T2" fmla="*/ 3 w 5"/>
                  <a:gd name="T3" fmla="*/ 0 h 37"/>
                  <a:gd name="T4" fmla="*/ 5 w 5"/>
                  <a:gd name="T5" fmla="*/ 0 h 37"/>
                  <a:gd name="T6" fmla="*/ 0 w 5"/>
                  <a:gd name="T7" fmla="*/ 37 h 37"/>
                  <a:gd name="T8" fmla="*/ 0 60000 65536"/>
                  <a:gd name="T9" fmla="*/ 0 60000 65536"/>
                  <a:gd name="T10" fmla="*/ 0 60000 65536"/>
                  <a:gd name="T11" fmla="*/ 0 60000 65536"/>
                  <a:gd name="T12" fmla="*/ 0 w 5"/>
                  <a:gd name="T13" fmla="*/ 0 h 37"/>
                  <a:gd name="T14" fmla="*/ 5 w 5"/>
                  <a:gd name="T15" fmla="*/ 37 h 37"/>
                </a:gdLst>
                <a:ahLst/>
                <a:cxnLst>
                  <a:cxn ang="T8">
                    <a:pos x="T0" y="T1"/>
                  </a:cxn>
                  <a:cxn ang="T9">
                    <a:pos x="T2" y="T3"/>
                  </a:cxn>
                  <a:cxn ang="T10">
                    <a:pos x="T4" y="T5"/>
                  </a:cxn>
                  <a:cxn ang="T11">
                    <a:pos x="T6" y="T7"/>
                  </a:cxn>
                </a:cxnLst>
                <a:rect l="T12" t="T13" r="T14" b="T15"/>
                <a:pathLst>
                  <a:path w="5" h="37">
                    <a:moveTo>
                      <a:pt x="0" y="37"/>
                    </a:moveTo>
                    <a:lnTo>
                      <a:pt x="3" y="0"/>
                    </a:lnTo>
                    <a:lnTo>
                      <a:pt x="5" y="0"/>
                    </a:lnTo>
                    <a:lnTo>
                      <a:pt x="0" y="37"/>
                    </a:lnTo>
                    <a:close/>
                  </a:path>
                </a:pathLst>
              </a:custGeom>
              <a:solidFill>
                <a:srgbClr val="585858"/>
              </a:solidFill>
              <a:ln w="9525">
                <a:noFill/>
                <a:round/>
                <a:headEnd/>
                <a:tailEnd/>
              </a:ln>
            </p:spPr>
            <p:txBody>
              <a:bodyPr/>
              <a:lstStyle/>
              <a:p>
                <a:endParaRPr lang="en-US"/>
              </a:p>
            </p:txBody>
          </p:sp>
          <p:sp>
            <p:nvSpPr>
              <p:cNvPr id="36901" name="Freeform 1228"/>
              <p:cNvSpPr>
                <a:spLocks/>
              </p:cNvSpPr>
              <p:nvPr/>
            </p:nvSpPr>
            <p:spPr bwMode="auto">
              <a:xfrm>
                <a:off x="4914" y="2585"/>
                <a:ext cx="5" cy="32"/>
              </a:xfrm>
              <a:custGeom>
                <a:avLst/>
                <a:gdLst>
                  <a:gd name="T0" fmla="*/ 0 w 5"/>
                  <a:gd name="T1" fmla="*/ 32 h 32"/>
                  <a:gd name="T2" fmla="*/ 3 w 5"/>
                  <a:gd name="T3" fmla="*/ 0 h 32"/>
                  <a:gd name="T4" fmla="*/ 5 w 5"/>
                  <a:gd name="T5" fmla="*/ 0 h 32"/>
                  <a:gd name="T6" fmla="*/ 0 w 5"/>
                  <a:gd name="T7" fmla="*/ 32 h 32"/>
                  <a:gd name="T8" fmla="*/ 0 60000 65536"/>
                  <a:gd name="T9" fmla="*/ 0 60000 65536"/>
                  <a:gd name="T10" fmla="*/ 0 60000 65536"/>
                  <a:gd name="T11" fmla="*/ 0 60000 65536"/>
                  <a:gd name="T12" fmla="*/ 0 w 5"/>
                  <a:gd name="T13" fmla="*/ 0 h 32"/>
                  <a:gd name="T14" fmla="*/ 5 w 5"/>
                  <a:gd name="T15" fmla="*/ 32 h 32"/>
                </a:gdLst>
                <a:ahLst/>
                <a:cxnLst>
                  <a:cxn ang="T8">
                    <a:pos x="T0" y="T1"/>
                  </a:cxn>
                  <a:cxn ang="T9">
                    <a:pos x="T2" y="T3"/>
                  </a:cxn>
                  <a:cxn ang="T10">
                    <a:pos x="T4" y="T5"/>
                  </a:cxn>
                  <a:cxn ang="T11">
                    <a:pos x="T6" y="T7"/>
                  </a:cxn>
                </a:cxnLst>
                <a:rect l="T12" t="T13" r="T14" b="T15"/>
                <a:pathLst>
                  <a:path w="5" h="32">
                    <a:moveTo>
                      <a:pt x="0" y="32"/>
                    </a:moveTo>
                    <a:lnTo>
                      <a:pt x="3" y="0"/>
                    </a:lnTo>
                    <a:lnTo>
                      <a:pt x="5" y="0"/>
                    </a:lnTo>
                    <a:lnTo>
                      <a:pt x="0" y="32"/>
                    </a:lnTo>
                    <a:close/>
                  </a:path>
                </a:pathLst>
              </a:custGeom>
              <a:solidFill>
                <a:srgbClr val="828282"/>
              </a:solidFill>
              <a:ln w="9525">
                <a:noFill/>
                <a:round/>
                <a:headEnd/>
                <a:tailEnd/>
              </a:ln>
            </p:spPr>
            <p:txBody>
              <a:bodyPr/>
              <a:lstStyle/>
              <a:p>
                <a:endParaRPr lang="en-US"/>
              </a:p>
            </p:txBody>
          </p:sp>
          <p:sp>
            <p:nvSpPr>
              <p:cNvPr id="36902" name="Freeform 1229"/>
              <p:cNvSpPr>
                <a:spLocks/>
              </p:cNvSpPr>
              <p:nvPr/>
            </p:nvSpPr>
            <p:spPr bwMode="auto">
              <a:xfrm>
                <a:off x="4910" y="2561"/>
                <a:ext cx="4" cy="35"/>
              </a:xfrm>
              <a:custGeom>
                <a:avLst/>
                <a:gdLst>
                  <a:gd name="T0" fmla="*/ 0 w 4"/>
                  <a:gd name="T1" fmla="*/ 35 h 35"/>
                  <a:gd name="T2" fmla="*/ 2 w 4"/>
                  <a:gd name="T3" fmla="*/ 0 h 35"/>
                  <a:gd name="T4" fmla="*/ 4 w 4"/>
                  <a:gd name="T5" fmla="*/ 0 h 35"/>
                  <a:gd name="T6" fmla="*/ 0 w 4"/>
                  <a:gd name="T7" fmla="*/ 35 h 35"/>
                  <a:gd name="T8" fmla="*/ 0 60000 65536"/>
                  <a:gd name="T9" fmla="*/ 0 60000 65536"/>
                  <a:gd name="T10" fmla="*/ 0 60000 65536"/>
                  <a:gd name="T11" fmla="*/ 0 60000 65536"/>
                  <a:gd name="T12" fmla="*/ 0 w 4"/>
                  <a:gd name="T13" fmla="*/ 0 h 35"/>
                  <a:gd name="T14" fmla="*/ 4 w 4"/>
                  <a:gd name="T15" fmla="*/ 35 h 35"/>
                </a:gdLst>
                <a:ahLst/>
                <a:cxnLst>
                  <a:cxn ang="T8">
                    <a:pos x="T0" y="T1"/>
                  </a:cxn>
                  <a:cxn ang="T9">
                    <a:pos x="T2" y="T3"/>
                  </a:cxn>
                  <a:cxn ang="T10">
                    <a:pos x="T4" y="T5"/>
                  </a:cxn>
                  <a:cxn ang="T11">
                    <a:pos x="T6" y="T7"/>
                  </a:cxn>
                </a:cxnLst>
                <a:rect l="T12" t="T13" r="T14" b="T15"/>
                <a:pathLst>
                  <a:path w="4" h="35">
                    <a:moveTo>
                      <a:pt x="0" y="35"/>
                    </a:moveTo>
                    <a:lnTo>
                      <a:pt x="2" y="0"/>
                    </a:lnTo>
                    <a:lnTo>
                      <a:pt x="4" y="0"/>
                    </a:lnTo>
                    <a:lnTo>
                      <a:pt x="0" y="35"/>
                    </a:lnTo>
                    <a:close/>
                  </a:path>
                </a:pathLst>
              </a:custGeom>
              <a:solidFill>
                <a:srgbClr val="A6A6A6"/>
              </a:solidFill>
              <a:ln w="9525">
                <a:noFill/>
                <a:round/>
                <a:headEnd/>
                <a:tailEnd/>
              </a:ln>
            </p:spPr>
            <p:txBody>
              <a:bodyPr/>
              <a:lstStyle/>
              <a:p>
                <a:endParaRPr lang="en-US"/>
              </a:p>
            </p:txBody>
          </p:sp>
          <p:sp>
            <p:nvSpPr>
              <p:cNvPr id="36903" name="Freeform 1230"/>
              <p:cNvSpPr>
                <a:spLocks/>
              </p:cNvSpPr>
              <p:nvPr/>
            </p:nvSpPr>
            <p:spPr bwMode="auto">
              <a:xfrm>
                <a:off x="4929" y="2584"/>
                <a:ext cx="5" cy="36"/>
              </a:xfrm>
              <a:custGeom>
                <a:avLst/>
                <a:gdLst>
                  <a:gd name="T0" fmla="*/ 0 w 5"/>
                  <a:gd name="T1" fmla="*/ 36 h 36"/>
                  <a:gd name="T2" fmla="*/ 2 w 5"/>
                  <a:gd name="T3" fmla="*/ 0 h 36"/>
                  <a:gd name="T4" fmla="*/ 5 w 5"/>
                  <a:gd name="T5" fmla="*/ 0 h 36"/>
                  <a:gd name="T6" fmla="*/ 0 w 5"/>
                  <a:gd name="T7" fmla="*/ 36 h 36"/>
                  <a:gd name="T8" fmla="*/ 0 60000 65536"/>
                  <a:gd name="T9" fmla="*/ 0 60000 65536"/>
                  <a:gd name="T10" fmla="*/ 0 60000 65536"/>
                  <a:gd name="T11" fmla="*/ 0 60000 65536"/>
                  <a:gd name="T12" fmla="*/ 0 w 5"/>
                  <a:gd name="T13" fmla="*/ 0 h 36"/>
                  <a:gd name="T14" fmla="*/ 5 w 5"/>
                  <a:gd name="T15" fmla="*/ 36 h 36"/>
                </a:gdLst>
                <a:ahLst/>
                <a:cxnLst>
                  <a:cxn ang="T8">
                    <a:pos x="T0" y="T1"/>
                  </a:cxn>
                  <a:cxn ang="T9">
                    <a:pos x="T2" y="T3"/>
                  </a:cxn>
                  <a:cxn ang="T10">
                    <a:pos x="T4" y="T5"/>
                  </a:cxn>
                  <a:cxn ang="T11">
                    <a:pos x="T6" y="T7"/>
                  </a:cxn>
                </a:cxnLst>
                <a:rect l="T12" t="T13" r="T14" b="T15"/>
                <a:pathLst>
                  <a:path w="5" h="36">
                    <a:moveTo>
                      <a:pt x="0" y="36"/>
                    </a:moveTo>
                    <a:lnTo>
                      <a:pt x="2" y="0"/>
                    </a:lnTo>
                    <a:lnTo>
                      <a:pt x="5" y="0"/>
                    </a:lnTo>
                    <a:lnTo>
                      <a:pt x="0" y="36"/>
                    </a:lnTo>
                    <a:close/>
                  </a:path>
                </a:pathLst>
              </a:custGeom>
              <a:solidFill>
                <a:srgbClr val="898989"/>
              </a:solidFill>
              <a:ln w="9525">
                <a:noFill/>
                <a:round/>
                <a:headEnd/>
                <a:tailEnd/>
              </a:ln>
            </p:spPr>
            <p:txBody>
              <a:bodyPr/>
              <a:lstStyle/>
              <a:p>
                <a:endParaRPr lang="en-US"/>
              </a:p>
            </p:txBody>
          </p:sp>
          <p:sp>
            <p:nvSpPr>
              <p:cNvPr id="36904" name="Freeform 1231"/>
              <p:cNvSpPr>
                <a:spLocks/>
              </p:cNvSpPr>
              <p:nvPr/>
            </p:nvSpPr>
            <p:spPr bwMode="auto">
              <a:xfrm>
                <a:off x="4937" y="2584"/>
                <a:ext cx="5" cy="36"/>
              </a:xfrm>
              <a:custGeom>
                <a:avLst/>
                <a:gdLst>
                  <a:gd name="T0" fmla="*/ 0 w 5"/>
                  <a:gd name="T1" fmla="*/ 36 h 36"/>
                  <a:gd name="T2" fmla="*/ 2 w 5"/>
                  <a:gd name="T3" fmla="*/ 0 h 36"/>
                  <a:gd name="T4" fmla="*/ 5 w 5"/>
                  <a:gd name="T5" fmla="*/ 0 h 36"/>
                  <a:gd name="T6" fmla="*/ 0 w 5"/>
                  <a:gd name="T7" fmla="*/ 36 h 36"/>
                  <a:gd name="T8" fmla="*/ 0 60000 65536"/>
                  <a:gd name="T9" fmla="*/ 0 60000 65536"/>
                  <a:gd name="T10" fmla="*/ 0 60000 65536"/>
                  <a:gd name="T11" fmla="*/ 0 60000 65536"/>
                  <a:gd name="T12" fmla="*/ 0 w 5"/>
                  <a:gd name="T13" fmla="*/ 0 h 36"/>
                  <a:gd name="T14" fmla="*/ 5 w 5"/>
                  <a:gd name="T15" fmla="*/ 36 h 36"/>
                </a:gdLst>
                <a:ahLst/>
                <a:cxnLst>
                  <a:cxn ang="T8">
                    <a:pos x="T0" y="T1"/>
                  </a:cxn>
                  <a:cxn ang="T9">
                    <a:pos x="T2" y="T3"/>
                  </a:cxn>
                  <a:cxn ang="T10">
                    <a:pos x="T4" y="T5"/>
                  </a:cxn>
                  <a:cxn ang="T11">
                    <a:pos x="T6" y="T7"/>
                  </a:cxn>
                </a:cxnLst>
                <a:rect l="T12" t="T13" r="T14" b="T15"/>
                <a:pathLst>
                  <a:path w="5" h="36">
                    <a:moveTo>
                      <a:pt x="0" y="36"/>
                    </a:moveTo>
                    <a:lnTo>
                      <a:pt x="2" y="0"/>
                    </a:lnTo>
                    <a:lnTo>
                      <a:pt x="5" y="0"/>
                    </a:lnTo>
                    <a:lnTo>
                      <a:pt x="0" y="36"/>
                    </a:lnTo>
                    <a:close/>
                  </a:path>
                </a:pathLst>
              </a:custGeom>
              <a:solidFill>
                <a:srgbClr val="6C6C6C"/>
              </a:solidFill>
              <a:ln w="9525">
                <a:noFill/>
                <a:round/>
                <a:headEnd/>
                <a:tailEnd/>
              </a:ln>
            </p:spPr>
            <p:txBody>
              <a:bodyPr/>
              <a:lstStyle/>
              <a:p>
                <a:endParaRPr lang="en-US"/>
              </a:p>
            </p:txBody>
          </p:sp>
          <p:sp>
            <p:nvSpPr>
              <p:cNvPr id="36905" name="Freeform 1232"/>
              <p:cNvSpPr>
                <a:spLocks/>
              </p:cNvSpPr>
              <p:nvPr/>
            </p:nvSpPr>
            <p:spPr bwMode="auto">
              <a:xfrm>
                <a:off x="4939" y="2584"/>
                <a:ext cx="5" cy="36"/>
              </a:xfrm>
              <a:custGeom>
                <a:avLst/>
                <a:gdLst>
                  <a:gd name="T0" fmla="*/ 0 w 5"/>
                  <a:gd name="T1" fmla="*/ 36 h 36"/>
                  <a:gd name="T2" fmla="*/ 3 w 5"/>
                  <a:gd name="T3" fmla="*/ 0 h 36"/>
                  <a:gd name="T4" fmla="*/ 5 w 5"/>
                  <a:gd name="T5" fmla="*/ 0 h 36"/>
                  <a:gd name="T6" fmla="*/ 0 w 5"/>
                  <a:gd name="T7" fmla="*/ 36 h 36"/>
                  <a:gd name="T8" fmla="*/ 0 60000 65536"/>
                  <a:gd name="T9" fmla="*/ 0 60000 65536"/>
                  <a:gd name="T10" fmla="*/ 0 60000 65536"/>
                  <a:gd name="T11" fmla="*/ 0 60000 65536"/>
                  <a:gd name="T12" fmla="*/ 0 w 5"/>
                  <a:gd name="T13" fmla="*/ 0 h 36"/>
                  <a:gd name="T14" fmla="*/ 5 w 5"/>
                  <a:gd name="T15" fmla="*/ 36 h 36"/>
                </a:gdLst>
                <a:ahLst/>
                <a:cxnLst>
                  <a:cxn ang="T8">
                    <a:pos x="T0" y="T1"/>
                  </a:cxn>
                  <a:cxn ang="T9">
                    <a:pos x="T2" y="T3"/>
                  </a:cxn>
                  <a:cxn ang="T10">
                    <a:pos x="T4" y="T5"/>
                  </a:cxn>
                  <a:cxn ang="T11">
                    <a:pos x="T6" y="T7"/>
                  </a:cxn>
                </a:cxnLst>
                <a:rect l="T12" t="T13" r="T14" b="T15"/>
                <a:pathLst>
                  <a:path w="5" h="36">
                    <a:moveTo>
                      <a:pt x="0" y="36"/>
                    </a:moveTo>
                    <a:lnTo>
                      <a:pt x="3" y="0"/>
                    </a:lnTo>
                    <a:lnTo>
                      <a:pt x="5" y="0"/>
                    </a:lnTo>
                    <a:lnTo>
                      <a:pt x="0" y="36"/>
                    </a:lnTo>
                    <a:close/>
                  </a:path>
                </a:pathLst>
              </a:custGeom>
              <a:solidFill>
                <a:srgbClr val="646464"/>
              </a:solidFill>
              <a:ln w="9525">
                <a:noFill/>
                <a:round/>
                <a:headEnd/>
                <a:tailEnd/>
              </a:ln>
            </p:spPr>
            <p:txBody>
              <a:bodyPr/>
              <a:lstStyle/>
              <a:p>
                <a:endParaRPr lang="en-US"/>
              </a:p>
            </p:txBody>
          </p:sp>
          <p:sp>
            <p:nvSpPr>
              <p:cNvPr id="36906" name="Freeform 1233"/>
              <p:cNvSpPr>
                <a:spLocks/>
              </p:cNvSpPr>
              <p:nvPr/>
            </p:nvSpPr>
            <p:spPr bwMode="auto">
              <a:xfrm>
                <a:off x="4946" y="2584"/>
                <a:ext cx="5" cy="36"/>
              </a:xfrm>
              <a:custGeom>
                <a:avLst/>
                <a:gdLst>
                  <a:gd name="T0" fmla="*/ 0 w 5"/>
                  <a:gd name="T1" fmla="*/ 36 h 36"/>
                  <a:gd name="T2" fmla="*/ 3 w 5"/>
                  <a:gd name="T3" fmla="*/ 0 h 36"/>
                  <a:gd name="T4" fmla="*/ 5 w 5"/>
                  <a:gd name="T5" fmla="*/ 0 h 36"/>
                  <a:gd name="T6" fmla="*/ 0 w 5"/>
                  <a:gd name="T7" fmla="*/ 36 h 36"/>
                  <a:gd name="T8" fmla="*/ 0 60000 65536"/>
                  <a:gd name="T9" fmla="*/ 0 60000 65536"/>
                  <a:gd name="T10" fmla="*/ 0 60000 65536"/>
                  <a:gd name="T11" fmla="*/ 0 60000 65536"/>
                  <a:gd name="T12" fmla="*/ 0 w 5"/>
                  <a:gd name="T13" fmla="*/ 0 h 36"/>
                  <a:gd name="T14" fmla="*/ 5 w 5"/>
                  <a:gd name="T15" fmla="*/ 36 h 36"/>
                </a:gdLst>
                <a:ahLst/>
                <a:cxnLst>
                  <a:cxn ang="T8">
                    <a:pos x="T0" y="T1"/>
                  </a:cxn>
                  <a:cxn ang="T9">
                    <a:pos x="T2" y="T3"/>
                  </a:cxn>
                  <a:cxn ang="T10">
                    <a:pos x="T4" y="T5"/>
                  </a:cxn>
                  <a:cxn ang="T11">
                    <a:pos x="T6" y="T7"/>
                  </a:cxn>
                </a:cxnLst>
                <a:rect l="T12" t="T13" r="T14" b="T15"/>
                <a:pathLst>
                  <a:path w="5" h="36">
                    <a:moveTo>
                      <a:pt x="0" y="36"/>
                    </a:moveTo>
                    <a:lnTo>
                      <a:pt x="3" y="0"/>
                    </a:lnTo>
                    <a:lnTo>
                      <a:pt x="5" y="0"/>
                    </a:lnTo>
                    <a:lnTo>
                      <a:pt x="0" y="36"/>
                    </a:lnTo>
                    <a:close/>
                  </a:path>
                </a:pathLst>
              </a:custGeom>
              <a:solidFill>
                <a:srgbClr val="474747"/>
              </a:solidFill>
              <a:ln w="9525">
                <a:noFill/>
                <a:round/>
                <a:headEnd/>
                <a:tailEnd/>
              </a:ln>
            </p:spPr>
            <p:txBody>
              <a:bodyPr/>
              <a:lstStyle/>
              <a:p>
                <a:endParaRPr lang="en-US"/>
              </a:p>
            </p:txBody>
          </p:sp>
          <p:sp>
            <p:nvSpPr>
              <p:cNvPr id="36907" name="Freeform 1234"/>
              <p:cNvSpPr>
                <a:spLocks/>
              </p:cNvSpPr>
              <p:nvPr/>
            </p:nvSpPr>
            <p:spPr bwMode="auto">
              <a:xfrm>
                <a:off x="5210" y="2549"/>
                <a:ext cx="36" cy="53"/>
              </a:xfrm>
              <a:custGeom>
                <a:avLst/>
                <a:gdLst>
                  <a:gd name="T0" fmla="*/ 0 w 36"/>
                  <a:gd name="T1" fmla="*/ 3 h 53"/>
                  <a:gd name="T2" fmla="*/ 5 w 36"/>
                  <a:gd name="T3" fmla="*/ 3 h 53"/>
                  <a:gd name="T4" fmla="*/ 11 w 36"/>
                  <a:gd name="T5" fmla="*/ 0 h 53"/>
                  <a:gd name="T6" fmla="*/ 16 w 36"/>
                  <a:gd name="T7" fmla="*/ 3 h 53"/>
                  <a:gd name="T8" fmla="*/ 19 w 36"/>
                  <a:gd name="T9" fmla="*/ 3 h 53"/>
                  <a:gd name="T10" fmla="*/ 23 w 36"/>
                  <a:gd name="T11" fmla="*/ 6 h 53"/>
                  <a:gd name="T12" fmla="*/ 28 w 36"/>
                  <a:gd name="T13" fmla="*/ 8 h 53"/>
                  <a:gd name="T14" fmla="*/ 31 w 36"/>
                  <a:gd name="T15" fmla="*/ 9 h 53"/>
                  <a:gd name="T16" fmla="*/ 33 w 36"/>
                  <a:gd name="T17" fmla="*/ 14 h 53"/>
                  <a:gd name="T18" fmla="*/ 36 w 36"/>
                  <a:gd name="T19" fmla="*/ 19 h 53"/>
                  <a:gd name="T20" fmla="*/ 36 w 36"/>
                  <a:gd name="T21" fmla="*/ 26 h 53"/>
                  <a:gd name="T22" fmla="*/ 36 w 36"/>
                  <a:gd name="T23" fmla="*/ 29 h 53"/>
                  <a:gd name="T24" fmla="*/ 36 w 36"/>
                  <a:gd name="T25" fmla="*/ 38 h 53"/>
                  <a:gd name="T26" fmla="*/ 33 w 36"/>
                  <a:gd name="T27" fmla="*/ 43 h 53"/>
                  <a:gd name="T28" fmla="*/ 31 w 36"/>
                  <a:gd name="T29" fmla="*/ 46 h 53"/>
                  <a:gd name="T30" fmla="*/ 24 w 36"/>
                  <a:gd name="T31" fmla="*/ 51 h 53"/>
                  <a:gd name="T32" fmla="*/ 23 w 36"/>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3"/>
                  <a:gd name="T53" fmla="*/ 36 w 36"/>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3">
                    <a:moveTo>
                      <a:pt x="0" y="3"/>
                    </a:moveTo>
                    <a:lnTo>
                      <a:pt x="5" y="3"/>
                    </a:lnTo>
                    <a:lnTo>
                      <a:pt x="11" y="0"/>
                    </a:lnTo>
                    <a:lnTo>
                      <a:pt x="16" y="3"/>
                    </a:lnTo>
                    <a:lnTo>
                      <a:pt x="19" y="3"/>
                    </a:lnTo>
                    <a:lnTo>
                      <a:pt x="23" y="6"/>
                    </a:lnTo>
                    <a:lnTo>
                      <a:pt x="28" y="8"/>
                    </a:lnTo>
                    <a:lnTo>
                      <a:pt x="31" y="9"/>
                    </a:lnTo>
                    <a:lnTo>
                      <a:pt x="33" y="14"/>
                    </a:lnTo>
                    <a:lnTo>
                      <a:pt x="36" y="19"/>
                    </a:lnTo>
                    <a:lnTo>
                      <a:pt x="36" y="26"/>
                    </a:lnTo>
                    <a:lnTo>
                      <a:pt x="36" y="29"/>
                    </a:lnTo>
                    <a:lnTo>
                      <a:pt x="36" y="38"/>
                    </a:lnTo>
                    <a:lnTo>
                      <a:pt x="33" y="43"/>
                    </a:lnTo>
                    <a:lnTo>
                      <a:pt x="31" y="46"/>
                    </a:lnTo>
                    <a:lnTo>
                      <a:pt x="24" y="51"/>
                    </a:lnTo>
                    <a:lnTo>
                      <a:pt x="23" y="53"/>
                    </a:lnTo>
                  </a:path>
                </a:pathLst>
              </a:custGeom>
              <a:noFill/>
              <a:ln w="0">
                <a:solidFill>
                  <a:srgbClr val="000000"/>
                </a:solidFill>
                <a:round/>
                <a:headEnd/>
                <a:tailEnd/>
              </a:ln>
            </p:spPr>
            <p:txBody>
              <a:bodyPr/>
              <a:lstStyle/>
              <a:p>
                <a:endParaRPr lang="en-US"/>
              </a:p>
            </p:txBody>
          </p:sp>
          <p:sp>
            <p:nvSpPr>
              <p:cNvPr id="36908" name="Freeform 1235"/>
              <p:cNvSpPr>
                <a:spLocks/>
              </p:cNvSpPr>
              <p:nvPr/>
            </p:nvSpPr>
            <p:spPr bwMode="auto">
              <a:xfrm>
                <a:off x="4931" y="2567"/>
                <a:ext cx="290" cy="16"/>
              </a:xfrm>
              <a:custGeom>
                <a:avLst/>
                <a:gdLst>
                  <a:gd name="T0" fmla="*/ 290 w 290"/>
                  <a:gd name="T1" fmla="*/ 8 h 16"/>
                  <a:gd name="T2" fmla="*/ 290 w 290"/>
                  <a:gd name="T3" fmla="*/ 0 h 16"/>
                  <a:gd name="T4" fmla="*/ 0 w 290"/>
                  <a:gd name="T5" fmla="*/ 1 h 16"/>
                  <a:gd name="T6" fmla="*/ 0 w 290"/>
                  <a:gd name="T7" fmla="*/ 16 h 16"/>
                  <a:gd name="T8" fmla="*/ 290 w 290"/>
                  <a:gd name="T9" fmla="*/ 15 h 16"/>
                  <a:gd name="T10" fmla="*/ 290 w 290"/>
                  <a:gd name="T11" fmla="*/ 8 h 16"/>
                  <a:gd name="T12" fmla="*/ 0 60000 65536"/>
                  <a:gd name="T13" fmla="*/ 0 60000 65536"/>
                  <a:gd name="T14" fmla="*/ 0 60000 65536"/>
                  <a:gd name="T15" fmla="*/ 0 60000 65536"/>
                  <a:gd name="T16" fmla="*/ 0 60000 65536"/>
                  <a:gd name="T17" fmla="*/ 0 60000 65536"/>
                  <a:gd name="T18" fmla="*/ 0 w 290"/>
                  <a:gd name="T19" fmla="*/ 0 h 16"/>
                  <a:gd name="T20" fmla="*/ 290 w 29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90" h="16">
                    <a:moveTo>
                      <a:pt x="290" y="8"/>
                    </a:moveTo>
                    <a:lnTo>
                      <a:pt x="290" y="0"/>
                    </a:lnTo>
                    <a:lnTo>
                      <a:pt x="0" y="1"/>
                    </a:lnTo>
                    <a:lnTo>
                      <a:pt x="0" y="16"/>
                    </a:lnTo>
                    <a:lnTo>
                      <a:pt x="290" y="15"/>
                    </a:lnTo>
                    <a:lnTo>
                      <a:pt x="290" y="8"/>
                    </a:lnTo>
                    <a:close/>
                  </a:path>
                </a:pathLst>
              </a:custGeom>
              <a:solidFill>
                <a:srgbClr val="727272"/>
              </a:solidFill>
              <a:ln w="9525">
                <a:noFill/>
                <a:round/>
                <a:headEnd/>
                <a:tailEnd/>
              </a:ln>
            </p:spPr>
            <p:txBody>
              <a:bodyPr/>
              <a:lstStyle/>
              <a:p>
                <a:endParaRPr lang="en-US"/>
              </a:p>
            </p:txBody>
          </p:sp>
          <p:sp>
            <p:nvSpPr>
              <p:cNvPr id="36909" name="Freeform 1236"/>
              <p:cNvSpPr>
                <a:spLocks/>
              </p:cNvSpPr>
              <p:nvPr/>
            </p:nvSpPr>
            <p:spPr bwMode="auto">
              <a:xfrm>
                <a:off x="5221" y="2567"/>
                <a:ext cx="7" cy="15"/>
              </a:xfrm>
              <a:custGeom>
                <a:avLst/>
                <a:gdLst>
                  <a:gd name="T0" fmla="*/ 0 w 7"/>
                  <a:gd name="T1" fmla="*/ 15 h 15"/>
                  <a:gd name="T2" fmla="*/ 5 w 7"/>
                  <a:gd name="T3" fmla="*/ 15 h 15"/>
                  <a:gd name="T4" fmla="*/ 7 w 7"/>
                  <a:gd name="T5" fmla="*/ 11 h 15"/>
                  <a:gd name="T6" fmla="*/ 7 w 7"/>
                  <a:gd name="T7" fmla="*/ 10 h 15"/>
                  <a:gd name="T8" fmla="*/ 7 w 7"/>
                  <a:gd name="T9" fmla="*/ 8 h 15"/>
                  <a:gd name="T10" fmla="*/ 7 w 7"/>
                  <a:gd name="T11" fmla="*/ 5 h 15"/>
                  <a:gd name="T12" fmla="*/ 7 w 7"/>
                  <a:gd name="T13" fmla="*/ 1 h 15"/>
                  <a:gd name="T14" fmla="*/ 5 w 7"/>
                  <a:gd name="T15" fmla="*/ 0 h 15"/>
                  <a:gd name="T16" fmla="*/ 0 w 7"/>
                  <a:gd name="T17" fmla="*/ 0 h 15"/>
                  <a:gd name="T18" fmla="*/ 0 w 7"/>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0" y="15"/>
                    </a:moveTo>
                    <a:lnTo>
                      <a:pt x="5" y="15"/>
                    </a:lnTo>
                    <a:lnTo>
                      <a:pt x="7" y="11"/>
                    </a:lnTo>
                    <a:lnTo>
                      <a:pt x="7" y="10"/>
                    </a:lnTo>
                    <a:lnTo>
                      <a:pt x="7" y="8"/>
                    </a:lnTo>
                    <a:lnTo>
                      <a:pt x="7" y="5"/>
                    </a:lnTo>
                    <a:lnTo>
                      <a:pt x="7" y="1"/>
                    </a:lnTo>
                    <a:lnTo>
                      <a:pt x="5" y="0"/>
                    </a:lnTo>
                    <a:lnTo>
                      <a:pt x="0" y="0"/>
                    </a:lnTo>
                    <a:lnTo>
                      <a:pt x="0" y="15"/>
                    </a:lnTo>
                    <a:close/>
                  </a:path>
                </a:pathLst>
              </a:custGeom>
              <a:solidFill>
                <a:srgbClr val="727272"/>
              </a:solidFill>
              <a:ln w="9525">
                <a:noFill/>
                <a:round/>
                <a:headEnd/>
                <a:tailEnd/>
              </a:ln>
            </p:spPr>
            <p:txBody>
              <a:bodyPr/>
              <a:lstStyle/>
              <a:p>
                <a:endParaRPr lang="en-US"/>
              </a:p>
            </p:txBody>
          </p:sp>
          <p:sp>
            <p:nvSpPr>
              <p:cNvPr id="36910" name="Line 1237"/>
              <p:cNvSpPr>
                <a:spLocks noChangeShapeType="1"/>
              </p:cNvSpPr>
              <p:nvPr/>
            </p:nvSpPr>
            <p:spPr bwMode="auto">
              <a:xfrm flipH="1" flipV="1">
                <a:off x="4943" y="2567"/>
                <a:ext cx="5" cy="20"/>
              </a:xfrm>
              <a:prstGeom prst="line">
                <a:avLst/>
              </a:prstGeom>
              <a:noFill/>
              <a:ln w="0">
                <a:solidFill>
                  <a:srgbClr val="000000"/>
                </a:solidFill>
                <a:round/>
                <a:headEnd/>
                <a:tailEnd/>
              </a:ln>
            </p:spPr>
            <p:txBody>
              <a:bodyPr/>
              <a:lstStyle/>
              <a:p>
                <a:endParaRPr lang="en-US"/>
              </a:p>
            </p:txBody>
          </p:sp>
          <p:sp>
            <p:nvSpPr>
              <p:cNvPr id="36911" name="Line 1238"/>
              <p:cNvSpPr>
                <a:spLocks noChangeShapeType="1"/>
              </p:cNvSpPr>
              <p:nvPr/>
            </p:nvSpPr>
            <p:spPr bwMode="auto">
              <a:xfrm flipH="1" flipV="1">
                <a:off x="4936" y="2567"/>
                <a:ext cx="3" cy="20"/>
              </a:xfrm>
              <a:prstGeom prst="line">
                <a:avLst/>
              </a:prstGeom>
              <a:noFill/>
              <a:ln w="0">
                <a:solidFill>
                  <a:srgbClr val="000000"/>
                </a:solidFill>
                <a:round/>
                <a:headEnd/>
                <a:tailEnd/>
              </a:ln>
            </p:spPr>
            <p:txBody>
              <a:bodyPr/>
              <a:lstStyle/>
              <a:p>
                <a:endParaRPr lang="en-US"/>
              </a:p>
            </p:txBody>
          </p:sp>
          <p:sp>
            <p:nvSpPr>
              <p:cNvPr id="36912" name="Line 1239"/>
              <p:cNvSpPr>
                <a:spLocks noChangeShapeType="1"/>
              </p:cNvSpPr>
              <p:nvPr/>
            </p:nvSpPr>
            <p:spPr bwMode="auto">
              <a:xfrm flipH="1" flipV="1">
                <a:off x="4926" y="2567"/>
                <a:ext cx="5" cy="20"/>
              </a:xfrm>
              <a:prstGeom prst="line">
                <a:avLst/>
              </a:prstGeom>
              <a:noFill/>
              <a:ln w="0">
                <a:solidFill>
                  <a:srgbClr val="000000"/>
                </a:solidFill>
                <a:round/>
                <a:headEnd/>
                <a:tailEnd/>
              </a:ln>
            </p:spPr>
            <p:txBody>
              <a:bodyPr/>
              <a:lstStyle/>
              <a:p>
                <a:endParaRPr lang="en-US"/>
              </a:p>
            </p:txBody>
          </p:sp>
          <p:sp>
            <p:nvSpPr>
              <p:cNvPr id="36913" name="Line 1240"/>
              <p:cNvSpPr>
                <a:spLocks noChangeShapeType="1"/>
              </p:cNvSpPr>
              <p:nvPr/>
            </p:nvSpPr>
            <p:spPr bwMode="auto">
              <a:xfrm flipH="1" flipV="1">
                <a:off x="4916" y="2567"/>
                <a:ext cx="5" cy="20"/>
              </a:xfrm>
              <a:prstGeom prst="line">
                <a:avLst/>
              </a:prstGeom>
              <a:noFill/>
              <a:ln w="0">
                <a:solidFill>
                  <a:srgbClr val="000000"/>
                </a:solidFill>
                <a:round/>
                <a:headEnd/>
                <a:tailEnd/>
              </a:ln>
            </p:spPr>
            <p:txBody>
              <a:bodyPr/>
              <a:lstStyle/>
              <a:p>
                <a:endParaRPr lang="en-US"/>
              </a:p>
            </p:txBody>
          </p:sp>
          <p:sp>
            <p:nvSpPr>
              <p:cNvPr id="36914" name="Line 1241"/>
              <p:cNvSpPr>
                <a:spLocks noChangeShapeType="1"/>
              </p:cNvSpPr>
              <p:nvPr/>
            </p:nvSpPr>
            <p:spPr bwMode="auto">
              <a:xfrm flipH="1" flipV="1">
                <a:off x="4908" y="2567"/>
                <a:ext cx="3" cy="20"/>
              </a:xfrm>
              <a:prstGeom prst="line">
                <a:avLst/>
              </a:prstGeom>
              <a:noFill/>
              <a:ln w="0">
                <a:solidFill>
                  <a:srgbClr val="000000"/>
                </a:solidFill>
                <a:round/>
                <a:headEnd/>
                <a:tailEnd/>
              </a:ln>
            </p:spPr>
            <p:txBody>
              <a:bodyPr/>
              <a:lstStyle/>
              <a:p>
                <a:endParaRPr lang="en-US"/>
              </a:p>
            </p:txBody>
          </p:sp>
          <p:sp>
            <p:nvSpPr>
              <p:cNvPr id="36915" name="Line 1242"/>
              <p:cNvSpPr>
                <a:spLocks noChangeShapeType="1"/>
              </p:cNvSpPr>
              <p:nvPr/>
            </p:nvSpPr>
            <p:spPr bwMode="auto">
              <a:xfrm flipH="1" flipV="1">
                <a:off x="4898" y="2567"/>
                <a:ext cx="3" cy="20"/>
              </a:xfrm>
              <a:prstGeom prst="line">
                <a:avLst/>
              </a:prstGeom>
              <a:noFill/>
              <a:ln w="0">
                <a:solidFill>
                  <a:srgbClr val="000000"/>
                </a:solidFill>
                <a:round/>
                <a:headEnd/>
                <a:tailEnd/>
              </a:ln>
            </p:spPr>
            <p:txBody>
              <a:bodyPr/>
              <a:lstStyle/>
              <a:p>
                <a:endParaRPr lang="en-US"/>
              </a:p>
            </p:txBody>
          </p:sp>
          <p:sp>
            <p:nvSpPr>
              <p:cNvPr id="36916" name="Line 1243"/>
              <p:cNvSpPr>
                <a:spLocks noChangeShapeType="1"/>
              </p:cNvSpPr>
              <p:nvPr/>
            </p:nvSpPr>
            <p:spPr bwMode="auto">
              <a:xfrm flipH="1" flipV="1">
                <a:off x="4890" y="2567"/>
                <a:ext cx="5" cy="20"/>
              </a:xfrm>
              <a:prstGeom prst="line">
                <a:avLst/>
              </a:prstGeom>
              <a:noFill/>
              <a:ln w="0">
                <a:solidFill>
                  <a:srgbClr val="000000"/>
                </a:solidFill>
                <a:round/>
                <a:headEnd/>
                <a:tailEnd/>
              </a:ln>
            </p:spPr>
            <p:txBody>
              <a:bodyPr/>
              <a:lstStyle/>
              <a:p>
                <a:endParaRPr lang="en-US"/>
              </a:p>
            </p:txBody>
          </p:sp>
          <p:sp>
            <p:nvSpPr>
              <p:cNvPr id="36917" name="Line 1244"/>
              <p:cNvSpPr>
                <a:spLocks noChangeShapeType="1"/>
              </p:cNvSpPr>
              <p:nvPr/>
            </p:nvSpPr>
            <p:spPr bwMode="auto">
              <a:xfrm flipH="1" flipV="1">
                <a:off x="4878" y="2567"/>
                <a:ext cx="5" cy="20"/>
              </a:xfrm>
              <a:prstGeom prst="line">
                <a:avLst/>
              </a:prstGeom>
              <a:noFill/>
              <a:ln w="0">
                <a:solidFill>
                  <a:srgbClr val="000000"/>
                </a:solidFill>
                <a:round/>
                <a:headEnd/>
                <a:tailEnd/>
              </a:ln>
            </p:spPr>
            <p:txBody>
              <a:bodyPr/>
              <a:lstStyle/>
              <a:p>
                <a:endParaRPr lang="en-US"/>
              </a:p>
            </p:txBody>
          </p:sp>
          <p:sp>
            <p:nvSpPr>
              <p:cNvPr id="36918" name="Line 1245"/>
              <p:cNvSpPr>
                <a:spLocks noChangeShapeType="1"/>
              </p:cNvSpPr>
              <p:nvPr/>
            </p:nvSpPr>
            <p:spPr bwMode="auto">
              <a:xfrm flipH="1" flipV="1">
                <a:off x="4871" y="2567"/>
                <a:ext cx="2" cy="20"/>
              </a:xfrm>
              <a:prstGeom prst="line">
                <a:avLst/>
              </a:prstGeom>
              <a:noFill/>
              <a:ln w="0">
                <a:solidFill>
                  <a:srgbClr val="000000"/>
                </a:solidFill>
                <a:round/>
                <a:headEnd/>
                <a:tailEnd/>
              </a:ln>
            </p:spPr>
            <p:txBody>
              <a:bodyPr/>
              <a:lstStyle/>
              <a:p>
                <a:endParaRPr lang="en-US"/>
              </a:p>
            </p:txBody>
          </p:sp>
          <p:sp>
            <p:nvSpPr>
              <p:cNvPr id="36919" name="Line 1246"/>
              <p:cNvSpPr>
                <a:spLocks noChangeShapeType="1"/>
              </p:cNvSpPr>
              <p:nvPr/>
            </p:nvSpPr>
            <p:spPr bwMode="auto">
              <a:xfrm flipH="1" flipV="1">
                <a:off x="4861" y="2567"/>
                <a:ext cx="2" cy="20"/>
              </a:xfrm>
              <a:prstGeom prst="line">
                <a:avLst/>
              </a:prstGeom>
              <a:noFill/>
              <a:ln w="0">
                <a:solidFill>
                  <a:srgbClr val="000000"/>
                </a:solidFill>
                <a:round/>
                <a:headEnd/>
                <a:tailEnd/>
              </a:ln>
            </p:spPr>
            <p:txBody>
              <a:bodyPr/>
              <a:lstStyle/>
              <a:p>
                <a:endParaRPr lang="en-US"/>
              </a:p>
            </p:txBody>
          </p:sp>
          <p:sp>
            <p:nvSpPr>
              <p:cNvPr id="36920" name="Line 1247"/>
              <p:cNvSpPr>
                <a:spLocks noChangeShapeType="1"/>
              </p:cNvSpPr>
              <p:nvPr/>
            </p:nvSpPr>
            <p:spPr bwMode="auto">
              <a:xfrm flipH="1" flipV="1">
                <a:off x="4851" y="2567"/>
                <a:ext cx="5" cy="20"/>
              </a:xfrm>
              <a:prstGeom prst="line">
                <a:avLst/>
              </a:prstGeom>
              <a:noFill/>
              <a:ln w="0">
                <a:solidFill>
                  <a:srgbClr val="000000"/>
                </a:solidFill>
                <a:round/>
                <a:headEnd/>
                <a:tailEnd/>
              </a:ln>
            </p:spPr>
            <p:txBody>
              <a:bodyPr/>
              <a:lstStyle/>
              <a:p>
                <a:endParaRPr lang="en-US"/>
              </a:p>
            </p:txBody>
          </p:sp>
          <p:sp>
            <p:nvSpPr>
              <p:cNvPr id="36921" name="Line 1248"/>
              <p:cNvSpPr>
                <a:spLocks noChangeShapeType="1"/>
              </p:cNvSpPr>
              <p:nvPr/>
            </p:nvSpPr>
            <p:spPr bwMode="auto">
              <a:xfrm flipH="1" flipV="1">
                <a:off x="4843" y="2567"/>
                <a:ext cx="3" cy="20"/>
              </a:xfrm>
              <a:prstGeom prst="line">
                <a:avLst/>
              </a:prstGeom>
              <a:noFill/>
              <a:ln w="0">
                <a:solidFill>
                  <a:srgbClr val="000000"/>
                </a:solidFill>
                <a:round/>
                <a:headEnd/>
                <a:tailEnd/>
              </a:ln>
            </p:spPr>
            <p:txBody>
              <a:bodyPr/>
              <a:lstStyle/>
              <a:p>
                <a:endParaRPr lang="en-US"/>
              </a:p>
            </p:txBody>
          </p:sp>
          <p:sp>
            <p:nvSpPr>
              <p:cNvPr id="36922" name="Line 1249"/>
              <p:cNvSpPr>
                <a:spLocks noChangeShapeType="1"/>
              </p:cNvSpPr>
              <p:nvPr/>
            </p:nvSpPr>
            <p:spPr bwMode="auto">
              <a:xfrm flipH="1" flipV="1">
                <a:off x="4833" y="2567"/>
                <a:ext cx="4" cy="20"/>
              </a:xfrm>
              <a:prstGeom prst="line">
                <a:avLst/>
              </a:prstGeom>
              <a:noFill/>
              <a:ln w="0">
                <a:solidFill>
                  <a:srgbClr val="000000"/>
                </a:solidFill>
                <a:round/>
                <a:headEnd/>
                <a:tailEnd/>
              </a:ln>
            </p:spPr>
            <p:txBody>
              <a:bodyPr/>
              <a:lstStyle/>
              <a:p>
                <a:endParaRPr lang="en-US"/>
              </a:p>
            </p:txBody>
          </p:sp>
          <p:sp>
            <p:nvSpPr>
              <p:cNvPr id="36923" name="Line 1250"/>
              <p:cNvSpPr>
                <a:spLocks noChangeShapeType="1"/>
              </p:cNvSpPr>
              <p:nvPr/>
            </p:nvSpPr>
            <p:spPr bwMode="auto">
              <a:xfrm flipH="1" flipV="1">
                <a:off x="4823" y="2567"/>
                <a:ext cx="5" cy="20"/>
              </a:xfrm>
              <a:prstGeom prst="line">
                <a:avLst/>
              </a:prstGeom>
              <a:noFill/>
              <a:ln w="0">
                <a:solidFill>
                  <a:srgbClr val="000000"/>
                </a:solidFill>
                <a:round/>
                <a:headEnd/>
                <a:tailEnd/>
              </a:ln>
            </p:spPr>
            <p:txBody>
              <a:bodyPr/>
              <a:lstStyle/>
              <a:p>
                <a:endParaRPr lang="en-US"/>
              </a:p>
            </p:txBody>
          </p:sp>
          <p:sp>
            <p:nvSpPr>
              <p:cNvPr id="36924" name="Line 1251"/>
              <p:cNvSpPr>
                <a:spLocks noChangeShapeType="1"/>
              </p:cNvSpPr>
              <p:nvPr/>
            </p:nvSpPr>
            <p:spPr bwMode="auto">
              <a:xfrm flipH="1" flipV="1">
                <a:off x="4813" y="2567"/>
                <a:ext cx="5" cy="20"/>
              </a:xfrm>
              <a:prstGeom prst="line">
                <a:avLst/>
              </a:prstGeom>
              <a:noFill/>
              <a:ln w="0">
                <a:solidFill>
                  <a:srgbClr val="000000"/>
                </a:solidFill>
                <a:round/>
                <a:headEnd/>
                <a:tailEnd/>
              </a:ln>
            </p:spPr>
            <p:txBody>
              <a:bodyPr/>
              <a:lstStyle/>
              <a:p>
                <a:endParaRPr lang="en-US"/>
              </a:p>
            </p:txBody>
          </p:sp>
          <p:sp>
            <p:nvSpPr>
              <p:cNvPr id="36925" name="Line 1252"/>
              <p:cNvSpPr>
                <a:spLocks noChangeShapeType="1"/>
              </p:cNvSpPr>
              <p:nvPr/>
            </p:nvSpPr>
            <p:spPr bwMode="auto">
              <a:xfrm flipH="1" flipV="1">
                <a:off x="4805" y="2567"/>
                <a:ext cx="3" cy="20"/>
              </a:xfrm>
              <a:prstGeom prst="line">
                <a:avLst/>
              </a:prstGeom>
              <a:noFill/>
              <a:ln w="0">
                <a:solidFill>
                  <a:srgbClr val="000000"/>
                </a:solidFill>
                <a:round/>
                <a:headEnd/>
                <a:tailEnd/>
              </a:ln>
            </p:spPr>
            <p:txBody>
              <a:bodyPr/>
              <a:lstStyle/>
              <a:p>
                <a:endParaRPr lang="en-US"/>
              </a:p>
            </p:txBody>
          </p:sp>
          <p:sp>
            <p:nvSpPr>
              <p:cNvPr id="36926" name="Line 1253"/>
              <p:cNvSpPr>
                <a:spLocks noChangeShapeType="1"/>
              </p:cNvSpPr>
              <p:nvPr/>
            </p:nvSpPr>
            <p:spPr bwMode="auto">
              <a:xfrm flipH="1" flipV="1">
                <a:off x="4797" y="2567"/>
                <a:ext cx="1" cy="20"/>
              </a:xfrm>
              <a:prstGeom prst="line">
                <a:avLst/>
              </a:prstGeom>
              <a:noFill/>
              <a:ln w="0">
                <a:solidFill>
                  <a:srgbClr val="000000"/>
                </a:solidFill>
                <a:round/>
                <a:headEnd/>
                <a:tailEnd/>
              </a:ln>
            </p:spPr>
            <p:txBody>
              <a:bodyPr/>
              <a:lstStyle/>
              <a:p>
                <a:endParaRPr lang="en-US"/>
              </a:p>
            </p:txBody>
          </p:sp>
          <p:sp>
            <p:nvSpPr>
              <p:cNvPr id="36927" name="Line 1254"/>
              <p:cNvSpPr>
                <a:spLocks noChangeShapeType="1"/>
              </p:cNvSpPr>
              <p:nvPr/>
            </p:nvSpPr>
            <p:spPr bwMode="auto">
              <a:xfrm flipH="1" flipV="1">
                <a:off x="4787" y="2567"/>
                <a:ext cx="5" cy="20"/>
              </a:xfrm>
              <a:prstGeom prst="line">
                <a:avLst/>
              </a:prstGeom>
              <a:noFill/>
              <a:ln w="0">
                <a:solidFill>
                  <a:srgbClr val="000000"/>
                </a:solidFill>
                <a:round/>
                <a:headEnd/>
                <a:tailEnd/>
              </a:ln>
            </p:spPr>
            <p:txBody>
              <a:bodyPr/>
              <a:lstStyle/>
              <a:p>
                <a:endParaRPr lang="en-US"/>
              </a:p>
            </p:txBody>
          </p:sp>
          <p:sp>
            <p:nvSpPr>
              <p:cNvPr id="36928" name="Line 1255"/>
              <p:cNvSpPr>
                <a:spLocks noChangeShapeType="1"/>
              </p:cNvSpPr>
              <p:nvPr/>
            </p:nvSpPr>
            <p:spPr bwMode="auto">
              <a:xfrm flipH="1" flipV="1">
                <a:off x="4778" y="2567"/>
                <a:ext cx="4" cy="20"/>
              </a:xfrm>
              <a:prstGeom prst="line">
                <a:avLst/>
              </a:prstGeom>
              <a:noFill/>
              <a:ln w="0">
                <a:solidFill>
                  <a:srgbClr val="000000"/>
                </a:solidFill>
                <a:round/>
                <a:headEnd/>
                <a:tailEnd/>
              </a:ln>
            </p:spPr>
            <p:txBody>
              <a:bodyPr/>
              <a:lstStyle/>
              <a:p>
                <a:endParaRPr lang="en-US"/>
              </a:p>
            </p:txBody>
          </p:sp>
          <p:sp>
            <p:nvSpPr>
              <p:cNvPr id="36929" name="Line 1256"/>
              <p:cNvSpPr>
                <a:spLocks noChangeShapeType="1"/>
              </p:cNvSpPr>
              <p:nvPr/>
            </p:nvSpPr>
            <p:spPr bwMode="auto">
              <a:xfrm flipH="1" flipV="1">
                <a:off x="4769" y="2567"/>
                <a:ext cx="3" cy="20"/>
              </a:xfrm>
              <a:prstGeom prst="line">
                <a:avLst/>
              </a:prstGeom>
              <a:noFill/>
              <a:ln w="0">
                <a:solidFill>
                  <a:srgbClr val="000000"/>
                </a:solidFill>
                <a:round/>
                <a:headEnd/>
                <a:tailEnd/>
              </a:ln>
            </p:spPr>
            <p:txBody>
              <a:bodyPr/>
              <a:lstStyle/>
              <a:p>
                <a:endParaRPr lang="en-US"/>
              </a:p>
            </p:txBody>
          </p:sp>
          <p:sp>
            <p:nvSpPr>
              <p:cNvPr id="36930" name="Line 1257"/>
              <p:cNvSpPr>
                <a:spLocks noChangeShapeType="1"/>
              </p:cNvSpPr>
              <p:nvPr/>
            </p:nvSpPr>
            <p:spPr bwMode="auto">
              <a:xfrm flipH="1" flipV="1">
                <a:off x="4759" y="2567"/>
                <a:ext cx="5" cy="20"/>
              </a:xfrm>
              <a:prstGeom prst="line">
                <a:avLst/>
              </a:prstGeom>
              <a:noFill/>
              <a:ln w="0">
                <a:solidFill>
                  <a:srgbClr val="000000"/>
                </a:solidFill>
                <a:round/>
                <a:headEnd/>
                <a:tailEnd/>
              </a:ln>
            </p:spPr>
            <p:txBody>
              <a:bodyPr/>
              <a:lstStyle/>
              <a:p>
                <a:endParaRPr lang="en-US"/>
              </a:p>
            </p:txBody>
          </p:sp>
          <p:sp>
            <p:nvSpPr>
              <p:cNvPr id="36931" name="Line 1258"/>
              <p:cNvSpPr>
                <a:spLocks noChangeShapeType="1"/>
              </p:cNvSpPr>
              <p:nvPr/>
            </p:nvSpPr>
            <p:spPr bwMode="auto">
              <a:xfrm flipH="1" flipV="1">
                <a:off x="4749" y="2567"/>
                <a:ext cx="5" cy="20"/>
              </a:xfrm>
              <a:prstGeom prst="line">
                <a:avLst/>
              </a:prstGeom>
              <a:noFill/>
              <a:ln w="0">
                <a:solidFill>
                  <a:srgbClr val="000000"/>
                </a:solidFill>
                <a:round/>
                <a:headEnd/>
                <a:tailEnd/>
              </a:ln>
            </p:spPr>
            <p:txBody>
              <a:bodyPr/>
              <a:lstStyle/>
              <a:p>
                <a:endParaRPr lang="en-US"/>
              </a:p>
            </p:txBody>
          </p:sp>
          <p:sp>
            <p:nvSpPr>
              <p:cNvPr id="36932" name="Line 1259"/>
              <p:cNvSpPr>
                <a:spLocks noChangeShapeType="1"/>
              </p:cNvSpPr>
              <p:nvPr/>
            </p:nvSpPr>
            <p:spPr bwMode="auto">
              <a:xfrm flipH="1" flipV="1">
                <a:off x="4740" y="2567"/>
                <a:ext cx="4" cy="20"/>
              </a:xfrm>
              <a:prstGeom prst="line">
                <a:avLst/>
              </a:prstGeom>
              <a:noFill/>
              <a:ln w="0">
                <a:solidFill>
                  <a:srgbClr val="000000"/>
                </a:solidFill>
                <a:round/>
                <a:headEnd/>
                <a:tailEnd/>
              </a:ln>
            </p:spPr>
            <p:txBody>
              <a:bodyPr/>
              <a:lstStyle/>
              <a:p>
                <a:endParaRPr lang="en-US"/>
              </a:p>
            </p:txBody>
          </p:sp>
          <p:sp>
            <p:nvSpPr>
              <p:cNvPr id="36933" name="Line 1260"/>
              <p:cNvSpPr>
                <a:spLocks noChangeShapeType="1"/>
              </p:cNvSpPr>
              <p:nvPr/>
            </p:nvSpPr>
            <p:spPr bwMode="auto">
              <a:xfrm flipH="1" flipV="1">
                <a:off x="4732" y="2567"/>
                <a:ext cx="2" cy="20"/>
              </a:xfrm>
              <a:prstGeom prst="line">
                <a:avLst/>
              </a:prstGeom>
              <a:noFill/>
              <a:ln w="0">
                <a:solidFill>
                  <a:srgbClr val="000000"/>
                </a:solidFill>
                <a:round/>
                <a:headEnd/>
                <a:tailEnd/>
              </a:ln>
            </p:spPr>
            <p:txBody>
              <a:bodyPr/>
              <a:lstStyle/>
              <a:p>
                <a:endParaRPr lang="en-US"/>
              </a:p>
            </p:txBody>
          </p:sp>
          <p:sp>
            <p:nvSpPr>
              <p:cNvPr id="36934" name="Line 1261"/>
              <p:cNvSpPr>
                <a:spLocks noChangeShapeType="1"/>
              </p:cNvSpPr>
              <p:nvPr/>
            </p:nvSpPr>
            <p:spPr bwMode="auto">
              <a:xfrm flipH="1" flipV="1">
                <a:off x="4720" y="2567"/>
                <a:ext cx="7" cy="20"/>
              </a:xfrm>
              <a:prstGeom prst="line">
                <a:avLst/>
              </a:prstGeom>
              <a:noFill/>
              <a:ln w="0">
                <a:solidFill>
                  <a:srgbClr val="000000"/>
                </a:solidFill>
                <a:round/>
                <a:headEnd/>
                <a:tailEnd/>
              </a:ln>
            </p:spPr>
            <p:txBody>
              <a:bodyPr/>
              <a:lstStyle/>
              <a:p>
                <a:endParaRPr lang="en-US"/>
              </a:p>
            </p:txBody>
          </p:sp>
          <p:sp>
            <p:nvSpPr>
              <p:cNvPr id="36935" name="Line 1262"/>
              <p:cNvSpPr>
                <a:spLocks noChangeShapeType="1"/>
              </p:cNvSpPr>
              <p:nvPr/>
            </p:nvSpPr>
            <p:spPr bwMode="auto">
              <a:xfrm flipH="1" flipV="1">
                <a:off x="4712" y="2567"/>
                <a:ext cx="3" cy="20"/>
              </a:xfrm>
              <a:prstGeom prst="line">
                <a:avLst/>
              </a:prstGeom>
              <a:noFill/>
              <a:ln w="0">
                <a:solidFill>
                  <a:srgbClr val="000000"/>
                </a:solidFill>
                <a:round/>
                <a:headEnd/>
                <a:tailEnd/>
              </a:ln>
            </p:spPr>
            <p:txBody>
              <a:bodyPr/>
              <a:lstStyle/>
              <a:p>
                <a:endParaRPr lang="en-US"/>
              </a:p>
            </p:txBody>
          </p:sp>
          <p:sp>
            <p:nvSpPr>
              <p:cNvPr id="36936" name="Line 1263"/>
              <p:cNvSpPr>
                <a:spLocks noChangeShapeType="1"/>
              </p:cNvSpPr>
              <p:nvPr/>
            </p:nvSpPr>
            <p:spPr bwMode="auto">
              <a:xfrm flipH="1" flipV="1">
                <a:off x="4704" y="2567"/>
                <a:ext cx="3" cy="20"/>
              </a:xfrm>
              <a:prstGeom prst="line">
                <a:avLst/>
              </a:prstGeom>
              <a:noFill/>
              <a:ln w="0">
                <a:solidFill>
                  <a:srgbClr val="000000"/>
                </a:solidFill>
                <a:round/>
                <a:headEnd/>
                <a:tailEnd/>
              </a:ln>
            </p:spPr>
            <p:txBody>
              <a:bodyPr/>
              <a:lstStyle/>
              <a:p>
                <a:endParaRPr lang="en-US"/>
              </a:p>
            </p:txBody>
          </p:sp>
          <p:sp>
            <p:nvSpPr>
              <p:cNvPr id="36937" name="Line 1264"/>
              <p:cNvSpPr>
                <a:spLocks noChangeShapeType="1"/>
              </p:cNvSpPr>
              <p:nvPr/>
            </p:nvSpPr>
            <p:spPr bwMode="auto">
              <a:xfrm flipH="1" flipV="1">
                <a:off x="4694" y="2567"/>
                <a:ext cx="5" cy="20"/>
              </a:xfrm>
              <a:prstGeom prst="line">
                <a:avLst/>
              </a:prstGeom>
              <a:noFill/>
              <a:ln w="0">
                <a:solidFill>
                  <a:srgbClr val="000000"/>
                </a:solidFill>
                <a:round/>
                <a:headEnd/>
                <a:tailEnd/>
              </a:ln>
            </p:spPr>
            <p:txBody>
              <a:bodyPr/>
              <a:lstStyle/>
              <a:p>
                <a:endParaRPr lang="en-US"/>
              </a:p>
            </p:txBody>
          </p:sp>
          <p:sp>
            <p:nvSpPr>
              <p:cNvPr id="36938" name="Line 1265"/>
              <p:cNvSpPr>
                <a:spLocks noChangeShapeType="1"/>
              </p:cNvSpPr>
              <p:nvPr/>
            </p:nvSpPr>
            <p:spPr bwMode="auto">
              <a:xfrm flipH="1" flipV="1">
                <a:off x="4684" y="2567"/>
                <a:ext cx="5" cy="20"/>
              </a:xfrm>
              <a:prstGeom prst="line">
                <a:avLst/>
              </a:prstGeom>
              <a:noFill/>
              <a:ln w="0">
                <a:solidFill>
                  <a:srgbClr val="000000"/>
                </a:solidFill>
                <a:round/>
                <a:headEnd/>
                <a:tailEnd/>
              </a:ln>
            </p:spPr>
            <p:txBody>
              <a:bodyPr/>
              <a:lstStyle/>
              <a:p>
                <a:endParaRPr lang="en-US"/>
              </a:p>
            </p:txBody>
          </p:sp>
          <p:sp>
            <p:nvSpPr>
              <p:cNvPr id="36939" name="Line 1266"/>
              <p:cNvSpPr>
                <a:spLocks noChangeShapeType="1"/>
              </p:cNvSpPr>
              <p:nvPr/>
            </p:nvSpPr>
            <p:spPr bwMode="auto">
              <a:xfrm flipH="1" flipV="1">
                <a:off x="4676" y="2567"/>
                <a:ext cx="3" cy="20"/>
              </a:xfrm>
              <a:prstGeom prst="line">
                <a:avLst/>
              </a:prstGeom>
              <a:noFill/>
              <a:ln w="0">
                <a:solidFill>
                  <a:srgbClr val="000000"/>
                </a:solidFill>
                <a:round/>
                <a:headEnd/>
                <a:tailEnd/>
              </a:ln>
            </p:spPr>
            <p:txBody>
              <a:bodyPr/>
              <a:lstStyle/>
              <a:p>
                <a:endParaRPr lang="en-US"/>
              </a:p>
            </p:txBody>
          </p:sp>
          <p:sp>
            <p:nvSpPr>
              <p:cNvPr id="36940" name="Line 1267"/>
              <p:cNvSpPr>
                <a:spLocks noChangeShapeType="1"/>
              </p:cNvSpPr>
              <p:nvPr/>
            </p:nvSpPr>
            <p:spPr bwMode="auto">
              <a:xfrm flipH="1" flipV="1">
                <a:off x="4667" y="2567"/>
                <a:ext cx="2" cy="20"/>
              </a:xfrm>
              <a:prstGeom prst="line">
                <a:avLst/>
              </a:prstGeom>
              <a:noFill/>
              <a:ln w="0">
                <a:solidFill>
                  <a:srgbClr val="000000"/>
                </a:solidFill>
                <a:round/>
                <a:headEnd/>
                <a:tailEnd/>
              </a:ln>
            </p:spPr>
            <p:txBody>
              <a:bodyPr/>
              <a:lstStyle/>
              <a:p>
                <a:endParaRPr lang="en-US"/>
              </a:p>
            </p:txBody>
          </p:sp>
          <p:sp>
            <p:nvSpPr>
              <p:cNvPr id="36941" name="Line 1268"/>
              <p:cNvSpPr>
                <a:spLocks noChangeShapeType="1"/>
              </p:cNvSpPr>
              <p:nvPr/>
            </p:nvSpPr>
            <p:spPr bwMode="auto">
              <a:xfrm flipH="1" flipV="1">
                <a:off x="4656" y="2567"/>
                <a:ext cx="5" cy="20"/>
              </a:xfrm>
              <a:prstGeom prst="line">
                <a:avLst/>
              </a:prstGeom>
              <a:noFill/>
              <a:ln w="0">
                <a:solidFill>
                  <a:srgbClr val="000000"/>
                </a:solidFill>
                <a:round/>
                <a:headEnd/>
                <a:tailEnd/>
              </a:ln>
            </p:spPr>
            <p:txBody>
              <a:bodyPr/>
              <a:lstStyle/>
              <a:p>
                <a:endParaRPr lang="en-US"/>
              </a:p>
            </p:txBody>
          </p:sp>
          <p:sp>
            <p:nvSpPr>
              <p:cNvPr id="36942" name="Line 1269"/>
              <p:cNvSpPr>
                <a:spLocks noChangeShapeType="1"/>
              </p:cNvSpPr>
              <p:nvPr/>
            </p:nvSpPr>
            <p:spPr bwMode="auto">
              <a:xfrm flipH="1" flipV="1">
                <a:off x="4647" y="2567"/>
                <a:ext cx="4" cy="20"/>
              </a:xfrm>
              <a:prstGeom prst="line">
                <a:avLst/>
              </a:prstGeom>
              <a:noFill/>
              <a:ln w="0">
                <a:solidFill>
                  <a:srgbClr val="000000"/>
                </a:solidFill>
                <a:round/>
                <a:headEnd/>
                <a:tailEnd/>
              </a:ln>
            </p:spPr>
            <p:txBody>
              <a:bodyPr/>
              <a:lstStyle/>
              <a:p>
                <a:endParaRPr lang="en-US"/>
              </a:p>
            </p:txBody>
          </p:sp>
          <p:sp>
            <p:nvSpPr>
              <p:cNvPr id="36943" name="Line 1270"/>
              <p:cNvSpPr>
                <a:spLocks noChangeShapeType="1"/>
              </p:cNvSpPr>
              <p:nvPr/>
            </p:nvSpPr>
            <p:spPr bwMode="auto">
              <a:xfrm flipH="1" flipV="1">
                <a:off x="4639" y="2567"/>
                <a:ext cx="2" cy="20"/>
              </a:xfrm>
              <a:prstGeom prst="line">
                <a:avLst/>
              </a:prstGeom>
              <a:noFill/>
              <a:ln w="0">
                <a:solidFill>
                  <a:srgbClr val="000000"/>
                </a:solidFill>
                <a:round/>
                <a:headEnd/>
                <a:tailEnd/>
              </a:ln>
            </p:spPr>
            <p:txBody>
              <a:bodyPr/>
              <a:lstStyle/>
              <a:p>
                <a:endParaRPr lang="en-US"/>
              </a:p>
            </p:txBody>
          </p:sp>
          <p:sp>
            <p:nvSpPr>
              <p:cNvPr id="36944" name="Line 1271"/>
              <p:cNvSpPr>
                <a:spLocks noChangeShapeType="1"/>
              </p:cNvSpPr>
              <p:nvPr/>
            </p:nvSpPr>
            <p:spPr bwMode="auto">
              <a:xfrm flipH="1" flipV="1">
                <a:off x="4629" y="2567"/>
                <a:ext cx="5" cy="20"/>
              </a:xfrm>
              <a:prstGeom prst="line">
                <a:avLst/>
              </a:prstGeom>
              <a:noFill/>
              <a:ln w="0">
                <a:solidFill>
                  <a:srgbClr val="000000"/>
                </a:solidFill>
                <a:round/>
                <a:headEnd/>
                <a:tailEnd/>
              </a:ln>
            </p:spPr>
            <p:txBody>
              <a:bodyPr/>
              <a:lstStyle/>
              <a:p>
                <a:endParaRPr lang="en-US"/>
              </a:p>
            </p:txBody>
          </p:sp>
          <p:sp>
            <p:nvSpPr>
              <p:cNvPr id="36945" name="Line 1272"/>
              <p:cNvSpPr>
                <a:spLocks noChangeShapeType="1"/>
              </p:cNvSpPr>
              <p:nvPr/>
            </p:nvSpPr>
            <p:spPr bwMode="auto">
              <a:xfrm flipH="1" flipV="1">
                <a:off x="4619" y="2567"/>
                <a:ext cx="5" cy="20"/>
              </a:xfrm>
              <a:prstGeom prst="line">
                <a:avLst/>
              </a:prstGeom>
              <a:noFill/>
              <a:ln w="0">
                <a:solidFill>
                  <a:srgbClr val="000000"/>
                </a:solidFill>
                <a:round/>
                <a:headEnd/>
                <a:tailEnd/>
              </a:ln>
            </p:spPr>
            <p:txBody>
              <a:bodyPr/>
              <a:lstStyle/>
              <a:p>
                <a:endParaRPr lang="en-US"/>
              </a:p>
            </p:txBody>
          </p:sp>
          <p:sp>
            <p:nvSpPr>
              <p:cNvPr id="36946" name="Line 1273"/>
              <p:cNvSpPr>
                <a:spLocks noChangeShapeType="1"/>
              </p:cNvSpPr>
              <p:nvPr/>
            </p:nvSpPr>
            <p:spPr bwMode="auto">
              <a:xfrm flipH="1" flipV="1">
                <a:off x="4611" y="2567"/>
                <a:ext cx="3" cy="20"/>
              </a:xfrm>
              <a:prstGeom prst="line">
                <a:avLst/>
              </a:prstGeom>
              <a:noFill/>
              <a:ln w="0">
                <a:solidFill>
                  <a:srgbClr val="000000"/>
                </a:solidFill>
                <a:round/>
                <a:headEnd/>
                <a:tailEnd/>
              </a:ln>
            </p:spPr>
            <p:txBody>
              <a:bodyPr/>
              <a:lstStyle/>
              <a:p>
                <a:endParaRPr lang="en-US"/>
              </a:p>
            </p:txBody>
          </p:sp>
          <p:sp>
            <p:nvSpPr>
              <p:cNvPr id="36947" name="Line 1274"/>
              <p:cNvSpPr>
                <a:spLocks noChangeShapeType="1"/>
              </p:cNvSpPr>
              <p:nvPr/>
            </p:nvSpPr>
            <p:spPr bwMode="auto">
              <a:xfrm flipH="1" flipV="1">
                <a:off x="4603" y="2567"/>
                <a:ext cx="1" cy="20"/>
              </a:xfrm>
              <a:prstGeom prst="line">
                <a:avLst/>
              </a:prstGeom>
              <a:noFill/>
              <a:ln w="0">
                <a:solidFill>
                  <a:srgbClr val="000000"/>
                </a:solidFill>
                <a:round/>
                <a:headEnd/>
                <a:tailEnd/>
              </a:ln>
            </p:spPr>
            <p:txBody>
              <a:bodyPr/>
              <a:lstStyle/>
              <a:p>
                <a:endParaRPr lang="en-US"/>
              </a:p>
            </p:txBody>
          </p:sp>
          <p:sp>
            <p:nvSpPr>
              <p:cNvPr id="36948" name="Line 1275"/>
              <p:cNvSpPr>
                <a:spLocks noChangeShapeType="1"/>
              </p:cNvSpPr>
              <p:nvPr/>
            </p:nvSpPr>
            <p:spPr bwMode="auto">
              <a:xfrm flipH="1" flipV="1">
                <a:off x="4591" y="2567"/>
                <a:ext cx="5" cy="20"/>
              </a:xfrm>
              <a:prstGeom prst="line">
                <a:avLst/>
              </a:prstGeom>
              <a:noFill/>
              <a:ln w="0">
                <a:solidFill>
                  <a:srgbClr val="000000"/>
                </a:solidFill>
                <a:round/>
                <a:headEnd/>
                <a:tailEnd/>
              </a:ln>
            </p:spPr>
            <p:txBody>
              <a:bodyPr/>
              <a:lstStyle/>
              <a:p>
                <a:endParaRPr lang="en-US"/>
              </a:p>
            </p:txBody>
          </p:sp>
          <p:sp>
            <p:nvSpPr>
              <p:cNvPr id="36949" name="Line 1276"/>
              <p:cNvSpPr>
                <a:spLocks noChangeShapeType="1"/>
              </p:cNvSpPr>
              <p:nvPr/>
            </p:nvSpPr>
            <p:spPr bwMode="auto">
              <a:xfrm flipH="1" flipV="1">
                <a:off x="4581" y="2567"/>
                <a:ext cx="5" cy="20"/>
              </a:xfrm>
              <a:prstGeom prst="line">
                <a:avLst/>
              </a:prstGeom>
              <a:noFill/>
              <a:ln w="0">
                <a:solidFill>
                  <a:srgbClr val="000000"/>
                </a:solidFill>
                <a:round/>
                <a:headEnd/>
                <a:tailEnd/>
              </a:ln>
            </p:spPr>
            <p:txBody>
              <a:bodyPr/>
              <a:lstStyle/>
              <a:p>
                <a:endParaRPr lang="en-US"/>
              </a:p>
            </p:txBody>
          </p:sp>
          <p:sp>
            <p:nvSpPr>
              <p:cNvPr id="36950" name="Line 1277"/>
              <p:cNvSpPr>
                <a:spLocks noChangeShapeType="1"/>
              </p:cNvSpPr>
              <p:nvPr/>
            </p:nvSpPr>
            <p:spPr bwMode="auto">
              <a:xfrm flipH="1" flipV="1">
                <a:off x="4575" y="2567"/>
                <a:ext cx="1" cy="20"/>
              </a:xfrm>
              <a:prstGeom prst="line">
                <a:avLst/>
              </a:prstGeom>
              <a:noFill/>
              <a:ln w="0">
                <a:solidFill>
                  <a:srgbClr val="000000"/>
                </a:solidFill>
                <a:round/>
                <a:headEnd/>
                <a:tailEnd/>
              </a:ln>
            </p:spPr>
            <p:txBody>
              <a:bodyPr/>
              <a:lstStyle/>
              <a:p>
                <a:endParaRPr lang="en-US"/>
              </a:p>
            </p:txBody>
          </p:sp>
          <p:sp>
            <p:nvSpPr>
              <p:cNvPr id="36951" name="Line 1278"/>
              <p:cNvSpPr>
                <a:spLocks noChangeShapeType="1"/>
              </p:cNvSpPr>
              <p:nvPr/>
            </p:nvSpPr>
            <p:spPr bwMode="auto">
              <a:xfrm flipH="1" flipV="1">
                <a:off x="4561" y="2567"/>
                <a:ext cx="5" cy="20"/>
              </a:xfrm>
              <a:prstGeom prst="line">
                <a:avLst/>
              </a:prstGeom>
              <a:noFill/>
              <a:ln w="0">
                <a:solidFill>
                  <a:srgbClr val="000000"/>
                </a:solidFill>
                <a:round/>
                <a:headEnd/>
                <a:tailEnd/>
              </a:ln>
            </p:spPr>
            <p:txBody>
              <a:bodyPr/>
              <a:lstStyle/>
              <a:p>
                <a:endParaRPr lang="en-US"/>
              </a:p>
            </p:txBody>
          </p:sp>
          <p:sp>
            <p:nvSpPr>
              <p:cNvPr id="36952" name="Line 1279"/>
              <p:cNvSpPr>
                <a:spLocks noChangeShapeType="1"/>
              </p:cNvSpPr>
              <p:nvPr/>
            </p:nvSpPr>
            <p:spPr bwMode="auto">
              <a:xfrm flipH="1" flipV="1">
                <a:off x="4555" y="2567"/>
                <a:ext cx="1" cy="20"/>
              </a:xfrm>
              <a:prstGeom prst="line">
                <a:avLst/>
              </a:prstGeom>
              <a:noFill/>
              <a:ln w="0">
                <a:solidFill>
                  <a:srgbClr val="000000"/>
                </a:solidFill>
                <a:round/>
                <a:headEnd/>
                <a:tailEnd/>
              </a:ln>
            </p:spPr>
            <p:txBody>
              <a:bodyPr/>
              <a:lstStyle/>
              <a:p>
                <a:endParaRPr lang="en-US"/>
              </a:p>
            </p:txBody>
          </p:sp>
          <p:sp>
            <p:nvSpPr>
              <p:cNvPr id="36953" name="Line 1280"/>
              <p:cNvSpPr>
                <a:spLocks noChangeShapeType="1"/>
              </p:cNvSpPr>
              <p:nvPr/>
            </p:nvSpPr>
            <p:spPr bwMode="auto">
              <a:xfrm flipH="1" flipV="1">
                <a:off x="4545" y="2567"/>
                <a:ext cx="5" cy="20"/>
              </a:xfrm>
              <a:prstGeom prst="line">
                <a:avLst/>
              </a:prstGeom>
              <a:noFill/>
              <a:ln w="0">
                <a:solidFill>
                  <a:srgbClr val="000000"/>
                </a:solidFill>
                <a:round/>
                <a:headEnd/>
                <a:tailEnd/>
              </a:ln>
            </p:spPr>
            <p:txBody>
              <a:bodyPr/>
              <a:lstStyle/>
              <a:p>
                <a:endParaRPr lang="en-US"/>
              </a:p>
            </p:txBody>
          </p:sp>
          <p:sp>
            <p:nvSpPr>
              <p:cNvPr id="36954" name="Line 1281"/>
              <p:cNvSpPr>
                <a:spLocks noChangeShapeType="1"/>
              </p:cNvSpPr>
              <p:nvPr/>
            </p:nvSpPr>
            <p:spPr bwMode="auto">
              <a:xfrm flipH="1" flipV="1">
                <a:off x="4535" y="2567"/>
                <a:ext cx="3" cy="20"/>
              </a:xfrm>
              <a:prstGeom prst="line">
                <a:avLst/>
              </a:prstGeom>
              <a:noFill/>
              <a:ln w="0">
                <a:solidFill>
                  <a:srgbClr val="000000"/>
                </a:solidFill>
                <a:round/>
                <a:headEnd/>
                <a:tailEnd/>
              </a:ln>
            </p:spPr>
            <p:txBody>
              <a:bodyPr/>
              <a:lstStyle/>
              <a:p>
                <a:endParaRPr lang="en-US"/>
              </a:p>
            </p:txBody>
          </p:sp>
          <p:sp>
            <p:nvSpPr>
              <p:cNvPr id="36955" name="Line 1282"/>
              <p:cNvSpPr>
                <a:spLocks noChangeShapeType="1"/>
              </p:cNvSpPr>
              <p:nvPr/>
            </p:nvSpPr>
            <p:spPr bwMode="auto">
              <a:xfrm flipH="1" flipV="1">
                <a:off x="4526" y="2567"/>
                <a:ext cx="4" cy="20"/>
              </a:xfrm>
              <a:prstGeom prst="line">
                <a:avLst/>
              </a:prstGeom>
              <a:noFill/>
              <a:ln w="0">
                <a:solidFill>
                  <a:srgbClr val="000000"/>
                </a:solidFill>
                <a:round/>
                <a:headEnd/>
                <a:tailEnd/>
              </a:ln>
            </p:spPr>
            <p:txBody>
              <a:bodyPr/>
              <a:lstStyle/>
              <a:p>
                <a:endParaRPr lang="en-US"/>
              </a:p>
            </p:txBody>
          </p:sp>
          <p:sp>
            <p:nvSpPr>
              <p:cNvPr id="36956" name="Line 1283"/>
              <p:cNvSpPr>
                <a:spLocks noChangeShapeType="1"/>
              </p:cNvSpPr>
              <p:nvPr/>
            </p:nvSpPr>
            <p:spPr bwMode="auto">
              <a:xfrm flipH="1" flipV="1">
                <a:off x="4516" y="2567"/>
                <a:ext cx="4" cy="20"/>
              </a:xfrm>
              <a:prstGeom prst="line">
                <a:avLst/>
              </a:prstGeom>
              <a:noFill/>
              <a:ln w="0">
                <a:solidFill>
                  <a:srgbClr val="000000"/>
                </a:solidFill>
                <a:round/>
                <a:headEnd/>
                <a:tailEnd/>
              </a:ln>
            </p:spPr>
            <p:txBody>
              <a:bodyPr/>
              <a:lstStyle/>
              <a:p>
                <a:endParaRPr lang="en-US"/>
              </a:p>
            </p:txBody>
          </p:sp>
          <p:sp>
            <p:nvSpPr>
              <p:cNvPr id="36957" name="Line 1284"/>
              <p:cNvSpPr>
                <a:spLocks noChangeShapeType="1"/>
              </p:cNvSpPr>
              <p:nvPr/>
            </p:nvSpPr>
            <p:spPr bwMode="auto">
              <a:xfrm flipH="1" flipV="1">
                <a:off x="4507" y="2567"/>
                <a:ext cx="5" cy="20"/>
              </a:xfrm>
              <a:prstGeom prst="line">
                <a:avLst/>
              </a:prstGeom>
              <a:noFill/>
              <a:ln w="0">
                <a:solidFill>
                  <a:srgbClr val="000000"/>
                </a:solidFill>
                <a:round/>
                <a:headEnd/>
                <a:tailEnd/>
              </a:ln>
            </p:spPr>
            <p:txBody>
              <a:bodyPr/>
              <a:lstStyle/>
              <a:p>
                <a:endParaRPr lang="en-US"/>
              </a:p>
            </p:txBody>
          </p:sp>
          <p:sp>
            <p:nvSpPr>
              <p:cNvPr id="36958" name="Line 1285"/>
              <p:cNvSpPr>
                <a:spLocks noChangeShapeType="1"/>
              </p:cNvSpPr>
              <p:nvPr/>
            </p:nvSpPr>
            <p:spPr bwMode="auto">
              <a:xfrm flipH="1" flipV="1">
                <a:off x="4497" y="2567"/>
                <a:ext cx="5" cy="20"/>
              </a:xfrm>
              <a:prstGeom prst="line">
                <a:avLst/>
              </a:prstGeom>
              <a:noFill/>
              <a:ln w="0">
                <a:solidFill>
                  <a:srgbClr val="000000"/>
                </a:solidFill>
                <a:round/>
                <a:headEnd/>
                <a:tailEnd/>
              </a:ln>
            </p:spPr>
            <p:txBody>
              <a:bodyPr/>
              <a:lstStyle/>
              <a:p>
                <a:endParaRPr lang="en-US"/>
              </a:p>
            </p:txBody>
          </p:sp>
          <p:sp>
            <p:nvSpPr>
              <p:cNvPr id="36959" name="Line 1286"/>
              <p:cNvSpPr>
                <a:spLocks noChangeShapeType="1"/>
              </p:cNvSpPr>
              <p:nvPr/>
            </p:nvSpPr>
            <p:spPr bwMode="auto">
              <a:xfrm flipH="1" flipV="1">
                <a:off x="4490" y="2567"/>
                <a:ext cx="2" cy="20"/>
              </a:xfrm>
              <a:prstGeom prst="line">
                <a:avLst/>
              </a:prstGeom>
              <a:noFill/>
              <a:ln w="0">
                <a:solidFill>
                  <a:srgbClr val="000000"/>
                </a:solidFill>
                <a:round/>
                <a:headEnd/>
                <a:tailEnd/>
              </a:ln>
            </p:spPr>
            <p:txBody>
              <a:bodyPr/>
              <a:lstStyle/>
              <a:p>
                <a:endParaRPr lang="en-US"/>
              </a:p>
            </p:txBody>
          </p:sp>
          <p:sp>
            <p:nvSpPr>
              <p:cNvPr id="36960" name="Line 1287"/>
              <p:cNvSpPr>
                <a:spLocks noChangeShapeType="1"/>
              </p:cNvSpPr>
              <p:nvPr/>
            </p:nvSpPr>
            <p:spPr bwMode="auto">
              <a:xfrm flipH="1" flipV="1">
                <a:off x="4480" y="2567"/>
                <a:ext cx="5" cy="20"/>
              </a:xfrm>
              <a:prstGeom prst="line">
                <a:avLst/>
              </a:prstGeom>
              <a:noFill/>
              <a:ln w="0">
                <a:solidFill>
                  <a:srgbClr val="000000"/>
                </a:solidFill>
                <a:round/>
                <a:headEnd/>
                <a:tailEnd/>
              </a:ln>
            </p:spPr>
            <p:txBody>
              <a:bodyPr/>
              <a:lstStyle/>
              <a:p>
                <a:endParaRPr lang="en-US"/>
              </a:p>
            </p:txBody>
          </p:sp>
          <p:sp>
            <p:nvSpPr>
              <p:cNvPr id="36961" name="Line 1288"/>
              <p:cNvSpPr>
                <a:spLocks noChangeShapeType="1"/>
              </p:cNvSpPr>
              <p:nvPr/>
            </p:nvSpPr>
            <p:spPr bwMode="auto">
              <a:xfrm flipH="1" flipV="1">
                <a:off x="4468" y="2567"/>
                <a:ext cx="5" cy="20"/>
              </a:xfrm>
              <a:prstGeom prst="line">
                <a:avLst/>
              </a:prstGeom>
              <a:noFill/>
              <a:ln w="0">
                <a:solidFill>
                  <a:srgbClr val="000000"/>
                </a:solidFill>
                <a:round/>
                <a:headEnd/>
                <a:tailEnd/>
              </a:ln>
            </p:spPr>
            <p:txBody>
              <a:bodyPr/>
              <a:lstStyle/>
              <a:p>
                <a:endParaRPr lang="en-US"/>
              </a:p>
            </p:txBody>
          </p:sp>
          <p:sp>
            <p:nvSpPr>
              <p:cNvPr id="36962" name="Line 1289"/>
              <p:cNvSpPr>
                <a:spLocks noChangeShapeType="1"/>
              </p:cNvSpPr>
              <p:nvPr/>
            </p:nvSpPr>
            <p:spPr bwMode="auto">
              <a:xfrm flipH="1" flipV="1">
                <a:off x="4462" y="2567"/>
                <a:ext cx="3" cy="20"/>
              </a:xfrm>
              <a:prstGeom prst="line">
                <a:avLst/>
              </a:prstGeom>
              <a:noFill/>
              <a:ln w="0">
                <a:solidFill>
                  <a:srgbClr val="000000"/>
                </a:solidFill>
                <a:round/>
                <a:headEnd/>
                <a:tailEnd/>
              </a:ln>
            </p:spPr>
            <p:txBody>
              <a:bodyPr/>
              <a:lstStyle/>
              <a:p>
                <a:endParaRPr lang="en-US"/>
              </a:p>
            </p:txBody>
          </p:sp>
          <p:sp>
            <p:nvSpPr>
              <p:cNvPr id="36963" name="Line 1290"/>
              <p:cNvSpPr>
                <a:spLocks noChangeShapeType="1"/>
              </p:cNvSpPr>
              <p:nvPr/>
            </p:nvSpPr>
            <p:spPr bwMode="auto">
              <a:xfrm flipH="1" flipV="1">
                <a:off x="4452" y="2567"/>
                <a:ext cx="1" cy="20"/>
              </a:xfrm>
              <a:prstGeom prst="line">
                <a:avLst/>
              </a:prstGeom>
              <a:noFill/>
              <a:ln w="0">
                <a:solidFill>
                  <a:srgbClr val="000000"/>
                </a:solidFill>
                <a:round/>
                <a:headEnd/>
                <a:tailEnd/>
              </a:ln>
            </p:spPr>
            <p:txBody>
              <a:bodyPr/>
              <a:lstStyle/>
              <a:p>
                <a:endParaRPr lang="en-US"/>
              </a:p>
            </p:txBody>
          </p:sp>
          <p:sp>
            <p:nvSpPr>
              <p:cNvPr id="36964" name="Line 1291"/>
              <p:cNvSpPr>
                <a:spLocks noChangeShapeType="1"/>
              </p:cNvSpPr>
              <p:nvPr/>
            </p:nvSpPr>
            <p:spPr bwMode="auto">
              <a:xfrm flipH="1" flipV="1">
                <a:off x="4442" y="2567"/>
                <a:ext cx="5" cy="20"/>
              </a:xfrm>
              <a:prstGeom prst="line">
                <a:avLst/>
              </a:prstGeom>
              <a:noFill/>
              <a:ln w="0">
                <a:solidFill>
                  <a:srgbClr val="000000"/>
                </a:solidFill>
                <a:round/>
                <a:headEnd/>
                <a:tailEnd/>
              </a:ln>
            </p:spPr>
            <p:txBody>
              <a:bodyPr/>
              <a:lstStyle/>
              <a:p>
                <a:endParaRPr lang="en-US"/>
              </a:p>
            </p:txBody>
          </p:sp>
          <p:sp>
            <p:nvSpPr>
              <p:cNvPr id="36965" name="Line 1292"/>
              <p:cNvSpPr>
                <a:spLocks noChangeShapeType="1"/>
              </p:cNvSpPr>
              <p:nvPr/>
            </p:nvSpPr>
            <p:spPr bwMode="auto">
              <a:xfrm flipH="1" flipV="1">
                <a:off x="4432" y="2567"/>
                <a:ext cx="5" cy="20"/>
              </a:xfrm>
              <a:prstGeom prst="line">
                <a:avLst/>
              </a:prstGeom>
              <a:noFill/>
              <a:ln w="0">
                <a:solidFill>
                  <a:srgbClr val="000000"/>
                </a:solidFill>
                <a:round/>
                <a:headEnd/>
                <a:tailEnd/>
              </a:ln>
            </p:spPr>
            <p:txBody>
              <a:bodyPr/>
              <a:lstStyle/>
              <a:p>
                <a:endParaRPr lang="en-US"/>
              </a:p>
            </p:txBody>
          </p:sp>
          <p:sp>
            <p:nvSpPr>
              <p:cNvPr id="36966" name="Line 1293"/>
              <p:cNvSpPr>
                <a:spLocks noChangeShapeType="1"/>
              </p:cNvSpPr>
              <p:nvPr/>
            </p:nvSpPr>
            <p:spPr bwMode="auto">
              <a:xfrm flipH="1" flipV="1">
                <a:off x="4424" y="2567"/>
                <a:ext cx="3" cy="20"/>
              </a:xfrm>
              <a:prstGeom prst="line">
                <a:avLst/>
              </a:prstGeom>
              <a:noFill/>
              <a:ln w="0">
                <a:solidFill>
                  <a:srgbClr val="000000"/>
                </a:solidFill>
                <a:round/>
                <a:headEnd/>
                <a:tailEnd/>
              </a:ln>
            </p:spPr>
            <p:txBody>
              <a:bodyPr/>
              <a:lstStyle/>
              <a:p>
                <a:endParaRPr lang="en-US"/>
              </a:p>
            </p:txBody>
          </p:sp>
          <p:sp>
            <p:nvSpPr>
              <p:cNvPr id="36967" name="Line 1294"/>
              <p:cNvSpPr>
                <a:spLocks noChangeShapeType="1"/>
              </p:cNvSpPr>
              <p:nvPr/>
            </p:nvSpPr>
            <p:spPr bwMode="auto">
              <a:xfrm flipH="1" flipV="1">
                <a:off x="4414" y="2567"/>
                <a:ext cx="3" cy="20"/>
              </a:xfrm>
              <a:prstGeom prst="line">
                <a:avLst/>
              </a:prstGeom>
              <a:noFill/>
              <a:ln w="0">
                <a:solidFill>
                  <a:srgbClr val="000000"/>
                </a:solidFill>
                <a:round/>
                <a:headEnd/>
                <a:tailEnd/>
              </a:ln>
            </p:spPr>
            <p:txBody>
              <a:bodyPr/>
              <a:lstStyle/>
              <a:p>
                <a:endParaRPr lang="en-US"/>
              </a:p>
            </p:txBody>
          </p:sp>
          <p:sp>
            <p:nvSpPr>
              <p:cNvPr id="36968" name="Line 1295"/>
              <p:cNvSpPr>
                <a:spLocks noChangeShapeType="1"/>
              </p:cNvSpPr>
              <p:nvPr/>
            </p:nvSpPr>
            <p:spPr bwMode="auto">
              <a:xfrm flipH="1" flipV="1">
                <a:off x="4404" y="2567"/>
                <a:ext cx="5" cy="20"/>
              </a:xfrm>
              <a:prstGeom prst="line">
                <a:avLst/>
              </a:prstGeom>
              <a:noFill/>
              <a:ln w="0">
                <a:solidFill>
                  <a:srgbClr val="000000"/>
                </a:solidFill>
                <a:round/>
                <a:headEnd/>
                <a:tailEnd/>
              </a:ln>
            </p:spPr>
            <p:txBody>
              <a:bodyPr/>
              <a:lstStyle/>
              <a:p>
                <a:endParaRPr lang="en-US"/>
              </a:p>
            </p:txBody>
          </p:sp>
          <p:sp>
            <p:nvSpPr>
              <p:cNvPr id="36969" name="Line 1296"/>
              <p:cNvSpPr>
                <a:spLocks noChangeShapeType="1"/>
              </p:cNvSpPr>
              <p:nvPr/>
            </p:nvSpPr>
            <p:spPr bwMode="auto">
              <a:xfrm flipH="1" flipV="1">
                <a:off x="4397" y="2567"/>
                <a:ext cx="3" cy="20"/>
              </a:xfrm>
              <a:prstGeom prst="line">
                <a:avLst/>
              </a:prstGeom>
              <a:noFill/>
              <a:ln w="0">
                <a:solidFill>
                  <a:srgbClr val="000000"/>
                </a:solidFill>
                <a:round/>
                <a:headEnd/>
                <a:tailEnd/>
              </a:ln>
            </p:spPr>
            <p:txBody>
              <a:bodyPr/>
              <a:lstStyle/>
              <a:p>
                <a:endParaRPr lang="en-US"/>
              </a:p>
            </p:txBody>
          </p:sp>
          <p:sp>
            <p:nvSpPr>
              <p:cNvPr id="36970" name="Line 1297"/>
              <p:cNvSpPr>
                <a:spLocks noChangeShapeType="1"/>
              </p:cNvSpPr>
              <p:nvPr/>
            </p:nvSpPr>
            <p:spPr bwMode="auto">
              <a:xfrm flipH="1" flipV="1">
                <a:off x="4387" y="2567"/>
                <a:ext cx="2" cy="20"/>
              </a:xfrm>
              <a:prstGeom prst="line">
                <a:avLst/>
              </a:prstGeom>
              <a:noFill/>
              <a:ln w="0">
                <a:solidFill>
                  <a:srgbClr val="000000"/>
                </a:solidFill>
                <a:round/>
                <a:headEnd/>
                <a:tailEnd/>
              </a:ln>
            </p:spPr>
            <p:txBody>
              <a:bodyPr/>
              <a:lstStyle/>
              <a:p>
                <a:endParaRPr lang="en-US"/>
              </a:p>
            </p:txBody>
          </p:sp>
          <p:sp>
            <p:nvSpPr>
              <p:cNvPr id="36971" name="Line 1298"/>
              <p:cNvSpPr>
                <a:spLocks noChangeShapeType="1"/>
              </p:cNvSpPr>
              <p:nvPr/>
            </p:nvSpPr>
            <p:spPr bwMode="auto">
              <a:xfrm flipH="1" flipV="1">
                <a:off x="4377" y="2567"/>
                <a:ext cx="5" cy="20"/>
              </a:xfrm>
              <a:prstGeom prst="line">
                <a:avLst/>
              </a:prstGeom>
              <a:noFill/>
              <a:ln w="0">
                <a:solidFill>
                  <a:srgbClr val="000000"/>
                </a:solidFill>
                <a:round/>
                <a:headEnd/>
                <a:tailEnd/>
              </a:ln>
            </p:spPr>
            <p:txBody>
              <a:bodyPr/>
              <a:lstStyle/>
              <a:p>
                <a:endParaRPr lang="en-US"/>
              </a:p>
            </p:txBody>
          </p:sp>
          <p:sp>
            <p:nvSpPr>
              <p:cNvPr id="36972" name="Line 1299"/>
              <p:cNvSpPr>
                <a:spLocks noChangeShapeType="1"/>
              </p:cNvSpPr>
              <p:nvPr/>
            </p:nvSpPr>
            <p:spPr bwMode="auto">
              <a:xfrm flipH="1" flipV="1">
                <a:off x="4367" y="2567"/>
                <a:ext cx="5" cy="20"/>
              </a:xfrm>
              <a:prstGeom prst="line">
                <a:avLst/>
              </a:prstGeom>
              <a:noFill/>
              <a:ln w="0">
                <a:solidFill>
                  <a:srgbClr val="000000"/>
                </a:solidFill>
                <a:round/>
                <a:headEnd/>
                <a:tailEnd/>
              </a:ln>
            </p:spPr>
            <p:txBody>
              <a:bodyPr/>
              <a:lstStyle/>
              <a:p>
                <a:endParaRPr lang="en-US"/>
              </a:p>
            </p:txBody>
          </p:sp>
          <p:sp>
            <p:nvSpPr>
              <p:cNvPr id="36973" name="Line 1300"/>
              <p:cNvSpPr>
                <a:spLocks noChangeShapeType="1"/>
              </p:cNvSpPr>
              <p:nvPr/>
            </p:nvSpPr>
            <p:spPr bwMode="auto">
              <a:xfrm flipH="1" flipV="1">
                <a:off x="4359" y="2567"/>
                <a:ext cx="3" cy="20"/>
              </a:xfrm>
              <a:prstGeom prst="line">
                <a:avLst/>
              </a:prstGeom>
              <a:noFill/>
              <a:ln w="0">
                <a:solidFill>
                  <a:srgbClr val="000000"/>
                </a:solidFill>
                <a:round/>
                <a:headEnd/>
                <a:tailEnd/>
              </a:ln>
            </p:spPr>
            <p:txBody>
              <a:bodyPr/>
              <a:lstStyle/>
              <a:p>
                <a:endParaRPr lang="en-US"/>
              </a:p>
            </p:txBody>
          </p:sp>
          <p:sp>
            <p:nvSpPr>
              <p:cNvPr id="36974" name="Line 1301"/>
              <p:cNvSpPr>
                <a:spLocks noChangeShapeType="1"/>
              </p:cNvSpPr>
              <p:nvPr/>
            </p:nvSpPr>
            <p:spPr bwMode="auto">
              <a:xfrm flipH="1" flipV="1">
                <a:off x="4349" y="2567"/>
                <a:ext cx="3" cy="20"/>
              </a:xfrm>
              <a:prstGeom prst="line">
                <a:avLst/>
              </a:prstGeom>
              <a:noFill/>
              <a:ln w="0">
                <a:solidFill>
                  <a:srgbClr val="000000"/>
                </a:solidFill>
                <a:round/>
                <a:headEnd/>
                <a:tailEnd/>
              </a:ln>
            </p:spPr>
            <p:txBody>
              <a:bodyPr/>
              <a:lstStyle/>
              <a:p>
                <a:endParaRPr lang="en-US"/>
              </a:p>
            </p:txBody>
          </p:sp>
          <p:sp>
            <p:nvSpPr>
              <p:cNvPr id="36975" name="Line 1302"/>
              <p:cNvSpPr>
                <a:spLocks noChangeShapeType="1"/>
              </p:cNvSpPr>
              <p:nvPr/>
            </p:nvSpPr>
            <p:spPr bwMode="auto">
              <a:xfrm flipH="1" flipV="1">
                <a:off x="4339" y="2567"/>
                <a:ext cx="5" cy="20"/>
              </a:xfrm>
              <a:prstGeom prst="line">
                <a:avLst/>
              </a:prstGeom>
              <a:noFill/>
              <a:ln w="0">
                <a:solidFill>
                  <a:srgbClr val="000000"/>
                </a:solidFill>
                <a:round/>
                <a:headEnd/>
                <a:tailEnd/>
              </a:ln>
            </p:spPr>
            <p:txBody>
              <a:bodyPr/>
              <a:lstStyle/>
              <a:p>
                <a:endParaRPr lang="en-US"/>
              </a:p>
            </p:txBody>
          </p:sp>
          <p:sp>
            <p:nvSpPr>
              <p:cNvPr id="36976" name="Line 1303"/>
              <p:cNvSpPr>
                <a:spLocks noChangeShapeType="1"/>
              </p:cNvSpPr>
              <p:nvPr/>
            </p:nvSpPr>
            <p:spPr bwMode="auto">
              <a:xfrm flipH="1" flipV="1">
                <a:off x="4332" y="2567"/>
                <a:ext cx="4" cy="20"/>
              </a:xfrm>
              <a:prstGeom prst="line">
                <a:avLst/>
              </a:prstGeom>
              <a:noFill/>
              <a:ln w="0">
                <a:solidFill>
                  <a:srgbClr val="000000"/>
                </a:solidFill>
                <a:round/>
                <a:headEnd/>
                <a:tailEnd/>
              </a:ln>
            </p:spPr>
            <p:txBody>
              <a:bodyPr/>
              <a:lstStyle/>
              <a:p>
                <a:endParaRPr lang="en-US"/>
              </a:p>
            </p:txBody>
          </p:sp>
          <p:sp>
            <p:nvSpPr>
              <p:cNvPr id="36977" name="Line 1304"/>
              <p:cNvSpPr>
                <a:spLocks noChangeShapeType="1"/>
              </p:cNvSpPr>
              <p:nvPr/>
            </p:nvSpPr>
            <p:spPr bwMode="auto">
              <a:xfrm flipH="1" flipV="1">
                <a:off x="4322" y="2567"/>
                <a:ext cx="2" cy="20"/>
              </a:xfrm>
              <a:prstGeom prst="line">
                <a:avLst/>
              </a:prstGeom>
              <a:noFill/>
              <a:ln w="0">
                <a:solidFill>
                  <a:srgbClr val="000000"/>
                </a:solidFill>
                <a:round/>
                <a:headEnd/>
                <a:tailEnd/>
              </a:ln>
            </p:spPr>
            <p:txBody>
              <a:bodyPr/>
              <a:lstStyle/>
              <a:p>
                <a:endParaRPr lang="en-US"/>
              </a:p>
            </p:txBody>
          </p:sp>
          <p:sp>
            <p:nvSpPr>
              <p:cNvPr id="36978" name="Line 1305"/>
              <p:cNvSpPr>
                <a:spLocks noChangeShapeType="1"/>
              </p:cNvSpPr>
              <p:nvPr/>
            </p:nvSpPr>
            <p:spPr bwMode="auto">
              <a:xfrm flipH="1" flipV="1">
                <a:off x="4313" y="2567"/>
                <a:ext cx="5" cy="20"/>
              </a:xfrm>
              <a:prstGeom prst="line">
                <a:avLst/>
              </a:prstGeom>
              <a:noFill/>
              <a:ln w="0">
                <a:solidFill>
                  <a:srgbClr val="000000"/>
                </a:solidFill>
                <a:round/>
                <a:headEnd/>
                <a:tailEnd/>
              </a:ln>
            </p:spPr>
            <p:txBody>
              <a:bodyPr/>
              <a:lstStyle/>
              <a:p>
                <a:endParaRPr lang="en-US"/>
              </a:p>
            </p:txBody>
          </p:sp>
          <p:sp>
            <p:nvSpPr>
              <p:cNvPr id="36979" name="Line 1306"/>
              <p:cNvSpPr>
                <a:spLocks noChangeShapeType="1"/>
              </p:cNvSpPr>
              <p:nvPr/>
            </p:nvSpPr>
            <p:spPr bwMode="auto">
              <a:xfrm flipH="1" flipV="1">
                <a:off x="4303" y="2567"/>
                <a:ext cx="5" cy="20"/>
              </a:xfrm>
              <a:prstGeom prst="line">
                <a:avLst/>
              </a:prstGeom>
              <a:noFill/>
              <a:ln w="0">
                <a:solidFill>
                  <a:srgbClr val="000000"/>
                </a:solidFill>
                <a:round/>
                <a:headEnd/>
                <a:tailEnd/>
              </a:ln>
            </p:spPr>
            <p:txBody>
              <a:bodyPr/>
              <a:lstStyle/>
              <a:p>
                <a:endParaRPr lang="en-US"/>
              </a:p>
            </p:txBody>
          </p:sp>
          <p:sp>
            <p:nvSpPr>
              <p:cNvPr id="36980" name="Line 1307"/>
              <p:cNvSpPr>
                <a:spLocks noChangeShapeType="1"/>
              </p:cNvSpPr>
              <p:nvPr/>
            </p:nvSpPr>
            <p:spPr bwMode="auto">
              <a:xfrm flipH="1" flipV="1">
                <a:off x="4294" y="2567"/>
                <a:ext cx="4" cy="20"/>
              </a:xfrm>
              <a:prstGeom prst="line">
                <a:avLst/>
              </a:prstGeom>
              <a:noFill/>
              <a:ln w="0">
                <a:solidFill>
                  <a:srgbClr val="000000"/>
                </a:solidFill>
                <a:round/>
                <a:headEnd/>
                <a:tailEnd/>
              </a:ln>
            </p:spPr>
            <p:txBody>
              <a:bodyPr/>
              <a:lstStyle/>
              <a:p>
                <a:endParaRPr lang="en-US"/>
              </a:p>
            </p:txBody>
          </p:sp>
          <p:sp>
            <p:nvSpPr>
              <p:cNvPr id="36981" name="Line 1308"/>
              <p:cNvSpPr>
                <a:spLocks noChangeShapeType="1"/>
              </p:cNvSpPr>
              <p:nvPr/>
            </p:nvSpPr>
            <p:spPr bwMode="auto">
              <a:xfrm flipH="1" flipV="1">
                <a:off x="4284" y="2567"/>
                <a:ext cx="4" cy="20"/>
              </a:xfrm>
              <a:prstGeom prst="line">
                <a:avLst/>
              </a:prstGeom>
              <a:noFill/>
              <a:ln w="0">
                <a:solidFill>
                  <a:srgbClr val="000000"/>
                </a:solidFill>
                <a:round/>
                <a:headEnd/>
                <a:tailEnd/>
              </a:ln>
            </p:spPr>
            <p:txBody>
              <a:bodyPr/>
              <a:lstStyle/>
              <a:p>
                <a:endParaRPr lang="en-US"/>
              </a:p>
            </p:txBody>
          </p:sp>
          <p:sp>
            <p:nvSpPr>
              <p:cNvPr id="36982" name="Line 1309"/>
              <p:cNvSpPr>
                <a:spLocks noChangeShapeType="1"/>
              </p:cNvSpPr>
              <p:nvPr/>
            </p:nvSpPr>
            <p:spPr bwMode="auto">
              <a:xfrm flipH="1" flipV="1">
                <a:off x="4274" y="2567"/>
                <a:ext cx="5" cy="20"/>
              </a:xfrm>
              <a:prstGeom prst="line">
                <a:avLst/>
              </a:prstGeom>
              <a:noFill/>
              <a:ln w="0">
                <a:solidFill>
                  <a:srgbClr val="000000"/>
                </a:solidFill>
                <a:round/>
                <a:headEnd/>
                <a:tailEnd/>
              </a:ln>
            </p:spPr>
            <p:txBody>
              <a:bodyPr/>
              <a:lstStyle/>
              <a:p>
                <a:endParaRPr lang="en-US"/>
              </a:p>
            </p:txBody>
          </p:sp>
          <p:sp>
            <p:nvSpPr>
              <p:cNvPr id="36983" name="Line 1310"/>
              <p:cNvSpPr>
                <a:spLocks noChangeShapeType="1"/>
              </p:cNvSpPr>
              <p:nvPr/>
            </p:nvSpPr>
            <p:spPr bwMode="auto">
              <a:xfrm flipH="1" flipV="1">
                <a:off x="4264" y="2567"/>
                <a:ext cx="5" cy="20"/>
              </a:xfrm>
              <a:prstGeom prst="line">
                <a:avLst/>
              </a:prstGeom>
              <a:noFill/>
              <a:ln w="0">
                <a:solidFill>
                  <a:srgbClr val="000000"/>
                </a:solidFill>
                <a:round/>
                <a:headEnd/>
                <a:tailEnd/>
              </a:ln>
            </p:spPr>
            <p:txBody>
              <a:bodyPr/>
              <a:lstStyle/>
              <a:p>
                <a:endParaRPr lang="en-US"/>
              </a:p>
            </p:txBody>
          </p:sp>
          <p:sp>
            <p:nvSpPr>
              <p:cNvPr id="36984" name="Line 1311"/>
              <p:cNvSpPr>
                <a:spLocks noChangeShapeType="1"/>
              </p:cNvSpPr>
              <p:nvPr/>
            </p:nvSpPr>
            <p:spPr bwMode="auto">
              <a:xfrm flipH="1" flipV="1">
                <a:off x="4258" y="2567"/>
                <a:ext cx="1" cy="20"/>
              </a:xfrm>
              <a:prstGeom prst="line">
                <a:avLst/>
              </a:prstGeom>
              <a:noFill/>
              <a:ln w="0">
                <a:solidFill>
                  <a:srgbClr val="000000"/>
                </a:solidFill>
                <a:round/>
                <a:headEnd/>
                <a:tailEnd/>
              </a:ln>
            </p:spPr>
            <p:txBody>
              <a:bodyPr/>
              <a:lstStyle/>
              <a:p>
                <a:endParaRPr lang="en-US"/>
              </a:p>
            </p:txBody>
          </p:sp>
          <p:sp>
            <p:nvSpPr>
              <p:cNvPr id="36985" name="Line 1312"/>
              <p:cNvSpPr>
                <a:spLocks noChangeShapeType="1"/>
              </p:cNvSpPr>
              <p:nvPr/>
            </p:nvSpPr>
            <p:spPr bwMode="auto">
              <a:xfrm flipH="1" flipV="1">
                <a:off x="4246" y="2567"/>
                <a:ext cx="7" cy="20"/>
              </a:xfrm>
              <a:prstGeom prst="line">
                <a:avLst/>
              </a:prstGeom>
              <a:noFill/>
              <a:ln w="0">
                <a:solidFill>
                  <a:srgbClr val="000000"/>
                </a:solidFill>
                <a:round/>
                <a:headEnd/>
                <a:tailEnd/>
              </a:ln>
            </p:spPr>
            <p:txBody>
              <a:bodyPr/>
              <a:lstStyle/>
              <a:p>
                <a:endParaRPr lang="en-US"/>
              </a:p>
            </p:txBody>
          </p:sp>
          <p:sp>
            <p:nvSpPr>
              <p:cNvPr id="36986" name="Line 1313"/>
              <p:cNvSpPr>
                <a:spLocks noChangeShapeType="1"/>
              </p:cNvSpPr>
              <p:nvPr/>
            </p:nvSpPr>
            <p:spPr bwMode="auto">
              <a:xfrm flipH="1" flipV="1">
                <a:off x="4238" y="2567"/>
                <a:ext cx="5" cy="20"/>
              </a:xfrm>
              <a:prstGeom prst="line">
                <a:avLst/>
              </a:prstGeom>
              <a:noFill/>
              <a:ln w="0">
                <a:solidFill>
                  <a:srgbClr val="000000"/>
                </a:solidFill>
                <a:round/>
                <a:headEnd/>
                <a:tailEnd/>
              </a:ln>
            </p:spPr>
            <p:txBody>
              <a:bodyPr/>
              <a:lstStyle/>
              <a:p>
                <a:endParaRPr lang="en-US"/>
              </a:p>
            </p:txBody>
          </p:sp>
          <p:sp>
            <p:nvSpPr>
              <p:cNvPr id="36987" name="Line 1314"/>
              <p:cNvSpPr>
                <a:spLocks noChangeShapeType="1"/>
              </p:cNvSpPr>
              <p:nvPr/>
            </p:nvSpPr>
            <p:spPr bwMode="auto">
              <a:xfrm flipH="1" flipV="1">
                <a:off x="4230" y="2567"/>
                <a:ext cx="3" cy="20"/>
              </a:xfrm>
              <a:prstGeom prst="line">
                <a:avLst/>
              </a:prstGeom>
              <a:noFill/>
              <a:ln w="0">
                <a:solidFill>
                  <a:srgbClr val="000000"/>
                </a:solidFill>
                <a:round/>
                <a:headEnd/>
                <a:tailEnd/>
              </a:ln>
            </p:spPr>
            <p:txBody>
              <a:bodyPr/>
              <a:lstStyle/>
              <a:p>
                <a:endParaRPr lang="en-US"/>
              </a:p>
            </p:txBody>
          </p:sp>
          <p:sp>
            <p:nvSpPr>
              <p:cNvPr id="36988" name="Line 1315"/>
              <p:cNvSpPr>
                <a:spLocks noChangeShapeType="1"/>
              </p:cNvSpPr>
              <p:nvPr/>
            </p:nvSpPr>
            <p:spPr bwMode="auto">
              <a:xfrm flipH="1" flipV="1">
                <a:off x="4220" y="2567"/>
                <a:ext cx="3" cy="20"/>
              </a:xfrm>
              <a:prstGeom prst="line">
                <a:avLst/>
              </a:prstGeom>
              <a:noFill/>
              <a:ln w="0">
                <a:solidFill>
                  <a:srgbClr val="000000"/>
                </a:solidFill>
                <a:round/>
                <a:headEnd/>
                <a:tailEnd/>
              </a:ln>
            </p:spPr>
            <p:txBody>
              <a:bodyPr/>
              <a:lstStyle/>
              <a:p>
                <a:endParaRPr lang="en-US"/>
              </a:p>
            </p:txBody>
          </p:sp>
          <p:sp>
            <p:nvSpPr>
              <p:cNvPr id="36989" name="Line 1316"/>
              <p:cNvSpPr>
                <a:spLocks noChangeShapeType="1"/>
              </p:cNvSpPr>
              <p:nvPr/>
            </p:nvSpPr>
            <p:spPr bwMode="auto">
              <a:xfrm flipH="1" flipV="1">
                <a:off x="4210" y="2567"/>
                <a:ext cx="5" cy="20"/>
              </a:xfrm>
              <a:prstGeom prst="line">
                <a:avLst/>
              </a:prstGeom>
              <a:noFill/>
              <a:ln w="0">
                <a:solidFill>
                  <a:srgbClr val="000000"/>
                </a:solidFill>
                <a:round/>
                <a:headEnd/>
                <a:tailEnd/>
              </a:ln>
            </p:spPr>
            <p:txBody>
              <a:bodyPr/>
              <a:lstStyle/>
              <a:p>
                <a:endParaRPr lang="en-US"/>
              </a:p>
            </p:txBody>
          </p:sp>
          <p:sp>
            <p:nvSpPr>
              <p:cNvPr id="36990" name="Line 1317"/>
              <p:cNvSpPr>
                <a:spLocks noChangeShapeType="1"/>
              </p:cNvSpPr>
              <p:nvPr/>
            </p:nvSpPr>
            <p:spPr bwMode="auto">
              <a:xfrm flipH="1" flipV="1">
                <a:off x="4200" y="2567"/>
                <a:ext cx="5" cy="20"/>
              </a:xfrm>
              <a:prstGeom prst="line">
                <a:avLst/>
              </a:prstGeom>
              <a:noFill/>
              <a:ln w="0">
                <a:solidFill>
                  <a:srgbClr val="000000"/>
                </a:solidFill>
                <a:round/>
                <a:headEnd/>
                <a:tailEnd/>
              </a:ln>
            </p:spPr>
            <p:txBody>
              <a:bodyPr/>
              <a:lstStyle/>
              <a:p>
                <a:endParaRPr lang="en-US"/>
              </a:p>
            </p:txBody>
          </p:sp>
          <p:sp>
            <p:nvSpPr>
              <p:cNvPr id="36991" name="Line 1318"/>
              <p:cNvSpPr>
                <a:spLocks noChangeShapeType="1"/>
              </p:cNvSpPr>
              <p:nvPr/>
            </p:nvSpPr>
            <p:spPr bwMode="auto">
              <a:xfrm flipH="1" flipV="1">
                <a:off x="4193" y="2567"/>
                <a:ext cx="2" cy="20"/>
              </a:xfrm>
              <a:prstGeom prst="line">
                <a:avLst/>
              </a:prstGeom>
              <a:noFill/>
              <a:ln w="0">
                <a:solidFill>
                  <a:srgbClr val="000000"/>
                </a:solidFill>
                <a:round/>
                <a:headEnd/>
                <a:tailEnd/>
              </a:ln>
            </p:spPr>
            <p:txBody>
              <a:bodyPr/>
              <a:lstStyle/>
              <a:p>
                <a:endParaRPr lang="en-US"/>
              </a:p>
            </p:txBody>
          </p:sp>
          <p:sp>
            <p:nvSpPr>
              <p:cNvPr id="36992" name="Freeform 1319"/>
              <p:cNvSpPr>
                <a:spLocks/>
              </p:cNvSpPr>
              <p:nvPr/>
            </p:nvSpPr>
            <p:spPr bwMode="auto">
              <a:xfrm>
                <a:off x="4956"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6993" name="Rectangle 1320"/>
              <p:cNvSpPr>
                <a:spLocks noChangeArrowheads="1"/>
              </p:cNvSpPr>
              <p:nvPr/>
            </p:nvSpPr>
            <p:spPr bwMode="auto">
              <a:xfrm>
                <a:off x="4947" y="2525"/>
                <a:ext cx="2" cy="53"/>
              </a:xfrm>
              <a:prstGeom prst="rect">
                <a:avLst/>
              </a:prstGeom>
              <a:solidFill>
                <a:srgbClr val="242424"/>
              </a:solidFill>
              <a:ln w="9525">
                <a:noFill/>
                <a:miter lim="800000"/>
                <a:headEnd/>
                <a:tailEnd/>
              </a:ln>
            </p:spPr>
            <p:txBody>
              <a:bodyPr/>
              <a:lstStyle/>
              <a:p>
                <a:endParaRPr lang="en-US"/>
              </a:p>
            </p:txBody>
          </p:sp>
          <p:sp>
            <p:nvSpPr>
              <p:cNvPr id="36994" name="Freeform 1321"/>
              <p:cNvSpPr>
                <a:spLocks/>
              </p:cNvSpPr>
              <p:nvPr/>
            </p:nvSpPr>
            <p:spPr bwMode="auto">
              <a:xfrm>
                <a:off x="4963"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C3C3C"/>
              </a:solidFill>
              <a:ln w="9525">
                <a:noFill/>
                <a:round/>
                <a:headEnd/>
                <a:tailEnd/>
              </a:ln>
            </p:spPr>
            <p:txBody>
              <a:bodyPr/>
              <a:lstStyle/>
              <a:p>
                <a:endParaRPr lang="en-US"/>
              </a:p>
            </p:txBody>
          </p:sp>
          <p:sp>
            <p:nvSpPr>
              <p:cNvPr id="36995" name="Rectangle 1322"/>
              <p:cNvSpPr>
                <a:spLocks noChangeArrowheads="1"/>
              </p:cNvSpPr>
              <p:nvPr/>
            </p:nvSpPr>
            <p:spPr bwMode="auto">
              <a:xfrm>
                <a:off x="4968" y="2549"/>
                <a:ext cx="3" cy="53"/>
              </a:xfrm>
              <a:prstGeom prst="rect">
                <a:avLst/>
              </a:prstGeom>
              <a:solidFill>
                <a:srgbClr val="5F5F5F"/>
              </a:solidFill>
              <a:ln w="9525">
                <a:noFill/>
                <a:miter lim="800000"/>
                <a:headEnd/>
                <a:tailEnd/>
              </a:ln>
            </p:spPr>
            <p:txBody>
              <a:bodyPr/>
              <a:lstStyle/>
              <a:p>
                <a:endParaRPr lang="en-US"/>
              </a:p>
            </p:txBody>
          </p:sp>
          <p:sp>
            <p:nvSpPr>
              <p:cNvPr id="36996" name="Freeform 1323"/>
              <p:cNvSpPr>
                <a:spLocks/>
              </p:cNvSpPr>
              <p:nvPr/>
            </p:nvSpPr>
            <p:spPr bwMode="auto">
              <a:xfrm>
                <a:off x="4976"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28282"/>
              </a:solidFill>
              <a:ln w="9525">
                <a:noFill/>
                <a:round/>
                <a:headEnd/>
                <a:tailEnd/>
              </a:ln>
            </p:spPr>
            <p:txBody>
              <a:bodyPr/>
              <a:lstStyle/>
              <a:p>
                <a:endParaRPr lang="en-US"/>
              </a:p>
            </p:txBody>
          </p:sp>
          <p:sp>
            <p:nvSpPr>
              <p:cNvPr id="36997" name="Rectangle 1324"/>
              <p:cNvSpPr>
                <a:spLocks noChangeArrowheads="1"/>
              </p:cNvSpPr>
              <p:nvPr/>
            </p:nvSpPr>
            <p:spPr bwMode="auto">
              <a:xfrm>
                <a:off x="4976" y="2549"/>
                <a:ext cx="3" cy="53"/>
              </a:xfrm>
              <a:prstGeom prst="rect">
                <a:avLst/>
              </a:prstGeom>
              <a:solidFill>
                <a:srgbClr val="8E8E8E"/>
              </a:solidFill>
              <a:ln w="9525">
                <a:noFill/>
                <a:miter lim="800000"/>
                <a:headEnd/>
                <a:tailEnd/>
              </a:ln>
            </p:spPr>
            <p:txBody>
              <a:bodyPr/>
              <a:lstStyle/>
              <a:p>
                <a:endParaRPr lang="en-US"/>
              </a:p>
            </p:txBody>
          </p:sp>
          <p:sp>
            <p:nvSpPr>
              <p:cNvPr id="36998" name="Rectangle 1325"/>
              <p:cNvSpPr>
                <a:spLocks noChangeArrowheads="1"/>
              </p:cNvSpPr>
              <p:nvPr/>
            </p:nvSpPr>
            <p:spPr bwMode="auto">
              <a:xfrm>
                <a:off x="4982" y="2549"/>
                <a:ext cx="4" cy="53"/>
              </a:xfrm>
              <a:prstGeom prst="rect">
                <a:avLst/>
              </a:prstGeom>
              <a:solidFill>
                <a:srgbClr val="B2B2B2"/>
              </a:solidFill>
              <a:ln w="9525">
                <a:noFill/>
                <a:miter lim="800000"/>
                <a:headEnd/>
                <a:tailEnd/>
              </a:ln>
            </p:spPr>
            <p:txBody>
              <a:bodyPr/>
              <a:lstStyle/>
              <a:p>
                <a:endParaRPr lang="en-US"/>
              </a:p>
            </p:txBody>
          </p:sp>
          <p:sp>
            <p:nvSpPr>
              <p:cNvPr id="36999" name="Freeform 1326"/>
              <p:cNvSpPr>
                <a:spLocks/>
              </p:cNvSpPr>
              <p:nvPr/>
            </p:nvSpPr>
            <p:spPr bwMode="auto">
              <a:xfrm>
                <a:off x="4987"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AAAAA"/>
              </a:solidFill>
              <a:ln w="9525">
                <a:noFill/>
                <a:round/>
                <a:headEnd/>
                <a:tailEnd/>
              </a:ln>
            </p:spPr>
            <p:txBody>
              <a:bodyPr/>
              <a:lstStyle/>
              <a:p>
                <a:endParaRPr lang="en-US"/>
              </a:p>
            </p:txBody>
          </p:sp>
          <p:sp>
            <p:nvSpPr>
              <p:cNvPr id="37000" name="Rectangle 1327"/>
              <p:cNvSpPr>
                <a:spLocks noChangeArrowheads="1"/>
              </p:cNvSpPr>
              <p:nvPr/>
            </p:nvSpPr>
            <p:spPr bwMode="auto">
              <a:xfrm>
                <a:off x="4987" y="2525"/>
                <a:ext cx="2" cy="53"/>
              </a:xfrm>
              <a:prstGeom prst="rect">
                <a:avLst/>
              </a:prstGeom>
              <a:solidFill>
                <a:srgbClr val="969696"/>
              </a:solidFill>
              <a:ln w="9525">
                <a:noFill/>
                <a:miter lim="800000"/>
                <a:headEnd/>
                <a:tailEnd/>
              </a:ln>
            </p:spPr>
            <p:txBody>
              <a:bodyPr/>
              <a:lstStyle/>
              <a:p>
                <a:endParaRPr lang="en-US"/>
              </a:p>
            </p:txBody>
          </p:sp>
          <p:sp>
            <p:nvSpPr>
              <p:cNvPr id="37001" name="Rectangle 1328"/>
              <p:cNvSpPr>
                <a:spLocks noChangeArrowheads="1"/>
              </p:cNvSpPr>
              <p:nvPr/>
            </p:nvSpPr>
            <p:spPr bwMode="auto">
              <a:xfrm>
                <a:off x="5001" y="2549"/>
                <a:ext cx="3" cy="53"/>
              </a:xfrm>
              <a:prstGeom prst="rect">
                <a:avLst/>
              </a:prstGeom>
              <a:solidFill>
                <a:srgbClr val="919191"/>
              </a:solidFill>
              <a:ln w="9525">
                <a:noFill/>
                <a:miter lim="800000"/>
                <a:headEnd/>
                <a:tailEnd/>
              </a:ln>
            </p:spPr>
            <p:txBody>
              <a:bodyPr/>
              <a:lstStyle/>
              <a:p>
                <a:endParaRPr lang="en-US"/>
              </a:p>
            </p:txBody>
          </p:sp>
          <p:sp>
            <p:nvSpPr>
              <p:cNvPr id="37002" name="Freeform 1329"/>
              <p:cNvSpPr>
                <a:spLocks/>
              </p:cNvSpPr>
              <p:nvPr/>
            </p:nvSpPr>
            <p:spPr bwMode="auto">
              <a:xfrm>
                <a:off x="5004"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D8D8D"/>
              </a:solidFill>
              <a:ln w="9525">
                <a:noFill/>
                <a:round/>
                <a:headEnd/>
                <a:tailEnd/>
              </a:ln>
            </p:spPr>
            <p:txBody>
              <a:bodyPr/>
              <a:lstStyle/>
              <a:p>
                <a:endParaRPr lang="en-US"/>
              </a:p>
            </p:txBody>
          </p:sp>
          <p:sp>
            <p:nvSpPr>
              <p:cNvPr id="37003" name="Rectangle 1330"/>
              <p:cNvSpPr>
                <a:spLocks noChangeArrowheads="1"/>
              </p:cNvSpPr>
              <p:nvPr/>
            </p:nvSpPr>
            <p:spPr bwMode="auto">
              <a:xfrm>
                <a:off x="5007" y="2549"/>
                <a:ext cx="4" cy="53"/>
              </a:xfrm>
              <a:prstGeom prst="rect">
                <a:avLst/>
              </a:prstGeom>
              <a:solidFill>
                <a:srgbClr val="818181"/>
              </a:solidFill>
              <a:ln w="9525">
                <a:noFill/>
                <a:miter lim="800000"/>
                <a:headEnd/>
                <a:tailEnd/>
              </a:ln>
            </p:spPr>
            <p:txBody>
              <a:bodyPr/>
              <a:lstStyle/>
              <a:p>
                <a:endParaRPr lang="en-US"/>
              </a:p>
            </p:txBody>
          </p:sp>
          <p:sp>
            <p:nvSpPr>
              <p:cNvPr id="37004" name="Freeform 1331"/>
              <p:cNvSpPr>
                <a:spLocks/>
              </p:cNvSpPr>
              <p:nvPr/>
            </p:nvSpPr>
            <p:spPr bwMode="auto">
              <a:xfrm>
                <a:off x="5016"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747474"/>
              </a:solidFill>
              <a:ln w="9525">
                <a:noFill/>
                <a:round/>
                <a:headEnd/>
                <a:tailEnd/>
              </a:ln>
            </p:spPr>
            <p:txBody>
              <a:bodyPr/>
              <a:lstStyle/>
              <a:p>
                <a:endParaRPr lang="en-US"/>
              </a:p>
            </p:txBody>
          </p:sp>
          <p:sp>
            <p:nvSpPr>
              <p:cNvPr id="37005" name="Rectangle 1332"/>
              <p:cNvSpPr>
                <a:spLocks noChangeArrowheads="1"/>
              </p:cNvSpPr>
              <p:nvPr/>
            </p:nvSpPr>
            <p:spPr bwMode="auto">
              <a:xfrm>
                <a:off x="5016" y="2549"/>
                <a:ext cx="3" cy="53"/>
              </a:xfrm>
              <a:prstGeom prst="rect">
                <a:avLst/>
              </a:prstGeom>
              <a:solidFill>
                <a:srgbClr val="707070"/>
              </a:solidFill>
              <a:ln w="9525">
                <a:noFill/>
                <a:miter lim="800000"/>
                <a:headEnd/>
                <a:tailEnd/>
              </a:ln>
            </p:spPr>
            <p:txBody>
              <a:bodyPr/>
              <a:lstStyle/>
              <a:p>
                <a:endParaRPr lang="en-US"/>
              </a:p>
            </p:txBody>
          </p:sp>
          <p:sp>
            <p:nvSpPr>
              <p:cNvPr id="37006" name="Rectangle 1333"/>
              <p:cNvSpPr>
                <a:spLocks noChangeArrowheads="1"/>
              </p:cNvSpPr>
              <p:nvPr/>
            </p:nvSpPr>
            <p:spPr bwMode="auto">
              <a:xfrm>
                <a:off x="5024" y="2549"/>
                <a:ext cx="2" cy="53"/>
              </a:xfrm>
              <a:prstGeom prst="rect">
                <a:avLst/>
              </a:prstGeom>
              <a:solidFill>
                <a:srgbClr val="646464"/>
              </a:solidFill>
              <a:ln w="9525">
                <a:noFill/>
                <a:miter lim="800000"/>
                <a:headEnd/>
                <a:tailEnd/>
              </a:ln>
            </p:spPr>
            <p:txBody>
              <a:bodyPr/>
              <a:lstStyle/>
              <a:p>
                <a:endParaRPr lang="en-US"/>
              </a:p>
            </p:txBody>
          </p:sp>
          <p:sp>
            <p:nvSpPr>
              <p:cNvPr id="37007" name="Freeform 1334"/>
              <p:cNvSpPr>
                <a:spLocks/>
              </p:cNvSpPr>
              <p:nvPr/>
            </p:nvSpPr>
            <p:spPr bwMode="auto">
              <a:xfrm>
                <a:off x="5031"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85858"/>
              </a:solidFill>
              <a:ln w="9525">
                <a:noFill/>
                <a:round/>
                <a:headEnd/>
                <a:tailEnd/>
              </a:ln>
            </p:spPr>
            <p:txBody>
              <a:bodyPr/>
              <a:lstStyle/>
              <a:p>
                <a:endParaRPr lang="en-US"/>
              </a:p>
            </p:txBody>
          </p:sp>
          <p:sp>
            <p:nvSpPr>
              <p:cNvPr id="37008" name="Rectangle 1335"/>
              <p:cNvSpPr>
                <a:spLocks noChangeArrowheads="1"/>
              </p:cNvSpPr>
              <p:nvPr/>
            </p:nvSpPr>
            <p:spPr bwMode="auto">
              <a:xfrm>
                <a:off x="5031" y="2549"/>
                <a:ext cx="3" cy="53"/>
              </a:xfrm>
              <a:prstGeom prst="rect">
                <a:avLst/>
              </a:prstGeom>
              <a:solidFill>
                <a:srgbClr val="535353"/>
              </a:solidFill>
              <a:ln w="9525">
                <a:noFill/>
                <a:miter lim="800000"/>
                <a:headEnd/>
                <a:tailEnd/>
              </a:ln>
            </p:spPr>
            <p:txBody>
              <a:bodyPr/>
              <a:lstStyle/>
              <a:p>
                <a:endParaRPr lang="en-US"/>
              </a:p>
            </p:txBody>
          </p:sp>
          <p:sp>
            <p:nvSpPr>
              <p:cNvPr id="37009" name="Rectangle 1336"/>
              <p:cNvSpPr>
                <a:spLocks noChangeArrowheads="1"/>
              </p:cNvSpPr>
              <p:nvPr/>
            </p:nvSpPr>
            <p:spPr bwMode="auto">
              <a:xfrm>
                <a:off x="5040" y="2549"/>
                <a:ext cx="4" cy="53"/>
              </a:xfrm>
              <a:prstGeom prst="rect">
                <a:avLst/>
              </a:prstGeom>
              <a:solidFill>
                <a:srgbClr val="434343"/>
              </a:solidFill>
              <a:ln w="9525">
                <a:noFill/>
                <a:miter lim="800000"/>
                <a:headEnd/>
                <a:tailEnd/>
              </a:ln>
            </p:spPr>
            <p:txBody>
              <a:bodyPr/>
              <a:lstStyle/>
              <a:p>
                <a:endParaRPr lang="en-US"/>
              </a:p>
            </p:txBody>
          </p:sp>
          <p:sp>
            <p:nvSpPr>
              <p:cNvPr id="37010" name="Freeform 1337"/>
              <p:cNvSpPr>
                <a:spLocks/>
              </p:cNvSpPr>
              <p:nvPr/>
            </p:nvSpPr>
            <p:spPr bwMode="auto">
              <a:xfrm>
                <a:off x="5044"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F3F3F"/>
              </a:solidFill>
              <a:ln w="9525">
                <a:noFill/>
                <a:round/>
                <a:headEnd/>
                <a:tailEnd/>
              </a:ln>
            </p:spPr>
            <p:txBody>
              <a:bodyPr/>
              <a:lstStyle/>
              <a:p>
                <a:endParaRPr lang="en-US"/>
              </a:p>
            </p:txBody>
          </p:sp>
          <p:sp>
            <p:nvSpPr>
              <p:cNvPr id="37011" name="Rectangle 1338"/>
              <p:cNvSpPr>
                <a:spLocks noChangeArrowheads="1"/>
              </p:cNvSpPr>
              <p:nvPr/>
            </p:nvSpPr>
            <p:spPr bwMode="auto">
              <a:xfrm>
                <a:off x="5045" y="2549"/>
                <a:ext cx="4" cy="53"/>
              </a:xfrm>
              <a:prstGeom prst="rect">
                <a:avLst/>
              </a:prstGeom>
              <a:solidFill>
                <a:srgbClr val="363636"/>
              </a:solidFill>
              <a:ln w="9525">
                <a:noFill/>
                <a:miter lim="800000"/>
                <a:headEnd/>
                <a:tailEnd/>
              </a:ln>
            </p:spPr>
            <p:txBody>
              <a:bodyPr/>
              <a:lstStyle/>
              <a:p>
                <a:endParaRPr lang="en-US"/>
              </a:p>
            </p:txBody>
          </p:sp>
          <p:sp>
            <p:nvSpPr>
              <p:cNvPr id="37012" name="Rectangle 1339"/>
              <p:cNvSpPr>
                <a:spLocks noChangeArrowheads="1"/>
              </p:cNvSpPr>
              <p:nvPr/>
            </p:nvSpPr>
            <p:spPr bwMode="auto">
              <a:xfrm>
                <a:off x="5049" y="2549"/>
                <a:ext cx="1" cy="53"/>
              </a:xfrm>
              <a:prstGeom prst="rect">
                <a:avLst/>
              </a:prstGeom>
              <a:solidFill>
                <a:srgbClr val="323232"/>
              </a:solidFill>
              <a:ln w="9525">
                <a:noFill/>
                <a:miter lim="800000"/>
                <a:headEnd/>
                <a:tailEnd/>
              </a:ln>
            </p:spPr>
            <p:txBody>
              <a:bodyPr/>
              <a:lstStyle/>
              <a:p>
                <a:endParaRPr lang="en-US"/>
              </a:p>
            </p:txBody>
          </p:sp>
          <p:sp>
            <p:nvSpPr>
              <p:cNvPr id="37013" name="Rectangle 1340"/>
              <p:cNvSpPr>
                <a:spLocks noChangeArrowheads="1"/>
              </p:cNvSpPr>
              <p:nvPr/>
            </p:nvSpPr>
            <p:spPr bwMode="auto">
              <a:xfrm>
                <a:off x="5055" y="2549"/>
                <a:ext cx="4" cy="53"/>
              </a:xfrm>
              <a:prstGeom prst="rect">
                <a:avLst/>
              </a:prstGeom>
              <a:solidFill>
                <a:srgbClr val="262626"/>
              </a:solidFill>
              <a:ln w="9525">
                <a:noFill/>
                <a:miter lim="800000"/>
                <a:headEnd/>
                <a:tailEnd/>
              </a:ln>
            </p:spPr>
            <p:txBody>
              <a:bodyPr/>
              <a:lstStyle/>
              <a:p>
                <a:endParaRPr lang="en-US"/>
              </a:p>
            </p:txBody>
          </p:sp>
          <p:sp>
            <p:nvSpPr>
              <p:cNvPr id="37014" name="Freeform 1341"/>
              <p:cNvSpPr>
                <a:spLocks/>
              </p:cNvSpPr>
              <p:nvPr/>
            </p:nvSpPr>
            <p:spPr bwMode="auto">
              <a:xfrm>
                <a:off x="5059"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222222"/>
              </a:solidFill>
              <a:ln w="9525">
                <a:noFill/>
                <a:round/>
                <a:headEnd/>
                <a:tailEnd/>
              </a:ln>
            </p:spPr>
            <p:txBody>
              <a:bodyPr/>
              <a:lstStyle/>
              <a:p>
                <a:endParaRPr lang="en-US"/>
              </a:p>
            </p:txBody>
          </p:sp>
          <p:grpSp>
            <p:nvGrpSpPr>
              <p:cNvPr id="10" name="Group 1342"/>
              <p:cNvGrpSpPr>
                <a:grpSpLocks/>
              </p:cNvGrpSpPr>
              <p:nvPr/>
            </p:nvGrpSpPr>
            <p:grpSpPr bwMode="auto">
              <a:xfrm>
                <a:off x="4120" y="2547"/>
                <a:ext cx="1107" cy="55"/>
                <a:chOff x="4091" y="2165"/>
                <a:chExt cx="1107" cy="55"/>
              </a:xfrm>
            </p:grpSpPr>
            <p:sp>
              <p:nvSpPr>
                <p:cNvPr id="37049" name="Freeform 1343"/>
                <p:cNvSpPr>
                  <a:spLocks/>
                </p:cNvSpPr>
                <p:nvPr/>
              </p:nvSpPr>
              <p:spPr bwMode="auto">
                <a:xfrm>
                  <a:off x="5031"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050" name="Freeform 1344"/>
                <p:cNvSpPr>
                  <a:spLocks/>
                </p:cNvSpPr>
                <p:nvPr/>
              </p:nvSpPr>
              <p:spPr bwMode="auto">
                <a:xfrm>
                  <a:off x="4658"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051" name="Rectangle 1345"/>
                <p:cNvSpPr>
                  <a:spLocks noChangeArrowheads="1"/>
                </p:cNvSpPr>
                <p:nvPr/>
              </p:nvSpPr>
              <p:spPr bwMode="auto">
                <a:xfrm>
                  <a:off x="4658" y="2167"/>
                  <a:ext cx="2" cy="53"/>
                </a:xfrm>
                <a:prstGeom prst="rect">
                  <a:avLst/>
                </a:prstGeom>
                <a:solidFill>
                  <a:srgbClr val="191919"/>
                </a:solidFill>
                <a:ln w="9525">
                  <a:noFill/>
                  <a:miter lim="800000"/>
                  <a:headEnd/>
                  <a:tailEnd/>
                </a:ln>
              </p:spPr>
              <p:txBody>
                <a:bodyPr/>
                <a:lstStyle/>
                <a:p>
                  <a:endParaRPr lang="en-US"/>
                </a:p>
              </p:txBody>
            </p:sp>
            <p:sp>
              <p:nvSpPr>
                <p:cNvPr id="37052" name="Rectangle 1346"/>
                <p:cNvSpPr>
                  <a:spLocks noChangeArrowheads="1"/>
                </p:cNvSpPr>
                <p:nvPr/>
              </p:nvSpPr>
              <p:spPr bwMode="auto">
                <a:xfrm>
                  <a:off x="4660" y="2167"/>
                  <a:ext cx="3" cy="53"/>
                </a:xfrm>
                <a:prstGeom prst="rect">
                  <a:avLst/>
                </a:prstGeom>
                <a:solidFill>
                  <a:srgbClr val="242424"/>
                </a:solidFill>
                <a:ln w="9525">
                  <a:noFill/>
                  <a:miter lim="800000"/>
                  <a:headEnd/>
                  <a:tailEnd/>
                </a:ln>
              </p:spPr>
              <p:txBody>
                <a:bodyPr/>
                <a:lstStyle/>
                <a:p>
                  <a:endParaRPr lang="en-US"/>
                </a:p>
              </p:txBody>
            </p:sp>
            <p:sp>
              <p:nvSpPr>
                <p:cNvPr id="37053" name="Rectangle 1347"/>
                <p:cNvSpPr>
                  <a:spLocks noChangeArrowheads="1"/>
                </p:cNvSpPr>
                <p:nvPr/>
              </p:nvSpPr>
              <p:spPr bwMode="auto">
                <a:xfrm>
                  <a:off x="4663" y="2167"/>
                  <a:ext cx="2" cy="53"/>
                </a:xfrm>
                <a:prstGeom prst="rect">
                  <a:avLst/>
                </a:prstGeom>
                <a:solidFill>
                  <a:srgbClr val="303030"/>
                </a:solidFill>
                <a:ln w="9525">
                  <a:noFill/>
                  <a:miter lim="800000"/>
                  <a:headEnd/>
                  <a:tailEnd/>
                </a:ln>
              </p:spPr>
              <p:txBody>
                <a:bodyPr/>
                <a:lstStyle/>
                <a:p>
                  <a:endParaRPr lang="en-US"/>
                </a:p>
              </p:txBody>
            </p:sp>
            <p:sp>
              <p:nvSpPr>
                <p:cNvPr id="37054" name="Rectangle 1348"/>
                <p:cNvSpPr>
                  <a:spLocks noChangeArrowheads="1"/>
                </p:cNvSpPr>
                <p:nvPr/>
              </p:nvSpPr>
              <p:spPr bwMode="auto">
                <a:xfrm>
                  <a:off x="4665" y="2167"/>
                  <a:ext cx="2" cy="53"/>
                </a:xfrm>
                <a:prstGeom prst="rect">
                  <a:avLst/>
                </a:prstGeom>
                <a:solidFill>
                  <a:srgbClr val="3C3C3C"/>
                </a:solidFill>
                <a:ln w="9525">
                  <a:noFill/>
                  <a:miter lim="800000"/>
                  <a:headEnd/>
                  <a:tailEnd/>
                </a:ln>
              </p:spPr>
              <p:txBody>
                <a:bodyPr/>
                <a:lstStyle/>
                <a:p>
                  <a:endParaRPr lang="en-US"/>
                </a:p>
              </p:txBody>
            </p:sp>
            <p:sp>
              <p:nvSpPr>
                <p:cNvPr id="37055" name="Freeform 1349"/>
                <p:cNvSpPr>
                  <a:spLocks/>
                </p:cNvSpPr>
                <p:nvPr/>
              </p:nvSpPr>
              <p:spPr bwMode="auto">
                <a:xfrm>
                  <a:off x="4667"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484848"/>
                </a:solidFill>
                <a:ln w="9525">
                  <a:noFill/>
                  <a:round/>
                  <a:headEnd/>
                  <a:tailEnd/>
                </a:ln>
              </p:spPr>
              <p:txBody>
                <a:bodyPr/>
                <a:lstStyle/>
                <a:p>
                  <a:endParaRPr lang="en-US"/>
                </a:p>
              </p:txBody>
            </p:sp>
            <p:sp>
              <p:nvSpPr>
                <p:cNvPr id="37056" name="Rectangle 1350"/>
                <p:cNvSpPr>
                  <a:spLocks noChangeArrowheads="1"/>
                </p:cNvSpPr>
                <p:nvPr/>
              </p:nvSpPr>
              <p:spPr bwMode="auto">
                <a:xfrm>
                  <a:off x="4667" y="2167"/>
                  <a:ext cx="3" cy="53"/>
                </a:xfrm>
                <a:prstGeom prst="rect">
                  <a:avLst/>
                </a:prstGeom>
                <a:solidFill>
                  <a:srgbClr val="535353"/>
                </a:solidFill>
                <a:ln w="9525">
                  <a:noFill/>
                  <a:miter lim="800000"/>
                  <a:headEnd/>
                  <a:tailEnd/>
                </a:ln>
              </p:spPr>
              <p:txBody>
                <a:bodyPr/>
                <a:lstStyle/>
                <a:p>
                  <a:endParaRPr lang="en-US"/>
                </a:p>
              </p:txBody>
            </p:sp>
            <p:sp>
              <p:nvSpPr>
                <p:cNvPr id="37057" name="Rectangle 1351"/>
                <p:cNvSpPr>
                  <a:spLocks noChangeArrowheads="1"/>
                </p:cNvSpPr>
                <p:nvPr/>
              </p:nvSpPr>
              <p:spPr bwMode="auto">
                <a:xfrm>
                  <a:off x="4670" y="2167"/>
                  <a:ext cx="2" cy="53"/>
                </a:xfrm>
                <a:prstGeom prst="rect">
                  <a:avLst/>
                </a:prstGeom>
                <a:solidFill>
                  <a:srgbClr val="5F5F5F"/>
                </a:solidFill>
                <a:ln w="9525">
                  <a:noFill/>
                  <a:miter lim="800000"/>
                  <a:headEnd/>
                  <a:tailEnd/>
                </a:ln>
              </p:spPr>
              <p:txBody>
                <a:bodyPr/>
                <a:lstStyle/>
                <a:p>
                  <a:endParaRPr lang="en-US"/>
                </a:p>
              </p:txBody>
            </p:sp>
            <p:sp>
              <p:nvSpPr>
                <p:cNvPr id="37058" name="Rectangle 1352"/>
                <p:cNvSpPr>
                  <a:spLocks noChangeArrowheads="1"/>
                </p:cNvSpPr>
                <p:nvPr/>
              </p:nvSpPr>
              <p:spPr bwMode="auto">
                <a:xfrm>
                  <a:off x="4672" y="2167"/>
                  <a:ext cx="3" cy="53"/>
                </a:xfrm>
                <a:prstGeom prst="rect">
                  <a:avLst/>
                </a:prstGeom>
                <a:solidFill>
                  <a:srgbClr val="6B6B6B"/>
                </a:solidFill>
                <a:ln w="9525">
                  <a:noFill/>
                  <a:miter lim="800000"/>
                  <a:headEnd/>
                  <a:tailEnd/>
                </a:ln>
              </p:spPr>
              <p:txBody>
                <a:bodyPr/>
                <a:lstStyle/>
                <a:p>
                  <a:endParaRPr lang="en-US"/>
                </a:p>
              </p:txBody>
            </p:sp>
            <p:sp>
              <p:nvSpPr>
                <p:cNvPr id="37059" name="Rectangle 1353"/>
                <p:cNvSpPr>
                  <a:spLocks noChangeArrowheads="1"/>
                </p:cNvSpPr>
                <p:nvPr/>
              </p:nvSpPr>
              <p:spPr bwMode="auto">
                <a:xfrm>
                  <a:off x="4675" y="2167"/>
                  <a:ext cx="3" cy="53"/>
                </a:xfrm>
                <a:prstGeom prst="rect">
                  <a:avLst/>
                </a:prstGeom>
                <a:solidFill>
                  <a:srgbClr val="777777"/>
                </a:solidFill>
                <a:ln w="9525">
                  <a:noFill/>
                  <a:miter lim="800000"/>
                  <a:headEnd/>
                  <a:tailEnd/>
                </a:ln>
              </p:spPr>
              <p:txBody>
                <a:bodyPr/>
                <a:lstStyle/>
                <a:p>
                  <a:endParaRPr lang="en-US"/>
                </a:p>
              </p:txBody>
            </p:sp>
            <p:sp>
              <p:nvSpPr>
                <p:cNvPr id="37060" name="Rectangle 1354"/>
                <p:cNvSpPr>
                  <a:spLocks noChangeArrowheads="1"/>
                </p:cNvSpPr>
                <p:nvPr/>
              </p:nvSpPr>
              <p:spPr bwMode="auto">
                <a:xfrm>
                  <a:off x="4678" y="2167"/>
                  <a:ext cx="2" cy="53"/>
                </a:xfrm>
                <a:prstGeom prst="rect">
                  <a:avLst/>
                </a:prstGeom>
                <a:solidFill>
                  <a:srgbClr val="828282"/>
                </a:solidFill>
                <a:ln w="9525">
                  <a:noFill/>
                  <a:miter lim="800000"/>
                  <a:headEnd/>
                  <a:tailEnd/>
                </a:ln>
              </p:spPr>
              <p:txBody>
                <a:bodyPr/>
                <a:lstStyle/>
                <a:p>
                  <a:endParaRPr lang="en-US"/>
                </a:p>
              </p:txBody>
            </p:sp>
            <p:sp>
              <p:nvSpPr>
                <p:cNvPr id="37061" name="Rectangle 1355"/>
                <p:cNvSpPr>
                  <a:spLocks noChangeArrowheads="1"/>
                </p:cNvSpPr>
                <p:nvPr/>
              </p:nvSpPr>
              <p:spPr bwMode="auto">
                <a:xfrm>
                  <a:off x="4680" y="2167"/>
                  <a:ext cx="3" cy="53"/>
                </a:xfrm>
                <a:prstGeom prst="rect">
                  <a:avLst/>
                </a:prstGeom>
                <a:solidFill>
                  <a:srgbClr val="8E8E8E"/>
                </a:solidFill>
                <a:ln w="9525">
                  <a:noFill/>
                  <a:miter lim="800000"/>
                  <a:headEnd/>
                  <a:tailEnd/>
                </a:ln>
              </p:spPr>
              <p:txBody>
                <a:bodyPr/>
                <a:lstStyle/>
                <a:p>
                  <a:endParaRPr lang="en-US"/>
                </a:p>
              </p:txBody>
            </p:sp>
            <p:sp>
              <p:nvSpPr>
                <p:cNvPr id="37062" name="Freeform 1356"/>
                <p:cNvSpPr>
                  <a:spLocks/>
                </p:cNvSpPr>
                <p:nvPr/>
              </p:nvSpPr>
              <p:spPr bwMode="auto">
                <a:xfrm>
                  <a:off x="4683"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9A9A9A"/>
                </a:solidFill>
                <a:ln w="9525">
                  <a:noFill/>
                  <a:round/>
                  <a:headEnd/>
                  <a:tailEnd/>
                </a:ln>
              </p:spPr>
              <p:txBody>
                <a:bodyPr/>
                <a:lstStyle/>
                <a:p>
                  <a:endParaRPr lang="en-US"/>
                </a:p>
              </p:txBody>
            </p:sp>
            <p:sp>
              <p:nvSpPr>
                <p:cNvPr id="37063" name="Rectangle 1357"/>
                <p:cNvSpPr>
                  <a:spLocks noChangeArrowheads="1"/>
                </p:cNvSpPr>
                <p:nvPr/>
              </p:nvSpPr>
              <p:spPr bwMode="auto">
                <a:xfrm>
                  <a:off x="4683" y="2167"/>
                  <a:ext cx="2" cy="53"/>
                </a:xfrm>
                <a:prstGeom prst="rect">
                  <a:avLst/>
                </a:prstGeom>
                <a:solidFill>
                  <a:srgbClr val="A6A6A6"/>
                </a:solidFill>
                <a:ln w="9525">
                  <a:noFill/>
                  <a:miter lim="800000"/>
                  <a:headEnd/>
                  <a:tailEnd/>
                </a:ln>
              </p:spPr>
              <p:txBody>
                <a:bodyPr/>
                <a:lstStyle/>
                <a:p>
                  <a:endParaRPr lang="en-US"/>
                </a:p>
              </p:txBody>
            </p:sp>
            <p:sp>
              <p:nvSpPr>
                <p:cNvPr id="37064" name="Rectangle 1358"/>
                <p:cNvSpPr>
                  <a:spLocks noChangeArrowheads="1"/>
                </p:cNvSpPr>
                <p:nvPr/>
              </p:nvSpPr>
              <p:spPr bwMode="auto">
                <a:xfrm>
                  <a:off x="4685" y="2167"/>
                  <a:ext cx="1" cy="53"/>
                </a:xfrm>
                <a:prstGeom prst="rect">
                  <a:avLst/>
                </a:prstGeom>
                <a:solidFill>
                  <a:srgbClr val="B2B2B2"/>
                </a:solidFill>
                <a:ln w="9525">
                  <a:noFill/>
                  <a:miter lim="800000"/>
                  <a:headEnd/>
                  <a:tailEnd/>
                </a:ln>
              </p:spPr>
              <p:txBody>
                <a:bodyPr/>
                <a:lstStyle/>
                <a:p>
                  <a:endParaRPr lang="en-US"/>
                </a:p>
              </p:txBody>
            </p:sp>
            <p:sp>
              <p:nvSpPr>
                <p:cNvPr id="37065" name="Rectangle 1359"/>
                <p:cNvSpPr>
                  <a:spLocks noChangeArrowheads="1"/>
                </p:cNvSpPr>
                <p:nvPr/>
              </p:nvSpPr>
              <p:spPr bwMode="auto">
                <a:xfrm>
                  <a:off x="4686" y="2167"/>
                  <a:ext cx="4" cy="53"/>
                </a:xfrm>
                <a:prstGeom prst="rect">
                  <a:avLst/>
                </a:prstGeom>
                <a:solidFill>
                  <a:srgbClr val="AEAEAE"/>
                </a:solidFill>
                <a:ln w="9525">
                  <a:noFill/>
                  <a:miter lim="800000"/>
                  <a:headEnd/>
                  <a:tailEnd/>
                </a:ln>
              </p:spPr>
              <p:txBody>
                <a:bodyPr/>
                <a:lstStyle/>
                <a:p>
                  <a:endParaRPr lang="en-US"/>
                </a:p>
              </p:txBody>
            </p:sp>
            <p:sp>
              <p:nvSpPr>
                <p:cNvPr id="37066" name="Rectangle 1360"/>
                <p:cNvSpPr>
                  <a:spLocks noChangeArrowheads="1"/>
                </p:cNvSpPr>
                <p:nvPr/>
              </p:nvSpPr>
              <p:spPr bwMode="auto">
                <a:xfrm>
                  <a:off x="4690" y="2167"/>
                  <a:ext cx="1" cy="53"/>
                </a:xfrm>
                <a:prstGeom prst="rect">
                  <a:avLst/>
                </a:prstGeom>
                <a:solidFill>
                  <a:srgbClr val="AAAAAA"/>
                </a:solidFill>
                <a:ln w="9525">
                  <a:noFill/>
                  <a:miter lim="800000"/>
                  <a:headEnd/>
                  <a:tailEnd/>
                </a:ln>
              </p:spPr>
              <p:txBody>
                <a:bodyPr/>
                <a:lstStyle/>
                <a:p>
                  <a:endParaRPr lang="en-US"/>
                </a:p>
              </p:txBody>
            </p:sp>
            <p:sp>
              <p:nvSpPr>
                <p:cNvPr id="37067" name="Rectangle 1361"/>
                <p:cNvSpPr>
                  <a:spLocks noChangeArrowheads="1"/>
                </p:cNvSpPr>
                <p:nvPr/>
              </p:nvSpPr>
              <p:spPr bwMode="auto">
                <a:xfrm>
                  <a:off x="4691" y="2167"/>
                  <a:ext cx="4" cy="53"/>
                </a:xfrm>
                <a:prstGeom prst="rect">
                  <a:avLst/>
                </a:prstGeom>
                <a:solidFill>
                  <a:srgbClr val="A6A6A6"/>
                </a:solidFill>
                <a:ln w="9525">
                  <a:noFill/>
                  <a:miter lim="800000"/>
                  <a:headEnd/>
                  <a:tailEnd/>
                </a:ln>
              </p:spPr>
              <p:txBody>
                <a:bodyPr/>
                <a:lstStyle/>
                <a:p>
                  <a:endParaRPr lang="en-US"/>
                </a:p>
              </p:txBody>
            </p:sp>
            <p:sp>
              <p:nvSpPr>
                <p:cNvPr id="37068" name="Freeform 1362"/>
                <p:cNvSpPr>
                  <a:spLocks/>
                </p:cNvSpPr>
                <p:nvPr/>
              </p:nvSpPr>
              <p:spPr bwMode="auto">
                <a:xfrm>
                  <a:off x="4695"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2A2A2"/>
                </a:solidFill>
                <a:ln w="9525">
                  <a:noFill/>
                  <a:round/>
                  <a:headEnd/>
                  <a:tailEnd/>
                </a:ln>
              </p:spPr>
              <p:txBody>
                <a:bodyPr/>
                <a:lstStyle/>
                <a:p>
                  <a:endParaRPr lang="en-US"/>
                </a:p>
              </p:txBody>
            </p:sp>
            <p:sp>
              <p:nvSpPr>
                <p:cNvPr id="37069" name="Rectangle 1363"/>
                <p:cNvSpPr>
                  <a:spLocks noChangeArrowheads="1"/>
                </p:cNvSpPr>
                <p:nvPr/>
              </p:nvSpPr>
              <p:spPr bwMode="auto">
                <a:xfrm>
                  <a:off x="4695" y="2167"/>
                  <a:ext cx="3" cy="53"/>
                </a:xfrm>
                <a:prstGeom prst="rect">
                  <a:avLst/>
                </a:prstGeom>
                <a:solidFill>
                  <a:srgbClr val="9E9E9E"/>
                </a:solidFill>
                <a:ln w="9525">
                  <a:noFill/>
                  <a:miter lim="800000"/>
                  <a:headEnd/>
                  <a:tailEnd/>
                </a:ln>
              </p:spPr>
              <p:txBody>
                <a:bodyPr/>
                <a:lstStyle/>
                <a:p>
                  <a:endParaRPr lang="en-US"/>
                </a:p>
              </p:txBody>
            </p:sp>
            <p:sp>
              <p:nvSpPr>
                <p:cNvPr id="37070" name="Rectangle 1364"/>
                <p:cNvSpPr>
                  <a:spLocks noChangeArrowheads="1"/>
                </p:cNvSpPr>
                <p:nvPr/>
              </p:nvSpPr>
              <p:spPr bwMode="auto">
                <a:xfrm>
                  <a:off x="4698" y="2167"/>
                  <a:ext cx="2" cy="53"/>
                </a:xfrm>
                <a:prstGeom prst="rect">
                  <a:avLst/>
                </a:prstGeom>
                <a:solidFill>
                  <a:srgbClr val="9A9A9A"/>
                </a:solidFill>
                <a:ln w="9525">
                  <a:noFill/>
                  <a:miter lim="800000"/>
                  <a:headEnd/>
                  <a:tailEnd/>
                </a:ln>
              </p:spPr>
              <p:txBody>
                <a:bodyPr/>
                <a:lstStyle/>
                <a:p>
                  <a:endParaRPr lang="en-US"/>
                </a:p>
              </p:txBody>
            </p:sp>
            <p:sp>
              <p:nvSpPr>
                <p:cNvPr id="37071" name="Rectangle 1365"/>
                <p:cNvSpPr>
                  <a:spLocks noChangeArrowheads="1"/>
                </p:cNvSpPr>
                <p:nvPr/>
              </p:nvSpPr>
              <p:spPr bwMode="auto">
                <a:xfrm>
                  <a:off x="4700" y="2167"/>
                  <a:ext cx="3" cy="53"/>
                </a:xfrm>
                <a:prstGeom prst="rect">
                  <a:avLst/>
                </a:prstGeom>
                <a:solidFill>
                  <a:srgbClr val="969696"/>
                </a:solidFill>
                <a:ln w="9525">
                  <a:noFill/>
                  <a:miter lim="800000"/>
                  <a:headEnd/>
                  <a:tailEnd/>
                </a:ln>
              </p:spPr>
              <p:txBody>
                <a:bodyPr/>
                <a:lstStyle/>
                <a:p>
                  <a:endParaRPr lang="en-US"/>
                </a:p>
              </p:txBody>
            </p:sp>
            <p:sp>
              <p:nvSpPr>
                <p:cNvPr id="37072" name="Rectangle 1366"/>
                <p:cNvSpPr>
                  <a:spLocks noChangeArrowheads="1"/>
                </p:cNvSpPr>
                <p:nvPr/>
              </p:nvSpPr>
              <p:spPr bwMode="auto">
                <a:xfrm>
                  <a:off x="4703" y="2167"/>
                  <a:ext cx="2" cy="53"/>
                </a:xfrm>
                <a:prstGeom prst="rect">
                  <a:avLst/>
                </a:prstGeom>
                <a:solidFill>
                  <a:srgbClr val="919191"/>
                </a:solidFill>
                <a:ln w="9525">
                  <a:noFill/>
                  <a:miter lim="800000"/>
                  <a:headEnd/>
                  <a:tailEnd/>
                </a:ln>
              </p:spPr>
              <p:txBody>
                <a:bodyPr/>
                <a:lstStyle/>
                <a:p>
                  <a:endParaRPr lang="en-US"/>
                </a:p>
              </p:txBody>
            </p:sp>
            <p:sp>
              <p:nvSpPr>
                <p:cNvPr id="37073" name="Rectangle 1367"/>
                <p:cNvSpPr>
                  <a:spLocks noChangeArrowheads="1"/>
                </p:cNvSpPr>
                <p:nvPr/>
              </p:nvSpPr>
              <p:spPr bwMode="auto">
                <a:xfrm>
                  <a:off x="4705" y="2167"/>
                  <a:ext cx="3" cy="53"/>
                </a:xfrm>
                <a:prstGeom prst="rect">
                  <a:avLst/>
                </a:prstGeom>
                <a:solidFill>
                  <a:srgbClr val="8D8D8D"/>
                </a:solidFill>
                <a:ln w="9525">
                  <a:noFill/>
                  <a:miter lim="800000"/>
                  <a:headEnd/>
                  <a:tailEnd/>
                </a:ln>
              </p:spPr>
              <p:txBody>
                <a:bodyPr/>
                <a:lstStyle/>
                <a:p>
                  <a:endParaRPr lang="en-US"/>
                </a:p>
              </p:txBody>
            </p:sp>
            <p:sp>
              <p:nvSpPr>
                <p:cNvPr id="37074" name="Rectangle 1368"/>
                <p:cNvSpPr>
                  <a:spLocks noChangeArrowheads="1"/>
                </p:cNvSpPr>
                <p:nvPr/>
              </p:nvSpPr>
              <p:spPr bwMode="auto">
                <a:xfrm>
                  <a:off x="4708" y="2167"/>
                  <a:ext cx="2" cy="53"/>
                </a:xfrm>
                <a:prstGeom prst="rect">
                  <a:avLst/>
                </a:prstGeom>
                <a:solidFill>
                  <a:srgbClr val="898989"/>
                </a:solidFill>
                <a:ln w="9525">
                  <a:noFill/>
                  <a:miter lim="800000"/>
                  <a:headEnd/>
                  <a:tailEnd/>
                </a:ln>
              </p:spPr>
              <p:txBody>
                <a:bodyPr/>
                <a:lstStyle/>
                <a:p>
                  <a:endParaRPr lang="en-US"/>
                </a:p>
              </p:txBody>
            </p:sp>
            <p:sp>
              <p:nvSpPr>
                <p:cNvPr id="37075" name="Freeform 1369"/>
                <p:cNvSpPr>
                  <a:spLocks/>
                </p:cNvSpPr>
                <p:nvPr/>
              </p:nvSpPr>
              <p:spPr bwMode="auto">
                <a:xfrm>
                  <a:off x="4710"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58585"/>
                </a:solidFill>
                <a:ln w="9525">
                  <a:noFill/>
                  <a:round/>
                  <a:headEnd/>
                  <a:tailEnd/>
                </a:ln>
              </p:spPr>
              <p:txBody>
                <a:bodyPr/>
                <a:lstStyle/>
                <a:p>
                  <a:endParaRPr lang="en-US"/>
                </a:p>
              </p:txBody>
            </p:sp>
            <p:sp>
              <p:nvSpPr>
                <p:cNvPr id="37076" name="Rectangle 1370"/>
                <p:cNvSpPr>
                  <a:spLocks noChangeArrowheads="1"/>
                </p:cNvSpPr>
                <p:nvPr/>
              </p:nvSpPr>
              <p:spPr bwMode="auto">
                <a:xfrm>
                  <a:off x="4710" y="2167"/>
                  <a:ext cx="1" cy="53"/>
                </a:xfrm>
                <a:prstGeom prst="rect">
                  <a:avLst/>
                </a:prstGeom>
                <a:solidFill>
                  <a:srgbClr val="818181"/>
                </a:solidFill>
                <a:ln w="9525">
                  <a:noFill/>
                  <a:miter lim="800000"/>
                  <a:headEnd/>
                  <a:tailEnd/>
                </a:ln>
              </p:spPr>
              <p:txBody>
                <a:bodyPr/>
                <a:lstStyle/>
                <a:p>
                  <a:endParaRPr lang="en-US"/>
                </a:p>
              </p:txBody>
            </p:sp>
            <p:sp>
              <p:nvSpPr>
                <p:cNvPr id="37077" name="Rectangle 1371"/>
                <p:cNvSpPr>
                  <a:spLocks noChangeArrowheads="1"/>
                </p:cNvSpPr>
                <p:nvPr/>
              </p:nvSpPr>
              <p:spPr bwMode="auto">
                <a:xfrm>
                  <a:off x="4711" y="2167"/>
                  <a:ext cx="4" cy="53"/>
                </a:xfrm>
                <a:prstGeom prst="rect">
                  <a:avLst/>
                </a:prstGeom>
                <a:solidFill>
                  <a:srgbClr val="7D7D7D"/>
                </a:solidFill>
                <a:ln w="9525">
                  <a:noFill/>
                  <a:miter lim="800000"/>
                  <a:headEnd/>
                  <a:tailEnd/>
                </a:ln>
              </p:spPr>
              <p:txBody>
                <a:bodyPr/>
                <a:lstStyle/>
                <a:p>
                  <a:endParaRPr lang="en-US"/>
                </a:p>
              </p:txBody>
            </p:sp>
            <p:sp>
              <p:nvSpPr>
                <p:cNvPr id="37078" name="Rectangle 1372"/>
                <p:cNvSpPr>
                  <a:spLocks noChangeArrowheads="1"/>
                </p:cNvSpPr>
                <p:nvPr/>
              </p:nvSpPr>
              <p:spPr bwMode="auto">
                <a:xfrm>
                  <a:off x="4715" y="2167"/>
                  <a:ext cx="3" cy="53"/>
                </a:xfrm>
                <a:prstGeom prst="rect">
                  <a:avLst/>
                </a:prstGeom>
                <a:solidFill>
                  <a:srgbClr val="797979"/>
                </a:solidFill>
                <a:ln w="9525">
                  <a:noFill/>
                  <a:miter lim="800000"/>
                  <a:headEnd/>
                  <a:tailEnd/>
                </a:ln>
              </p:spPr>
              <p:txBody>
                <a:bodyPr/>
                <a:lstStyle/>
                <a:p>
                  <a:endParaRPr lang="en-US"/>
                </a:p>
              </p:txBody>
            </p:sp>
            <p:sp>
              <p:nvSpPr>
                <p:cNvPr id="37079" name="Rectangle 1373"/>
                <p:cNvSpPr>
                  <a:spLocks noChangeArrowheads="1"/>
                </p:cNvSpPr>
                <p:nvPr/>
              </p:nvSpPr>
              <p:spPr bwMode="auto">
                <a:xfrm>
                  <a:off x="4718" y="2167"/>
                  <a:ext cx="2" cy="53"/>
                </a:xfrm>
                <a:prstGeom prst="rect">
                  <a:avLst/>
                </a:prstGeom>
                <a:solidFill>
                  <a:srgbClr val="747474"/>
                </a:solidFill>
                <a:ln w="9525">
                  <a:noFill/>
                  <a:miter lim="800000"/>
                  <a:headEnd/>
                  <a:tailEnd/>
                </a:ln>
              </p:spPr>
              <p:txBody>
                <a:bodyPr/>
                <a:lstStyle/>
                <a:p>
                  <a:endParaRPr lang="en-US"/>
                </a:p>
              </p:txBody>
            </p:sp>
            <p:sp>
              <p:nvSpPr>
                <p:cNvPr id="37080" name="Rectangle 1374"/>
                <p:cNvSpPr>
                  <a:spLocks noChangeArrowheads="1"/>
                </p:cNvSpPr>
                <p:nvPr/>
              </p:nvSpPr>
              <p:spPr bwMode="auto">
                <a:xfrm>
                  <a:off x="4720" y="2167"/>
                  <a:ext cx="3" cy="53"/>
                </a:xfrm>
                <a:prstGeom prst="rect">
                  <a:avLst/>
                </a:prstGeom>
                <a:solidFill>
                  <a:srgbClr val="707070"/>
                </a:solidFill>
                <a:ln w="9525">
                  <a:noFill/>
                  <a:miter lim="800000"/>
                  <a:headEnd/>
                  <a:tailEnd/>
                </a:ln>
              </p:spPr>
              <p:txBody>
                <a:bodyPr/>
                <a:lstStyle/>
                <a:p>
                  <a:endParaRPr lang="en-US"/>
                </a:p>
              </p:txBody>
            </p:sp>
            <p:sp>
              <p:nvSpPr>
                <p:cNvPr id="37081" name="Freeform 1375"/>
                <p:cNvSpPr>
                  <a:spLocks/>
                </p:cNvSpPr>
                <p:nvPr/>
              </p:nvSpPr>
              <p:spPr bwMode="auto">
                <a:xfrm>
                  <a:off x="4723"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6C6C6C"/>
                </a:solidFill>
                <a:ln w="9525">
                  <a:noFill/>
                  <a:round/>
                  <a:headEnd/>
                  <a:tailEnd/>
                </a:ln>
              </p:spPr>
              <p:txBody>
                <a:bodyPr/>
                <a:lstStyle/>
                <a:p>
                  <a:endParaRPr lang="en-US"/>
                </a:p>
              </p:txBody>
            </p:sp>
            <p:sp>
              <p:nvSpPr>
                <p:cNvPr id="37082" name="Rectangle 1376"/>
                <p:cNvSpPr>
                  <a:spLocks noChangeArrowheads="1"/>
                </p:cNvSpPr>
                <p:nvPr/>
              </p:nvSpPr>
              <p:spPr bwMode="auto">
                <a:xfrm>
                  <a:off x="4723" y="2167"/>
                  <a:ext cx="2" cy="53"/>
                </a:xfrm>
                <a:prstGeom prst="rect">
                  <a:avLst/>
                </a:prstGeom>
                <a:solidFill>
                  <a:srgbClr val="686868"/>
                </a:solidFill>
                <a:ln w="9525">
                  <a:noFill/>
                  <a:miter lim="800000"/>
                  <a:headEnd/>
                  <a:tailEnd/>
                </a:ln>
              </p:spPr>
              <p:txBody>
                <a:bodyPr/>
                <a:lstStyle/>
                <a:p>
                  <a:endParaRPr lang="en-US"/>
                </a:p>
              </p:txBody>
            </p:sp>
            <p:sp>
              <p:nvSpPr>
                <p:cNvPr id="37083" name="Rectangle 1377"/>
                <p:cNvSpPr>
                  <a:spLocks noChangeArrowheads="1"/>
                </p:cNvSpPr>
                <p:nvPr/>
              </p:nvSpPr>
              <p:spPr bwMode="auto">
                <a:xfrm>
                  <a:off x="4725" y="2167"/>
                  <a:ext cx="3" cy="53"/>
                </a:xfrm>
                <a:prstGeom prst="rect">
                  <a:avLst/>
                </a:prstGeom>
                <a:solidFill>
                  <a:srgbClr val="646464"/>
                </a:solidFill>
                <a:ln w="9525">
                  <a:noFill/>
                  <a:miter lim="800000"/>
                  <a:headEnd/>
                  <a:tailEnd/>
                </a:ln>
              </p:spPr>
              <p:txBody>
                <a:bodyPr/>
                <a:lstStyle/>
                <a:p>
                  <a:endParaRPr lang="en-US"/>
                </a:p>
              </p:txBody>
            </p:sp>
            <p:sp>
              <p:nvSpPr>
                <p:cNvPr id="37084" name="Rectangle 1378"/>
                <p:cNvSpPr>
                  <a:spLocks noChangeArrowheads="1"/>
                </p:cNvSpPr>
                <p:nvPr/>
              </p:nvSpPr>
              <p:spPr bwMode="auto">
                <a:xfrm>
                  <a:off x="4728" y="2167"/>
                  <a:ext cx="2" cy="53"/>
                </a:xfrm>
                <a:prstGeom prst="rect">
                  <a:avLst/>
                </a:prstGeom>
                <a:solidFill>
                  <a:srgbClr val="606060"/>
                </a:solidFill>
                <a:ln w="9525">
                  <a:noFill/>
                  <a:miter lim="800000"/>
                  <a:headEnd/>
                  <a:tailEnd/>
                </a:ln>
              </p:spPr>
              <p:txBody>
                <a:bodyPr/>
                <a:lstStyle/>
                <a:p>
                  <a:endParaRPr lang="en-US"/>
                </a:p>
              </p:txBody>
            </p:sp>
            <p:sp>
              <p:nvSpPr>
                <p:cNvPr id="37085" name="Rectangle 1379"/>
                <p:cNvSpPr>
                  <a:spLocks noChangeArrowheads="1"/>
                </p:cNvSpPr>
                <p:nvPr/>
              </p:nvSpPr>
              <p:spPr bwMode="auto">
                <a:xfrm>
                  <a:off x="4730" y="2167"/>
                  <a:ext cx="1" cy="53"/>
                </a:xfrm>
                <a:prstGeom prst="rect">
                  <a:avLst/>
                </a:prstGeom>
                <a:solidFill>
                  <a:srgbClr val="5C5C5C"/>
                </a:solidFill>
                <a:ln w="9525">
                  <a:noFill/>
                  <a:miter lim="800000"/>
                  <a:headEnd/>
                  <a:tailEnd/>
                </a:ln>
              </p:spPr>
              <p:txBody>
                <a:bodyPr/>
                <a:lstStyle/>
                <a:p>
                  <a:endParaRPr lang="en-US"/>
                </a:p>
              </p:txBody>
            </p:sp>
            <p:sp>
              <p:nvSpPr>
                <p:cNvPr id="37086" name="Rectangle 1380"/>
                <p:cNvSpPr>
                  <a:spLocks noChangeArrowheads="1"/>
                </p:cNvSpPr>
                <p:nvPr/>
              </p:nvSpPr>
              <p:spPr bwMode="auto">
                <a:xfrm>
                  <a:off x="4731" y="2167"/>
                  <a:ext cx="4" cy="53"/>
                </a:xfrm>
                <a:prstGeom prst="rect">
                  <a:avLst/>
                </a:prstGeom>
                <a:solidFill>
                  <a:srgbClr val="585858"/>
                </a:solidFill>
                <a:ln w="9525">
                  <a:noFill/>
                  <a:miter lim="800000"/>
                  <a:headEnd/>
                  <a:tailEnd/>
                </a:ln>
              </p:spPr>
              <p:txBody>
                <a:bodyPr/>
                <a:lstStyle/>
                <a:p>
                  <a:endParaRPr lang="en-US"/>
                </a:p>
              </p:txBody>
            </p:sp>
            <p:sp>
              <p:nvSpPr>
                <p:cNvPr id="37087" name="Rectangle 1381"/>
                <p:cNvSpPr>
                  <a:spLocks noChangeArrowheads="1"/>
                </p:cNvSpPr>
                <p:nvPr/>
              </p:nvSpPr>
              <p:spPr bwMode="auto">
                <a:xfrm>
                  <a:off x="4735" y="2167"/>
                  <a:ext cx="3" cy="53"/>
                </a:xfrm>
                <a:prstGeom prst="rect">
                  <a:avLst/>
                </a:prstGeom>
                <a:solidFill>
                  <a:srgbClr val="535353"/>
                </a:solidFill>
                <a:ln w="9525">
                  <a:noFill/>
                  <a:miter lim="800000"/>
                  <a:headEnd/>
                  <a:tailEnd/>
                </a:ln>
              </p:spPr>
              <p:txBody>
                <a:bodyPr/>
                <a:lstStyle/>
                <a:p>
                  <a:endParaRPr lang="en-US"/>
                </a:p>
              </p:txBody>
            </p:sp>
            <p:sp>
              <p:nvSpPr>
                <p:cNvPr id="37088" name="Freeform 1382"/>
                <p:cNvSpPr>
                  <a:spLocks/>
                </p:cNvSpPr>
                <p:nvPr/>
              </p:nvSpPr>
              <p:spPr bwMode="auto">
                <a:xfrm>
                  <a:off x="4738"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4F4F4F"/>
                </a:solidFill>
                <a:ln w="9525">
                  <a:noFill/>
                  <a:round/>
                  <a:headEnd/>
                  <a:tailEnd/>
                </a:ln>
              </p:spPr>
              <p:txBody>
                <a:bodyPr/>
                <a:lstStyle/>
                <a:p>
                  <a:endParaRPr lang="en-US"/>
                </a:p>
              </p:txBody>
            </p:sp>
            <p:sp>
              <p:nvSpPr>
                <p:cNvPr id="37089" name="Rectangle 1383"/>
                <p:cNvSpPr>
                  <a:spLocks noChangeArrowheads="1"/>
                </p:cNvSpPr>
                <p:nvPr/>
              </p:nvSpPr>
              <p:spPr bwMode="auto">
                <a:xfrm>
                  <a:off x="4738" y="2167"/>
                  <a:ext cx="2" cy="53"/>
                </a:xfrm>
                <a:prstGeom prst="rect">
                  <a:avLst/>
                </a:prstGeom>
                <a:solidFill>
                  <a:srgbClr val="4B4B4B"/>
                </a:solidFill>
                <a:ln w="9525">
                  <a:noFill/>
                  <a:miter lim="800000"/>
                  <a:headEnd/>
                  <a:tailEnd/>
                </a:ln>
              </p:spPr>
              <p:txBody>
                <a:bodyPr/>
                <a:lstStyle/>
                <a:p>
                  <a:endParaRPr lang="en-US"/>
                </a:p>
              </p:txBody>
            </p:sp>
            <p:sp>
              <p:nvSpPr>
                <p:cNvPr id="37090" name="Rectangle 1384"/>
                <p:cNvSpPr>
                  <a:spLocks noChangeArrowheads="1"/>
                </p:cNvSpPr>
                <p:nvPr/>
              </p:nvSpPr>
              <p:spPr bwMode="auto">
                <a:xfrm>
                  <a:off x="4740" y="2167"/>
                  <a:ext cx="3" cy="53"/>
                </a:xfrm>
                <a:prstGeom prst="rect">
                  <a:avLst/>
                </a:prstGeom>
                <a:solidFill>
                  <a:srgbClr val="474747"/>
                </a:solidFill>
                <a:ln w="9525">
                  <a:noFill/>
                  <a:miter lim="800000"/>
                  <a:headEnd/>
                  <a:tailEnd/>
                </a:ln>
              </p:spPr>
              <p:txBody>
                <a:bodyPr/>
                <a:lstStyle/>
                <a:p>
                  <a:endParaRPr lang="en-US"/>
                </a:p>
              </p:txBody>
            </p:sp>
            <p:sp>
              <p:nvSpPr>
                <p:cNvPr id="37091" name="Rectangle 1385"/>
                <p:cNvSpPr>
                  <a:spLocks noChangeArrowheads="1"/>
                </p:cNvSpPr>
                <p:nvPr/>
              </p:nvSpPr>
              <p:spPr bwMode="auto">
                <a:xfrm>
                  <a:off x="4743" y="2167"/>
                  <a:ext cx="2" cy="53"/>
                </a:xfrm>
                <a:prstGeom prst="rect">
                  <a:avLst/>
                </a:prstGeom>
                <a:solidFill>
                  <a:srgbClr val="434343"/>
                </a:solidFill>
                <a:ln w="9525">
                  <a:noFill/>
                  <a:miter lim="800000"/>
                  <a:headEnd/>
                  <a:tailEnd/>
                </a:ln>
              </p:spPr>
              <p:txBody>
                <a:bodyPr/>
                <a:lstStyle/>
                <a:p>
                  <a:endParaRPr lang="en-US"/>
                </a:p>
              </p:txBody>
            </p:sp>
            <p:sp>
              <p:nvSpPr>
                <p:cNvPr id="37092" name="Rectangle 1386"/>
                <p:cNvSpPr>
                  <a:spLocks noChangeArrowheads="1"/>
                </p:cNvSpPr>
                <p:nvPr/>
              </p:nvSpPr>
              <p:spPr bwMode="auto">
                <a:xfrm>
                  <a:off x="4745" y="2167"/>
                  <a:ext cx="3" cy="53"/>
                </a:xfrm>
                <a:prstGeom prst="rect">
                  <a:avLst/>
                </a:prstGeom>
                <a:solidFill>
                  <a:srgbClr val="3F3F3F"/>
                </a:solidFill>
                <a:ln w="9525">
                  <a:noFill/>
                  <a:miter lim="800000"/>
                  <a:headEnd/>
                  <a:tailEnd/>
                </a:ln>
              </p:spPr>
              <p:txBody>
                <a:bodyPr/>
                <a:lstStyle/>
                <a:p>
                  <a:endParaRPr lang="en-US"/>
                </a:p>
              </p:txBody>
            </p:sp>
            <p:sp>
              <p:nvSpPr>
                <p:cNvPr id="37093" name="Rectangle 1387"/>
                <p:cNvSpPr>
                  <a:spLocks noChangeArrowheads="1"/>
                </p:cNvSpPr>
                <p:nvPr/>
              </p:nvSpPr>
              <p:spPr bwMode="auto">
                <a:xfrm>
                  <a:off x="4748" y="2167"/>
                  <a:ext cx="1" cy="53"/>
                </a:xfrm>
                <a:prstGeom prst="rect">
                  <a:avLst/>
                </a:prstGeom>
                <a:solidFill>
                  <a:srgbClr val="3B3B3B"/>
                </a:solidFill>
                <a:ln w="9525">
                  <a:noFill/>
                  <a:miter lim="800000"/>
                  <a:headEnd/>
                  <a:tailEnd/>
                </a:ln>
              </p:spPr>
              <p:txBody>
                <a:bodyPr/>
                <a:lstStyle/>
                <a:p>
                  <a:endParaRPr lang="en-US"/>
                </a:p>
              </p:txBody>
            </p:sp>
            <p:sp>
              <p:nvSpPr>
                <p:cNvPr id="37094" name="Freeform 1388"/>
                <p:cNvSpPr>
                  <a:spLocks/>
                </p:cNvSpPr>
                <p:nvPr/>
              </p:nvSpPr>
              <p:spPr bwMode="auto">
                <a:xfrm>
                  <a:off x="474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63636"/>
                </a:solidFill>
                <a:ln w="9525">
                  <a:noFill/>
                  <a:round/>
                  <a:headEnd/>
                  <a:tailEnd/>
                </a:ln>
              </p:spPr>
              <p:txBody>
                <a:bodyPr/>
                <a:lstStyle/>
                <a:p>
                  <a:endParaRPr lang="en-US"/>
                </a:p>
              </p:txBody>
            </p:sp>
            <p:sp>
              <p:nvSpPr>
                <p:cNvPr id="37095" name="Rectangle 1389"/>
                <p:cNvSpPr>
                  <a:spLocks noChangeArrowheads="1"/>
                </p:cNvSpPr>
                <p:nvPr/>
              </p:nvSpPr>
              <p:spPr bwMode="auto">
                <a:xfrm>
                  <a:off x="4749" y="2167"/>
                  <a:ext cx="4" cy="53"/>
                </a:xfrm>
                <a:prstGeom prst="rect">
                  <a:avLst/>
                </a:prstGeom>
                <a:solidFill>
                  <a:srgbClr val="323232"/>
                </a:solidFill>
                <a:ln w="9525">
                  <a:noFill/>
                  <a:miter lim="800000"/>
                  <a:headEnd/>
                  <a:tailEnd/>
                </a:ln>
              </p:spPr>
              <p:txBody>
                <a:bodyPr/>
                <a:lstStyle/>
                <a:p>
                  <a:endParaRPr lang="en-US"/>
                </a:p>
              </p:txBody>
            </p:sp>
            <p:sp>
              <p:nvSpPr>
                <p:cNvPr id="37096" name="Rectangle 1390"/>
                <p:cNvSpPr>
                  <a:spLocks noChangeArrowheads="1"/>
                </p:cNvSpPr>
                <p:nvPr/>
              </p:nvSpPr>
              <p:spPr bwMode="auto">
                <a:xfrm>
                  <a:off x="4753" y="2167"/>
                  <a:ext cx="1" cy="53"/>
                </a:xfrm>
                <a:prstGeom prst="rect">
                  <a:avLst/>
                </a:prstGeom>
                <a:solidFill>
                  <a:srgbClr val="2E2E2E"/>
                </a:solidFill>
                <a:ln w="9525">
                  <a:noFill/>
                  <a:miter lim="800000"/>
                  <a:headEnd/>
                  <a:tailEnd/>
                </a:ln>
              </p:spPr>
              <p:txBody>
                <a:bodyPr/>
                <a:lstStyle/>
                <a:p>
                  <a:endParaRPr lang="en-US"/>
                </a:p>
              </p:txBody>
            </p:sp>
            <p:sp>
              <p:nvSpPr>
                <p:cNvPr id="37097" name="Rectangle 1391"/>
                <p:cNvSpPr>
                  <a:spLocks noChangeArrowheads="1"/>
                </p:cNvSpPr>
                <p:nvPr/>
              </p:nvSpPr>
              <p:spPr bwMode="auto">
                <a:xfrm>
                  <a:off x="4754" y="2167"/>
                  <a:ext cx="4" cy="53"/>
                </a:xfrm>
                <a:prstGeom prst="rect">
                  <a:avLst/>
                </a:prstGeom>
                <a:solidFill>
                  <a:srgbClr val="2A2A2A"/>
                </a:solidFill>
                <a:ln w="9525">
                  <a:noFill/>
                  <a:miter lim="800000"/>
                  <a:headEnd/>
                  <a:tailEnd/>
                </a:ln>
              </p:spPr>
              <p:txBody>
                <a:bodyPr/>
                <a:lstStyle/>
                <a:p>
                  <a:endParaRPr lang="en-US"/>
                </a:p>
              </p:txBody>
            </p:sp>
            <p:sp>
              <p:nvSpPr>
                <p:cNvPr id="37098" name="Rectangle 1392"/>
                <p:cNvSpPr>
                  <a:spLocks noChangeArrowheads="1"/>
                </p:cNvSpPr>
                <p:nvPr/>
              </p:nvSpPr>
              <p:spPr bwMode="auto">
                <a:xfrm>
                  <a:off x="4758" y="2167"/>
                  <a:ext cx="1" cy="53"/>
                </a:xfrm>
                <a:prstGeom prst="rect">
                  <a:avLst/>
                </a:prstGeom>
                <a:solidFill>
                  <a:srgbClr val="262626"/>
                </a:solidFill>
                <a:ln w="9525">
                  <a:noFill/>
                  <a:miter lim="800000"/>
                  <a:headEnd/>
                  <a:tailEnd/>
                </a:ln>
              </p:spPr>
              <p:txBody>
                <a:bodyPr/>
                <a:lstStyle/>
                <a:p>
                  <a:endParaRPr lang="en-US"/>
                </a:p>
              </p:txBody>
            </p:sp>
            <p:sp>
              <p:nvSpPr>
                <p:cNvPr id="37099" name="Rectangle 1393"/>
                <p:cNvSpPr>
                  <a:spLocks noChangeArrowheads="1"/>
                </p:cNvSpPr>
                <p:nvPr/>
              </p:nvSpPr>
              <p:spPr bwMode="auto">
                <a:xfrm>
                  <a:off x="4759" y="2167"/>
                  <a:ext cx="4" cy="53"/>
                </a:xfrm>
                <a:prstGeom prst="rect">
                  <a:avLst/>
                </a:prstGeom>
                <a:solidFill>
                  <a:srgbClr val="222222"/>
                </a:solidFill>
                <a:ln w="9525">
                  <a:noFill/>
                  <a:miter lim="800000"/>
                  <a:headEnd/>
                  <a:tailEnd/>
                </a:ln>
              </p:spPr>
              <p:txBody>
                <a:bodyPr/>
                <a:lstStyle/>
                <a:p>
                  <a:endParaRPr lang="en-US"/>
                </a:p>
              </p:txBody>
            </p:sp>
            <p:sp>
              <p:nvSpPr>
                <p:cNvPr id="37100" name="Freeform 1394"/>
                <p:cNvSpPr>
                  <a:spLocks/>
                </p:cNvSpPr>
                <p:nvPr/>
              </p:nvSpPr>
              <p:spPr bwMode="auto">
                <a:xfrm>
                  <a:off x="4763"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101" name="Freeform 1395"/>
                <p:cNvSpPr>
                  <a:spLocks/>
                </p:cNvSpPr>
                <p:nvPr/>
              </p:nvSpPr>
              <p:spPr bwMode="auto">
                <a:xfrm>
                  <a:off x="4763"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102" name="Freeform 1396"/>
                <p:cNvSpPr>
                  <a:spLocks/>
                </p:cNvSpPr>
                <p:nvPr/>
              </p:nvSpPr>
              <p:spPr bwMode="auto">
                <a:xfrm>
                  <a:off x="4375"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103" name="Rectangle 1397"/>
                <p:cNvSpPr>
                  <a:spLocks noChangeArrowheads="1"/>
                </p:cNvSpPr>
                <p:nvPr/>
              </p:nvSpPr>
              <p:spPr bwMode="auto">
                <a:xfrm>
                  <a:off x="4375" y="2167"/>
                  <a:ext cx="3" cy="53"/>
                </a:xfrm>
                <a:prstGeom prst="rect">
                  <a:avLst/>
                </a:prstGeom>
                <a:solidFill>
                  <a:srgbClr val="191919"/>
                </a:solidFill>
                <a:ln w="9525">
                  <a:noFill/>
                  <a:miter lim="800000"/>
                  <a:headEnd/>
                  <a:tailEnd/>
                </a:ln>
              </p:spPr>
              <p:txBody>
                <a:bodyPr/>
                <a:lstStyle/>
                <a:p>
                  <a:endParaRPr lang="en-US"/>
                </a:p>
              </p:txBody>
            </p:sp>
            <p:sp>
              <p:nvSpPr>
                <p:cNvPr id="37104" name="Rectangle 1398"/>
                <p:cNvSpPr>
                  <a:spLocks noChangeArrowheads="1"/>
                </p:cNvSpPr>
                <p:nvPr/>
              </p:nvSpPr>
              <p:spPr bwMode="auto">
                <a:xfrm>
                  <a:off x="4378" y="2167"/>
                  <a:ext cx="2" cy="53"/>
                </a:xfrm>
                <a:prstGeom prst="rect">
                  <a:avLst/>
                </a:prstGeom>
                <a:solidFill>
                  <a:srgbClr val="242424"/>
                </a:solidFill>
                <a:ln w="9525">
                  <a:noFill/>
                  <a:miter lim="800000"/>
                  <a:headEnd/>
                  <a:tailEnd/>
                </a:ln>
              </p:spPr>
              <p:txBody>
                <a:bodyPr/>
                <a:lstStyle/>
                <a:p>
                  <a:endParaRPr lang="en-US"/>
                </a:p>
              </p:txBody>
            </p:sp>
            <p:sp>
              <p:nvSpPr>
                <p:cNvPr id="37105" name="Freeform 1399"/>
                <p:cNvSpPr>
                  <a:spLocks/>
                </p:cNvSpPr>
                <p:nvPr/>
              </p:nvSpPr>
              <p:spPr bwMode="auto">
                <a:xfrm>
                  <a:off x="4380"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03030"/>
                </a:solidFill>
                <a:ln w="9525">
                  <a:noFill/>
                  <a:round/>
                  <a:headEnd/>
                  <a:tailEnd/>
                </a:ln>
              </p:spPr>
              <p:txBody>
                <a:bodyPr/>
                <a:lstStyle/>
                <a:p>
                  <a:endParaRPr lang="en-US"/>
                </a:p>
              </p:txBody>
            </p:sp>
            <p:sp>
              <p:nvSpPr>
                <p:cNvPr id="37106" name="Rectangle 1400"/>
                <p:cNvSpPr>
                  <a:spLocks noChangeArrowheads="1"/>
                </p:cNvSpPr>
                <p:nvPr/>
              </p:nvSpPr>
              <p:spPr bwMode="auto">
                <a:xfrm>
                  <a:off x="4380" y="2167"/>
                  <a:ext cx="3" cy="53"/>
                </a:xfrm>
                <a:prstGeom prst="rect">
                  <a:avLst/>
                </a:prstGeom>
                <a:solidFill>
                  <a:srgbClr val="3C3C3C"/>
                </a:solidFill>
                <a:ln w="9525">
                  <a:noFill/>
                  <a:miter lim="800000"/>
                  <a:headEnd/>
                  <a:tailEnd/>
                </a:ln>
              </p:spPr>
              <p:txBody>
                <a:bodyPr/>
                <a:lstStyle/>
                <a:p>
                  <a:endParaRPr lang="en-US"/>
                </a:p>
              </p:txBody>
            </p:sp>
            <p:sp>
              <p:nvSpPr>
                <p:cNvPr id="37107" name="Rectangle 1401"/>
                <p:cNvSpPr>
                  <a:spLocks noChangeArrowheads="1"/>
                </p:cNvSpPr>
                <p:nvPr/>
              </p:nvSpPr>
              <p:spPr bwMode="auto">
                <a:xfrm>
                  <a:off x="4383" y="2167"/>
                  <a:ext cx="2" cy="53"/>
                </a:xfrm>
                <a:prstGeom prst="rect">
                  <a:avLst/>
                </a:prstGeom>
                <a:solidFill>
                  <a:srgbClr val="484848"/>
                </a:solidFill>
                <a:ln w="9525">
                  <a:noFill/>
                  <a:miter lim="800000"/>
                  <a:headEnd/>
                  <a:tailEnd/>
                </a:ln>
              </p:spPr>
              <p:txBody>
                <a:bodyPr/>
                <a:lstStyle/>
                <a:p>
                  <a:endParaRPr lang="en-US"/>
                </a:p>
              </p:txBody>
            </p:sp>
            <p:sp>
              <p:nvSpPr>
                <p:cNvPr id="37108" name="Rectangle 1402"/>
                <p:cNvSpPr>
                  <a:spLocks noChangeArrowheads="1"/>
                </p:cNvSpPr>
                <p:nvPr/>
              </p:nvSpPr>
              <p:spPr bwMode="auto">
                <a:xfrm>
                  <a:off x="4385" y="2167"/>
                  <a:ext cx="3" cy="53"/>
                </a:xfrm>
                <a:prstGeom prst="rect">
                  <a:avLst/>
                </a:prstGeom>
                <a:solidFill>
                  <a:srgbClr val="535353"/>
                </a:solidFill>
                <a:ln w="9525">
                  <a:noFill/>
                  <a:miter lim="800000"/>
                  <a:headEnd/>
                  <a:tailEnd/>
                </a:ln>
              </p:spPr>
              <p:txBody>
                <a:bodyPr/>
                <a:lstStyle/>
                <a:p>
                  <a:endParaRPr lang="en-US"/>
                </a:p>
              </p:txBody>
            </p:sp>
            <p:sp>
              <p:nvSpPr>
                <p:cNvPr id="37109" name="Rectangle 1403"/>
                <p:cNvSpPr>
                  <a:spLocks noChangeArrowheads="1"/>
                </p:cNvSpPr>
                <p:nvPr/>
              </p:nvSpPr>
              <p:spPr bwMode="auto">
                <a:xfrm>
                  <a:off x="4388" y="2167"/>
                  <a:ext cx="3" cy="53"/>
                </a:xfrm>
                <a:prstGeom prst="rect">
                  <a:avLst/>
                </a:prstGeom>
                <a:solidFill>
                  <a:srgbClr val="5F5F5F"/>
                </a:solidFill>
                <a:ln w="9525">
                  <a:noFill/>
                  <a:miter lim="800000"/>
                  <a:headEnd/>
                  <a:tailEnd/>
                </a:ln>
              </p:spPr>
              <p:txBody>
                <a:bodyPr/>
                <a:lstStyle/>
                <a:p>
                  <a:endParaRPr lang="en-US"/>
                </a:p>
              </p:txBody>
            </p:sp>
            <p:sp>
              <p:nvSpPr>
                <p:cNvPr id="37110" name="Rectangle 1404"/>
                <p:cNvSpPr>
                  <a:spLocks noChangeArrowheads="1"/>
                </p:cNvSpPr>
                <p:nvPr/>
              </p:nvSpPr>
              <p:spPr bwMode="auto">
                <a:xfrm>
                  <a:off x="4391" y="2167"/>
                  <a:ext cx="2" cy="53"/>
                </a:xfrm>
                <a:prstGeom prst="rect">
                  <a:avLst/>
                </a:prstGeom>
                <a:solidFill>
                  <a:srgbClr val="6B6B6B"/>
                </a:solidFill>
                <a:ln w="9525">
                  <a:noFill/>
                  <a:miter lim="800000"/>
                  <a:headEnd/>
                  <a:tailEnd/>
                </a:ln>
              </p:spPr>
              <p:txBody>
                <a:bodyPr/>
                <a:lstStyle/>
                <a:p>
                  <a:endParaRPr lang="en-US"/>
                </a:p>
              </p:txBody>
            </p:sp>
            <p:sp>
              <p:nvSpPr>
                <p:cNvPr id="37111" name="Rectangle 1405"/>
                <p:cNvSpPr>
                  <a:spLocks noChangeArrowheads="1"/>
                </p:cNvSpPr>
                <p:nvPr/>
              </p:nvSpPr>
              <p:spPr bwMode="auto">
                <a:xfrm>
                  <a:off x="4393" y="2167"/>
                  <a:ext cx="2" cy="53"/>
                </a:xfrm>
                <a:prstGeom prst="rect">
                  <a:avLst/>
                </a:prstGeom>
                <a:solidFill>
                  <a:srgbClr val="777777"/>
                </a:solidFill>
                <a:ln w="9525">
                  <a:noFill/>
                  <a:miter lim="800000"/>
                  <a:headEnd/>
                  <a:tailEnd/>
                </a:ln>
              </p:spPr>
              <p:txBody>
                <a:bodyPr/>
                <a:lstStyle/>
                <a:p>
                  <a:endParaRPr lang="en-US"/>
                </a:p>
              </p:txBody>
            </p:sp>
            <p:sp>
              <p:nvSpPr>
                <p:cNvPr id="37112" name="Freeform 1406"/>
                <p:cNvSpPr>
                  <a:spLocks/>
                </p:cNvSpPr>
                <p:nvPr/>
              </p:nvSpPr>
              <p:spPr bwMode="auto">
                <a:xfrm>
                  <a:off x="4395"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28282"/>
                </a:solidFill>
                <a:ln w="9525">
                  <a:noFill/>
                  <a:round/>
                  <a:headEnd/>
                  <a:tailEnd/>
                </a:ln>
              </p:spPr>
              <p:txBody>
                <a:bodyPr/>
                <a:lstStyle/>
                <a:p>
                  <a:endParaRPr lang="en-US"/>
                </a:p>
              </p:txBody>
            </p:sp>
            <p:sp>
              <p:nvSpPr>
                <p:cNvPr id="37113" name="Rectangle 1407"/>
                <p:cNvSpPr>
                  <a:spLocks noChangeArrowheads="1"/>
                </p:cNvSpPr>
                <p:nvPr/>
              </p:nvSpPr>
              <p:spPr bwMode="auto">
                <a:xfrm>
                  <a:off x="4395" y="2167"/>
                  <a:ext cx="3" cy="53"/>
                </a:xfrm>
                <a:prstGeom prst="rect">
                  <a:avLst/>
                </a:prstGeom>
                <a:solidFill>
                  <a:srgbClr val="8E8E8E"/>
                </a:solidFill>
                <a:ln w="9525">
                  <a:noFill/>
                  <a:miter lim="800000"/>
                  <a:headEnd/>
                  <a:tailEnd/>
                </a:ln>
              </p:spPr>
              <p:txBody>
                <a:bodyPr/>
                <a:lstStyle/>
                <a:p>
                  <a:endParaRPr lang="en-US"/>
                </a:p>
              </p:txBody>
            </p:sp>
            <p:sp>
              <p:nvSpPr>
                <p:cNvPr id="37114" name="Rectangle 1408"/>
                <p:cNvSpPr>
                  <a:spLocks noChangeArrowheads="1"/>
                </p:cNvSpPr>
                <p:nvPr/>
              </p:nvSpPr>
              <p:spPr bwMode="auto">
                <a:xfrm>
                  <a:off x="4398" y="2167"/>
                  <a:ext cx="2" cy="53"/>
                </a:xfrm>
                <a:prstGeom prst="rect">
                  <a:avLst/>
                </a:prstGeom>
                <a:solidFill>
                  <a:srgbClr val="9A9A9A"/>
                </a:solidFill>
                <a:ln w="9525">
                  <a:noFill/>
                  <a:miter lim="800000"/>
                  <a:headEnd/>
                  <a:tailEnd/>
                </a:ln>
              </p:spPr>
              <p:txBody>
                <a:bodyPr/>
                <a:lstStyle/>
                <a:p>
                  <a:endParaRPr lang="en-US"/>
                </a:p>
              </p:txBody>
            </p:sp>
            <p:sp>
              <p:nvSpPr>
                <p:cNvPr id="37115" name="Rectangle 1409"/>
                <p:cNvSpPr>
                  <a:spLocks noChangeArrowheads="1"/>
                </p:cNvSpPr>
                <p:nvPr/>
              </p:nvSpPr>
              <p:spPr bwMode="auto">
                <a:xfrm>
                  <a:off x="4400" y="2167"/>
                  <a:ext cx="3" cy="53"/>
                </a:xfrm>
                <a:prstGeom prst="rect">
                  <a:avLst/>
                </a:prstGeom>
                <a:solidFill>
                  <a:srgbClr val="A6A6A6"/>
                </a:solidFill>
                <a:ln w="9525">
                  <a:noFill/>
                  <a:miter lim="800000"/>
                  <a:headEnd/>
                  <a:tailEnd/>
                </a:ln>
              </p:spPr>
              <p:txBody>
                <a:bodyPr/>
                <a:lstStyle/>
                <a:p>
                  <a:endParaRPr lang="en-US"/>
                </a:p>
              </p:txBody>
            </p:sp>
            <p:sp>
              <p:nvSpPr>
                <p:cNvPr id="37116" name="Rectangle 1410"/>
                <p:cNvSpPr>
                  <a:spLocks noChangeArrowheads="1"/>
                </p:cNvSpPr>
                <p:nvPr/>
              </p:nvSpPr>
              <p:spPr bwMode="auto">
                <a:xfrm>
                  <a:off x="4403" y="2167"/>
                  <a:ext cx="2" cy="53"/>
                </a:xfrm>
                <a:prstGeom prst="rect">
                  <a:avLst/>
                </a:prstGeom>
                <a:solidFill>
                  <a:srgbClr val="B2B2B2"/>
                </a:solidFill>
                <a:ln w="9525">
                  <a:noFill/>
                  <a:miter lim="800000"/>
                  <a:headEnd/>
                  <a:tailEnd/>
                </a:ln>
              </p:spPr>
              <p:txBody>
                <a:bodyPr/>
                <a:lstStyle/>
                <a:p>
                  <a:endParaRPr lang="en-US"/>
                </a:p>
              </p:txBody>
            </p:sp>
            <p:sp>
              <p:nvSpPr>
                <p:cNvPr id="37117" name="Rectangle 1411"/>
                <p:cNvSpPr>
                  <a:spLocks noChangeArrowheads="1"/>
                </p:cNvSpPr>
                <p:nvPr/>
              </p:nvSpPr>
              <p:spPr bwMode="auto">
                <a:xfrm>
                  <a:off x="4405" y="2167"/>
                  <a:ext cx="3" cy="53"/>
                </a:xfrm>
                <a:prstGeom prst="rect">
                  <a:avLst/>
                </a:prstGeom>
                <a:solidFill>
                  <a:srgbClr val="AEAEAE"/>
                </a:solidFill>
                <a:ln w="9525">
                  <a:noFill/>
                  <a:miter lim="800000"/>
                  <a:headEnd/>
                  <a:tailEnd/>
                </a:ln>
              </p:spPr>
              <p:txBody>
                <a:bodyPr/>
                <a:lstStyle/>
                <a:p>
                  <a:endParaRPr lang="en-US"/>
                </a:p>
              </p:txBody>
            </p:sp>
            <p:sp>
              <p:nvSpPr>
                <p:cNvPr id="37118" name="Freeform 1412"/>
                <p:cNvSpPr>
                  <a:spLocks/>
                </p:cNvSpPr>
                <p:nvPr/>
              </p:nvSpPr>
              <p:spPr bwMode="auto">
                <a:xfrm>
                  <a:off x="4408"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AAAAA"/>
                </a:solidFill>
                <a:ln w="9525">
                  <a:noFill/>
                  <a:round/>
                  <a:headEnd/>
                  <a:tailEnd/>
                </a:ln>
              </p:spPr>
              <p:txBody>
                <a:bodyPr/>
                <a:lstStyle/>
                <a:p>
                  <a:endParaRPr lang="en-US"/>
                </a:p>
              </p:txBody>
            </p:sp>
            <p:sp>
              <p:nvSpPr>
                <p:cNvPr id="37119" name="Rectangle 1413"/>
                <p:cNvSpPr>
                  <a:spLocks noChangeArrowheads="1"/>
                </p:cNvSpPr>
                <p:nvPr/>
              </p:nvSpPr>
              <p:spPr bwMode="auto">
                <a:xfrm>
                  <a:off x="4408" y="2167"/>
                  <a:ext cx="3" cy="53"/>
                </a:xfrm>
                <a:prstGeom prst="rect">
                  <a:avLst/>
                </a:prstGeom>
                <a:solidFill>
                  <a:srgbClr val="A6A6A6"/>
                </a:solidFill>
                <a:ln w="9525">
                  <a:noFill/>
                  <a:miter lim="800000"/>
                  <a:headEnd/>
                  <a:tailEnd/>
                </a:ln>
              </p:spPr>
              <p:txBody>
                <a:bodyPr/>
                <a:lstStyle/>
                <a:p>
                  <a:endParaRPr lang="en-US"/>
                </a:p>
              </p:txBody>
            </p:sp>
            <p:sp>
              <p:nvSpPr>
                <p:cNvPr id="37120" name="Rectangle 1414"/>
                <p:cNvSpPr>
                  <a:spLocks noChangeArrowheads="1"/>
                </p:cNvSpPr>
                <p:nvPr/>
              </p:nvSpPr>
              <p:spPr bwMode="auto">
                <a:xfrm>
                  <a:off x="4411" y="2167"/>
                  <a:ext cx="2" cy="53"/>
                </a:xfrm>
                <a:prstGeom prst="rect">
                  <a:avLst/>
                </a:prstGeom>
                <a:solidFill>
                  <a:srgbClr val="A2A2A2"/>
                </a:solidFill>
                <a:ln w="9525">
                  <a:noFill/>
                  <a:miter lim="800000"/>
                  <a:headEnd/>
                  <a:tailEnd/>
                </a:ln>
              </p:spPr>
              <p:txBody>
                <a:bodyPr/>
                <a:lstStyle/>
                <a:p>
                  <a:endParaRPr lang="en-US"/>
                </a:p>
              </p:txBody>
            </p:sp>
            <p:sp>
              <p:nvSpPr>
                <p:cNvPr id="37121" name="Rectangle 1415"/>
                <p:cNvSpPr>
                  <a:spLocks noChangeArrowheads="1"/>
                </p:cNvSpPr>
                <p:nvPr/>
              </p:nvSpPr>
              <p:spPr bwMode="auto">
                <a:xfrm>
                  <a:off x="4413" y="2167"/>
                  <a:ext cx="3" cy="53"/>
                </a:xfrm>
                <a:prstGeom prst="rect">
                  <a:avLst/>
                </a:prstGeom>
                <a:solidFill>
                  <a:srgbClr val="9E9E9E"/>
                </a:solidFill>
                <a:ln w="9525">
                  <a:noFill/>
                  <a:miter lim="800000"/>
                  <a:headEnd/>
                  <a:tailEnd/>
                </a:ln>
              </p:spPr>
              <p:txBody>
                <a:bodyPr/>
                <a:lstStyle/>
                <a:p>
                  <a:endParaRPr lang="en-US"/>
                </a:p>
              </p:txBody>
            </p:sp>
            <p:sp>
              <p:nvSpPr>
                <p:cNvPr id="37122" name="Rectangle 1416"/>
                <p:cNvSpPr>
                  <a:spLocks noChangeArrowheads="1"/>
                </p:cNvSpPr>
                <p:nvPr/>
              </p:nvSpPr>
              <p:spPr bwMode="auto">
                <a:xfrm>
                  <a:off x="4416" y="2167"/>
                  <a:ext cx="2" cy="53"/>
                </a:xfrm>
                <a:prstGeom prst="rect">
                  <a:avLst/>
                </a:prstGeom>
                <a:solidFill>
                  <a:srgbClr val="9A9A9A"/>
                </a:solidFill>
                <a:ln w="9525">
                  <a:noFill/>
                  <a:miter lim="800000"/>
                  <a:headEnd/>
                  <a:tailEnd/>
                </a:ln>
              </p:spPr>
              <p:txBody>
                <a:bodyPr/>
                <a:lstStyle/>
                <a:p>
                  <a:endParaRPr lang="en-US"/>
                </a:p>
              </p:txBody>
            </p:sp>
            <p:sp>
              <p:nvSpPr>
                <p:cNvPr id="37123" name="Rectangle 1417"/>
                <p:cNvSpPr>
                  <a:spLocks noChangeArrowheads="1"/>
                </p:cNvSpPr>
                <p:nvPr/>
              </p:nvSpPr>
              <p:spPr bwMode="auto">
                <a:xfrm>
                  <a:off x="4418" y="2167"/>
                  <a:ext cx="2" cy="53"/>
                </a:xfrm>
                <a:prstGeom prst="rect">
                  <a:avLst/>
                </a:prstGeom>
                <a:solidFill>
                  <a:srgbClr val="969696"/>
                </a:solidFill>
                <a:ln w="9525">
                  <a:noFill/>
                  <a:miter lim="800000"/>
                  <a:headEnd/>
                  <a:tailEnd/>
                </a:ln>
              </p:spPr>
              <p:txBody>
                <a:bodyPr/>
                <a:lstStyle/>
                <a:p>
                  <a:endParaRPr lang="en-US"/>
                </a:p>
              </p:txBody>
            </p:sp>
            <p:sp>
              <p:nvSpPr>
                <p:cNvPr id="37124" name="Freeform 1418"/>
                <p:cNvSpPr>
                  <a:spLocks/>
                </p:cNvSpPr>
                <p:nvPr/>
              </p:nvSpPr>
              <p:spPr bwMode="auto">
                <a:xfrm>
                  <a:off x="4420"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919191"/>
                </a:solidFill>
                <a:ln w="9525">
                  <a:noFill/>
                  <a:round/>
                  <a:headEnd/>
                  <a:tailEnd/>
                </a:ln>
              </p:spPr>
              <p:txBody>
                <a:bodyPr/>
                <a:lstStyle/>
                <a:p>
                  <a:endParaRPr lang="en-US"/>
                </a:p>
              </p:txBody>
            </p:sp>
            <p:sp>
              <p:nvSpPr>
                <p:cNvPr id="37125" name="Rectangle 1419"/>
                <p:cNvSpPr>
                  <a:spLocks noChangeArrowheads="1"/>
                </p:cNvSpPr>
                <p:nvPr/>
              </p:nvSpPr>
              <p:spPr bwMode="auto">
                <a:xfrm>
                  <a:off x="4420" y="2167"/>
                  <a:ext cx="3" cy="53"/>
                </a:xfrm>
                <a:prstGeom prst="rect">
                  <a:avLst/>
                </a:prstGeom>
                <a:solidFill>
                  <a:srgbClr val="8D8D8D"/>
                </a:solidFill>
                <a:ln w="9525">
                  <a:noFill/>
                  <a:miter lim="800000"/>
                  <a:headEnd/>
                  <a:tailEnd/>
                </a:ln>
              </p:spPr>
              <p:txBody>
                <a:bodyPr/>
                <a:lstStyle/>
                <a:p>
                  <a:endParaRPr lang="en-US"/>
                </a:p>
              </p:txBody>
            </p:sp>
            <p:sp>
              <p:nvSpPr>
                <p:cNvPr id="37126" name="Rectangle 1420"/>
                <p:cNvSpPr>
                  <a:spLocks noChangeArrowheads="1"/>
                </p:cNvSpPr>
                <p:nvPr/>
              </p:nvSpPr>
              <p:spPr bwMode="auto">
                <a:xfrm>
                  <a:off x="4423" y="2167"/>
                  <a:ext cx="1" cy="53"/>
                </a:xfrm>
                <a:prstGeom prst="rect">
                  <a:avLst/>
                </a:prstGeom>
                <a:solidFill>
                  <a:srgbClr val="898989"/>
                </a:solidFill>
                <a:ln w="9525">
                  <a:noFill/>
                  <a:miter lim="800000"/>
                  <a:headEnd/>
                  <a:tailEnd/>
                </a:ln>
              </p:spPr>
              <p:txBody>
                <a:bodyPr/>
                <a:lstStyle/>
                <a:p>
                  <a:endParaRPr lang="en-US"/>
                </a:p>
              </p:txBody>
            </p:sp>
            <p:sp>
              <p:nvSpPr>
                <p:cNvPr id="37127" name="Rectangle 1421"/>
                <p:cNvSpPr>
                  <a:spLocks noChangeArrowheads="1"/>
                </p:cNvSpPr>
                <p:nvPr/>
              </p:nvSpPr>
              <p:spPr bwMode="auto">
                <a:xfrm>
                  <a:off x="4424" y="2167"/>
                  <a:ext cx="4" cy="53"/>
                </a:xfrm>
                <a:prstGeom prst="rect">
                  <a:avLst/>
                </a:prstGeom>
                <a:solidFill>
                  <a:srgbClr val="858585"/>
                </a:solidFill>
                <a:ln w="9525">
                  <a:noFill/>
                  <a:miter lim="800000"/>
                  <a:headEnd/>
                  <a:tailEnd/>
                </a:ln>
              </p:spPr>
              <p:txBody>
                <a:bodyPr/>
                <a:lstStyle/>
                <a:p>
                  <a:endParaRPr lang="en-US"/>
                </a:p>
              </p:txBody>
            </p:sp>
            <p:sp>
              <p:nvSpPr>
                <p:cNvPr id="37128" name="Rectangle 1422"/>
                <p:cNvSpPr>
                  <a:spLocks noChangeArrowheads="1"/>
                </p:cNvSpPr>
                <p:nvPr/>
              </p:nvSpPr>
              <p:spPr bwMode="auto">
                <a:xfrm>
                  <a:off x="4428" y="2167"/>
                  <a:ext cx="3" cy="53"/>
                </a:xfrm>
                <a:prstGeom prst="rect">
                  <a:avLst/>
                </a:prstGeom>
                <a:solidFill>
                  <a:srgbClr val="818181"/>
                </a:solidFill>
                <a:ln w="9525">
                  <a:noFill/>
                  <a:miter lim="800000"/>
                  <a:headEnd/>
                  <a:tailEnd/>
                </a:ln>
              </p:spPr>
              <p:txBody>
                <a:bodyPr/>
                <a:lstStyle/>
                <a:p>
                  <a:endParaRPr lang="en-US"/>
                </a:p>
              </p:txBody>
            </p:sp>
            <p:sp>
              <p:nvSpPr>
                <p:cNvPr id="37129" name="Rectangle 1423"/>
                <p:cNvSpPr>
                  <a:spLocks noChangeArrowheads="1"/>
                </p:cNvSpPr>
                <p:nvPr/>
              </p:nvSpPr>
              <p:spPr bwMode="auto">
                <a:xfrm>
                  <a:off x="4431" y="2167"/>
                  <a:ext cx="2" cy="53"/>
                </a:xfrm>
                <a:prstGeom prst="rect">
                  <a:avLst/>
                </a:prstGeom>
                <a:solidFill>
                  <a:srgbClr val="7D7D7D"/>
                </a:solidFill>
                <a:ln w="9525">
                  <a:noFill/>
                  <a:miter lim="800000"/>
                  <a:headEnd/>
                  <a:tailEnd/>
                </a:ln>
              </p:spPr>
              <p:txBody>
                <a:bodyPr/>
                <a:lstStyle/>
                <a:p>
                  <a:endParaRPr lang="en-US"/>
                </a:p>
              </p:txBody>
            </p:sp>
            <p:sp>
              <p:nvSpPr>
                <p:cNvPr id="37130" name="Rectangle 1424"/>
                <p:cNvSpPr>
                  <a:spLocks noChangeArrowheads="1"/>
                </p:cNvSpPr>
                <p:nvPr/>
              </p:nvSpPr>
              <p:spPr bwMode="auto">
                <a:xfrm>
                  <a:off x="4433" y="2167"/>
                  <a:ext cx="3" cy="53"/>
                </a:xfrm>
                <a:prstGeom prst="rect">
                  <a:avLst/>
                </a:prstGeom>
                <a:solidFill>
                  <a:srgbClr val="797979"/>
                </a:solidFill>
                <a:ln w="9525">
                  <a:noFill/>
                  <a:miter lim="800000"/>
                  <a:headEnd/>
                  <a:tailEnd/>
                </a:ln>
              </p:spPr>
              <p:txBody>
                <a:bodyPr/>
                <a:lstStyle/>
                <a:p>
                  <a:endParaRPr lang="en-US"/>
                </a:p>
              </p:txBody>
            </p:sp>
            <p:sp>
              <p:nvSpPr>
                <p:cNvPr id="37131" name="Freeform 1425"/>
                <p:cNvSpPr>
                  <a:spLocks/>
                </p:cNvSpPr>
                <p:nvPr/>
              </p:nvSpPr>
              <p:spPr bwMode="auto">
                <a:xfrm>
                  <a:off x="4436"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747474"/>
                </a:solidFill>
                <a:ln w="9525">
                  <a:noFill/>
                  <a:round/>
                  <a:headEnd/>
                  <a:tailEnd/>
                </a:ln>
              </p:spPr>
              <p:txBody>
                <a:bodyPr/>
                <a:lstStyle/>
                <a:p>
                  <a:endParaRPr lang="en-US"/>
                </a:p>
              </p:txBody>
            </p:sp>
            <p:sp>
              <p:nvSpPr>
                <p:cNvPr id="37132" name="Rectangle 1426"/>
                <p:cNvSpPr>
                  <a:spLocks noChangeArrowheads="1"/>
                </p:cNvSpPr>
                <p:nvPr/>
              </p:nvSpPr>
              <p:spPr bwMode="auto">
                <a:xfrm>
                  <a:off x="4436" y="2167"/>
                  <a:ext cx="2" cy="53"/>
                </a:xfrm>
                <a:prstGeom prst="rect">
                  <a:avLst/>
                </a:prstGeom>
                <a:solidFill>
                  <a:srgbClr val="707070"/>
                </a:solidFill>
                <a:ln w="9525">
                  <a:noFill/>
                  <a:miter lim="800000"/>
                  <a:headEnd/>
                  <a:tailEnd/>
                </a:ln>
              </p:spPr>
              <p:txBody>
                <a:bodyPr/>
                <a:lstStyle/>
                <a:p>
                  <a:endParaRPr lang="en-US"/>
                </a:p>
              </p:txBody>
            </p:sp>
            <p:sp>
              <p:nvSpPr>
                <p:cNvPr id="37133" name="Rectangle 1427"/>
                <p:cNvSpPr>
                  <a:spLocks noChangeArrowheads="1"/>
                </p:cNvSpPr>
                <p:nvPr/>
              </p:nvSpPr>
              <p:spPr bwMode="auto">
                <a:xfrm>
                  <a:off x="4438" y="2167"/>
                  <a:ext cx="1" cy="53"/>
                </a:xfrm>
                <a:prstGeom prst="rect">
                  <a:avLst/>
                </a:prstGeom>
                <a:solidFill>
                  <a:srgbClr val="6C6C6C"/>
                </a:solidFill>
                <a:ln w="9525">
                  <a:noFill/>
                  <a:miter lim="800000"/>
                  <a:headEnd/>
                  <a:tailEnd/>
                </a:ln>
              </p:spPr>
              <p:txBody>
                <a:bodyPr/>
                <a:lstStyle/>
                <a:p>
                  <a:endParaRPr lang="en-US"/>
                </a:p>
              </p:txBody>
            </p:sp>
            <p:sp>
              <p:nvSpPr>
                <p:cNvPr id="37134" name="Rectangle 1428"/>
                <p:cNvSpPr>
                  <a:spLocks noChangeArrowheads="1"/>
                </p:cNvSpPr>
                <p:nvPr/>
              </p:nvSpPr>
              <p:spPr bwMode="auto">
                <a:xfrm>
                  <a:off x="4439" y="2167"/>
                  <a:ext cx="4" cy="53"/>
                </a:xfrm>
                <a:prstGeom prst="rect">
                  <a:avLst/>
                </a:prstGeom>
                <a:solidFill>
                  <a:srgbClr val="686868"/>
                </a:solidFill>
                <a:ln w="9525">
                  <a:noFill/>
                  <a:miter lim="800000"/>
                  <a:headEnd/>
                  <a:tailEnd/>
                </a:ln>
              </p:spPr>
              <p:txBody>
                <a:bodyPr/>
                <a:lstStyle/>
                <a:p>
                  <a:endParaRPr lang="en-US"/>
                </a:p>
              </p:txBody>
            </p:sp>
            <p:sp>
              <p:nvSpPr>
                <p:cNvPr id="37135" name="Rectangle 1429"/>
                <p:cNvSpPr>
                  <a:spLocks noChangeArrowheads="1"/>
                </p:cNvSpPr>
                <p:nvPr/>
              </p:nvSpPr>
              <p:spPr bwMode="auto">
                <a:xfrm>
                  <a:off x="4443" y="2167"/>
                  <a:ext cx="1" cy="53"/>
                </a:xfrm>
                <a:prstGeom prst="rect">
                  <a:avLst/>
                </a:prstGeom>
                <a:solidFill>
                  <a:srgbClr val="646464"/>
                </a:solidFill>
                <a:ln w="9525">
                  <a:noFill/>
                  <a:miter lim="800000"/>
                  <a:headEnd/>
                  <a:tailEnd/>
                </a:ln>
              </p:spPr>
              <p:txBody>
                <a:bodyPr/>
                <a:lstStyle/>
                <a:p>
                  <a:endParaRPr lang="en-US"/>
                </a:p>
              </p:txBody>
            </p:sp>
            <p:sp>
              <p:nvSpPr>
                <p:cNvPr id="37136" name="Rectangle 1430"/>
                <p:cNvSpPr>
                  <a:spLocks noChangeArrowheads="1"/>
                </p:cNvSpPr>
                <p:nvPr/>
              </p:nvSpPr>
              <p:spPr bwMode="auto">
                <a:xfrm>
                  <a:off x="4444" y="2167"/>
                  <a:ext cx="4" cy="53"/>
                </a:xfrm>
                <a:prstGeom prst="rect">
                  <a:avLst/>
                </a:prstGeom>
                <a:solidFill>
                  <a:srgbClr val="606060"/>
                </a:solidFill>
                <a:ln w="9525">
                  <a:noFill/>
                  <a:miter lim="800000"/>
                  <a:headEnd/>
                  <a:tailEnd/>
                </a:ln>
              </p:spPr>
              <p:txBody>
                <a:bodyPr/>
                <a:lstStyle/>
                <a:p>
                  <a:endParaRPr lang="en-US"/>
                </a:p>
              </p:txBody>
            </p:sp>
            <p:sp>
              <p:nvSpPr>
                <p:cNvPr id="37137" name="Freeform 1431"/>
                <p:cNvSpPr>
                  <a:spLocks/>
                </p:cNvSpPr>
                <p:nvPr/>
              </p:nvSpPr>
              <p:spPr bwMode="auto">
                <a:xfrm>
                  <a:off x="4448"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C5C5C"/>
                </a:solidFill>
                <a:ln w="9525">
                  <a:noFill/>
                  <a:round/>
                  <a:headEnd/>
                  <a:tailEnd/>
                </a:ln>
              </p:spPr>
              <p:txBody>
                <a:bodyPr/>
                <a:lstStyle/>
                <a:p>
                  <a:endParaRPr lang="en-US"/>
                </a:p>
              </p:txBody>
            </p:sp>
            <p:sp>
              <p:nvSpPr>
                <p:cNvPr id="37138" name="Rectangle 1432"/>
                <p:cNvSpPr>
                  <a:spLocks noChangeArrowheads="1"/>
                </p:cNvSpPr>
                <p:nvPr/>
              </p:nvSpPr>
              <p:spPr bwMode="auto">
                <a:xfrm>
                  <a:off x="4448" y="2167"/>
                  <a:ext cx="3" cy="53"/>
                </a:xfrm>
                <a:prstGeom prst="rect">
                  <a:avLst/>
                </a:prstGeom>
                <a:solidFill>
                  <a:srgbClr val="585858"/>
                </a:solidFill>
                <a:ln w="9525">
                  <a:noFill/>
                  <a:miter lim="800000"/>
                  <a:headEnd/>
                  <a:tailEnd/>
                </a:ln>
              </p:spPr>
              <p:txBody>
                <a:bodyPr/>
                <a:lstStyle/>
                <a:p>
                  <a:endParaRPr lang="en-US"/>
                </a:p>
              </p:txBody>
            </p:sp>
            <p:sp>
              <p:nvSpPr>
                <p:cNvPr id="37139" name="Rectangle 1433"/>
                <p:cNvSpPr>
                  <a:spLocks noChangeArrowheads="1"/>
                </p:cNvSpPr>
                <p:nvPr/>
              </p:nvSpPr>
              <p:spPr bwMode="auto">
                <a:xfrm>
                  <a:off x="4451" y="2167"/>
                  <a:ext cx="2" cy="53"/>
                </a:xfrm>
                <a:prstGeom prst="rect">
                  <a:avLst/>
                </a:prstGeom>
                <a:solidFill>
                  <a:srgbClr val="535353"/>
                </a:solidFill>
                <a:ln w="9525">
                  <a:noFill/>
                  <a:miter lim="800000"/>
                  <a:headEnd/>
                  <a:tailEnd/>
                </a:ln>
              </p:spPr>
              <p:txBody>
                <a:bodyPr/>
                <a:lstStyle/>
                <a:p>
                  <a:endParaRPr lang="en-US"/>
                </a:p>
              </p:txBody>
            </p:sp>
            <p:sp>
              <p:nvSpPr>
                <p:cNvPr id="37140" name="Rectangle 1434"/>
                <p:cNvSpPr>
                  <a:spLocks noChangeArrowheads="1"/>
                </p:cNvSpPr>
                <p:nvPr/>
              </p:nvSpPr>
              <p:spPr bwMode="auto">
                <a:xfrm>
                  <a:off x="4453" y="2167"/>
                  <a:ext cx="3" cy="53"/>
                </a:xfrm>
                <a:prstGeom prst="rect">
                  <a:avLst/>
                </a:prstGeom>
                <a:solidFill>
                  <a:srgbClr val="4F4F4F"/>
                </a:solidFill>
                <a:ln w="9525">
                  <a:noFill/>
                  <a:miter lim="800000"/>
                  <a:headEnd/>
                  <a:tailEnd/>
                </a:ln>
              </p:spPr>
              <p:txBody>
                <a:bodyPr/>
                <a:lstStyle/>
                <a:p>
                  <a:endParaRPr lang="en-US"/>
                </a:p>
              </p:txBody>
            </p:sp>
            <p:sp>
              <p:nvSpPr>
                <p:cNvPr id="37141" name="Rectangle 1435"/>
                <p:cNvSpPr>
                  <a:spLocks noChangeArrowheads="1"/>
                </p:cNvSpPr>
                <p:nvPr/>
              </p:nvSpPr>
              <p:spPr bwMode="auto">
                <a:xfrm>
                  <a:off x="4456" y="2167"/>
                  <a:ext cx="2" cy="53"/>
                </a:xfrm>
                <a:prstGeom prst="rect">
                  <a:avLst/>
                </a:prstGeom>
                <a:solidFill>
                  <a:srgbClr val="4B4B4B"/>
                </a:solidFill>
                <a:ln w="9525">
                  <a:noFill/>
                  <a:miter lim="800000"/>
                  <a:headEnd/>
                  <a:tailEnd/>
                </a:ln>
              </p:spPr>
              <p:txBody>
                <a:bodyPr/>
                <a:lstStyle/>
                <a:p>
                  <a:endParaRPr lang="en-US"/>
                </a:p>
              </p:txBody>
            </p:sp>
            <p:sp>
              <p:nvSpPr>
                <p:cNvPr id="37142" name="Rectangle 1436"/>
                <p:cNvSpPr>
                  <a:spLocks noChangeArrowheads="1"/>
                </p:cNvSpPr>
                <p:nvPr/>
              </p:nvSpPr>
              <p:spPr bwMode="auto">
                <a:xfrm>
                  <a:off x="4458" y="2167"/>
                  <a:ext cx="3" cy="53"/>
                </a:xfrm>
                <a:prstGeom prst="rect">
                  <a:avLst/>
                </a:prstGeom>
                <a:solidFill>
                  <a:srgbClr val="474747"/>
                </a:solidFill>
                <a:ln w="9525">
                  <a:noFill/>
                  <a:miter lim="800000"/>
                  <a:headEnd/>
                  <a:tailEnd/>
                </a:ln>
              </p:spPr>
              <p:txBody>
                <a:bodyPr/>
                <a:lstStyle/>
                <a:p>
                  <a:endParaRPr lang="en-US"/>
                </a:p>
              </p:txBody>
            </p:sp>
            <p:sp>
              <p:nvSpPr>
                <p:cNvPr id="37143" name="Rectangle 1437"/>
                <p:cNvSpPr>
                  <a:spLocks noChangeArrowheads="1"/>
                </p:cNvSpPr>
                <p:nvPr/>
              </p:nvSpPr>
              <p:spPr bwMode="auto">
                <a:xfrm>
                  <a:off x="4461" y="2167"/>
                  <a:ext cx="2" cy="53"/>
                </a:xfrm>
                <a:prstGeom prst="rect">
                  <a:avLst/>
                </a:prstGeom>
                <a:solidFill>
                  <a:srgbClr val="434343"/>
                </a:solidFill>
                <a:ln w="9525">
                  <a:noFill/>
                  <a:miter lim="800000"/>
                  <a:headEnd/>
                  <a:tailEnd/>
                </a:ln>
              </p:spPr>
              <p:txBody>
                <a:bodyPr/>
                <a:lstStyle/>
                <a:p>
                  <a:endParaRPr lang="en-US"/>
                </a:p>
              </p:txBody>
            </p:sp>
            <p:sp>
              <p:nvSpPr>
                <p:cNvPr id="37144" name="Freeform 1438"/>
                <p:cNvSpPr>
                  <a:spLocks/>
                </p:cNvSpPr>
                <p:nvPr/>
              </p:nvSpPr>
              <p:spPr bwMode="auto">
                <a:xfrm>
                  <a:off x="4463"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F3F3F"/>
                </a:solidFill>
                <a:ln w="9525">
                  <a:noFill/>
                  <a:round/>
                  <a:headEnd/>
                  <a:tailEnd/>
                </a:ln>
              </p:spPr>
              <p:txBody>
                <a:bodyPr/>
                <a:lstStyle/>
                <a:p>
                  <a:endParaRPr lang="en-US"/>
                </a:p>
              </p:txBody>
            </p:sp>
            <p:sp>
              <p:nvSpPr>
                <p:cNvPr id="37145" name="Rectangle 1439"/>
                <p:cNvSpPr>
                  <a:spLocks noChangeArrowheads="1"/>
                </p:cNvSpPr>
                <p:nvPr/>
              </p:nvSpPr>
              <p:spPr bwMode="auto">
                <a:xfrm>
                  <a:off x="4463" y="2167"/>
                  <a:ext cx="1" cy="53"/>
                </a:xfrm>
                <a:prstGeom prst="rect">
                  <a:avLst/>
                </a:prstGeom>
                <a:solidFill>
                  <a:srgbClr val="3B3B3B"/>
                </a:solidFill>
                <a:ln w="9525">
                  <a:noFill/>
                  <a:miter lim="800000"/>
                  <a:headEnd/>
                  <a:tailEnd/>
                </a:ln>
              </p:spPr>
              <p:txBody>
                <a:bodyPr/>
                <a:lstStyle/>
                <a:p>
                  <a:endParaRPr lang="en-US"/>
                </a:p>
              </p:txBody>
            </p:sp>
            <p:sp>
              <p:nvSpPr>
                <p:cNvPr id="37146" name="Rectangle 1440"/>
                <p:cNvSpPr>
                  <a:spLocks noChangeArrowheads="1"/>
                </p:cNvSpPr>
                <p:nvPr/>
              </p:nvSpPr>
              <p:spPr bwMode="auto">
                <a:xfrm>
                  <a:off x="4464" y="2167"/>
                  <a:ext cx="4" cy="53"/>
                </a:xfrm>
                <a:prstGeom prst="rect">
                  <a:avLst/>
                </a:prstGeom>
                <a:solidFill>
                  <a:srgbClr val="363636"/>
                </a:solidFill>
                <a:ln w="9525">
                  <a:noFill/>
                  <a:miter lim="800000"/>
                  <a:headEnd/>
                  <a:tailEnd/>
                </a:ln>
              </p:spPr>
              <p:txBody>
                <a:bodyPr/>
                <a:lstStyle/>
                <a:p>
                  <a:endParaRPr lang="en-US"/>
                </a:p>
              </p:txBody>
            </p:sp>
            <p:sp>
              <p:nvSpPr>
                <p:cNvPr id="37147" name="Rectangle 1441"/>
                <p:cNvSpPr>
                  <a:spLocks noChangeArrowheads="1"/>
                </p:cNvSpPr>
                <p:nvPr/>
              </p:nvSpPr>
              <p:spPr bwMode="auto">
                <a:xfrm>
                  <a:off x="4468" y="2167"/>
                  <a:ext cx="3" cy="53"/>
                </a:xfrm>
                <a:prstGeom prst="rect">
                  <a:avLst/>
                </a:prstGeom>
                <a:solidFill>
                  <a:srgbClr val="323232"/>
                </a:solidFill>
                <a:ln w="9525">
                  <a:noFill/>
                  <a:miter lim="800000"/>
                  <a:headEnd/>
                  <a:tailEnd/>
                </a:ln>
              </p:spPr>
              <p:txBody>
                <a:bodyPr/>
                <a:lstStyle/>
                <a:p>
                  <a:endParaRPr lang="en-US"/>
                </a:p>
              </p:txBody>
            </p:sp>
            <p:sp>
              <p:nvSpPr>
                <p:cNvPr id="37148" name="Rectangle 1442"/>
                <p:cNvSpPr>
                  <a:spLocks noChangeArrowheads="1"/>
                </p:cNvSpPr>
                <p:nvPr/>
              </p:nvSpPr>
              <p:spPr bwMode="auto">
                <a:xfrm>
                  <a:off x="4471" y="2167"/>
                  <a:ext cx="2" cy="53"/>
                </a:xfrm>
                <a:prstGeom prst="rect">
                  <a:avLst/>
                </a:prstGeom>
                <a:solidFill>
                  <a:srgbClr val="2E2E2E"/>
                </a:solidFill>
                <a:ln w="9525">
                  <a:noFill/>
                  <a:miter lim="800000"/>
                  <a:headEnd/>
                  <a:tailEnd/>
                </a:ln>
              </p:spPr>
              <p:txBody>
                <a:bodyPr/>
                <a:lstStyle/>
                <a:p>
                  <a:endParaRPr lang="en-US"/>
                </a:p>
              </p:txBody>
            </p:sp>
            <p:sp>
              <p:nvSpPr>
                <p:cNvPr id="37149" name="Rectangle 1443"/>
                <p:cNvSpPr>
                  <a:spLocks noChangeArrowheads="1"/>
                </p:cNvSpPr>
                <p:nvPr/>
              </p:nvSpPr>
              <p:spPr bwMode="auto">
                <a:xfrm>
                  <a:off x="4473" y="2167"/>
                  <a:ext cx="3" cy="53"/>
                </a:xfrm>
                <a:prstGeom prst="rect">
                  <a:avLst/>
                </a:prstGeom>
                <a:solidFill>
                  <a:srgbClr val="2A2A2A"/>
                </a:solidFill>
                <a:ln w="9525">
                  <a:noFill/>
                  <a:miter lim="800000"/>
                  <a:headEnd/>
                  <a:tailEnd/>
                </a:ln>
              </p:spPr>
              <p:txBody>
                <a:bodyPr/>
                <a:lstStyle/>
                <a:p>
                  <a:endParaRPr lang="en-US"/>
                </a:p>
              </p:txBody>
            </p:sp>
            <p:sp>
              <p:nvSpPr>
                <p:cNvPr id="37150" name="Freeform 1444"/>
                <p:cNvSpPr>
                  <a:spLocks/>
                </p:cNvSpPr>
                <p:nvPr/>
              </p:nvSpPr>
              <p:spPr bwMode="auto">
                <a:xfrm>
                  <a:off x="4476"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262626"/>
                </a:solidFill>
                <a:ln w="9525">
                  <a:noFill/>
                  <a:round/>
                  <a:headEnd/>
                  <a:tailEnd/>
                </a:ln>
              </p:spPr>
              <p:txBody>
                <a:bodyPr/>
                <a:lstStyle/>
                <a:p>
                  <a:endParaRPr lang="en-US"/>
                </a:p>
              </p:txBody>
            </p:sp>
            <p:sp>
              <p:nvSpPr>
                <p:cNvPr id="37151" name="Rectangle 1445"/>
                <p:cNvSpPr>
                  <a:spLocks noChangeArrowheads="1"/>
                </p:cNvSpPr>
                <p:nvPr/>
              </p:nvSpPr>
              <p:spPr bwMode="auto">
                <a:xfrm>
                  <a:off x="4476" y="2167"/>
                  <a:ext cx="2" cy="53"/>
                </a:xfrm>
                <a:prstGeom prst="rect">
                  <a:avLst/>
                </a:prstGeom>
                <a:solidFill>
                  <a:srgbClr val="222222"/>
                </a:solidFill>
                <a:ln w="9525">
                  <a:noFill/>
                  <a:miter lim="800000"/>
                  <a:headEnd/>
                  <a:tailEnd/>
                </a:ln>
              </p:spPr>
              <p:txBody>
                <a:bodyPr/>
                <a:lstStyle/>
                <a:p>
                  <a:endParaRPr lang="en-US"/>
                </a:p>
              </p:txBody>
            </p:sp>
            <p:sp>
              <p:nvSpPr>
                <p:cNvPr id="37152" name="Rectangle 1446"/>
                <p:cNvSpPr>
                  <a:spLocks noChangeArrowheads="1"/>
                </p:cNvSpPr>
                <p:nvPr/>
              </p:nvSpPr>
              <p:spPr bwMode="auto">
                <a:xfrm>
                  <a:off x="4478" y="2167"/>
                  <a:ext cx="3" cy="53"/>
                </a:xfrm>
                <a:prstGeom prst="rect">
                  <a:avLst/>
                </a:prstGeom>
                <a:solidFill>
                  <a:srgbClr val="191919"/>
                </a:solidFill>
                <a:ln w="9525">
                  <a:noFill/>
                  <a:miter lim="800000"/>
                  <a:headEnd/>
                  <a:tailEnd/>
                </a:ln>
              </p:spPr>
              <p:txBody>
                <a:bodyPr/>
                <a:lstStyle/>
                <a:p>
                  <a:endParaRPr lang="en-US"/>
                </a:p>
              </p:txBody>
            </p:sp>
            <p:sp>
              <p:nvSpPr>
                <p:cNvPr id="37153" name="Freeform 1447"/>
                <p:cNvSpPr>
                  <a:spLocks/>
                </p:cNvSpPr>
                <p:nvPr/>
              </p:nvSpPr>
              <p:spPr bwMode="auto">
                <a:xfrm>
                  <a:off x="4481"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154" name="Freeform 1448"/>
                <p:cNvSpPr>
                  <a:spLocks/>
                </p:cNvSpPr>
                <p:nvPr/>
              </p:nvSpPr>
              <p:spPr bwMode="auto">
                <a:xfrm>
                  <a:off x="4091"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155" name="Rectangle 1449"/>
                <p:cNvSpPr>
                  <a:spLocks noChangeArrowheads="1"/>
                </p:cNvSpPr>
                <p:nvPr/>
              </p:nvSpPr>
              <p:spPr bwMode="auto">
                <a:xfrm>
                  <a:off x="4091" y="2165"/>
                  <a:ext cx="2" cy="53"/>
                </a:xfrm>
                <a:prstGeom prst="rect">
                  <a:avLst/>
                </a:prstGeom>
                <a:solidFill>
                  <a:srgbClr val="191919"/>
                </a:solidFill>
                <a:ln w="9525">
                  <a:noFill/>
                  <a:miter lim="800000"/>
                  <a:headEnd/>
                  <a:tailEnd/>
                </a:ln>
              </p:spPr>
              <p:txBody>
                <a:bodyPr/>
                <a:lstStyle/>
                <a:p>
                  <a:endParaRPr lang="en-US"/>
                </a:p>
              </p:txBody>
            </p:sp>
            <p:sp>
              <p:nvSpPr>
                <p:cNvPr id="37156" name="Rectangle 1450"/>
                <p:cNvSpPr>
                  <a:spLocks noChangeArrowheads="1"/>
                </p:cNvSpPr>
                <p:nvPr/>
              </p:nvSpPr>
              <p:spPr bwMode="auto">
                <a:xfrm>
                  <a:off x="4093" y="2165"/>
                  <a:ext cx="3" cy="53"/>
                </a:xfrm>
                <a:prstGeom prst="rect">
                  <a:avLst/>
                </a:prstGeom>
                <a:solidFill>
                  <a:srgbClr val="242424"/>
                </a:solidFill>
                <a:ln w="9525">
                  <a:noFill/>
                  <a:miter lim="800000"/>
                  <a:headEnd/>
                  <a:tailEnd/>
                </a:ln>
              </p:spPr>
              <p:txBody>
                <a:bodyPr/>
                <a:lstStyle/>
                <a:p>
                  <a:endParaRPr lang="en-US"/>
                </a:p>
              </p:txBody>
            </p:sp>
            <p:sp>
              <p:nvSpPr>
                <p:cNvPr id="37157" name="Rectangle 1451"/>
                <p:cNvSpPr>
                  <a:spLocks noChangeArrowheads="1"/>
                </p:cNvSpPr>
                <p:nvPr/>
              </p:nvSpPr>
              <p:spPr bwMode="auto">
                <a:xfrm>
                  <a:off x="4096" y="2165"/>
                  <a:ext cx="2" cy="53"/>
                </a:xfrm>
                <a:prstGeom prst="rect">
                  <a:avLst/>
                </a:prstGeom>
                <a:solidFill>
                  <a:srgbClr val="303030"/>
                </a:solidFill>
                <a:ln w="9525">
                  <a:noFill/>
                  <a:miter lim="800000"/>
                  <a:headEnd/>
                  <a:tailEnd/>
                </a:ln>
              </p:spPr>
              <p:txBody>
                <a:bodyPr/>
                <a:lstStyle/>
                <a:p>
                  <a:endParaRPr lang="en-US"/>
                </a:p>
              </p:txBody>
            </p:sp>
            <p:sp>
              <p:nvSpPr>
                <p:cNvPr id="37158" name="Freeform 1452"/>
                <p:cNvSpPr>
                  <a:spLocks/>
                </p:cNvSpPr>
                <p:nvPr/>
              </p:nvSpPr>
              <p:spPr bwMode="auto">
                <a:xfrm>
                  <a:off x="4098"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C3C3C"/>
                </a:solidFill>
                <a:ln w="9525">
                  <a:noFill/>
                  <a:round/>
                  <a:headEnd/>
                  <a:tailEnd/>
                </a:ln>
              </p:spPr>
              <p:txBody>
                <a:bodyPr/>
                <a:lstStyle/>
                <a:p>
                  <a:endParaRPr lang="en-US"/>
                </a:p>
              </p:txBody>
            </p:sp>
            <p:sp>
              <p:nvSpPr>
                <p:cNvPr id="37159" name="Rectangle 1453"/>
                <p:cNvSpPr>
                  <a:spLocks noChangeArrowheads="1"/>
                </p:cNvSpPr>
                <p:nvPr/>
              </p:nvSpPr>
              <p:spPr bwMode="auto">
                <a:xfrm>
                  <a:off x="4098" y="2165"/>
                  <a:ext cx="3" cy="53"/>
                </a:xfrm>
                <a:prstGeom prst="rect">
                  <a:avLst/>
                </a:prstGeom>
                <a:solidFill>
                  <a:srgbClr val="484848"/>
                </a:solidFill>
                <a:ln w="9525">
                  <a:noFill/>
                  <a:miter lim="800000"/>
                  <a:headEnd/>
                  <a:tailEnd/>
                </a:ln>
              </p:spPr>
              <p:txBody>
                <a:bodyPr/>
                <a:lstStyle/>
                <a:p>
                  <a:endParaRPr lang="en-US"/>
                </a:p>
              </p:txBody>
            </p:sp>
            <p:sp>
              <p:nvSpPr>
                <p:cNvPr id="37160" name="Rectangle 1454"/>
                <p:cNvSpPr>
                  <a:spLocks noChangeArrowheads="1"/>
                </p:cNvSpPr>
                <p:nvPr/>
              </p:nvSpPr>
              <p:spPr bwMode="auto">
                <a:xfrm>
                  <a:off x="4101" y="2165"/>
                  <a:ext cx="3" cy="53"/>
                </a:xfrm>
                <a:prstGeom prst="rect">
                  <a:avLst/>
                </a:prstGeom>
                <a:solidFill>
                  <a:srgbClr val="535353"/>
                </a:solidFill>
                <a:ln w="9525">
                  <a:noFill/>
                  <a:miter lim="800000"/>
                  <a:headEnd/>
                  <a:tailEnd/>
                </a:ln>
              </p:spPr>
              <p:txBody>
                <a:bodyPr/>
                <a:lstStyle/>
                <a:p>
                  <a:endParaRPr lang="en-US"/>
                </a:p>
              </p:txBody>
            </p:sp>
            <p:sp>
              <p:nvSpPr>
                <p:cNvPr id="37161" name="Rectangle 1455"/>
                <p:cNvSpPr>
                  <a:spLocks noChangeArrowheads="1"/>
                </p:cNvSpPr>
                <p:nvPr/>
              </p:nvSpPr>
              <p:spPr bwMode="auto">
                <a:xfrm>
                  <a:off x="4104" y="2165"/>
                  <a:ext cx="2" cy="53"/>
                </a:xfrm>
                <a:prstGeom prst="rect">
                  <a:avLst/>
                </a:prstGeom>
                <a:solidFill>
                  <a:srgbClr val="5F5F5F"/>
                </a:solidFill>
                <a:ln w="9525">
                  <a:noFill/>
                  <a:miter lim="800000"/>
                  <a:headEnd/>
                  <a:tailEnd/>
                </a:ln>
              </p:spPr>
              <p:txBody>
                <a:bodyPr/>
                <a:lstStyle/>
                <a:p>
                  <a:endParaRPr lang="en-US"/>
                </a:p>
              </p:txBody>
            </p:sp>
            <p:sp>
              <p:nvSpPr>
                <p:cNvPr id="37162" name="Rectangle 1456"/>
                <p:cNvSpPr>
                  <a:spLocks noChangeArrowheads="1"/>
                </p:cNvSpPr>
                <p:nvPr/>
              </p:nvSpPr>
              <p:spPr bwMode="auto">
                <a:xfrm>
                  <a:off x="4106" y="2165"/>
                  <a:ext cx="2" cy="53"/>
                </a:xfrm>
                <a:prstGeom prst="rect">
                  <a:avLst/>
                </a:prstGeom>
                <a:solidFill>
                  <a:srgbClr val="6B6B6B"/>
                </a:solidFill>
                <a:ln w="9525">
                  <a:noFill/>
                  <a:miter lim="800000"/>
                  <a:headEnd/>
                  <a:tailEnd/>
                </a:ln>
              </p:spPr>
              <p:txBody>
                <a:bodyPr/>
                <a:lstStyle/>
                <a:p>
                  <a:endParaRPr lang="en-US"/>
                </a:p>
              </p:txBody>
            </p:sp>
            <p:sp>
              <p:nvSpPr>
                <p:cNvPr id="37163" name="Rectangle 1457"/>
                <p:cNvSpPr>
                  <a:spLocks noChangeArrowheads="1"/>
                </p:cNvSpPr>
                <p:nvPr/>
              </p:nvSpPr>
              <p:spPr bwMode="auto">
                <a:xfrm>
                  <a:off x="4108" y="2165"/>
                  <a:ext cx="3" cy="53"/>
                </a:xfrm>
                <a:prstGeom prst="rect">
                  <a:avLst/>
                </a:prstGeom>
                <a:solidFill>
                  <a:srgbClr val="777777"/>
                </a:solidFill>
                <a:ln w="9525">
                  <a:noFill/>
                  <a:miter lim="800000"/>
                  <a:headEnd/>
                  <a:tailEnd/>
                </a:ln>
              </p:spPr>
              <p:txBody>
                <a:bodyPr/>
                <a:lstStyle/>
                <a:p>
                  <a:endParaRPr lang="en-US"/>
                </a:p>
              </p:txBody>
            </p:sp>
            <p:sp>
              <p:nvSpPr>
                <p:cNvPr id="37164" name="Freeform 1458"/>
                <p:cNvSpPr>
                  <a:spLocks/>
                </p:cNvSpPr>
                <p:nvPr/>
              </p:nvSpPr>
              <p:spPr bwMode="auto">
                <a:xfrm>
                  <a:off x="4111"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28282"/>
                </a:solidFill>
                <a:ln w="9525">
                  <a:noFill/>
                  <a:round/>
                  <a:headEnd/>
                  <a:tailEnd/>
                </a:ln>
              </p:spPr>
              <p:txBody>
                <a:bodyPr/>
                <a:lstStyle/>
                <a:p>
                  <a:endParaRPr lang="en-US"/>
                </a:p>
              </p:txBody>
            </p:sp>
            <p:sp>
              <p:nvSpPr>
                <p:cNvPr id="37165" name="Rectangle 1459"/>
                <p:cNvSpPr>
                  <a:spLocks noChangeArrowheads="1"/>
                </p:cNvSpPr>
                <p:nvPr/>
              </p:nvSpPr>
              <p:spPr bwMode="auto">
                <a:xfrm>
                  <a:off x="4111" y="2165"/>
                  <a:ext cx="2" cy="53"/>
                </a:xfrm>
                <a:prstGeom prst="rect">
                  <a:avLst/>
                </a:prstGeom>
                <a:solidFill>
                  <a:srgbClr val="8E8E8E"/>
                </a:solidFill>
                <a:ln w="9525">
                  <a:noFill/>
                  <a:miter lim="800000"/>
                  <a:headEnd/>
                  <a:tailEnd/>
                </a:ln>
              </p:spPr>
              <p:txBody>
                <a:bodyPr/>
                <a:lstStyle/>
                <a:p>
                  <a:endParaRPr lang="en-US"/>
                </a:p>
              </p:txBody>
            </p:sp>
            <p:sp>
              <p:nvSpPr>
                <p:cNvPr id="37166" name="Rectangle 1460"/>
                <p:cNvSpPr>
                  <a:spLocks noChangeArrowheads="1"/>
                </p:cNvSpPr>
                <p:nvPr/>
              </p:nvSpPr>
              <p:spPr bwMode="auto">
                <a:xfrm>
                  <a:off x="4113" y="2165"/>
                  <a:ext cx="3" cy="53"/>
                </a:xfrm>
                <a:prstGeom prst="rect">
                  <a:avLst/>
                </a:prstGeom>
                <a:solidFill>
                  <a:srgbClr val="9A9A9A"/>
                </a:solidFill>
                <a:ln w="9525">
                  <a:noFill/>
                  <a:miter lim="800000"/>
                  <a:headEnd/>
                  <a:tailEnd/>
                </a:ln>
              </p:spPr>
              <p:txBody>
                <a:bodyPr/>
                <a:lstStyle/>
                <a:p>
                  <a:endParaRPr lang="en-US"/>
                </a:p>
              </p:txBody>
            </p:sp>
            <p:sp>
              <p:nvSpPr>
                <p:cNvPr id="37167" name="Rectangle 1461"/>
                <p:cNvSpPr>
                  <a:spLocks noChangeArrowheads="1"/>
                </p:cNvSpPr>
                <p:nvPr/>
              </p:nvSpPr>
              <p:spPr bwMode="auto">
                <a:xfrm>
                  <a:off x="4116" y="2165"/>
                  <a:ext cx="2" cy="53"/>
                </a:xfrm>
                <a:prstGeom prst="rect">
                  <a:avLst/>
                </a:prstGeom>
                <a:solidFill>
                  <a:srgbClr val="A6A6A6"/>
                </a:solidFill>
                <a:ln w="9525">
                  <a:noFill/>
                  <a:miter lim="800000"/>
                  <a:headEnd/>
                  <a:tailEnd/>
                </a:ln>
              </p:spPr>
              <p:txBody>
                <a:bodyPr/>
                <a:lstStyle/>
                <a:p>
                  <a:endParaRPr lang="en-US"/>
                </a:p>
              </p:txBody>
            </p:sp>
            <p:sp>
              <p:nvSpPr>
                <p:cNvPr id="37168" name="Rectangle 1462"/>
                <p:cNvSpPr>
                  <a:spLocks noChangeArrowheads="1"/>
                </p:cNvSpPr>
                <p:nvPr/>
              </p:nvSpPr>
              <p:spPr bwMode="auto">
                <a:xfrm>
                  <a:off x="4118" y="2165"/>
                  <a:ext cx="3" cy="53"/>
                </a:xfrm>
                <a:prstGeom prst="rect">
                  <a:avLst/>
                </a:prstGeom>
                <a:solidFill>
                  <a:srgbClr val="B2B2B2"/>
                </a:solidFill>
                <a:ln w="9525">
                  <a:noFill/>
                  <a:miter lim="800000"/>
                  <a:headEnd/>
                  <a:tailEnd/>
                </a:ln>
              </p:spPr>
              <p:txBody>
                <a:bodyPr/>
                <a:lstStyle/>
                <a:p>
                  <a:endParaRPr lang="en-US"/>
                </a:p>
              </p:txBody>
            </p:sp>
            <p:sp>
              <p:nvSpPr>
                <p:cNvPr id="37169" name="Rectangle 1463"/>
                <p:cNvSpPr>
                  <a:spLocks noChangeArrowheads="1"/>
                </p:cNvSpPr>
                <p:nvPr/>
              </p:nvSpPr>
              <p:spPr bwMode="auto">
                <a:xfrm>
                  <a:off x="4121" y="2165"/>
                  <a:ext cx="3" cy="53"/>
                </a:xfrm>
                <a:prstGeom prst="rect">
                  <a:avLst/>
                </a:prstGeom>
                <a:solidFill>
                  <a:srgbClr val="AEAEAE"/>
                </a:solidFill>
                <a:ln w="9525">
                  <a:noFill/>
                  <a:miter lim="800000"/>
                  <a:headEnd/>
                  <a:tailEnd/>
                </a:ln>
              </p:spPr>
              <p:txBody>
                <a:bodyPr/>
                <a:lstStyle/>
                <a:p>
                  <a:endParaRPr lang="en-US"/>
                </a:p>
              </p:txBody>
            </p:sp>
            <p:sp>
              <p:nvSpPr>
                <p:cNvPr id="37170" name="Rectangle 1464"/>
                <p:cNvSpPr>
                  <a:spLocks noChangeArrowheads="1"/>
                </p:cNvSpPr>
                <p:nvPr/>
              </p:nvSpPr>
              <p:spPr bwMode="auto">
                <a:xfrm>
                  <a:off x="4124" y="2165"/>
                  <a:ext cx="2" cy="53"/>
                </a:xfrm>
                <a:prstGeom prst="rect">
                  <a:avLst/>
                </a:prstGeom>
                <a:solidFill>
                  <a:srgbClr val="AAAAAA"/>
                </a:solidFill>
                <a:ln w="9525">
                  <a:noFill/>
                  <a:miter lim="800000"/>
                  <a:headEnd/>
                  <a:tailEnd/>
                </a:ln>
              </p:spPr>
              <p:txBody>
                <a:bodyPr/>
                <a:lstStyle/>
                <a:p>
                  <a:endParaRPr lang="en-US"/>
                </a:p>
              </p:txBody>
            </p:sp>
            <p:sp>
              <p:nvSpPr>
                <p:cNvPr id="37171" name="Freeform 1465"/>
                <p:cNvSpPr>
                  <a:spLocks/>
                </p:cNvSpPr>
                <p:nvPr/>
              </p:nvSpPr>
              <p:spPr bwMode="auto">
                <a:xfrm>
                  <a:off x="4126"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6A6A6"/>
                </a:solidFill>
                <a:ln w="9525">
                  <a:noFill/>
                  <a:round/>
                  <a:headEnd/>
                  <a:tailEnd/>
                </a:ln>
              </p:spPr>
              <p:txBody>
                <a:bodyPr/>
                <a:lstStyle/>
                <a:p>
                  <a:endParaRPr lang="en-US"/>
                </a:p>
              </p:txBody>
            </p:sp>
            <p:sp>
              <p:nvSpPr>
                <p:cNvPr id="37172" name="Rectangle 1466"/>
                <p:cNvSpPr>
                  <a:spLocks noChangeArrowheads="1"/>
                </p:cNvSpPr>
                <p:nvPr/>
              </p:nvSpPr>
              <p:spPr bwMode="auto">
                <a:xfrm>
                  <a:off x="4126" y="2165"/>
                  <a:ext cx="2" cy="53"/>
                </a:xfrm>
                <a:prstGeom prst="rect">
                  <a:avLst/>
                </a:prstGeom>
                <a:solidFill>
                  <a:srgbClr val="A2A2A2"/>
                </a:solidFill>
                <a:ln w="9525">
                  <a:noFill/>
                  <a:miter lim="800000"/>
                  <a:headEnd/>
                  <a:tailEnd/>
                </a:ln>
              </p:spPr>
              <p:txBody>
                <a:bodyPr/>
                <a:lstStyle/>
                <a:p>
                  <a:endParaRPr lang="en-US"/>
                </a:p>
              </p:txBody>
            </p:sp>
            <p:sp>
              <p:nvSpPr>
                <p:cNvPr id="37173" name="Rectangle 1467"/>
                <p:cNvSpPr>
                  <a:spLocks noChangeArrowheads="1"/>
                </p:cNvSpPr>
                <p:nvPr/>
              </p:nvSpPr>
              <p:spPr bwMode="auto">
                <a:xfrm>
                  <a:off x="4128" y="2165"/>
                  <a:ext cx="3" cy="53"/>
                </a:xfrm>
                <a:prstGeom prst="rect">
                  <a:avLst/>
                </a:prstGeom>
                <a:solidFill>
                  <a:srgbClr val="9E9E9E"/>
                </a:solidFill>
                <a:ln w="9525">
                  <a:noFill/>
                  <a:miter lim="800000"/>
                  <a:headEnd/>
                  <a:tailEnd/>
                </a:ln>
              </p:spPr>
              <p:txBody>
                <a:bodyPr/>
                <a:lstStyle/>
                <a:p>
                  <a:endParaRPr lang="en-US"/>
                </a:p>
              </p:txBody>
            </p:sp>
            <p:sp>
              <p:nvSpPr>
                <p:cNvPr id="37174" name="Rectangle 1468"/>
                <p:cNvSpPr>
                  <a:spLocks noChangeArrowheads="1"/>
                </p:cNvSpPr>
                <p:nvPr/>
              </p:nvSpPr>
              <p:spPr bwMode="auto">
                <a:xfrm>
                  <a:off x="4131" y="2165"/>
                  <a:ext cx="2" cy="53"/>
                </a:xfrm>
                <a:prstGeom prst="rect">
                  <a:avLst/>
                </a:prstGeom>
                <a:solidFill>
                  <a:srgbClr val="9A9A9A"/>
                </a:solidFill>
                <a:ln w="9525">
                  <a:noFill/>
                  <a:miter lim="800000"/>
                  <a:headEnd/>
                  <a:tailEnd/>
                </a:ln>
              </p:spPr>
              <p:txBody>
                <a:bodyPr/>
                <a:lstStyle/>
                <a:p>
                  <a:endParaRPr lang="en-US"/>
                </a:p>
              </p:txBody>
            </p:sp>
            <p:sp>
              <p:nvSpPr>
                <p:cNvPr id="37175" name="Rectangle 1469"/>
                <p:cNvSpPr>
                  <a:spLocks noChangeArrowheads="1"/>
                </p:cNvSpPr>
                <p:nvPr/>
              </p:nvSpPr>
              <p:spPr bwMode="auto">
                <a:xfrm>
                  <a:off x="4133" y="2165"/>
                  <a:ext cx="3" cy="53"/>
                </a:xfrm>
                <a:prstGeom prst="rect">
                  <a:avLst/>
                </a:prstGeom>
                <a:solidFill>
                  <a:srgbClr val="969696"/>
                </a:solidFill>
                <a:ln w="9525">
                  <a:noFill/>
                  <a:miter lim="800000"/>
                  <a:headEnd/>
                  <a:tailEnd/>
                </a:ln>
              </p:spPr>
              <p:txBody>
                <a:bodyPr/>
                <a:lstStyle/>
                <a:p>
                  <a:endParaRPr lang="en-US"/>
                </a:p>
              </p:txBody>
            </p:sp>
            <p:sp>
              <p:nvSpPr>
                <p:cNvPr id="37176" name="Rectangle 1470"/>
                <p:cNvSpPr>
                  <a:spLocks noChangeArrowheads="1"/>
                </p:cNvSpPr>
                <p:nvPr/>
              </p:nvSpPr>
              <p:spPr bwMode="auto">
                <a:xfrm>
                  <a:off x="4136" y="2165"/>
                  <a:ext cx="2" cy="53"/>
                </a:xfrm>
                <a:prstGeom prst="rect">
                  <a:avLst/>
                </a:prstGeom>
                <a:solidFill>
                  <a:srgbClr val="919191"/>
                </a:solidFill>
                <a:ln w="9525">
                  <a:noFill/>
                  <a:miter lim="800000"/>
                  <a:headEnd/>
                  <a:tailEnd/>
                </a:ln>
              </p:spPr>
              <p:txBody>
                <a:bodyPr/>
                <a:lstStyle/>
                <a:p>
                  <a:endParaRPr lang="en-US"/>
                </a:p>
              </p:txBody>
            </p:sp>
            <p:sp>
              <p:nvSpPr>
                <p:cNvPr id="37177" name="Freeform 1471"/>
                <p:cNvSpPr>
                  <a:spLocks/>
                </p:cNvSpPr>
                <p:nvPr/>
              </p:nvSpPr>
              <p:spPr bwMode="auto">
                <a:xfrm>
                  <a:off x="4138"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D8D8D"/>
                </a:solidFill>
                <a:ln w="9525">
                  <a:noFill/>
                  <a:round/>
                  <a:headEnd/>
                  <a:tailEnd/>
                </a:ln>
              </p:spPr>
              <p:txBody>
                <a:bodyPr/>
                <a:lstStyle/>
                <a:p>
                  <a:endParaRPr lang="en-US"/>
                </a:p>
              </p:txBody>
            </p:sp>
            <p:sp>
              <p:nvSpPr>
                <p:cNvPr id="37178" name="Rectangle 1472"/>
                <p:cNvSpPr>
                  <a:spLocks noChangeArrowheads="1"/>
                </p:cNvSpPr>
                <p:nvPr/>
              </p:nvSpPr>
              <p:spPr bwMode="auto">
                <a:xfrm>
                  <a:off x="4138" y="2165"/>
                  <a:ext cx="3" cy="53"/>
                </a:xfrm>
                <a:prstGeom prst="rect">
                  <a:avLst/>
                </a:prstGeom>
                <a:solidFill>
                  <a:srgbClr val="898989"/>
                </a:solidFill>
                <a:ln w="9525">
                  <a:noFill/>
                  <a:miter lim="800000"/>
                  <a:headEnd/>
                  <a:tailEnd/>
                </a:ln>
              </p:spPr>
              <p:txBody>
                <a:bodyPr/>
                <a:lstStyle/>
                <a:p>
                  <a:endParaRPr lang="en-US"/>
                </a:p>
              </p:txBody>
            </p:sp>
            <p:sp>
              <p:nvSpPr>
                <p:cNvPr id="37179" name="Rectangle 1473"/>
                <p:cNvSpPr>
                  <a:spLocks noChangeArrowheads="1"/>
                </p:cNvSpPr>
                <p:nvPr/>
              </p:nvSpPr>
              <p:spPr bwMode="auto">
                <a:xfrm>
                  <a:off x="4141" y="2165"/>
                  <a:ext cx="3" cy="53"/>
                </a:xfrm>
                <a:prstGeom prst="rect">
                  <a:avLst/>
                </a:prstGeom>
                <a:solidFill>
                  <a:srgbClr val="858585"/>
                </a:solidFill>
                <a:ln w="9525">
                  <a:noFill/>
                  <a:miter lim="800000"/>
                  <a:headEnd/>
                  <a:tailEnd/>
                </a:ln>
              </p:spPr>
              <p:txBody>
                <a:bodyPr/>
                <a:lstStyle/>
                <a:p>
                  <a:endParaRPr lang="en-US"/>
                </a:p>
              </p:txBody>
            </p:sp>
            <p:sp>
              <p:nvSpPr>
                <p:cNvPr id="37180" name="Rectangle 1474"/>
                <p:cNvSpPr>
                  <a:spLocks noChangeArrowheads="1"/>
                </p:cNvSpPr>
                <p:nvPr/>
              </p:nvSpPr>
              <p:spPr bwMode="auto">
                <a:xfrm>
                  <a:off x="4144" y="2165"/>
                  <a:ext cx="2" cy="53"/>
                </a:xfrm>
                <a:prstGeom prst="rect">
                  <a:avLst/>
                </a:prstGeom>
                <a:solidFill>
                  <a:srgbClr val="818181"/>
                </a:solidFill>
                <a:ln w="9525">
                  <a:noFill/>
                  <a:miter lim="800000"/>
                  <a:headEnd/>
                  <a:tailEnd/>
                </a:ln>
              </p:spPr>
              <p:txBody>
                <a:bodyPr/>
                <a:lstStyle/>
                <a:p>
                  <a:endParaRPr lang="en-US"/>
                </a:p>
              </p:txBody>
            </p:sp>
            <p:sp>
              <p:nvSpPr>
                <p:cNvPr id="37181" name="Rectangle 1475"/>
                <p:cNvSpPr>
                  <a:spLocks noChangeArrowheads="1"/>
                </p:cNvSpPr>
                <p:nvPr/>
              </p:nvSpPr>
              <p:spPr bwMode="auto">
                <a:xfrm>
                  <a:off x="4146" y="2165"/>
                  <a:ext cx="3" cy="53"/>
                </a:xfrm>
                <a:prstGeom prst="rect">
                  <a:avLst/>
                </a:prstGeom>
                <a:solidFill>
                  <a:srgbClr val="7D7D7D"/>
                </a:solidFill>
                <a:ln w="9525">
                  <a:noFill/>
                  <a:miter lim="800000"/>
                  <a:headEnd/>
                  <a:tailEnd/>
                </a:ln>
              </p:spPr>
              <p:txBody>
                <a:bodyPr/>
                <a:lstStyle/>
                <a:p>
                  <a:endParaRPr lang="en-US"/>
                </a:p>
              </p:txBody>
            </p:sp>
            <p:sp>
              <p:nvSpPr>
                <p:cNvPr id="37182" name="Rectangle 1476"/>
                <p:cNvSpPr>
                  <a:spLocks noChangeArrowheads="1"/>
                </p:cNvSpPr>
                <p:nvPr/>
              </p:nvSpPr>
              <p:spPr bwMode="auto">
                <a:xfrm>
                  <a:off x="4149" y="2165"/>
                  <a:ext cx="2" cy="53"/>
                </a:xfrm>
                <a:prstGeom prst="rect">
                  <a:avLst/>
                </a:prstGeom>
                <a:solidFill>
                  <a:srgbClr val="797979"/>
                </a:solidFill>
                <a:ln w="9525">
                  <a:noFill/>
                  <a:miter lim="800000"/>
                  <a:headEnd/>
                  <a:tailEnd/>
                </a:ln>
              </p:spPr>
              <p:txBody>
                <a:bodyPr/>
                <a:lstStyle/>
                <a:p>
                  <a:endParaRPr lang="en-US"/>
                </a:p>
              </p:txBody>
            </p:sp>
            <p:sp>
              <p:nvSpPr>
                <p:cNvPr id="37183" name="Freeform 1477"/>
                <p:cNvSpPr>
                  <a:spLocks/>
                </p:cNvSpPr>
                <p:nvPr/>
              </p:nvSpPr>
              <p:spPr bwMode="auto">
                <a:xfrm>
                  <a:off x="4151"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747474"/>
                </a:solidFill>
                <a:ln w="9525">
                  <a:noFill/>
                  <a:round/>
                  <a:headEnd/>
                  <a:tailEnd/>
                </a:ln>
              </p:spPr>
              <p:txBody>
                <a:bodyPr/>
                <a:lstStyle/>
                <a:p>
                  <a:endParaRPr lang="en-US"/>
                </a:p>
              </p:txBody>
            </p:sp>
            <p:sp>
              <p:nvSpPr>
                <p:cNvPr id="37184" name="Rectangle 1478"/>
                <p:cNvSpPr>
                  <a:spLocks noChangeArrowheads="1"/>
                </p:cNvSpPr>
                <p:nvPr/>
              </p:nvSpPr>
              <p:spPr bwMode="auto">
                <a:xfrm>
                  <a:off x="4151" y="2165"/>
                  <a:ext cx="2" cy="53"/>
                </a:xfrm>
                <a:prstGeom prst="rect">
                  <a:avLst/>
                </a:prstGeom>
                <a:solidFill>
                  <a:srgbClr val="707070"/>
                </a:solidFill>
                <a:ln w="9525">
                  <a:noFill/>
                  <a:miter lim="800000"/>
                  <a:headEnd/>
                  <a:tailEnd/>
                </a:ln>
              </p:spPr>
              <p:txBody>
                <a:bodyPr/>
                <a:lstStyle/>
                <a:p>
                  <a:endParaRPr lang="en-US"/>
                </a:p>
              </p:txBody>
            </p:sp>
            <p:sp>
              <p:nvSpPr>
                <p:cNvPr id="37185" name="Rectangle 1479"/>
                <p:cNvSpPr>
                  <a:spLocks noChangeArrowheads="1"/>
                </p:cNvSpPr>
                <p:nvPr/>
              </p:nvSpPr>
              <p:spPr bwMode="auto">
                <a:xfrm>
                  <a:off x="4153" y="2165"/>
                  <a:ext cx="3" cy="53"/>
                </a:xfrm>
                <a:prstGeom prst="rect">
                  <a:avLst/>
                </a:prstGeom>
                <a:solidFill>
                  <a:srgbClr val="6C6C6C"/>
                </a:solidFill>
                <a:ln w="9525">
                  <a:noFill/>
                  <a:miter lim="800000"/>
                  <a:headEnd/>
                  <a:tailEnd/>
                </a:ln>
              </p:spPr>
              <p:txBody>
                <a:bodyPr/>
                <a:lstStyle/>
                <a:p>
                  <a:endParaRPr lang="en-US"/>
                </a:p>
              </p:txBody>
            </p:sp>
            <p:sp>
              <p:nvSpPr>
                <p:cNvPr id="37186" name="Rectangle 1480"/>
                <p:cNvSpPr>
                  <a:spLocks noChangeArrowheads="1"/>
                </p:cNvSpPr>
                <p:nvPr/>
              </p:nvSpPr>
              <p:spPr bwMode="auto">
                <a:xfrm>
                  <a:off x="4156" y="2165"/>
                  <a:ext cx="2" cy="53"/>
                </a:xfrm>
                <a:prstGeom prst="rect">
                  <a:avLst/>
                </a:prstGeom>
                <a:solidFill>
                  <a:srgbClr val="686868"/>
                </a:solidFill>
                <a:ln w="9525">
                  <a:noFill/>
                  <a:miter lim="800000"/>
                  <a:headEnd/>
                  <a:tailEnd/>
                </a:ln>
              </p:spPr>
              <p:txBody>
                <a:bodyPr/>
                <a:lstStyle/>
                <a:p>
                  <a:endParaRPr lang="en-US"/>
                </a:p>
              </p:txBody>
            </p:sp>
            <p:sp>
              <p:nvSpPr>
                <p:cNvPr id="37187" name="Rectangle 1481"/>
                <p:cNvSpPr>
                  <a:spLocks noChangeArrowheads="1"/>
                </p:cNvSpPr>
                <p:nvPr/>
              </p:nvSpPr>
              <p:spPr bwMode="auto">
                <a:xfrm>
                  <a:off x="4158" y="2165"/>
                  <a:ext cx="3" cy="53"/>
                </a:xfrm>
                <a:prstGeom prst="rect">
                  <a:avLst/>
                </a:prstGeom>
                <a:solidFill>
                  <a:srgbClr val="646464"/>
                </a:solidFill>
                <a:ln w="9525">
                  <a:noFill/>
                  <a:miter lim="800000"/>
                  <a:headEnd/>
                  <a:tailEnd/>
                </a:ln>
              </p:spPr>
              <p:txBody>
                <a:bodyPr/>
                <a:lstStyle/>
                <a:p>
                  <a:endParaRPr lang="en-US"/>
                </a:p>
              </p:txBody>
            </p:sp>
            <p:sp>
              <p:nvSpPr>
                <p:cNvPr id="37188" name="Rectangle 1482"/>
                <p:cNvSpPr>
                  <a:spLocks noChangeArrowheads="1"/>
                </p:cNvSpPr>
                <p:nvPr/>
              </p:nvSpPr>
              <p:spPr bwMode="auto">
                <a:xfrm>
                  <a:off x="4161" y="2165"/>
                  <a:ext cx="3" cy="53"/>
                </a:xfrm>
                <a:prstGeom prst="rect">
                  <a:avLst/>
                </a:prstGeom>
                <a:solidFill>
                  <a:srgbClr val="606060"/>
                </a:solidFill>
                <a:ln w="9525">
                  <a:noFill/>
                  <a:miter lim="800000"/>
                  <a:headEnd/>
                  <a:tailEnd/>
                </a:ln>
              </p:spPr>
              <p:txBody>
                <a:bodyPr/>
                <a:lstStyle/>
                <a:p>
                  <a:endParaRPr lang="en-US"/>
                </a:p>
              </p:txBody>
            </p:sp>
            <p:sp>
              <p:nvSpPr>
                <p:cNvPr id="37189" name="Rectangle 1483"/>
                <p:cNvSpPr>
                  <a:spLocks noChangeArrowheads="1"/>
                </p:cNvSpPr>
                <p:nvPr/>
              </p:nvSpPr>
              <p:spPr bwMode="auto">
                <a:xfrm>
                  <a:off x="4164" y="2165"/>
                  <a:ext cx="2" cy="53"/>
                </a:xfrm>
                <a:prstGeom prst="rect">
                  <a:avLst/>
                </a:prstGeom>
                <a:solidFill>
                  <a:srgbClr val="5C5C5C"/>
                </a:solidFill>
                <a:ln w="9525">
                  <a:noFill/>
                  <a:miter lim="800000"/>
                  <a:headEnd/>
                  <a:tailEnd/>
                </a:ln>
              </p:spPr>
              <p:txBody>
                <a:bodyPr/>
                <a:lstStyle/>
                <a:p>
                  <a:endParaRPr lang="en-US"/>
                </a:p>
              </p:txBody>
            </p:sp>
            <p:sp>
              <p:nvSpPr>
                <p:cNvPr id="37190" name="Freeform 1484"/>
                <p:cNvSpPr>
                  <a:spLocks/>
                </p:cNvSpPr>
                <p:nvPr/>
              </p:nvSpPr>
              <p:spPr bwMode="auto">
                <a:xfrm>
                  <a:off x="4166"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85858"/>
                </a:solidFill>
                <a:ln w="9525">
                  <a:noFill/>
                  <a:round/>
                  <a:headEnd/>
                  <a:tailEnd/>
                </a:ln>
              </p:spPr>
              <p:txBody>
                <a:bodyPr/>
                <a:lstStyle/>
                <a:p>
                  <a:endParaRPr lang="en-US"/>
                </a:p>
              </p:txBody>
            </p:sp>
            <p:sp>
              <p:nvSpPr>
                <p:cNvPr id="37191" name="Rectangle 1485"/>
                <p:cNvSpPr>
                  <a:spLocks noChangeArrowheads="1"/>
                </p:cNvSpPr>
                <p:nvPr/>
              </p:nvSpPr>
              <p:spPr bwMode="auto">
                <a:xfrm>
                  <a:off x="4166" y="2165"/>
                  <a:ext cx="3" cy="53"/>
                </a:xfrm>
                <a:prstGeom prst="rect">
                  <a:avLst/>
                </a:prstGeom>
                <a:solidFill>
                  <a:srgbClr val="535353"/>
                </a:solidFill>
                <a:ln w="9525">
                  <a:noFill/>
                  <a:miter lim="800000"/>
                  <a:headEnd/>
                  <a:tailEnd/>
                </a:ln>
              </p:spPr>
              <p:txBody>
                <a:bodyPr/>
                <a:lstStyle/>
                <a:p>
                  <a:endParaRPr lang="en-US"/>
                </a:p>
              </p:txBody>
            </p:sp>
            <p:sp>
              <p:nvSpPr>
                <p:cNvPr id="37192" name="Rectangle 1486"/>
                <p:cNvSpPr>
                  <a:spLocks noChangeArrowheads="1"/>
                </p:cNvSpPr>
                <p:nvPr/>
              </p:nvSpPr>
              <p:spPr bwMode="auto">
                <a:xfrm>
                  <a:off x="4169" y="2165"/>
                  <a:ext cx="2" cy="53"/>
                </a:xfrm>
                <a:prstGeom prst="rect">
                  <a:avLst/>
                </a:prstGeom>
                <a:solidFill>
                  <a:srgbClr val="4F4F4F"/>
                </a:solidFill>
                <a:ln w="9525">
                  <a:noFill/>
                  <a:miter lim="800000"/>
                  <a:headEnd/>
                  <a:tailEnd/>
                </a:ln>
              </p:spPr>
              <p:txBody>
                <a:bodyPr/>
                <a:lstStyle/>
                <a:p>
                  <a:endParaRPr lang="en-US"/>
                </a:p>
              </p:txBody>
            </p:sp>
            <p:sp>
              <p:nvSpPr>
                <p:cNvPr id="37193" name="Rectangle 1487"/>
                <p:cNvSpPr>
                  <a:spLocks noChangeArrowheads="1"/>
                </p:cNvSpPr>
                <p:nvPr/>
              </p:nvSpPr>
              <p:spPr bwMode="auto">
                <a:xfrm>
                  <a:off x="4171" y="2165"/>
                  <a:ext cx="1" cy="53"/>
                </a:xfrm>
                <a:prstGeom prst="rect">
                  <a:avLst/>
                </a:prstGeom>
                <a:solidFill>
                  <a:srgbClr val="4B4B4B"/>
                </a:solidFill>
                <a:ln w="9525">
                  <a:noFill/>
                  <a:miter lim="800000"/>
                  <a:headEnd/>
                  <a:tailEnd/>
                </a:ln>
              </p:spPr>
              <p:txBody>
                <a:bodyPr/>
                <a:lstStyle/>
                <a:p>
                  <a:endParaRPr lang="en-US"/>
                </a:p>
              </p:txBody>
            </p:sp>
            <p:sp>
              <p:nvSpPr>
                <p:cNvPr id="37194" name="Rectangle 1488"/>
                <p:cNvSpPr>
                  <a:spLocks noChangeArrowheads="1"/>
                </p:cNvSpPr>
                <p:nvPr/>
              </p:nvSpPr>
              <p:spPr bwMode="auto">
                <a:xfrm>
                  <a:off x="4172" y="2165"/>
                  <a:ext cx="4" cy="53"/>
                </a:xfrm>
                <a:prstGeom prst="rect">
                  <a:avLst/>
                </a:prstGeom>
                <a:solidFill>
                  <a:srgbClr val="474747"/>
                </a:solidFill>
                <a:ln w="9525">
                  <a:noFill/>
                  <a:miter lim="800000"/>
                  <a:headEnd/>
                  <a:tailEnd/>
                </a:ln>
              </p:spPr>
              <p:txBody>
                <a:bodyPr/>
                <a:lstStyle/>
                <a:p>
                  <a:endParaRPr lang="en-US"/>
                </a:p>
              </p:txBody>
            </p:sp>
            <p:sp>
              <p:nvSpPr>
                <p:cNvPr id="37195" name="Rectangle 1489"/>
                <p:cNvSpPr>
                  <a:spLocks noChangeArrowheads="1"/>
                </p:cNvSpPr>
                <p:nvPr/>
              </p:nvSpPr>
              <p:spPr bwMode="auto">
                <a:xfrm>
                  <a:off x="4176" y="2165"/>
                  <a:ext cx="1" cy="53"/>
                </a:xfrm>
                <a:prstGeom prst="rect">
                  <a:avLst/>
                </a:prstGeom>
                <a:solidFill>
                  <a:srgbClr val="434343"/>
                </a:solidFill>
                <a:ln w="9525">
                  <a:noFill/>
                  <a:miter lim="800000"/>
                  <a:headEnd/>
                  <a:tailEnd/>
                </a:ln>
              </p:spPr>
              <p:txBody>
                <a:bodyPr/>
                <a:lstStyle/>
                <a:p>
                  <a:endParaRPr lang="en-US"/>
                </a:p>
              </p:txBody>
            </p:sp>
            <p:sp>
              <p:nvSpPr>
                <p:cNvPr id="37196" name="Freeform 1490"/>
                <p:cNvSpPr>
                  <a:spLocks/>
                </p:cNvSpPr>
                <p:nvPr/>
              </p:nvSpPr>
              <p:spPr bwMode="auto">
                <a:xfrm>
                  <a:off x="4177"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F3F3F"/>
                </a:solidFill>
                <a:ln w="9525">
                  <a:noFill/>
                  <a:round/>
                  <a:headEnd/>
                  <a:tailEnd/>
                </a:ln>
              </p:spPr>
              <p:txBody>
                <a:bodyPr/>
                <a:lstStyle/>
                <a:p>
                  <a:endParaRPr lang="en-US"/>
                </a:p>
              </p:txBody>
            </p:sp>
            <p:sp>
              <p:nvSpPr>
                <p:cNvPr id="37197" name="Rectangle 1491"/>
                <p:cNvSpPr>
                  <a:spLocks noChangeArrowheads="1"/>
                </p:cNvSpPr>
                <p:nvPr/>
              </p:nvSpPr>
              <p:spPr bwMode="auto">
                <a:xfrm>
                  <a:off x="4177" y="2165"/>
                  <a:ext cx="4" cy="53"/>
                </a:xfrm>
                <a:prstGeom prst="rect">
                  <a:avLst/>
                </a:prstGeom>
                <a:solidFill>
                  <a:srgbClr val="3B3B3B"/>
                </a:solidFill>
                <a:ln w="9525">
                  <a:noFill/>
                  <a:miter lim="800000"/>
                  <a:headEnd/>
                  <a:tailEnd/>
                </a:ln>
              </p:spPr>
              <p:txBody>
                <a:bodyPr/>
                <a:lstStyle/>
                <a:p>
                  <a:endParaRPr lang="en-US"/>
                </a:p>
              </p:txBody>
            </p:sp>
            <p:sp>
              <p:nvSpPr>
                <p:cNvPr id="37198" name="Rectangle 1492"/>
                <p:cNvSpPr>
                  <a:spLocks noChangeArrowheads="1"/>
                </p:cNvSpPr>
                <p:nvPr/>
              </p:nvSpPr>
              <p:spPr bwMode="auto">
                <a:xfrm>
                  <a:off x="4181" y="2165"/>
                  <a:ext cx="3" cy="53"/>
                </a:xfrm>
                <a:prstGeom prst="rect">
                  <a:avLst/>
                </a:prstGeom>
                <a:solidFill>
                  <a:srgbClr val="363636"/>
                </a:solidFill>
                <a:ln w="9525">
                  <a:noFill/>
                  <a:miter lim="800000"/>
                  <a:headEnd/>
                  <a:tailEnd/>
                </a:ln>
              </p:spPr>
              <p:txBody>
                <a:bodyPr/>
                <a:lstStyle/>
                <a:p>
                  <a:endParaRPr lang="en-US"/>
                </a:p>
              </p:txBody>
            </p:sp>
            <p:sp>
              <p:nvSpPr>
                <p:cNvPr id="37199" name="Rectangle 1493"/>
                <p:cNvSpPr>
                  <a:spLocks noChangeArrowheads="1"/>
                </p:cNvSpPr>
                <p:nvPr/>
              </p:nvSpPr>
              <p:spPr bwMode="auto">
                <a:xfrm>
                  <a:off x="4184" y="2165"/>
                  <a:ext cx="2" cy="53"/>
                </a:xfrm>
                <a:prstGeom prst="rect">
                  <a:avLst/>
                </a:prstGeom>
                <a:solidFill>
                  <a:srgbClr val="323232"/>
                </a:solidFill>
                <a:ln w="9525">
                  <a:noFill/>
                  <a:miter lim="800000"/>
                  <a:headEnd/>
                  <a:tailEnd/>
                </a:ln>
              </p:spPr>
              <p:txBody>
                <a:bodyPr/>
                <a:lstStyle/>
                <a:p>
                  <a:endParaRPr lang="en-US"/>
                </a:p>
              </p:txBody>
            </p:sp>
            <p:sp>
              <p:nvSpPr>
                <p:cNvPr id="37200" name="Rectangle 1494"/>
                <p:cNvSpPr>
                  <a:spLocks noChangeArrowheads="1"/>
                </p:cNvSpPr>
                <p:nvPr/>
              </p:nvSpPr>
              <p:spPr bwMode="auto">
                <a:xfrm>
                  <a:off x="4186" y="2165"/>
                  <a:ext cx="3" cy="53"/>
                </a:xfrm>
                <a:prstGeom prst="rect">
                  <a:avLst/>
                </a:prstGeom>
                <a:solidFill>
                  <a:srgbClr val="2E2E2E"/>
                </a:solidFill>
                <a:ln w="9525">
                  <a:noFill/>
                  <a:miter lim="800000"/>
                  <a:headEnd/>
                  <a:tailEnd/>
                </a:ln>
              </p:spPr>
              <p:txBody>
                <a:bodyPr/>
                <a:lstStyle/>
                <a:p>
                  <a:endParaRPr lang="en-US"/>
                </a:p>
              </p:txBody>
            </p:sp>
            <p:sp>
              <p:nvSpPr>
                <p:cNvPr id="37201" name="Rectangle 1495"/>
                <p:cNvSpPr>
                  <a:spLocks noChangeArrowheads="1"/>
                </p:cNvSpPr>
                <p:nvPr/>
              </p:nvSpPr>
              <p:spPr bwMode="auto">
                <a:xfrm>
                  <a:off x="4189" y="2165"/>
                  <a:ext cx="2" cy="53"/>
                </a:xfrm>
                <a:prstGeom prst="rect">
                  <a:avLst/>
                </a:prstGeom>
                <a:solidFill>
                  <a:srgbClr val="2A2A2A"/>
                </a:solidFill>
                <a:ln w="9525">
                  <a:noFill/>
                  <a:miter lim="800000"/>
                  <a:headEnd/>
                  <a:tailEnd/>
                </a:ln>
              </p:spPr>
              <p:txBody>
                <a:bodyPr/>
                <a:lstStyle/>
                <a:p>
                  <a:endParaRPr lang="en-US"/>
                </a:p>
              </p:txBody>
            </p:sp>
            <p:sp>
              <p:nvSpPr>
                <p:cNvPr id="37202" name="Rectangle 1496"/>
                <p:cNvSpPr>
                  <a:spLocks noChangeArrowheads="1"/>
                </p:cNvSpPr>
                <p:nvPr/>
              </p:nvSpPr>
              <p:spPr bwMode="auto">
                <a:xfrm>
                  <a:off x="4191" y="2165"/>
                  <a:ext cx="3" cy="53"/>
                </a:xfrm>
                <a:prstGeom prst="rect">
                  <a:avLst/>
                </a:prstGeom>
                <a:solidFill>
                  <a:srgbClr val="262626"/>
                </a:solidFill>
                <a:ln w="9525">
                  <a:noFill/>
                  <a:miter lim="800000"/>
                  <a:headEnd/>
                  <a:tailEnd/>
                </a:ln>
              </p:spPr>
              <p:txBody>
                <a:bodyPr/>
                <a:lstStyle/>
                <a:p>
                  <a:endParaRPr lang="en-US"/>
                </a:p>
              </p:txBody>
            </p:sp>
            <p:sp>
              <p:nvSpPr>
                <p:cNvPr id="37203" name="Freeform 1497"/>
                <p:cNvSpPr>
                  <a:spLocks/>
                </p:cNvSpPr>
                <p:nvPr/>
              </p:nvSpPr>
              <p:spPr bwMode="auto">
                <a:xfrm>
                  <a:off x="4194"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222222"/>
                </a:solidFill>
                <a:ln w="9525">
                  <a:noFill/>
                  <a:round/>
                  <a:headEnd/>
                  <a:tailEnd/>
                </a:ln>
              </p:spPr>
              <p:txBody>
                <a:bodyPr/>
                <a:lstStyle/>
                <a:p>
                  <a:endParaRPr lang="en-US"/>
                </a:p>
              </p:txBody>
            </p:sp>
            <p:sp>
              <p:nvSpPr>
                <p:cNvPr id="37204" name="Rectangle 1498"/>
                <p:cNvSpPr>
                  <a:spLocks noChangeArrowheads="1"/>
                </p:cNvSpPr>
                <p:nvPr/>
              </p:nvSpPr>
              <p:spPr bwMode="auto">
                <a:xfrm>
                  <a:off x="4194" y="2165"/>
                  <a:ext cx="2" cy="53"/>
                </a:xfrm>
                <a:prstGeom prst="rect">
                  <a:avLst/>
                </a:prstGeom>
                <a:solidFill>
                  <a:srgbClr val="191919"/>
                </a:solidFill>
                <a:ln w="9525">
                  <a:noFill/>
                  <a:miter lim="800000"/>
                  <a:headEnd/>
                  <a:tailEnd/>
                </a:ln>
              </p:spPr>
              <p:txBody>
                <a:bodyPr/>
                <a:lstStyle/>
                <a:p>
                  <a:endParaRPr lang="en-US"/>
                </a:p>
              </p:txBody>
            </p:sp>
            <p:sp>
              <p:nvSpPr>
                <p:cNvPr id="37205" name="Freeform 1499"/>
                <p:cNvSpPr>
                  <a:spLocks/>
                </p:cNvSpPr>
                <p:nvPr/>
              </p:nvSpPr>
              <p:spPr bwMode="auto">
                <a:xfrm>
                  <a:off x="4196" y="2165"/>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206" name="Freeform 1500"/>
                <p:cNvSpPr>
                  <a:spLocks/>
                </p:cNvSpPr>
                <p:nvPr/>
              </p:nvSpPr>
              <p:spPr bwMode="auto">
                <a:xfrm>
                  <a:off x="517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207" name="Freeform 1501"/>
                <p:cNvSpPr>
                  <a:spLocks/>
                </p:cNvSpPr>
                <p:nvPr/>
              </p:nvSpPr>
              <p:spPr bwMode="auto">
                <a:xfrm>
                  <a:off x="517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208" name="Rectangle 1502"/>
                <p:cNvSpPr>
                  <a:spLocks noChangeArrowheads="1"/>
                </p:cNvSpPr>
                <p:nvPr/>
              </p:nvSpPr>
              <p:spPr bwMode="auto">
                <a:xfrm>
                  <a:off x="5179" y="2167"/>
                  <a:ext cx="2" cy="53"/>
                </a:xfrm>
                <a:prstGeom prst="rect">
                  <a:avLst/>
                </a:prstGeom>
                <a:solidFill>
                  <a:srgbClr val="242424"/>
                </a:solidFill>
                <a:ln w="9525">
                  <a:noFill/>
                  <a:miter lim="800000"/>
                  <a:headEnd/>
                  <a:tailEnd/>
                </a:ln>
              </p:spPr>
              <p:txBody>
                <a:bodyPr/>
                <a:lstStyle/>
                <a:p>
                  <a:endParaRPr lang="en-US"/>
                </a:p>
              </p:txBody>
            </p:sp>
            <p:sp>
              <p:nvSpPr>
                <p:cNvPr id="37209" name="Freeform 1503"/>
                <p:cNvSpPr>
                  <a:spLocks/>
                </p:cNvSpPr>
                <p:nvPr/>
              </p:nvSpPr>
              <p:spPr bwMode="auto">
                <a:xfrm>
                  <a:off x="5181"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03030"/>
                </a:solidFill>
                <a:ln w="9525">
                  <a:noFill/>
                  <a:round/>
                  <a:headEnd/>
                  <a:tailEnd/>
                </a:ln>
              </p:spPr>
              <p:txBody>
                <a:bodyPr/>
                <a:lstStyle/>
                <a:p>
                  <a:endParaRPr lang="en-US"/>
                </a:p>
              </p:txBody>
            </p:sp>
            <p:sp>
              <p:nvSpPr>
                <p:cNvPr id="37210" name="Freeform 1504"/>
                <p:cNvSpPr>
                  <a:spLocks/>
                </p:cNvSpPr>
                <p:nvPr/>
              </p:nvSpPr>
              <p:spPr bwMode="auto">
                <a:xfrm>
                  <a:off x="5181"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C3C3C"/>
                </a:solidFill>
                <a:ln w="9525">
                  <a:noFill/>
                  <a:round/>
                  <a:headEnd/>
                  <a:tailEnd/>
                </a:ln>
              </p:spPr>
              <p:txBody>
                <a:bodyPr/>
                <a:lstStyle/>
                <a:p>
                  <a:endParaRPr lang="en-US"/>
                </a:p>
              </p:txBody>
            </p:sp>
            <p:sp>
              <p:nvSpPr>
                <p:cNvPr id="37211" name="Freeform 1505"/>
                <p:cNvSpPr>
                  <a:spLocks/>
                </p:cNvSpPr>
                <p:nvPr/>
              </p:nvSpPr>
              <p:spPr bwMode="auto">
                <a:xfrm>
                  <a:off x="5181"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484848"/>
                </a:solidFill>
                <a:ln w="9525">
                  <a:noFill/>
                  <a:round/>
                  <a:headEnd/>
                  <a:tailEnd/>
                </a:ln>
              </p:spPr>
              <p:txBody>
                <a:bodyPr/>
                <a:lstStyle/>
                <a:p>
                  <a:endParaRPr lang="en-US"/>
                </a:p>
              </p:txBody>
            </p:sp>
            <p:sp>
              <p:nvSpPr>
                <p:cNvPr id="37212" name="Freeform 1506"/>
                <p:cNvSpPr>
                  <a:spLocks/>
                </p:cNvSpPr>
                <p:nvPr/>
              </p:nvSpPr>
              <p:spPr bwMode="auto">
                <a:xfrm>
                  <a:off x="5181"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35353"/>
                </a:solidFill>
                <a:ln w="9525">
                  <a:noFill/>
                  <a:round/>
                  <a:headEnd/>
                  <a:tailEnd/>
                </a:ln>
              </p:spPr>
              <p:txBody>
                <a:bodyPr/>
                <a:lstStyle/>
                <a:p>
                  <a:endParaRPr lang="en-US"/>
                </a:p>
              </p:txBody>
            </p:sp>
            <p:sp>
              <p:nvSpPr>
                <p:cNvPr id="37213" name="Freeform 1507"/>
                <p:cNvSpPr>
                  <a:spLocks/>
                </p:cNvSpPr>
                <p:nvPr/>
              </p:nvSpPr>
              <p:spPr bwMode="auto">
                <a:xfrm>
                  <a:off x="5181"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F5F5F"/>
                </a:solidFill>
                <a:ln w="9525">
                  <a:noFill/>
                  <a:round/>
                  <a:headEnd/>
                  <a:tailEnd/>
                </a:ln>
              </p:spPr>
              <p:txBody>
                <a:bodyPr/>
                <a:lstStyle/>
                <a:p>
                  <a:endParaRPr lang="en-US"/>
                </a:p>
              </p:txBody>
            </p:sp>
            <p:sp>
              <p:nvSpPr>
                <p:cNvPr id="37214" name="Rectangle 1508"/>
                <p:cNvSpPr>
                  <a:spLocks noChangeArrowheads="1"/>
                </p:cNvSpPr>
                <p:nvPr/>
              </p:nvSpPr>
              <p:spPr bwMode="auto">
                <a:xfrm>
                  <a:off x="5181" y="2167"/>
                  <a:ext cx="3" cy="53"/>
                </a:xfrm>
                <a:prstGeom prst="rect">
                  <a:avLst/>
                </a:prstGeom>
                <a:solidFill>
                  <a:srgbClr val="6B6B6B"/>
                </a:solidFill>
                <a:ln w="9525">
                  <a:noFill/>
                  <a:miter lim="800000"/>
                  <a:headEnd/>
                  <a:tailEnd/>
                </a:ln>
              </p:spPr>
              <p:txBody>
                <a:bodyPr/>
                <a:lstStyle/>
                <a:p>
                  <a:endParaRPr lang="en-US"/>
                </a:p>
              </p:txBody>
            </p:sp>
            <p:sp>
              <p:nvSpPr>
                <p:cNvPr id="37215" name="Freeform 1509"/>
                <p:cNvSpPr>
                  <a:spLocks/>
                </p:cNvSpPr>
                <p:nvPr/>
              </p:nvSpPr>
              <p:spPr bwMode="auto">
                <a:xfrm>
                  <a:off x="518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777777"/>
                </a:solidFill>
                <a:ln w="9525">
                  <a:noFill/>
                  <a:round/>
                  <a:headEnd/>
                  <a:tailEnd/>
                </a:ln>
              </p:spPr>
              <p:txBody>
                <a:bodyPr/>
                <a:lstStyle/>
                <a:p>
                  <a:endParaRPr lang="en-US"/>
                </a:p>
              </p:txBody>
            </p:sp>
            <p:sp>
              <p:nvSpPr>
                <p:cNvPr id="37216" name="Freeform 1510"/>
                <p:cNvSpPr>
                  <a:spLocks/>
                </p:cNvSpPr>
                <p:nvPr/>
              </p:nvSpPr>
              <p:spPr bwMode="auto">
                <a:xfrm>
                  <a:off x="518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28282"/>
                </a:solidFill>
                <a:ln w="9525">
                  <a:noFill/>
                  <a:round/>
                  <a:headEnd/>
                  <a:tailEnd/>
                </a:ln>
              </p:spPr>
              <p:txBody>
                <a:bodyPr/>
                <a:lstStyle/>
                <a:p>
                  <a:endParaRPr lang="en-US"/>
                </a:p>
              </p:txBody>
            </p:sp>
            <p:sp>
              <p:nvSpPr>
                <p:cNvPr id="37217" name="Freeform 1511"/>
                <p:cNvSpPr>
                  <a:spLocks/>
                </p:cNvSpPr>
                <p:nvPr/>
              </p:nvSpPr>
              <p:spPr bwMode="auto">
                <a:xfrm>
                  <a:off x="518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E8E8E"/>
                </a:solidFill>
                <a:ln w="9525">
                  <a:noFill/>
                  <a:round/>
                  <a:headEnd/>
                  <a:tailEnd/>
                </a:ln>
              </p:spPr>
              <p:txBody>
                <a:bodyPr/>
                <a:lstStyle/>
                <a:p>
                  <a:endParaRPr lang="en-US"/>
                </a:p>
              </p:txBody>
            </p:sp>
            <p:sp>
              <p:nvSpPr>
                <p:cNvPr id="37218" name="Freeform 1512"/>
                <p:cNvSpPr>
                  <a:spLocks/>
                </p:cNvSpPr>
                <p:nvPr/>
              </p:nvSpPr>
              <p:spPr bwMode="auto">
                <a:xfrm>
                  <a:off x="518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9A9A9A"/>
                </a:solidFill>
                <a:ln w="9525">
                  <a:noFill/>
                  <a:round/>
                  <a:headEnd/>
                  <a:tailEnd/>
                </a:ln>
              </p:spPr>
              <p:txBody>
                <a:bodyPr/>
                <a:lstStyle/>
                <a:p>
                  <a:endParaRPr lang="en-US"/>
                </a:p>
              </p:txBody>
            </p:sp>
            <p:sp>
              <p:nvSpPr>
                <p:cNvPr id="37219" name="Freeform 1513"/>
                <p:cNvSpPr>
                  <a:spLocks/>
                </p:cNvSpPr>
                <p:nvPr/>
              </p:nvSpPr>
              <p:spPr bwMode="auto">
                <a:xfrm>
                  <a:off x="518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6A6A6"/>
                </a:solidFill>
                <a:ln w="9525">
                  <a:noFill/>
                  <a:round/>
                  <a:headEnd/>
                  <a:tailEnd/>
                </a:ln>
              </p:spPr>
              <p:txBody>
                <a:bodyPr/>
                <a:lstStyle/>
                <a:p>
                  <a:endParaRPr lang="en-US"/>
                </a:p>
              </p:txBody>
            </p:sp>
            <p:sp>
              <p:nvSpPr>
                <p:cNvPr id="37220" name="Freeform 1514"/>
                <p:cNvSpPr>
                  <a:spLocks/>
                </p:cNvSpPr>
                <p:nvPr/>
              </p:nvSpPr>
              <p:spPr bwMode="auto">
                <a:xfrm>
                  <a:off x="518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B2B2B2"/>
                </a:solidFill>
                <a:ln w="9525">
                  <a:noFill/>
                  <a:round/>
                  <a:headEnd/>
                  <a:tailEnd/>
                </a:ln>
              </p:spPr>
              <p:txBody>
                <a:bodyPr/>
                <a:lstStyle/>
                <a:p>
                  <a:endParaRPr lang="en-US"/>
                </a:p>
              </p:txBody>
            </p:sp>
            <p:sp>
              <p:nvSpPr>
                <p:cNvPr id="37221" name="Rectangle 1515"/>
                <p:cNvSpPr>
                  <a:spLocks noChangeArrowheads="1"/>
                </p:cNvSpPr>
                <p:nvPr/>
              </p:nvSpPr>
              <p:spPr bwMode="auto">
                <a:xfrm>
                  <a:off x="5184" y="2167"/>
                  <a:ext cx="2" cy="53"/>
                </a:xfrm>
                <a:prstGeom prst="rect">
                  <a:avLst/>
                </a:prstGeom>
                <a:solidFill>
                  <a:srgbClr val="AEAEAE"/>
                </a:solidFill>
                <a:ln w="9525">
                  <a:noFill/>
                  <a:miter lim="800000"/>
                  <a:headEnd/>
                  <a:tailEnd/>
                </a:ln>
              </p:spPr>
              <p:txBody>
                <a:bodyPr/>
                <a:lstStyle/>
                <a:p>
                  <a:endParaRPr lang="en-US"/>
                </a:p>
              </p:txBody>
            </p:sp>
            <p:sp>
              <p:nvSpPr>
                <p:cNvPr id="37222" name="Freeform 1516"/>
                <p:cNvSpPr>
                  <a:spLocks/>
                </p:cNvSpPr>
                <p:nvPr/>
              </p:nvSpPr>
              <p:spPr bwMode="auto">
                <a:xfrm>
                  <a:off x="5186"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AAAAA"/>
                </a:solidFill>
                <a:ln w="9525">
                  <a:noFill/>
                  <a:round/>
                  <a:headEnd/>
                  <a:tailEnd/>
                </a:ln>
              </p:spPr>
              <p:txBody>
                <a:bodyPr/>
                <a:lstStyle/>
                <a:p>
                  <a:endParaRPr lang="en-US"/>
                </a:p>
              </p:txBody>
            </p:sp>
            <p:sp>
              <p:nvSpPr>
                <p:cNvPr id="37223" name="Freeform 1517"/>
                <p:cNvSpPr>
                  <a:spLocks/>
                </p:cNvSpPr>
                <p:nvPr/>
              </p:nvSpPr>
              <p:spPr bwMode="auto">
                <a:xfrm>
                  <a:off x="5186"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6A6A6"/>
                </a:solidFill>
                <a:ln w="9525">
                  <a:noFill/>
                  <a:round/>
                  <a:headEnd/>
                  <a:tailEnd/>
                </a:ln>
              </p:spPr>
              <p:txBody>
                <a:bodyPr/>
                <a:lstStyle/>
                <a:p>
                  <a:endParaRPr lang="en-US"/>
                </a:p>
              </p:txBody>
            </p:sp>
            <p:sp>
              <p:nvSpPr>
                <p:cNvPr id="37224" name="Freeform 1518"/>
                <p:cNvSpPr>
                  <a:spLocks/>
                </p:cNvSpPr>
                <p:nvPr/>
              </p:nvSpPr>
              <p:spPr bwMode="auto">
                <a:xfrm>
                  <a:off x="5186"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A2A2A2"/>
                </a:solidFill>
                <a:ln w="9525">
                  <a:noFill/>
                  <a:round/>
                  <a:headEnd/>
                  <a:tailEnd/>
                </a:ln>
              </p:spPr>
              <p:txBody>
                <a:bodyPr/>
                <a:lstStyle/>
                <a:p>
                  <a:endParaRPr lang="en-US"/>
                </a:p>
              </p:txBody>
            </p:sp>
            <p:sp>
              <p:nvSpPr>
                <p:cNvPr id="37225" name="Freeform 1519"/>
                <p:cNvSpPr>
                  <a:spLocks/>
                </p:cNvSpPr>
                <p:nvPr/>
              </p:nvSpPr>
              <p:spPr bwMode="auto">
                <a:xfrm>
                  <a:off x="5186"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9E9E9E"/>
                </a:solidFill>
                <a:ln w="9525">
                  <a:noFill/>
                  <a:round/>
                  <a:headEnd/>
                  <a:tailEnd/>
                </a:ln>
              </p:spPr>
              <p:txBody>
                <a:bodyPr/>
                <a:lstStyle/>
                <a:p>
                  <a:endParaRPr lang="en-US"/>
                </a:p>
              </p:txBody>
            </p:sp>
            <p:sp>
              <p:nvSpPr>
                <p:cNvPr id="37226" name="Freeform 1520"/>
                <p:cNvSpPr>
                  <a:spLocks/>
                </p:cNvSpPr>
                <p:nvPr/>
              </p:nvSpPr>
              <p:spPr bwMode="auto">
                <a:xfrm>
                  <a:off x="5186"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9A9A9A"/>
                </a:solidFill>
                <a:ln w="9525">
                  <a:noFill/>
                  <a:round/>
                  <a:headEnd/>
                  <a:tailEnd/>
                </a:ln>
              </p:spPr>
              <p:txBody>
                <a:bodyPr/>
                <a:lstStyle/>
                <a:p>
                  <a:endParaRPr lang="en-US"/>
                </a:p>
              </p:txBody>
            </p:sp>
            <p:sp>
              <p:nvSpPr>
                <p:cNvPr id="37227" name="Rectangle 1521"/>
                <p:cNvSpPr>
                  <a:spLocks noChangeArrowheads="1"/>
                </p:cNvSpPr>
                <p:nvPr/>
              </p:nvSpPr>
              <p:spPr bwMode="auto">
                <a:xfrm>
                  <a:off x="5186" y="2167"/>
                  <a:ext cx="3" cy="53"/>
                </a:xfrm>
                <a:prstGeom prst="rect">
                  <a:avLst/>
                </a:prstGeom>
                <a:solidFill>
                  <a:srgbClr val="969696"/>
                </a:solidFill>
                <a:ln w="9525">
                  <a:noFill/>
                  <a:miter lim="800000"/>
                  <a:headEnd/>
                  <a:tailEnd/>
                </a:ln>
              </p:spPr>
              <p:txBody>
                <a:bodyPr/>
                <a:lstStyle/>
                <a:p>
                  <a:endParaRPr lang="en-US"/>
                </a:p>
              </p:txBody>
            </p:sp>
            <p:sp>
              <p:nvSpPr>
                <p:cNvPr id="37228" name="Freeform 1522"/>
                <p:cNvSpPr>
                  <a:spLocks/>
                </p:cNvSpPr>
                <p:nvPr/>
              </p:nvSpPr>
              <p:spPr bwMode="auto">
                <a:xfrm>
                  <a:off x="518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919191"/>
                </a:solidFill>
                <a:ln w="9525">
                  <a:noFill/>
                  <a:round/>
                  <a:headEnd/>
                  <a:tailEnd/>
                </a:ln>
              </p:spPr>
              <p:txBody>
                <a:bodyPr/>
                <a:lstStyle/>
                <a:p>
                  <a:endParaRPr lang="en-US"/>
                </a:p>
              </p:txBody>
            </p:sp>
            <p:sp>
              <p:nvSpPr>
                <p:cNvPr id="37229" name="Freeform 1523"/>
                <p:cNvSpPr>
                  <a:spLocks/>
                </p:cNvSpPr>
                <p:nvPr/>
              </p:nvSpPr>
              <p:spPr bwMode="auto">
                <a:xfrm>
                  <a:off x="518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D8D8D"/>
                </a:solidFill>
                <a:ln w="9525">
                  <a:noFill/>
                  <a:round/>
                  <a:headEnd/>
                  <a:tailEnd/>
                </a:ln>
              </p:spPr>
              <p:txBody>
                <a:bodyPr/>
                <a:lstStyle/>
                <a:p>
                  <a:endParaRPr lang="en-US"/>
                </a:p>
              </p:txBody>
            </p:sp>
            <p:sp>
              <p:nvSpPr>
                <p:cNvPr id="37230" name="Freeform 1524"/>
                <p:cNvSpPr>
                  <a:spLocks/>
                </p:cNvSpPr>
                <p:nvPr/>
              </p:nvSpPr>
              <p:spPr bwMode="auto">
                <a:xfrm>
                  <a:off x="518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98989"/>
                </a:solidFill>
                <a:ln w="9525">
                  <a:noFill/>
                  <a:round/>
                  <a:headEnd/>
                  <a:tailEnd/>
                </a:ln>
              </p:spPr>
              <p:txBody>
                <a:bodyPr/>
                <a:lstStyle/>
                <a:p>
                  <a:endParaRPr lang="en-US"/>
                </a:p>
              </p:txBody>
            </p:sp>
            <p:sp>
              <p:nvSpPr>
                <p:cNvPr id="37231" name="Freeform 1525"/>
                <p:cNvSpPr>
                  <a:spLocks/>
                </p:cNvSpPr>
                <p:nvPr/>
              </p:nvSpPr>
              <p:spPr bwMode="auto">
                <a:xfrm>
                  <a:off x="518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58585"/>
                </a:solidFill>
                <a:ln w="9525">
                  <a:noFill/>
                  <a:round/>
                  <a:headEnd/>
                  <a:tailEnd/>
                </a:ln>
              </p:spPr>
              <p:txBody>
                <a:bodyPr/>
                <a:lstStyle/>
                <a:p>
                  <a:endParaRPr lang="en-US"/>
                </a:p>
              </p:txBody>
            </p:sp>
            <p:sp>
              <p:nvSpPr>
                <p:cNvPr id="37232" name="Freeform 1526"/>
                <p:cNvSpPr>
                  <a:spLocks/>
                </p:cNvSpPr>
                <p:nvPr/>
              </p:nvSpPr>
              <p:spPr bwMode="auto">
                <a:xfrm>
                  <a:off x="518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818181"/>
                </a:solidFill>
                <a:ln w="9525">
                  <a:noFill/>
                  <a:round/>
                  <a:headEnd/>
                  <a:tailEnd/>
                </a:ln>
              </p:spPr>
              <p:txBody>
                <a:bodyPr/>
                <a:lstStyle/>
                <a:p>
                  <a:endParaRPr lang="en-US"/>
                </a:p>
              </p:txBody>
            </p:sp>
            <p:sp>
              <p:nvSpPr>
                <p:cNvPr id="37233" name="Freeform 1527"/>
                <p:cNvSpPr>
                  <a:spLocks/>
                </p:cNvSpPr>
                <p:nvPr/>
              </p:nvSpPr>
              <p:spPr bwMode="auto">
                <a:xfrm>
                  <a:off x="5189"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7D7D7D"/>
                </a:solidFill>
                <a:ln w="9525">
                  <a:noFill/>
                  <a:round/>
                  <a:headEnd/>
                  <a:tailEnd/>
                </a:ln>
              </p:spPr>
              <p:txBody>
                <a:bodyPr/>
                <a:lstStyle/>
                <a:p>
                  <a:endParaRPr lang="en-US"/>
                </a:p>
              </p:txBody>
            </p:sp>
            <p:sp>
              <p:nvSpPr>
                <p:cNvPr id="37234" name="Rectangle 1528"/>
                <p:cNvSpPr>
                  <a:spLocks noChangeArrowheads="1"/>
                </p:cNvSpPr>
                <p:nvPr/>
              </p:nvSpPr>
              <p:spPr bwMode="auto">
                <a:xfrm>
                  <a:off x="5189" y="2167"/>
                  <a:ext cx="3" cy="53"/>
                </a:xfrm>
                <a:prstGeom prst="rect">
                  <a:avLst/>
                </a:prstGeom>
                <a:solidFill>
                  <a:srgbClr val="797979"/>
                </a:solidFill>
                <a:ln w="9525">
                  <a:noFill/>
                  <a:miter lim="800000"/>
                  <a:headEnd/>
                  <a:tailEnd/>
                </a:ln>
              </p:spPr>
              <p:txBody>
                <a:bodyPr/>
                <a:lstStyle/>
                <a:p>
                  <a:endParaRPr lang="en-US"/>
                </a:p>
              </p:txBody>
            </p:sp>
            <p:sp>
              <p:nvSpPr>
                <p:cNvPr id="37235" name="Freeform 1529"/>
                <p:cNvSpPr>
                  <a:spLocks/>
                </p:cNvSpPr>
                <p:nvPr/>
              </p:nvSpPr>
              <p:spPr bwMode="auto">
                <a:xfrm>
                  <a:off x="5192"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747474"/>
                </a:solidFill>
                <a:ln w="9525">
                  <a:noFill/>
                  <a:round/>
                  <a:headEnd/>
                  <a:tailEnd/>
                </a:ln>
              </p:spPr>
              <p:txBody>
                <a:bodyPr/>
                <a:lstStyle/>
                <a:p>
                  <a:endParaRPr lang="en-US"/>
                </a:p>
              </p:txBody>
            </p:sp>
            <p:sp>
              <p:nvSpPr>
                <p:cNvPr id="37236" name="Freeform 1530"/>
                <p:cNvSpPr>
                  <a:spLocks/>
                </p:cNvSpPr>
                <p:nvPr/>
              </p:nvSpPr>
              <p:spPr bwMode="auto">
                <a:xfrm>
                  <a:off x="5192"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707070"/>
                </a:solidFill>
                <a:ln w="9525">
                  <a:noFill/>
                  <a:round/>
                  <a:headEnd/>
                  <a:tailEnd/>
                </a:ln>
              </p:spPr>
              <p:txBody>
                <a:bodyPr/>
                <a:lstStyle/>
                <a:p>
                  <a:endParaRPr lang="en-US"/>
                </a:p>
              </p:txBody>
            </p:sp>
            <p:sp>
              <p:nvSpPr>
                <p:cNvPr id="37237" name="Freeform 1531"/>
                <p:cNvSpPr>
                  <a:spLocks/>
                </p:cNvSpPr>
                <p:nvPr/>
              </p:nvSpPr>
              <p:spPr bwMode="auto">
                <a:xfrm>
                  <a:off x="5192"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6C6C6C"/>
                </a:solidFill>
                <a:ln w="9525">
                  <a:noFill/>
                  <a:round/>
                  <a:headEnd/>
                  <a:tailEnd/>
                </a:ln>
              </p:spPr>
              <p:txBody>
                <a:bodyPr/>
                <a:lstStyle/>
                <a:p>
                  <a:endParaRPr lang="en-US"/>
                </a:p>
              </p:txBody>
            </p:sp>
            <p:sp>
              <p:nvSpPr>
                <p:cNvPr id="37238" name="Freeform 1532"/>
                <p:cNvSpPr>
                  <a:spLocks/>
                </p:cNvSpPr>
                <p:nvPr/>
              </p:nvSpPr>
              <p:spPr bwMode="auto">
                <a:xfrm>
                  <a:off x="5192"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686868"/>
                </a:solidFill>
                <a:ln w="9525">
                  <a:noFill/>
                  <a:round/>
                  <a:headEnd/>
                  <a:tailEnd/>
                </a:ln>
              </p:spPr>
              <p:txBody>
                <a:bodyPr/>
                <a:lstStyle/>
                <a:p>
                  <a:endParaRPr lang="en-US"/>
                </a:p>
              </p:txBody>
            </p:sp>
            <p:sp>
              <p:nvSpPr>
                <p:cNvPr id="37239" name="Freeform 1533"/>
                <p:cNvSpPr>
                  <a:spLocks/>
                </p:cNvSpPr>
                <p:nvPr/>
              </p:nvSpPr>
              <p:spPr bwMode="auto">
                <a:xfrm>
                  <a:off x="5192"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646464"/>
                </a:solidFill>
                <a:ln w="9525">
                  <a:noFill/>
                  <a:round/>
                  <a:headEnd/>
                  <a:tailEnd/>
                </a:ln>
              </p:spPr>
              <p:txBody>
                <a:bodyPr/>
                <a:lstStyle/>
                <a:p>
                  <a:endParaRPr lang="en-US"/>
                </a:p>
              </p:txBody>
            </p:sp>
            <p:sp>
              <p:nvSpPr>
                <p:cNvPr id="37240" name="Rectangle 1534"/>
                <p:cNvSpPr>
                  <a:spLocks noChangeArrowheads="1"/>
                </p:cNvSpPr>
                <p:nvPr/>
              </p:nvSpPr>
              <p:spPr bwMode="auto">
                <a:xfrm>
                  <a:off x="5192" y="2167"/>
                  <a:ext cx="2" cy="53"/>
                </a:xfrm>
                <a:prstGeom prst="rect">
                  <a:avLst/>
                </a:prstGeom>
                <a:solidFill>
                  <a:srgbClr val="606060"/>
                </a:solidFill>
                <a:ln w="9525">
                  <a:noFill/>
                  <a:miter lim="800000"/>
                  <a:headEnd/>
                  <a:tailEnd/>
                </a:ln>
              </p:spPr>
              <p:txBody>
                <a:bodyPr/>
                <a:lstStyle/>
                <a:p>
                  <a:endParaRPr lang="en-US"/>
                </a:p>
              </p:txBody>
            </p:sp>
            <p:sp>
              <p:nvSpPr>
                <p:cNvPr id="37241" name="Freeform 1535"/>
                <p:cNvSpPr>
                  <a:spLocks/>
                </p:cNvSpPr>
                <p:nvPr/>
              </p:nvSpPr>
              <p:spPr bwMode="auto">
                <a:xfrm>
                  <a:off x="519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C5C5C"/>
                </a:solidFill>
                <a:ln w="9525">
                  <a:noFill/>
                  <a:round/>
                  <a:headEnd/>
                  <a:tailEnd/>
                </a:ln>
              </p:spPr>
              <p:txBody>
                <a:bodyPr/>
                <a:lstStyle/>
                <a:p>
                  <a:endParaRPr lang="en-US"/>
                </a:p>
              </p:txBody>
            </p:sp>
            <p:sp>
              <p:nvSpPr>
                <p:cNvPr id="37242" name="Freeform 1536"/>
                <p:cNvSpPr>
                  <a:spLocks/>
                </p:cNvSpPr>
                <p:nvPr/>
              </p:nvSpPr>
              <p:spPr bwMode="auto">
                <a:xfrm>
                  <a:off x="519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85858"/>
                </a:solidFill>
                <a:ln w="9525">
                  <a:noFill/>
                  <a:round/>
                  <a:headEnd/>
                  <a:tailEnd/>
                </a:ln>
              </p:spPr>
              <p:txBody>
                <a:bodyPr/>
                <a:lstStyle/>
                <a:p>
                  <a:endParaRPr lang="en-US"/>
                </a:p>
              </p:txBody>
            </p:sp>
            <p:sp>
              <p:nvSpPr>
                <p:cNvPr id="37243" name="Freeform 1537"/>
                <p:cNvSpPr>
                  <a:spLocks/>
                </p:cNvSpPr>
                <p:nvPr/>
              </p:nvSpPr>
              <p:spPr bwMode="auto">
                <a:xfrm>
                  <a:off x="519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535353"/>
                </a:solidFill>
                <a:ln w="9525">
                  <a:noFill/>
                  <a:round/>
                  <a:headEnd/>
                  <a:tailEnd/>
                </a:ln>
              </p:spPr>
              <p:txBody>
                <a:bodyPr/>
                <a:lstStyle/>
                <a:p>
                  <a:endParaRPr lang="en-US"/>
                </a:p>
              </p:txBody>
            </p:sp>
            <p:sp>
              <p:nvSpPr>
                <p:cNvPr id="37244" name="Freeform 1538"/>
                <p:cNvSpPr>
                  <a:spLocks/>
                </p:cNvSpPr>
                <p:nvPr/>
              </p:nvSpPr>
              <p:spPr bwMode="auto">
                <a:xfrm>
                  <a:off x="519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4F4F4F"/>
                </a:solidFill>
                <a:ln w="9525">
                  <a:noFill/>
                  <a:round/>
                  <a:headEnd/>
                  <a:tailEnd/>
                </a:ln>
              </p:spPr>
              <p:txBody>
                <a:bodyPr/>
                <a:lstStyle/>
                <a:p>
                  <a:endParaRPr lang="en-US"/>
                </a:p>
              </p:txBody>
            </p:sp>
            <p:sp>
              <p:nvSpPr>
                <p:cNvPr id="37245" name="Freeform 1539"/>
                <p:cNvSpPr>
                  <a:spLocks/>
                </p:cNvSpPr>
                <p:nvPr/>
              </p:nvSpPr>
              <p:spPr bwMode="auto">
                <a:xfrm>
                  <a:off x="519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4B4B4B"/>
                </a:solidFill>
                <a:ln w="9525">
                  <a:noFill/>
                  <a:round/>
                  <a:headEnd/>
                  <a:tailEnd/>
                </a:ln>
              </p:spPr>
              <p:txBody>
                <a:bodyPr/>
                <a:lstStyle/>
                <a:p>
                  <a:endParaRPr lang="en-US"/>
                </a:p>
              </p:txBody>
            </p:sp>
            <p:sp>
              <p:nvSpPr>
                <p:cNvPr id="37246" name="Freeform 1540"/>
                <p:cNvSpPr>
                  <a:spLocks/>
                </p:cNvSpPr>
                <p:nvPr/>
              </p:nvSpPr>
              <p:spPr bwMode="auto">
                <a:xfrm>
                  <a:off x="5194"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474747"/>
                </a:solidFill>
                <a:ln w="9525">
                  <a:noFill/>
                  <a:round/>
                  <a:headEnd/>
                  <a:tailEnd/>
                </a:ln>
              </p:spPr>
              <p:txBody>
                <a:bodyPr/>
                <a:lstStyle/>
                <a:p>
                  <a:endParaRPr lang="en-US"/>
                </a:p>
              </p:txBody>
            </p:sp>
            <p:sp>
              <p:nvSpPr>
                <p:cNvPr id="37247" name="Rectangle 1541"/>
                <p:cNvSpPr>
                  <a:spLocks noChangeArrowheads="1"/>
                </p:cNvSpPr>
                <p:nvPr/>
              </p:nvSpPr>
              <p:spPr bwMode="auto">
                <a:xfrm>
                  <a:off x="5194" y="2167"/>
                  <a:ext cx="3" cy="53"/>
                </a:xfrm>
                <a:prstGeom prst="rect">
                  <a:avLst/>
                </a:prstGeom>
                <a:solidFill>
                  <a:srgbClr val="434343"/>
                </a:solidFill>
                <a:ln w="9525">
                  <a:noFill/>
                  <a:miter lim="800000"/>
                  <a:headEnd/>
                  <a:tailEnd/>
                </a:ln>
              </p:spPr>
              <p:txBody>
                <a:bodyPr/>
                <a:lstStyle/>
                <a:p>
                  <a:endParaRPr lang="en-US"/>
                </a:p>
              </p:txBody>
            </p:sp>
            <p:sp>
              <p:nvSpPr>
                <p:cNvPr id="37248" name="Freeform 1542"/>
                <p:cNvSpPr>
                  <a:spLocks/>
                </p:cNvSpPr>
                <p:nvPr/>
              </p:nvSpPr>
              <p:spPr bwMode="auto">
                <a:xfrm>
                  <a:off x="5197" y="2167"/>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F3F3F"/>
                </a:solidFill>
                <a:ln w="9525">
                  <a:noFill/>
                  <a:round/>
                  <a:headEnd/>
                  <a:tailEnd/>
                </a:ln>
              </p:spPr>
              <p:txBody>
                <a:bodyPr/>
                <a:lstStyle/>
                <a:p>
                  <a:endParaRPr lang="en-US"/>
                </a:p>
              </p:txBody>
            </p:sp>
          </p:grpSp>
          <p:sp>
            <p:nvSpPr>
              <p:cNvPr id="37016" name="Freeform 1543"/>
              <p:cNvSpPr>
                <a:spLocks/>
              </p:cNvSpPr>
              <p:nvPr/>
            </p:nvSpPr>
            <p:spPr bwMode="auto">
              <a:xfrm>
                <a:off x="5226"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B3B3B"/>
              </a:solidFill>
              <a:ln w="9525">
                <a:noFill/>
                <a:round/>
                <a:headEnd/>
                <a:tailEnd/>
              </a:ln>
            </p:spPr>
            <p:txBody>
              <a:bodyPr/>
              <a:lstStyle/>
              <a:p>
                <a:endParaRPr lang="en-US"/>
              </a:p>
            </p:txBody>
          </p:sp>
          <p:sp>
            <p:nvSpPr>
              <p:cNvPr id="37017" name="Freeform 1544"/>
              <p:cNvSpPr>
                <a:spLocks/>
              </p:cNvSpPr>
              <p:nvPr/>
            </p:nvSpPr>
            <p:spPr bwMode="auto">
              <a:xfrm>
                <a:off x="5226"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63636"/>
              </a:solidFill>
              <a:ln w="9525">
                <a:noFill/>
                <a:round/>
                <a:headEnd/>
                <a:tailEnd/>
              </a:ln>
            </p:spPr>
            <p:txBody>
              <a:bodyPr/>
              <a:lstStyle/>
              <a:p>
                <a:endParaRPr lang="en-US"/>
              </a:p>
            </p:txBody>
          </p:sp>
          <p:sp>
            <p:nvSpPr>
              <p:cNvPr id="37018" name="Freeform 1545"/>
              <p:cNvSpPr>
                <a:spLocks/>
              </p:cNvSpPr>
              <p:nvPr/>
            </p:nvSpPr>
            <p:spPr bwMode="auto">
              <a:xfrm>
                <a:off x="5226"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323232"/>
              </a:solidFill>
              <a:ln w="9525">
                <a:noFill/>
                <a:round/>
                <a:headEnd/>
                <a:tailEnd/>
              </a:ln>
            </p:spPr>
            <p:txBody>
              <a:bodyPr/>
              <a:lstStyle/>
              <a:p>
                <a:endParaRPr lang="en-US"/>
              </a:p>
            </p:txBody>
          </p:sp>
          <p:sp>
            <p:nvSpPr>
              <p:cNvPr id="37019" name="Freeform 1546"/>
              <p:cNvSpPr>
                <a:spLocks/>
              </p:cNvSpPr>
              <p:nvPr/>
            </p:nvSpPr>
            <p:spPr bwMode="auto">
              <a:xfrm>
                <a:off x="5226"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2E2E2E"/>
              </a:solidFill>
              <a:ln w="9525">
                <a:noFill/>
                <a:round/>
                <a:headEnd/>
                <a:tailEnd/>
              </a:ln>
            </p:spPr>
            <p:txBody>
              <a:bodyPr/>
              <a:lstStyle/>
              <a:p>
                <a:endParaRPr lang="en-US"/>
              </a:p>
            </p:txBody>
          </p:sp>
          <p:sp>
            <p:nvSpPr>
              <p:cNvPr id="37020" name="Freeform 1547"/>
              <p:cNvSpPr>
                <a:spLocks/>
              </p:cNvSpPr>
              <p:nvPr/>
            </p:nvSpPr>
            <p:spPr bwMode="auto">
              <a:xfrm>
                <a:off x="5228"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262626"/>
              </a:solidFill>
              <a:ln w="9525">
                <a:noFill/>
                <a:round/>
                <a:headEnd/>
                <a:tailEnd/>
              </a:ln>
            </p:spPr>
            <p:txBody>
              <a:bodyPr/>
              <a:lstStyle/>
              <a:p>
                <a:endParaRPr lang="en-US"/>
              </a:p>
            </p:txBody>
          </p:sp>
          <p:sp>
            <p:nvSpPr>
              <p:cNvPr id="37021" name="Freeform 1548"/>
              <p:cNvSpPr>
                <a:spLocks/>
              </p:cNvSpPr>
              <p:nvPr/>
            </p:nvSpPr>
            <p:spPr bwMode="auto">
              <a:xfrm>
                <a:off x="5228"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222222"/>
              </a:solidFill>
              <a:ln w="9525">
                <a:noFill/>
                <a:round/>
                <a:headEnd/>
                <a:tailEnd/>
              </a:ln>
            </p:spPr>
            <p:txBody>
              <a:bodyPr/>
              <a:lstStyle/>
              <a:p>
                <a:endParaRPr lang="en-US"/>
              </a:p>
            </p:txBody>
          </p:sp>
          <p:sp>
            <p:nvSpPr>
              <p:cNvPr id="37022" name="Freeform 1549"/>
              <p:cNvSpPr>
                <a:spLocks/>
              </p:cNvSpPr>
              <p:nvPr/>
            </p:nvSpPr>
            <p:spPr bwMode="auto">
              <a:xfrm>
                <a:off x="5228"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sp>
            <p:nvSpPr>
              <p:cNvPr id="37023" name="Freeform 1550"/>
              <p:cNvSpPr>
                <a:spLocks/>
              </p:cNvSpPr>
              <p:nvPr/>
            </p:nvSpPr>
            <p:spPr bwMode="auto">
              <a:xfrm>
                <a:off x="5228" y="2549"/>
                <a:ext cx="1" cy="53"/>
              </a:xfrm>
              <a:custGeom>
                <a:avLst/>
                <a:gdLst>
                  <a:gd name="T0" fmla="*/ 0 w 1"/>
                  <a:gd name="T1" fmla="*/ 53 h 53"/>
                  <a:gd name="T2" fmla="*/ 0 w 1"/>
                  <a:gd name="T3" fmla="*/ 0 h 53"/>
                  <a:gd name="T4" fmla="*/ 0 w 1"/>
                  <a:gd name="T5" fmla="*/ 53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3"/>
                    </a:moveTo>
                    <a:lnTo>
                      <a:pt x="0" y="0"/>
                    </a:lnTo>
                    <a:lnTo>
                      <a:pt x="0" y="53"/>
                    </a:lnTo>
                    <a:close/>
                  </a:path>
                </a:pathLst>
              </a:custGeom>
              <a:solidFill>
                <a:srgbClr val="191919"/>
              </a:solidFill>
              <a:ln w="9525">
                <a:noFill/>
                <a:round/>
                <a:headEnd/>
                <a:tailEnd/>
              </a:ln>
            </p:spPr>
            <p:txBody>
              <a:bodyPr/>
              <a:lstStyle/>
              <a:p>
                <a:endParaRPr lang="en-US"/>
              </a:p>
            </p:txBody>
          </p:sp>
          <p:grpSp>
            <p:nvGrpSpPr>
              <p:cNvPr id="11" name="Group 1551"/>
              <p:cNvGrpSpPr>
                <a:grpSpLocks/>
              </p:cNvGrpSpPr>
              <p:nvPr/>
            </p:nvGrpSpPr>
            <p:grpSpPr bwMode="auto">
              <a:xfrm>
                <a:off x="4957" y="2552"/>
                <a:ext cx="104" cy="53"/>
                <a:chOff x="4927" y="2167"/>
                <a:chExt cx="104" cy="53"/>
              </a:xfrm>
            </p:grpSpPr>
            <p:sp>
              <p:nvSpPr>
                <p:cNvPr id="37025" name="Rectangle 1552"/>
                <p:cNvSpPr>
                  <a:spLocks noChangeArrowheads="1"/>
                </p:cNvSpPr>
                <p:nvPr/>
              </p:nvSpPr>
              <p:spPr bwMode="auto">
                <a:xfrm>
                  <a:off x="4927" y="2167"/>
                  <a:ext cx="3" cy="53"/>
                </a:xfrm>
                <a:prstGeom prst="rect">
                  <a:avLst/>
                </a:prstGeom>
                <a:solidFill>
                  <a:srgbClr val="191919"/>
                </a:solidFill>
                <a:ln w="9525">
                  <a:noFill/>
                  <a:miter lim="800000"/>
                  <a:headEnd/>
                  <a:tailEnd/>
                </a:ln>
              </p:spPr>
              <p:txBody>
                <a:bodyPr/>
                <a:lstStyle/>
                <a:p>
                  <a:endParaRPr lang="en-US"/>
                </a:p>
              </p:txBody>
            </p:sp>
            <p:sp>
              <p:nvSpPr>
                <p:cNvPr id="37026" name="Rectangle 1553"/>
                <p:cNvSpPr>
                  <a:spLocks noChangeArrowheads="1"/>
                </p:cNvSpPr>
                <p:nvPr/>
              </p:nvSpPr>
              <p:spPr bwMode="auto">
                <a:xfrm>
                  <a:off x="4934" y="2167"/>
                  <a:ext cx="3" cy="53"/>
                </a:xfrm>
                <a:prstGeom prst="rect">
                  <a:avLst/>
                </a:prstGeom>
                <a:solidFill>
                  <a:srgbClr val="484848"/>
                </a:solidFill>
                <a:ln w="9525">
                  <a:noFill/>
                  <a:miter lim="800000"/>
                  <a:headEnd/>
                  <a:tailEnd/>
                </a:ln>
              </p:spPr>
              <p:txBody>
                <a:bodyPr/>
                <a:lstStyle/>
                <a:p>
                  <a:endParaRPr lang="en-US"/>
                </a:p>
              </p:txBody>
            </p:sp>
            <p:sp>
              <p:nvSpPr>
                <p:cNvPr id="37027" name="Rectangle 1554"/>
                <p:cNvSpPr>
                  <a:spLocks noChangeArrowheads="1"/>
                </p:cNvSpPr>
                <p:nvPr/>
              </p:nvSpPr>
              <p:spPr bwMode="auto">
                <a:xfrm>
                  <a:off x="4937" y="2167"/>
                  <a:ext cx="2" cy="53"/>
                </a:xfrm>
                <a:prstGeom prst="rect">
                  <a:avLst/>
                </a:prstGeom>
                <a:solidFill>
                  <a:srgbClr val="535353"/>
                </a:solidFill>
                <a:ln w="9525">
                  <a:noFill/>
                  <a:miter lim="800000"/>
                  <a:headEnd/>
                  <a:tailEnd/>
                </a:ln>
              </p:spPr>
              <p:txBody>
                <a:bodyPr/>
                <a:lstStyle/>
                <a:p>
                  <a:endParaRPr lang="en-US"/>
                </a:p>
              </p:txBody>
            </p:sp>
            <p:sp>
              <p:nvSpPr>
                <p:cNvPr id="37028" name="Rectangle 1555"/>
                <p:cNvSpPr>
                  <a:spLocks noChangeArrowheads="1"/>
                </p:cNvSpPr>
                <p:nvPr/>
              </p:nvSpPr>
              <p:spPr bwMode="auto">
                <a:xfrm>
                  <a:off x="4942" y="2167"/>
                  <a:ext cx="3" cy="53"/>
                </a:xfrm>
                <a:prstGeom prst="rect">
                  <a:avLst/>
                </a:prstGeom>
                <a:solidFill>
                  <a:srgbClr val="6B6B6B"/>
                </a:solidFill>
                <a:ln w="9525">
                  <a:noFill/>
                  <a:miter lim="800000"/>
                  <a:headEnd/>
                  <a:tailEnd/>
                </a:ln>
              </p:spPr>
              <p:txBody>
                <a:bodyPr/>
                <a:lstStyle/>
                <a:p>
                  <a:endParaRPr lang="en-US"/>
                </a:p>
              </p:txBody>
            </p:sp>
            <p:sp>
              <p:nvSpPr>
                <p:cNvPr id="37029" name="Rectangle 1556"/>
                <p:cNvSpPr>
                  <a:spLocks noChangeArrowheads="1"/>
                </p:cNvSpPr>
                <p:nvPr/>
              </p:nvSpPr>
              <p:spPr bwMode="auto">
                <a:xfrm>
                  <a:off x="4945" y="2167"/>
                  <a:ext cx="2" cy="53"/>
                </a:xfrm>
                <a:prstGeom prst="rect">
                  <a:avLst/>
                </a:prstGeom>
                <a:solidFill>
                  <a:srgbClr val="777777"/>
                </a:solidFill>
                <a:ln w="9525">
                  <a:noFill/>
                  <a:miter lim="800000"/>
                  <a:headEnd/>
                  <a:tailEnd/>
                </a:ln>
              </p:spPr>
              <p:txBody>
                <a:bodyPr/>
                <a:lstStyle/>
                <a:p>
                  <a:endParaRPr lang="en-US"/>
                </a:p>
              </p:txBody>
            </p:sp>
            <p:sp>
              <p:nvSpPr>
                <p:cNvPr id="37030" name="Rectangle 1557"/>
                <p:cNvSpPr>
                  <a:spLocks noChangeArrowheads="1"/>
                </p:cNvSpPr>
                <p:nvPr/>
              </p:nvSpPr>
              <p:spPr bwMode="auto">
                <a:xfrm>
                  <a:off x="4950" y="2167"/>
                  <a:ext cx="2" cy="53"/>
                </a:xfrm>
                <a:prstGeom prst="rect">
                  <a:avLst/>
                </a:prstGeom>
                <a:solidFill>
                  <a:srgbClr val="9A9A9A"/>
                </a:solidFill>
                <a:ln w="9525">
                  <a:noFill/>
                  <a:miter lim="800000"/>
                  <a:headEnd/>
                  <a:tailEnd/>
                </a:ln>
              </p:spPr>
              <p:txBody>
                <a:bodyPr/>
                <a:lstStyle/>
                <a:p>
                  <a:endParaRPr lang="en-US"/>
                </a:p>
              </p:txBody>
            </p:sp>
            <p:sp>
              <p:nvSpPr>
                <p:cNvPr id="37031" name="Rectangle 1558"/>
                <p:cNvSpPr>
                  <a:spLocks noChangeArrowheads="1"/>
                </p:cNvSpPr>
                <p:nvPr/>
              </p:nvSpPr>
              <p:spPr bwMode="auto">
                <a:xfrm>
                  <a:off x="4952" y="2167"/>
                  <a:ext cx="1" cy="53"/>
                </a:xfrm>
                <a:prstGeom prst="rect">
                  <a:avLst/>
                </a:prstGeom>
                <a:solidFill>
                  <a:srgbClr val="A6A6A6"/>
                </a:solidFill>
                <a:ln w="9525">
                  <a:noFill/>
                  <a:miter lim="800000"/>
                  <a:headEnd/>
                  <a:tailEnd/>
                </a:ln>
              </p:spPr>
              <p:txBody>
                <a:bodyPr/>
                <a:lstStyle/>
                <a:p>
                  <a:endParaRPr lang="en-US"/>
                </a:p>
              </p:txBody>
            </p:sp>
            <p:sp>
              <p:nvSpPr>
                <p:cNvPr id="37032" name="Rectangle 1559"/>
                <p:cNvSpPr>
                  <a:spLocks noChangeArrowheads="1"/>
                </p:cNvSpPr>
                <p:nvPr/>
              </p:nvSpPr>
              <p:spPr bwMode="auto">
                <a:xfrm>
                  <a:off x="4958" y="2167"/>
                  <a:ext cx="4" cy="53"/>
                </a:xfrm>
                <a:prstGeom prst="rect">
                  <a:avLst/>
                </a:prstGeom>
                <a:solidFill>
                  <a:srgbClr val="A6A6A6"/>
                </a:solidFill>
                <a:ln w="9525">
                  <a:noFill/>
                  <a:miter lim="800000"/>
                  <a:headEnd/>
                  <a:tailEnd/>
                </a:ln>
              </p:spPr>
              <p:txBody>
                <a:bodyPr/>
                <a:lstStyle/>
                <a:p>
                  <a:endParaRPr lang="en-US"/>
                </a:p>
              </p:txBody>
            </p:sp>
            <p:sp>
              <p:nvSpPr>
                <p:cNvPr id="37033" name="Rectangle 1560"/>
                <p:cNvSpPr>
                  <a:spLocks noChangeArrowheads="1"/>
                </p:cNvSpPr>
                <p:nvPr/>
              </p:nvSpPr>
              <p:spPr bwMode="auto">
                <a:xfrm>
                  <a:off x="4965" y="2167"/>
                  <a:ext cx="2" cy="53"/>
                </a:xfrm>
                <a:prstGeom prst="rect">
                  <a:avLst/>
                </a:prstGeom>
                <a:solidFill>
                  <a:srgbClr val="9E9E9E"/>
                </a:solidFill>
                <a:ln w="9525">
                  <a:noFill/>
                  <a:miter lim="800000"/>
                  <a:headEnd/>
                  <a:tailEnd/>
                </a:ln>
              </p:spPr>
              <p:txBody>
                <a:bodyPr/>
                <a:lstStyle/>
                <a:p>
                  <a:endParaRPr lang="en-US"/>
                </a:p>
              </p:txBody>
            </p:sp>
            <p:sp>
              <p:nvSpPr>
                <p:cNvPr id="37034" name="Rectangle 1561"/>
                <p:cNvSpPr>
                  <a:spLocks noChangeArrowheads="1"/>
                </p:cNvSpPr>
                <p:nvPr/>
              </p:nvSpPr>
              <p:spPr bwMode="auto">
                <a:xfrm>
                  <a:off x="4967" y="2167"/>
                  <a:ext cx="3" cy="53"/>
                </a:xfrm>
                <a:prstGeom prst="rect">
                  <a:avLst/>
                </a:prstGeom>
                <a:solidFill>
                  <a:srgbClr val="9A9A9A"/>
                </a:solidFill>
                <a:ln w="9525">
                  <a:noFill/>
                  <a:miter lim="800000"/>
                  <a:headEnd/>
                  <a:tailEnd/>
                </a:ln>
              </p:spPr>
              <p:txBody>
                <a:bodyPr/>
                <a:lstStyle/>
                <a:p>
                  <a:endParaRPr lang="en-US"/>
                </a:p>
              </p:txBody>
            </p:sp>
            <p:sp>
              <p:nvSpPr>
                <p:cNvPr id="37035" name="Rectangle 1562"/>
                <p:cNvSpPr>
                  <a:spLocks noChangeArrowheads="1"/>
                </p:cNvSpPr>
                <p:nvPr/>
              </p:nvSpPr>
              <p:spPr bwMode="auto">
                <a:xfrm>
                  <a:off x="4975" y="2167"/>
                  <a:ext cx="2" cy="53"/>
                </a:xfrm>
                <a:prstGeom prst="rect">
                  <a:avLst/>
                </a:prstGeom>
                <a:solidFill>
                  <a:srgbClr val="898989"/>
                </a:solidFill>
                <a:ln w="9525">
                  <a:noFill/>
                  <a:miter lim="800000"/>
                  <a:headEnd/>
                  <a:tailEnd/>
                </a:ln>
              </p:spPr>
              <p:txBody>
                <a:bodyPr/>
                <a:lstStyle/>
                <a:p>
                  <a:endParaRPr lang="en-US"/>
                </a:p>
              </p:txBody>
            </p:sp>
            <p:sp>
              <p:nvSpPr>
                <p:cNvPr id="37036" name="Rectangle 1563"/>
                <p:cNvSpPr>
                  <a:spLocks noChangeArrowheads="1"/>
                </p:cNvSpPr>
                <p:nvPr/>
              </p:nvSpPr>
              <p:spPr bwMode="auto">
                <a:xfrm>
                  <a:off x="4977" y="2167"/>
                  <a:ext cx="1" cy="53"/>
                </a:xfrm>
                <a:prstGeom prst="rect">
                  <a:avLst/>
                </a:prstGeom>
                <a:solidFill>
                  <a:srgbClr val="858585"/>
                </a:solidFill>
                <a:ln w="9525">
                  <a:noFill/>
                  <a:miter lim="800000"/>
                  <a:headEnd/>
                  <a:tailEnd/>
                </a:ln>
              </p:spPr>
              <p:txBody>
                <a:bodyPr/>
                <a:lstStyle/>
                <a:p>
                  <a:endParaRPr lang="en-US"/>
                </a:p>
              </p:txBody>
            </p:sp>
            <p:sp>
              <p:nvSpPr>
                <p:cNvPr id="37037" name="Rectangle 1564"/>
                <p:cNvSpPr>
                  <a:spLocks noChangeArrowheads="1"/>
                </p:cNvSpPr>
                <p:nvPr/>
              </p:nvSpPr>
              <p:spPr bwMode="auto">
                <a:xfrm>
                  <a:off x="4982" y="2167"/>
                  <a:ext cx="3" cy="53"/>
                </a:xfrm>
                <a:prstGeom prst="rect">
                  <a:avLst/>
                </a:prstGeom>
                <a:solidFill>
                  <a:srgbClr val="7D7D7D"/>
                </a:solidFill>
                <a:ln w="9525">
                  <a:noFill/>
                  <a:miter lim="800000"/>
                  <a:headEnd/>
                  <a:tailEnd/>
                </a:ln>
              </p:spPr>
              <p:txBody>
                <a:bodyPr/>
                <a:lstStyle/>
                <a:p>
                  <a:endParaRPr lang="en-US"/>
                </a:p>
              </p:txBody>
            </p:sp>
            <p:sp>
              <p:nvSpPr>
                <p:cNvPr id="37038" name="Rectangle 1565"/>
                <p:cNvSpPr>
                  <a:spLocks noChangeArrowheads="1"/>
                </p:cNvSpPr>
                <p:nvPr/>
              </p:nvSpPr>
              <p:spPr bwMode="auto">
                <a:xfrm>
                  <a:off x="4985" y="2167"/>
                  <a:ext cx="2" cy="53"/>
                </a:xfrm>
                <a:prstGeom prst="rect">
                  <a:avLst/>
                </a:prstGeom>
                <a:solidFill>
                  <a:srgbClr val="797979"/>
                </a:solidFill>
                <a:ln w="9525">
                  <a:noFill/>
                  <a:miter lim="800000"/>
                  <a:headEnd/>
                  <a:tailEnd/>
                </a:ln>
              </p:spPr>
              <p:txBody>
                <a:bodyPr/>
                <a:lstStyle/>
                <a:p>
                  <a:endParaRPr lang="en-US"/>
                </a:p>
              </p:txBody>
            </p:sp>
            <p:sp>
              <p:nvSpPr>
                <p:cNvPr id="37039" name="Rectangle 1566"/>
                <p:cNvSpPr>
                  <a:spLocks noChangeArrowheads="1"/>
                </p:cNvSpPr>
                <p:nvPr/>
              </p:nvSpPr>
              <p:spPr bwMode="auto">
                <a:xfrm>
                  <a:off x="4990" y="2167"/>
                  <a:ext cx="2" cy="53"/>
                </a:xfrm>
                <a:prstGeom prst="rect">
                  <a:avLst/>
                </a:prstGeom>
                <a:solidFill>
                  <a:srgbClr val="6C6C6C"/>
                </a:solidFill>
                <a:ln w="9525">
                  <a:noFill/>
                  <a:miter lim="800000"/>
                  <a:headEnd/>
                  <a:tailEnd/>
                </a:ln>
              </p:spPr>
              <p:txBody>
                <a:bodyPr/>
                <a:lstStyle/>
                <a:p>
                  <a:endParaRPr lang="en-US"/>
                </a:p>
              </p:txBody>
            </p:sp>
            <p:sp>
              <p:nvSpPr>
                <p:cNvPr id="37040" name="Rectangle 1567"/>
                <p:cNvSpPr>
                  <a:spLocks noChangeArrowheads="1"/>
                </p:cNvSpPr>
                <p:nvPr/>
              </p:nvSpPr>
              <p:spPr bwMode="auto">
                <a:xfrm>
                  <a:off x="4992" y="2167"/>
                  <a:ext cx="3" cy="53"/>
                </a:xfrm>
                <a:prstGeom prst="rect">
                  <a:avLst/>
                </a:prstGeom>
                <a:solidFill>
                  <a:srgbClr val="686868"/>
                </a:solidFill>
                <a:ln w="9525">
                  <a:noFill/>
                  <a:miter lim="800000"/>
                  <a:headEnd/>
                  <a:tailEnd/>
                </a:ln>
              </p:spPr>
              <p:txBody>
                <a:bodyPr/>
                <a:lstStyle/>
                <a:p>
                  <a:endParaRPr lang="en-US"/>
                </a:p>
              </p:txBody>
            </p:sp>
            <p:sp>
              <p:nvSpPr>
                <p:cNvPr id="37041" name="Rectangle 1568"/>
                <p:cNvSpPr>
                  <a:spLocks noChangeArrowheads="1"/>
                </p:cNvSpPr>
                <p:nvPr/>
              </p:nvSpPr>
              <p:spPr bwMode="auto">
                <a:xfrm>
                  <a:off x="4997" y="2167"/>
                  <a:ext cx="1" cy="53"/>
                </a:xfrm>
                <a:prstGeom prst="rect">
                  <a:avLst/>
                </a:prstGeom>
                <a:solidFill>
                  <a:srgbClr val="606060"/>
                </a:solidFill>
                <a:ln w="9525">
                  <a:noFill/>
                  <a:miter lim="800000"/>
                  <a:headEnd/>
                  <a:tailEnd/>
                </a:ln>
              </p:spPr>
              <p:txBody>
                <a:bodyPr/>
                <a:lstStyle/>
                <a:p>
                  <a:endParaRPr lang="en-US"/>
                </a:p>
              </p:txBody>
            </p:sp>
            <p:sp>
              <p:nvSpPr>
                <p:cNvPr id="37042" name="Rectangle 1569"/>
                <p:cNvSpPr>
                  <a:spLocks noChangeArrowheads="1"/>
                </p:cNvSpPr>
                <p:nvPr/>
              </p:nvSpPr>
              <p:spPr bwMode="auto">
                <a:xfrm>
                  <a:off x="4998" y="2167"/>
                  <a:ext cx="4" cy="53"/>
                </a:xfrm>
                <a:prstGeom prst="rect">
                  <a:avLst/>
                </a:prstGeom>
                <a:solidFill>
                  <a:srgbClr val="5C5C5C"/>
                </a:solidFill>
                <a:ln w="9525">
                  <a:noFill/>
                  <a:miter lim="800000"/>
                  <a:headEnd/>
                  <a:tailEnd/>
                </a:ln>
              </p:spPr>
              <p:txBody>
                <a:bodyPr/>
                <a:lstStyle/>
                <a:p>
                  <a:endParaRPr lang="en-US"/>
                </a:p>
              </p:txBody>
            </p:sp>
            <p:sp>
              <p:nvSpPr>
                <p:cNvPr id="37043" name="Rectangle 1570"/>
                <p:cNvSpPr>
                  <a:spLocks noChangeArrowheads="1"/>
                </p:cNvSpPr>
                <p:nvPr/>
              </p:nvSpPr>
              <p:spPr bwMode="auto">
                <a:xfrm>
                  <a:off x="5006" y="2167"/>
                  <a:ext cx="4" cy="53"/>
                </a:xfrm>
                <a:prstGeom prst="rect">
                  <a:avLst/>
                </a:prstGeom>
                <a:solidFill>
                  <a:srgbClr val="4B4B4B"/>
                </a:solidFill>
                <a:ln w="9525">
                  <a:noFill/>
                  <a:miter lim="800000"/>
                  <a:headEnd/>
                  <a:tailEnd/>
                </a:ln>
              </p:spPr>
              <p:txBody>
                <a:bodyPr/>
                <a:lstStyle/>
                <a:p>
                  <a:endParaRPr lang="en-US"/>
                </a:p>
              </p:txBody>
            </p:sp>
            <p:sp>
              <p:nvSpPr>
                <p:cNvPr id="37044" name="Rectangle 1571"/>
                <p:cNvSpPr>
                  <a:spLocks noChangeArrowheads="1"/>
                </p:cNvSpPr>
                <p:nvPr/>
              </p:nvSpPr>
              <p:spPr bwMode="auto">
                <a:xfrm>
                  <a:off x="5010" y="2167"/>
                  <a:ext cx="1" cy="53"/>
                </a:xfrm>
                <a:prstGeom prst="rect">
                  <a:avLst/>
                </a:prstGeom>
                <a:solidFill>
                  <a:srgbClr val="474747"/>
                </a:solidFill>
                <a:ln w="9525">
                  <a:noFill/>
                  <a:miter lim="800000"/>
                  <a:headEnd/>
                  <a:tailEnd/>
                </a:ln>
              </p:spPr>
              <p:txBody>
                <a:bodyPr/>
                <a:lstStyle/>
                <a:p>
                  <a:endParaRPr lang="en-US"/>
                </a:p>
              </p:txBody>
            </p:sp>
            <p:sp>
              <p:nvSpPr>
                <p:cNvPr id="37045" name="Rectangle 1572"/>
                <p:cNvSpPr>
                  <a:spLocks noChangeArrowheads="1"/>
                </p:cNvSpPr>
                <p:nvPr/>
              </p:nvSpPr>
              <p:spPr bwMode="auto">
                <a:xfrm>
                  <a:off x="5015" y="2167"/>
                  <a:ext cx="1" cy="53"/>
                </a:xfrm>
                <a:prstGeom prst="rect">
                  <a:avLst/>
                </a:prstGeom>
                <a:solidFill>
                  <a:srgbClr val="3B3B3B"/>
                </a:solidFill>
                <a:ln w="9525">
                  <a:noFill/>
                  <a:miter lim="800000"/>
                  <a:headEnd/>
                  <a:tailEnd/>
                </a:ln>
              </p:spPr>
              <p:txBody>
                <a:bodyPr/>
                <a:lstStyle/>
                <a:p>
                  <a:endParaRPr lang="en-US"/>
                </a:p>
              </p:txBody>
            </p:sp>
            <p:sp>
              <p:nvSpPr>
                <p:cNvPr id="37046" name="Rectangle 1573"/>
                <p:cNvSpPr>
                  <a:spLocks noChangeArrowheads="1"/>
                </p:cNvSpPr>
                <p:nvPr/>
              </p:nvSpPr>
              <p:spPr bwMode="auto">
                <a:xfrm>
                  <a:off x="5021" y="2167"/>
                  <a:ext cx="4" cy="53"/>
                </a:xfrm>
                <a:prstGeom prst="rect">
                  <a:avLst/>
                </a:prstGeom>
                <a:solidFill>
                  <a:srgbClr val="2E2E2E"/>
                </a:solidFill>
                <a:ln w="9525">
                  <a:noFill/>
                  <a:miter lim="800000"/>
                  <a:headEnd/>
                  <a:tailEnd/>
                </a:ln>
              </p:spPr>
              <p:txBody>
                <a:bodyPr/>
                <a:lstStyle/>
                <a:p>
                  <a:endParaRPr lang="en-US"/>
                </a:p>
              </p:txBody>
            </p:sp>
            <p:sp>
              <p:nvSpPr>
                <p:cNvPr id="37047" name="Rectangle 1574"/>
                <p:cNvSpPr>
                  <a:spLocks noChangeArrowheads="1"/>
                </p:cNvSpPr>
                <p:nvPr/>
              </p:nvSpPr>
              <p:spPr bwMode="auto">
                <a:xfrm>
                  <a:off x="5025" y="2167"/>
                  <a:ext cx="1" cy="53"/>
                </a:xfrm>
                <a:prstGeom prst="rect">
                  <a:avLst/>
                </a:prstGeom>
                <a:solidFill>
                  <a:srgbClr val="2A2A2A"/>
                </a:solidFill>
                <a:ln w="9525">
                  <a:noFill/>
                  <a:miter lim="800000"/>
                  <a:headEnd/>
                  <a:tailEnd/>
                </a:ln>
              </p:spPr>
              <p:txBody>
                <a:bodyPr/>
                <a:lstStyle/>
                <a:p>
                  <a:endParaRPr lang="en-US"/>
                </a:p>
              </p:txBody>
            </p:sp>
            <p:sp>
              <p:nvSpPr>
                <p:cNvPr id="37048" name="Rectangle 1575"/>
                <p:cNvSpPr>
                  <a:spLocks noChangeArrowheads="1"/>
                </p:cNvSpPr>
                <p:nvPr/>
              </p:nvSpPr>
              <p:spPr bwMode="auto">
                <a:xfrm>
                  <a:off x="5030" y="2167"/>
                  <a:ext cx="1" cy="53"/>
                </a:xfrm>
                <a:prstGeom prst="rect">
                  <a:avLst/>
                </a:prstGeom>
                <a:solidFill>
                  <a:srgbClr val="191919"/>
                </a:solidFill>
                <a:ln w="9525">
                  <a:noFill/>
                  <a:miter lim="800000"/>
                  <a:headEnd/>
                  <a:tailEnd/>
                </a:ln>
              </p:spPr>
              <p:txBody>
                <a:bodyPr/>
                <a:lstStyle/>
                <a:p>
                  <a:endParaRPr lang="en-US"/>
                </a:p>
              </p:txBody>
            </p:sp>
          </p:grpSp>
        </p:grpSp>
        <p:sp>
          <p:nvSpPr>
            <p:cNvPr id="36891" name="AutoShape 1579"/>
            <p:cNvSpPr>
              <a:spLocks noChangeArrowheads="1"/>
            </p:cNvSpPr>
            <p:nvPr/>
          </p:nvSpPr>
          <p:spPr bwMode="auto">
            <a:xfrm rot="5327890">
              <a:off x="2736" y="3089"/>
              <a:ext cx="144" cy="144"/>
            </a:xfrm>
            <a:prstGeom prst="bracketPair">
              <a:avLst>
                <a:gd name="adj" fmla="val 16667"/>
              </a:avLst>
            </a:prstGeom>
            <a:noFill/>
            <a:ln w="19050">
              <a:solidFill>
                <a:srgbClr val="FF6600"/>
              </a:solidFill>
              <a:round/>
              <a:headEnd/>
              <a:tailEnd/>
            </a:ln>
          </p:spPr>
          <p:txBody>
            <a:bodyPr wrap="none" anchor="ctr"/>
            <a:lstStyle/>
            <a:p>
              <a:endParaRPr lang="en-US"/>
            </a:p>
          </p:txBody>
        </p:sp>
        <p:sp>
          <p:nvSpPr>
            <p:cNvPr id="36892" name="AutoShape 1580"/>
            <p:cNvSpPr>
              <a:spLocks noChangeArrowheads="1"/>
            </p:cNvSpPr>
            <p:nvPr/>
          </p:nvSpPr>
          <p:spPr bwMode="auto">
            <a:xfrm rot="5319498">
              <a:off x="2712" y="3041"/>
              <a:ext cx="192" cy="240"/>
            </a:xfrm>
            <a:prstGeom prst="bracketPair">
              <a:avLst>
                <a:gd name="adj" fmla="val 16667"/>
              </a:avLst>
            </a:prstGeom>
            <a:noFill/>
            <a:ln w="19050">
              <a:solidFill>
                <a:srgbClr val="FF6600"/>
              </a:solidFill>
              <a:round/>
              <a:headEnd/>
              <a:tailEnd/>
            </a:ln>
          </p:spPr>
          <p:txBody>
            <a:bodyPr wrap="none" anchor="ctr"/>
            <a:lstStyle/>
            <a:p>
              <a:endParaRPr lang="en-US"/>
            </a:p>
          </p:txBody>
        </p:sp>
        <p:sp>
          <p:nvSpPr>
            <p:cNvPr id="36893" name="Text Box 1581"/>
            <p:cNvSpPr txBox="1">
              <a:spLocks noChangeArrowheads="1"/>
            </p:cNvSpPr>
            <p:nvPr/>
          </p:nvSpPr>
          <p:spPr bwMode="auto">
            <a:xfrm>
              <a:off x="462" y="3273"/>
              <a:ext cx="786" cy="192"/>
            </a:xfrm>
            <a:prstGeom prst="rect">
              <a:avLst/>
            </a:prstGeom>
            <a:noFill/>
            <a:ln w="9525">
              <a:noFill/>
              <a:miter lim="800000"/>
              <a:headEnd/>
              <a:tailEnd/>
            </a:ln>
          </p:spPr>
          <p:txBody>
            <a:bodyPr wrap="none">
              <a:spAutoFit/>
            </a:bodyPr>
            <a:lstStyle/>
            <a:p>
              <a:pPr eaLnBrk="1" hangingPunct="1"/>
              <a:r>
                <a:rPr lang="en-US" sz="1400">
                  <a:solidFill>
                    <a:schemeClr val="bg2"/>
                  </a:solidFill>
                </a:rPr>
                <a:t>power source</a:t>
              </a:r>
            </a:p>
          </p:txBody>
        </p:sp>
        <p:sp>
          <p:nvSpPr>
            <p:cNvPr id="36894" name="Text Box 1582"/>
            <p:cNvSpPr txBox="1">
              <a:spLocks noChangeArrowheads="1"/>
            </p:cNvSpPr>
            <p:nvPr/>
          </p:nvSpPr>
          <p:spPr bwMode="auto">
            <a:xfrm>
              <a:off x="1392" y="3273"/>
              <a:ext cx="948" cy="192"/>
            </a:xfrm>
            <a:prstGeom prst="rect">
              <a:avLst/>
            </a:prstGeom>
            <a:noFill/>
            <a:ln w="9525">
              <a:noFill/>
              <a:miter lim="800000"/>
              <a:headEnd/>
              <a:tailEnd/>
            </a:ln>
          </p:spPr>
          <p:txBody>
            <a:bodyPr wrap="none">
              <a:spAutoFit/>
            </a:bodyPr>
            <a:lstStyle/>
            <a:p>
              <a:pPr eaLnBrk="1" hangingPunct="1"/>
              <a:r>
                <a:rPr lang="en-US" sz="1400">
                  <a:solidFill>
                    <a:schemeClr val="bg2"/>
                  </a:solidFill>
                </a:rPr>
                <a:t>conducting wires</a:t>
              </a:r>
            </a:p>
          </p:txBody>
        </p:sp>
        <p:sp>
          <p:nvSpPr>
            <p:cNvPr id="36895" name="Text Box 1583"/>
            <p:cNvSpPr txBox="1">
              <a:spLocks noChangeArrowheads="1"/>
            </p:cNvSpPr>
            <p:nvPr/>
          </p:nvSpPr>
          <p:spPr bwMode="auto">
            <a:xfrm>
              <a:off x="2448" y="3280"/>
              <a:ext cx="855" cy="326"/>
            </a:xfrm>
            <a:prstGeom prst="rect">
              <a:avLst/>
            </a:prstGeom>
            <a:noFill/>
            <a:ln w="9525">
              <a:noFill/>
              <a:miter lim="800000"/>
              <a:headEnd/>
              <a:tailEnd/>
            </a:ln>
          </p:spPr>
          <p:txBody>
            <a:bodyPr wrap="none">
              <a:spAutoFit/>
            </a:bodyPr>
            <a:lstStyle/>
            <a:p>
              <a:pPr algn="ctr" eaLnBrk="1" hangingPunct="1"/>
              <a:r>
                <a:rPr lang="en-US" sz="1400" dirty="0">
                  <a:solidFill>
                    <a:schemeClr val="bg2"/>
                  </a:solidFill>
                </a:rPr>
                <a:t>electrodes at</a:t>
              </a:r>
            </a:p>
            <a:p>
              <a:pPr algn="ctr" eaLnBrk="1" hangingPunct="1"/>
              <a:r>
                <a:rPr lang="en-US" sz="1400" dirty="0">
                  <a:solidFill>
                    <a:schemeClr val="bg2"/>
                  </a:solidFill>
                </a:rPr>
                <a:t>stimulation site</a:t>
              </a:r>
            </a:p>
          </p:txBody>
        </p:sp>
      </p:grpSp>
      <p:sp>
        <p:nvSpPr>
          <p:cNvPr id="36871" name="Text Box 1584"/>
          <p:cNvSpPr txBox="1">
            <a:spLocks noChangeArrowheads="1"/>
          </p:cNvSpPr>
          <p:nvPr/>
        </p:nvSpPr>
        <p:spPr bwMode="auto">
          <a:xfrm>
            <a:off x="5861050" y="5137150"/>
            <a:ext cx="2901950" cy="641350"/>
          </a:xfrm>
          <a:prstGeom prst="rect">
            <a:avLst/>
          </a:prstGeom>
          <a:noFill/>
          <a:ln w="9525">
            <a:noFill/>
            <a:miter lim="800000"/>
            <a:headEnd/>
            <a:tailEnd/>
          </a:ln>
        </p:spPr>
        <p:txBody>
          <a:bodyPr wrap="none">
            <a:spAutoFit/>
          </a:bodyPr>
          <a:lstStyle/>
          <a:p>
            <a:pPr algn="ctr" eaLnBrk="1" hangingPunct="1"/>
            <a:r>
              <a:rPr lang="en-US" i="1"/>
              <a:t>Stimulation typically</a:t>
            </a:r>
          </a:p>
          <a:p>
            <a:pPr algn="ctr" eaLnBrk="1" hangingPunct="1"/>
            <a:r>
              <a:rPr lang="en-US" i="1"/>
              <a:t>administered for 1-2 hrs tid</a:t>
            </a:r>
          </a:p>
        </p:txBody>
      </p:sp>
      <p:sp>
        <p:nvSpPr>
          <p:cNvPr id="36872" name="Text Box 1585"/>
          <p:cNvSpPr txBox="1">
            <a:spLocks noChangeArrowheads="1"/>
          </p:cNvSpPr>
          <p:nvPr/>
        </p:nvSpPr>
        <p:spPr bwMode="auto">
          <a:xfrm>
            <a:off x="457200" y="6453188"/>
            <a:ext cx="8305800" cy="404812"/>
          </a:xfrm>
          <a:prstGeom prst="rect">
            <a:avLst/>
          </a:prstGeom>
          <a:noFill/>
          <a:ln w="38100">
            <a:solidFill>
              <a:schemeClr val="hlink"/>
            </a:solidFill>
            <a:miter lim="800000"/>
            <a:headEnd/>
            <a:tailEnd/>
          </a:ln>
        </p:spPr>
        <p:txBody>
          <a:bodyPr>
            <a:spAutoFit/>
          </a:bodyPr>
          <a:lstStyle/>
          <a:p>
            <a:pPr algn="ctr" eaLnBrk="1" hangingPunct="1"/>
            <a:r>
              <a:rPr lang="en-US"/>
              <a:t>Therapeutic mechanism appears to be alteration of anginal pain perception</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7"/>
          <p:cNvSpPr>
            <a:spLocks noChangeArrowheads="1"/>
          </p:cNvSpPr>
          <p:nvPr/>
        </p:nvSpPr>
        <p:spPr bwMode="auto">
          <a:xfrm>
            <a:off x="457200" y="1954213"/>
            <a:ext cx="8305800" cy="4294187"/>
          </a:xfrm>
          <a:prstGeom prst="rect">
            <a:avLst/>
          </a:prstGeom>
          <a:solidFill>
            <a:schemeClr val="tx1"/>
          </a:solidFill>
          <a:ln w="9525">
            <a:noFill/>
            <a:miter lim="800000"/>
            <a:headEnd/>
            <a:tailEnd/>
          </a:ln>
        </p:spPr>
        <p:txBody>
          <a:bodyPr wrap="none" anchor="ctr"/>
          <a:lstStyle/>
          <a:p>
            <a:endParaRPr lang="en-US"/>
          </a:p>
        </p:txBody>
      </p:sp>
      <p:sp>
        <p:nvSpPr>
          <p:cNvPr id="357392" name="Rectangle 16"/>
          <p:cNvSpPr>
            <a:spLocks noGrp="1" noRot="1" noChangeArrowheads="1"/>
          </p:cNvSpPr>
          <p:nvPr>
            <p:ph type="title"/>
          </p:nvPr>
        </p:nvSpPr>
        <p:spPr>
          <a:xfrm>
            <a:off x="304800" y="152400"/>
            <a:ext cx="8305800" cy="1143000"/>
          </a:xfrm>
        </p:spPr>
        <p:txBody>
          <a:bodyPr/>
          <a:lstStyle/>
          <a:p>
            <a:pPr eaLnBrk="1" hangingPunct="1">
              <a:defRPr/>
            </a:pPr>
            <a:r>
              <a:rPr lang="en-US" sz="4000" dirty="0" smtClean="0"/>
              <a:t>Long-term Outcomes Following SCS</a:t>
            </a:r>
          </a:p>
        </p:txBody>
      </p:sp>
      <p:graphicFrame>
        <p:nvGraphicFramePr>
          <p:cNvPr id="3074" name="Object 3"/>
          <p:cNvGraphicFramePr>
            <a:graphicFrameLocks noChangeAspect="1"/>
          </p:cNvGraphicFramePr>
          <p:nvPr>
            <p:ph type="chart" idx="4294967295"/>
          </p:nvPr>
        </p:nvGraphicFramePr>
        <p:xfrm>
          <a:off x="0" y="1954213"/>
          <a:ext cx="7772400" cy="4114800"/>
        </p:xfrm>
        <a:graphic>
          <a:graphicData uri="http://schemas.openxmlformats.org/presentationml/2006/ole">
            <p:oleObj spid="_x0000_s33794" name="Chart" r:id="rId3" imgW="7772249" imgH="4114993" progId="MSGraph.Chart.8">
              <p:embed followColorScheme="full"/>
            </p:oleObj>
          </a:graphicData>
        </a:graphic>
      </p:graphicFrame>
      <p:sp>
        <p:nvSpPr>
          <p:cNvPr id="3077" name="Text Box 4"/>
          <p:cNvSpPr txBox="1">
            <a:spLocks noChangeArrowheads="1"/>
          </p:cNvSpPr>
          <p:nvPr/>
        </p:nvSpPr>
        <p:spPr bwMode="auto">
          <a:xfrm>
            <a:off x="762000" y="1524000"/>
            <a:ext cx="7135351" cy="400110"/>
          </a:xfrm>
          <a:prstGeom prst="rect">
            <a:avLst/>
          </a:prstGeom>
          <a:noFill/>
          <a:ln w="9525">
            <a:noFill/>
            <a:miter lim="800000"/>
            <a:headEnd/>
            <a:tailEnd/>
          </a:ln>
        </p:spPr>
        <p:txBody>
          <a:bodyPr wrap="none">
            <a:spAutoFit/>
          </a:bodyPr>
          <a:lstStyle/>
          <a:p>
            <a:pPr eaLnBrk="1" hangingPunct="1"/>
            <a:r>
              <a:rPr lang="en-US" sz="2000" i="1" dirty="0"/>
              <a:t>Prospective Italian Registry: 104 Patients, Follow-up 13.2 </a:t>
            </a:r>
            <a:r>
              <a:rPr lang="en-US" sz="2000" i="1" dirty="0" smtClean="0"/>
              <a:t>Months</a:t>
            </a:r>
            <a:endParaRPr lang="en-US" sz="2000" i="1" dirty="0"/>
          </a:p>
        </p:txBody>
      </p:sp>
      <p:sp>
        <p:nvSpPr>
          <p:cNvPr id="3078" name="Text Box 5"/>
          <p:cNvSpPr txBox="1">
            <a:spLocks noChangeArrowheads="1"/>
          </p:cNvSpPr>
          <p:nvPr/>
        </p:nvSpPr>
        <p:spPr bwMode="auto">
          <a:xfrm>
            <a:off x="2286000" y="6172200"/>
            <a:ext cx="1181100" cy="304800"/>
          </a:xfrm>
          <a:prstGeom prst="rect">
            <a:avLst/>
          </a:prstGeom>
          <a:noFill/>
          <a:ln w="9525">
            <a:noFill/>
            <a:miter lim="800000"/>
            <a:headEnd/>
            <a:tailEnd/>
          </a:ln>
        </p:spPr>
        <p:txBody>
          <a:bodyPr wrap="none">
            <a:spAutoFit/>
          </a:bodyPr>
          <a:lstStyle/>
          <a:p>
            <a:pPr eaLnBrk="1" hangingPunct="1"/>
            <a:r>
              <a:rPr lang="en-US" sz="1400"/>
              <a:t>Episodes/wk</a:t>
            </a:r>
          </a:p>
        </p:txBody>
      </p:sp>
      <p:sp>
        <p:nvSpPr>
          <p:cNvPr id="3079" name="AutoShape 6"/>
          <p:cNvSpPr>
            <a:spLocks/>
          </p:cNvSpPr>
          <p:nvPr/>
        </p:nvSpPr>
        <p:spPr bwMode="auto">
          <a:xfrm rot="5400000">
            <a:off x="2971800" y="4953000"/>
            <a:ext cx="152400" cy="2133600"/>
          </a:xfrm>
          <a:prstGeom prst="rightBrace">
            <a:avLst>
              <a:gd name="adj1" fmla="val 116667"/>
              <a:gd name="adj2" fmla="val 50000"/>
            </a:avLst>
          </a:prstGeom>
          <a:noFill/>
          <a:ln w="63500">
            <a:solidFill>
              <a:schemeClr val="bg2"/>
            </a:solidFill>
            <a:round/>
            <a:headEnd/>
            <a:tailEnd/>
          </a:ln>
        </p:spPr>
        <p:txBody>
          <a:bodyPr wrap="none" anchor="ctr"/>
          <a:lstStyle/>
          <a:p>
            <a:endParaRPr lang="en-US"/>
          </a:p>
        </p:txBody>
      </p:sp>
      <p:sp>
        <p:nvSpPr>
          <p:cNvPr id="3080" name="Text Box 7"/>
          <p:cNvSpPr txBox="1">
            <a:spLocks noChangeArrowheads="1"/>
          </p:cNvSpPr>
          <p:nvPr/>
        </p:nvSpPr>
        <p:spPr bwMode="auto">
          <a:xfrm>
            <a:off x="3321050" y="3225800"/>
            <a:ext cx="1409700" cy="519113"/>
          </a:xfrm>
          <a:prstGeom prst="rect">
            <a:avLst/>
          </a:prstGeom>
          <a:noFill/>
          <a:ln w="9525">
            <a:noFill/>
            <a:miter lim="800000"/>
            <a:headEnd/>
            <a:tailEnd/>
          </a:ln>
        </p:spPr>
        <p:txBody>
          <a:bodyPr wrap="none">
            <a:spAutoFit/>
          </a:bodyPr>
          <a:lstStyle/>
          <a:p>
            <a:pPr eaLnBrk="1" hangingPunct="1"/>
            <a:r>
              <a:rPr lang="en-US" sz="2800">
                <a:latin typeface="Times New Roman" charset="0"/>
              </a:rPr>
              <a:t>* </a:t>
            </a:r>
            <a:r>
              <a:rPr lang="en-US" i="1"/>
              <a:t>p&lt;0.0001</a:t>
            </a:r>
          </a:p>
        </p:txBody>
      </p:sp>
      <p:sp>
        <p:nvSpPr>
          <p:cNvPr id="3081" name="Text Box 8"/>
          <p:cNvSpPr txBox="1">
            <a:spLocks noChangeArrowheads="1"/>
          </p:cNvSpPr>
          <p:nvPr/>
        </p:nvSpPr>
        <p:spPr bwMode="auto">
          <a:xfrm>
            <a:off x="2209800" y="4419600"/>
            <a:ext cx="336550" cy="457200"/>
          </a:xfrm>
          <a:prstGeom prst="rect">
            <a:avLst/>
          </a:prstGeom>
          <a:noFill/>
          <a:ln w="9525">
            <a:noFill/>
            <a:miter lim="800000"/>
            <a:headEnd/>
            <a:tailEnd/>
          </a:ln>
        </p:spPr>
        <p:txBody>
          <a:bodyPr wrap="none">
            <a:spAutoFit/>
          </a:bodyPr>
          <a:lstStyle/>
          <a:p>
            <a:pPr eaLnBrk="1" hangingPunct="1"/>
            <a:r>
              <a:rPr lang="en-US" sz="2400">
                <a:latin typeface="Times New Roman" charset="0"/>
              </a:rPr>
              <a:t>*</a:t>
            </a:r>
          </a:p>
        </p:txBody>
      </p:sp>
      <p:sp>
        <p:nvSpPr>
          <p:cNvPr id="3082" name="Text Box 9"/>
          <p:cNvSpPr txBox="1">
            <a:spLocks noChangeArrowheads="1"/>
          </p:cNvSpPr>
          <p:nvPr/>
        </p:nvSpPr>
        <p:spPr bwMode="auto">
          <a:xfrm>
            <a:off x="3016250" y="4572000"/>
            <a:ext cx="336550" cy="457200"/>
          </a:xfrm>
          <a:prstGeom prst="rect">
            <a:avLst/>
          </a:prstGeom>
          <a:noFill/>
          <a:ln w="9525">
            <a:noFill/>
            <a:miter lim="800000"/>
            <a:headEnd/>
            <a:tailEnd/>
          </a:ln>
        </p:spPr>
        <p:txBody>
          <a:bodyPr wrap="none">
            <a:spAutoFit/>
          </a:bodyPr>
          <a:lstStyle/>
          <a:p>
            <a:pPr eaLnBrk="1" hangingPunct="1"/>
            <a:r>
              <a:rPr lang="en-US" sz="2400">
                <a:latin typeface="Times New Roman" charset="0"/>
              </a:rPr>
              <a:t>*</a:t>
            </a:r>
          </a:p>
        </p:txBody>
      </p:sp>
      <p:sp>
        <p:nvSpPr>
          <p:cNvPr id="3083" name="Text Box 10"/>
          <p:cNvSpPr txBox="1">
            <a:spLocks noChangeArrowheads="1"/>
          </p:cNvSpPr>
          <p:nvPr/>
        </p:nvSpPr>
        <p:spPr bwMode="auto">
          <a:xfrm>
            <a:off x="3797300" y="4667250"/>
            <a:ext cx="336550" cy="457200"/>
          </a:xfrm>
          <a:prstGeom prst="rect">
            <a:avLst/>
          </a:prstGeom>
          <a:noFill/>
          <a:ln w="9525">
            <a:noFill/>
            <a:miter lim="800000"/>
            <a:headEnd/>
            <a:tailEnd/>
          </a:ln>
        </p:spPr>
        <p:txBody>
          <a:bodyPr wrap="none">
            <a:spAutoFit/>
          </a:bodyPr>
          <a:lstStyle/>
          <a:p>
            <a:pPr eaLnBrk="1" hangingPunct="1"/>
            <a:r>
              <a:rPr lang="en-US" sz="2400">
                <a:latin typeface="Times New Roman" charset="0"/>
              </a:rPr>
              <a:t>*</a:t>
            </a:r>
          </a:p>
        </p:txBody>
      </p:sp>
      <p:sp>
        <p:nvSpPr>
          <p:cNvPr id="3084" name="Text Box 11"/>
          <p:cNvSpPr txBox="1">
            <a:spLocks noChangeArrowheads="1"/>
          </p:cNvSpPr>
          <p:nvPr/>
        </p:nvSpPr>
        <p:spPr bwMode="auto">
          <a:xfrm>
            <a:off x="4572000" y="4495800"/>
            <a:ext cx="336550" cy="457200"/>
          </a:xfrm>
          <a:prstGeom prst="rect">
            <a:avLst/>
          </a:prstGeom>
          <a:noFill/>
          <a:ln w="9525">
            <a:noFill/>
            <a:miter lim="800000"/>
            <a:headEnd/>
            <a:tailEnd/>
          </a:ln>
        </p:spPr>
        <p:txBody>
          <a:bodyPr wrap="none">
            <a:spAutoFit/>
          </a:bodyPr>
          <a:lstStyle/>
          <a:p>
            <a:pPr eaLnBrk="1" hangingPunct="1"/>
            <a:r>
              <a:rPr lang="en-US" sz="2400">
                <a:latin typeface="Times New Roman" charset="0"/>
              </a:rPr>
              <a:t>*</a:t>
            </a:r>
          </a:p>
        </p:txBody>
      </p:sp>
      <p:sp>
        <p:nvSpPr>
          <p:cNvPr id="3085" name="Text Box 12"/>
          <p:cNvSpPr txBox="1">
            <a:spLocks noChangeArrowheads="1"/>
          </p:cNvSpPr>
          <p:nvPr/>
        </p:nvSpPr>
        <p:spPr bwMode="auto">
          <a:xfrm>
            <a:off x="5378450" y="4495800"/>
            <a:ext cx="336550" cy="457200"/>
          </a:xfrm>
          <a:prstGeom prst="rect">
            <a:avLst/>
          </a:prstGeom>
          <a:noFill/>
          <a:ln w="9525">
            <a:noFill/>
            <a:miter lim="800000"/>
            <a:headEnd/>
            <a:tailEnd/>
          </a:ln>
        </p:spPr>
        <p:txBody>
          <a:bodyPr wrap="none">
            <a:spAutoFit/>
          </a:bodyPr>
          <a:lstStyle/>
          <a:p>
            <a:pPr eaLnBrk="1" hangingPunct="1"/>
            <a:r>
              <a:rPr lang="en-US" sz="2400">
                <a:latin typeface="Times New Roman" charset="0"/>
              </a:rPr>
              <a:t>*</a:t>
            </a:r>
          </a:p>
        </p:txBody>
      </p:sp>
      <p:sp>
        <p:nvSpPr>
          <p:cNvPr id="3086" name="Text Box 13"/>
          <p:cNvSpPr txBox="1">
            <a:spLocks noChangeArrowheads="1"/>
          </p:cNvSpPr>
          <p:nvPr/>
        </p:nvSpPr>
        <p:spPr bwMode="auto">
          <a:xfrm>
            <a:off x="6140450" y="4648200"/>
            <a:ext cx="336550" cy="457200"/>
          </a:xfrm>
          <a:prstGeom prst="rect">
            <a:avLst/>
          </a:prstGeom>
          <a:noFill/>
          <a:ln w="9525">
            <a:noFill/>
            <a:miter lim="800000"/>
            <a:headEnd/>
            <a:tailEnd/>
          </a:ln>
        </p:spPr>
        <p:txBody>
          <a:bodyPr wrap="none">
            <a:spAutoFit/>
          </a:bodyPr>
          <a:lstStyle/>
          <a:p>
            <a:pPr eaLnBrk="1" hangingPunct="1"/>
            <a:r>
              <a:rPr lang="en-US" sz="2400">
                <a:latin typeface="Times New Roman" charset="0"/>
              </a:rPr>
              <a:t>*</a:t>
            </a:r>
          </a:p>
        </p:txBody>
      </p:sp>
      <p:sp>
        <p:nvSpPr>
          <p:cNvPr id="3087" name="Text Box 14"/>
          <p:cNvSpPr txBox="1">
            <a:spLocks noChangeArrowheads="1"/>
          </p:cNvSpPr>
          <p:nvPr/>
        </p:nvSpPr>
        <p:spPr bwMode="auto">
          <a:xfrm>
            <a:off x="6978650" y="4343400"/>
            <a:ext cx="336550" cy="457200"/>
          </a:xfrm>
          <a:prstGeom prst="rect">
            <a:avLst/>
          </a:prstGeom>
          <a:noFill/>
          <a:ln w="9525">
            <a:noFill/>
            <a:miter lim="800000"/>
            <a:headEnd/>
            <a:tailEnd/>
          </a:ln>
        </p:spPr>
        <p:txBody>
          <a:bodyPr wrap="none">
            <a:spAutoFit/>
          </a:bodyPr>
          <a:lstStyle/>
          <a:p>
            <a:pPr eaLnBrk="1" hangingPunct="1"/>
            <a:r>
              <a:rPr lang="en-US" sz="2400">
                <a:latin typeface="Times New Roman" charset="0"/>
              </a:rPr>
              <a:t>*</a:t>
            </a:r>
          </a:p>
        </p:txBody>
      </p:sp>
      <p:sp>
        <p:nvSpPr>
          <p:cNvPr id="3088" name="Text Box 15"/>
          <p:cNvSpPr txBox="1">
            <a:spLocks noChangeArrowheads="1"/>
          </p:cNvSpPr>
          <p:nvPr/>
        </p:nvSpPr>
        <p:spPr bwMode="auto">
          <a:xfrm>
            <a:off x="5976938" y="6553200"/>
            <a:ext cx="2287614" cy="307777"/>
          </a:xfrm>
          <a:prstGeom prst="rect">
            <a:avLst/>
          </a:prstGeom>
          <a:noFill/>
          <a:ln w="9525">
            <a:noFill/>
            <a:miter lim="800000"/>
            <a:headEnd/>
            <a:tailEnd/>
          </a:ln>
        </p:spPr>
        <p:txBody>
          <a:bodyPr wrap="none">
            <a:spAutoFit/>
          </a:bodyPr>
          <a:lstStyle/>
          <a:p>
            <a:pPr eaLnBrk="1" hangingPunct="1"/>
            <a:r>
              <a:rPr lang="en-US" sz="1400" dirty="0">
                <a:solidFill>
                  <a:schemeClr val="hlink"/>
                </a:solidFill>
              </a:rPr>
              <a:t>(</a:t>
            </a:r>
            <a:r>
              <a:rPr lang="en-US" sz="1400" dirty="0" err="1"/>
              <a:t>DiPede</a:t>
            </a:r>
            <a:r>
              <a:rPr lang="en-US" sz="1400" dirty="0"/>
              <a:t>, et </a:t>
            </a:r>
            <a:r>
              <a:rPr lang="en-US" sz="1400" dirty="0" smtClean="0"/>
              <a:t>l</a:t>
            </a:r>
            <a:r>
              <a:rPr lang="en-US" sz="1400" dirty="0"/>
              <a:t>. AJC 2003;91:951</a:t>
            </a:r>
            <a:r>
              <a:rPr lang="en-US" sz="1400" dirty="0">
                <a:solidFill>
                  <a:schemeClr val="hlink"/>
                </a:solidFill>
              </a:rPr>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Rot="1" noChangeArrowheads="1"/>
          </p:cNvSpPr>
          <p:nvPr>
            <p:ph type="title"/>
          </p:nvPr>
        </p:nvSpPr>
        <p:spPr/>
        <p:txBody>
          <a:bodyPr/>
          <a:lstStyle/>
          <a:p>
            <a:pPr eaLnBrk="1" hangingPunct="1">
              <a:defRPr/>
            </a:pPr>
            <a:endParaRPr lang="en-US" dirty="0" smtClean="0"/>
          </a:p>
        </p:txBody>
      </p:sp>
      <p:sp>
        <p:nvSpPr>
          <p:cNvPr id="266253" name="Rectangle 13"/>
          <p:cNvSpPr>
            <a:spLocks noChangeArrowheads="1"/>
          </p:cNvSpPr>
          <p:nvPr/>
        </p:nvSpPr>
        <p:spPr bwMode="auto">
          <a:xfrm>
            <a:off x="457200" y="3733800"/>
            <a:ext cx="8305800" cy="762000"/>
          </a:xfrm>
          <a:prstGeom prst="rect">
            <a:avLst/>
          </a:prstGeom>
          <a:gradFill rotWithShape="1">
            <a:gsLst>
              <a:gs pos="0">
                <a:schemeClr val="bg1"/>
              </a:gs>
              <a:gs pos="50000">
                <a:schemeClr val="accent1"/>
              </a:gs>
              <a:gs pos="100000">
                <a:schemeClr val="bg1"/>
              </a:gs>
            </a:gsLst>
            <a:lin ang="5400000" scaled="1"/>
          </a:gradFill>
          <a:ln w="9525">
            <a:noFill/>
            <a:miter lim="800000"/>
            <a:headEnd/>
            <a:tailEnd/>
          </a:ln>
          <a:effectLst/>
        </p:spPr>
        <p:txBody>
          <a:bodyPr wrap="none" anchor="ctr"/>
          <a:lstStyle/>
          <a:p>
            <a:pPr algn="ctr">
              <a:defRPr/>
            </a:pPr>
            <a:r>
              <a:rPr lang="en-US" sz="4800" dirty="0" smtClean="0">
                <a:effectLst>
                  <a:outerShdw blurRad="38100" dist="38100" dir="2700000" algn="tl">
                    <a:srgbClr val="000000"/>
                  </a:outerShdw>
                </a:effectLst>
              </a:rPr>
              <a:t>Newer </a:t>
            </a:r>
            <a:r>
              <a:rPr lang="en-US" sz="4800" dirty="0">
                <a:effectLst>
                  <a:outerShdw blurRad="38100" dist="38100" dir="2700000" algn="tl">
                    <a:srgbClr val="000000"/>
                  </a:outerShdw>
                </a:effectLst>
              </a:rPr>
              <a:t>anti-</a:t>
            </a:r>
            <a:r>
              <a:rPr lang="en-US" sz="4800" dirty="0" err="1">
                <a:effectLst>
                  <a:outerShdw blurRad="38100" dist="38100" dir="2700000" algn="tl">
                    <a:srgbClr val="000000"/>
                  </a:outerShdw>
                </a:effectLst>
              </a:rPr>
              <a:t>anginal</a:t>
            </a:r>
            <a:r>
              <a:rPr lang="en-US" sz="4800" dirty="0">
                <a:effectLst>
                  <a:outerShdw blurRad="38100" dist="38100" dir="2700000" algn="tl">
                    <a:srgbClr val="000000"/>
                  </a:outerShdw>
                </a:effectLst>
              </a:rPr>
              <a:t> strategies</a:t>
            </a:r>
          </a:p>
        </p:txBody>
      </p:sp>
      <p:sp>
        <p:nvSpPr>
          <p:cNvPr id="266254" name="Text Box 14"/>
          <p:cNvSpPr txBox="1">
            <a:spLocks noChangeArrowheads="1"/>
          </p:cNvSpPr>
          <p:nvPr/>
        </p:nvSpPr>
        <p:spPr bwMode="auto">
          <a:xfrm>
            <a:off x="3505200" y="3124200"/>
            <a:ext cx="2057400" cy="707886"/>
          </a:xfrm>
          <a:prstGeom prst="rect">
            <a:avLst/>
          </a:prstGeom>
          <a:noFill/>
          <a:ln w="9525">
            <a:noFill/>
            <a:miter lim="800000"/>
            <a:headEnd/>
            <a:tailEnd/>
          </a:ln>
        </p:spPr>
        <p:txBody>
          <a:bodyPr wrap="square">
            <a:spAutoFit/>
          </a:bodyPr>
          <a:lstStyle/>
          <a:p>
            <a:pPr algn="ctr">
              <a:spcBef>
                <a:spcPct val="50000"/>
              </a:spcBef>
            </a:pPr>
            <a:r>
              <a:rPr lang="en-US" sz="2000" b="1" dirty="0">
                <a:latin typeface="Arial Narrow" pitchFamily="34" charset="0"/>
              </a:rPr>
              <a:t>Non pharmacologic</a:t>
            </a:r>
          </a:p>
        </p:txBody>
      </p:sp>
      <p:sp>
        <p:nvSpPr>
          <p:cNvPr id="266255" name="Text Box 15"/>
          <p:cNvSpPr txBox="1">
            <a:spLocks noChangeArrowheads="1"/>
          </p:cNvSpPr>
          <p:nvPr/>
        </p:nvSpPr>
        <p:spPr bwMode="auto">
          <a:xfrm>
            <a:off x="3314700" y="4876800"/>
            <a:ext cx="2514600" cy="396875"/>
          </a:xfrm>
          <a:prstGeom prst="rect">
            <a:avLst/>
          </a:prstGeom>
          <a:noFill/>
          <a:ln w="9525">
            <a:noFill/>
            <a:miter lim="800000"/>
            <a:headEnd/>
            <a:tailEnd/>
          </a:ln>
        </p:spPr>
        <p:txBody>
          <a:bodyPr>
            <a:spAutoFit/>
          </a:bodyPr>
          <a:lstStyle/>
          <a:p>
            <a:pPr algn="ctr">
              <a:spcBef>
                <a:spcPct val="50000"/>
              </a:spcBef>
            </a:pPr>
            <a:r>
              <a:rPr lang="en-US" sz="2000" b="1">
                <a:latin typeface="Arial Narrow" pitchFamily="34" charset="0"/>
              </a:rPr>
              <a:t>Pharmacologic</a:t>
            </a:r>
          </a:p>
        </p:txBody>
      </p:sp>
      <p:grpSp>
        <p:nvGrpSpPr>
          <p:cNvPr id="2" name="Group 26"/>
          <p:cNvGrpSpPr>
            <a:grpSpLocks/>
          </p:cNvGrpSpPr>
          <p:nvPr/>
        </p:nvGrpSpPr>
        <p:grpSpPr bwMode="auto">
          <a:xfrm>
            <a:off x="2171700" y="2209800"/>
            <a:ext cx="4800600" cy="4495800"/>
            <a:chOff x="1368" y="1392"/>
            <a:chExt cx="3024" cy="2832"/>
          </a:xfrm>
        </p:grpSpPr>
        <p:sp>
          <p:nvSpPr>
            <p:cNvPr id="26638" name="AutoShape 12"/>
            <p:cNvSpPr>
              <a:spLocks noChangeArrowheads="1"/>
            </p:cNvSpPr>
            <p:nvPr/>
          </p:nvSpPr>
          <p:spPr bwMode="auto">
            <a:xfrm flipV="1">
              <a:off x="1368" y="1392"/>
              <a:ext cx="3024" cy="2832"/>
            </a:xfrm>
            <a:custGeom>
              <a:avLst/>
              <a:gdLst>
                <a:gd name="T0" fmla="*/ 1512 w 21600"/>
                <a:gd name="T1" fmla="*/ 0 h 21600"/>
                <a:gd name="T2" fmla="*/ 378 w 21600"/>
                <a:gd name="T3" fmla="*/ 1416 h 21600"/>
                <a:gd name="T4" fmla="*/ 1512 w 21600"/>
                <a:gd name="T5" fmla="*/ 708 h 21600"/>
                <a:gd name="T6" fmla="*/ 2646 w 21600"/>
                <a:gd name="T7" fmla="*/ 1416 h 21600"/>
                <a:gd name="T8" fmla="*/ 0 60000 65536"/>
                <a:gd name="T9" fmla="*/ 0 60000 65536"/>
                <a:gd name="T10" fmla="*/ 0 60000 65536"/>
                <a:gd name="T11" fmla="*/ 0 60000 65536"/>
                <a:gd name="T12" fmla="*/ 0 w 21600"/>
                <a:gd name="T13" fmla="*/ 0 h 21600"/>
                <a:gd name="T14" fmla="*/ 21600 w 21600"/>
                <a:gd name="T15" fmla="*/ 77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accent1"/>
                </a:gs>
                <a:gs pos="100000">
                  <a:schemeClr val="bg1"/>
                </a:gs>
              </a:gsLst>
              <a:path path="rect">
                <a:fillToRect l="50000" t="50000" r="50000" b="50000"/>
              </a:path>
            </a:gradFill>
            <a:ln w="9525">
              <a:noFill/>
              <a:miter lim="800000"/>
              <a:headEnd/>
              <a:tailEnd/>
            </a:ln>
          </p:spPr>
          <p:txBody>
            <a:bodyPr wrap="none" anchor="ctr"/>
            <a:lstStyle/>
            <a:p>
              <a:endParaRPr lang="en-US"/>
            </a:p>
          </p:txBody>
        </p:sp>
        <p:sp>
          <p:nvSpPr>
            <p:cNvPr id="266260" name="Text Box 20"/>
            <p:cNvSpPr txBox="1">
              <a:spLocks noChangeArrowheads="1"/>
            </p:cNvSpPr>
            <p:nvPr/>
          </p:nvSpPr>
          <p:spPr bwMode="auto">
            <a:xfrm>
              <a:off x="1776" y="3552"/>
              <a:ext cx="110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Trimetazidine</a:t>
              </a:r>
            </a:p>
          </p:txBody>
        </p:sp>
        <p:sp>
          <p:nvSpPr>
            <p:cNvPr id="266261" name="Text Box 21"/>
            <p:cNvSpPr txBox="1">
              <a:spLocks noChangeArrowheads="1"/>
            </p:cNvSpPr>
            <p:nvPr/>
          </p:nvSpPr>
          <p:spPr bwMode="auto">
            <a:xfrm>
              <a:off x="1440" y="3110"/>
              <a:ext cx="86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Fasudil</a:t>
              </a:r>
            </a:p>
          </p:txBody>
        </p:sp>
        <p:sp>
          <p:nvSpPr>
            <p:cNvPr id="266262" name="Text Box 22"/>
            <p:cNvSpPr txBox="1">
              <a:spLocks noChangeArrowheads="1"/>
            </p:cNvSpPr>
            <p:nvPr/>
          </p:nvSpPr>
          <p:spPr bwMode="auto">
            <a:xfrm>
              <a:off x="3456" y="3120"/>
              <a:ext cx="864" cy="250"/>
            </a:xfrm>
            <a:prstGeom prst="rect">
              <a:avLst/>
            </a:prstGeom>
            <a:noFill/>
            <a:ln w="9525">
              <a:noFill/>
              <a:miter lim="800000"/>
              <a:headEnd/>
              <a:tailEnd/>
            </a:ln>
            <a:effectLst/>
          </p:spPr>
          <p:txBody>
            <a:bodyPr>
              <a:spAutoFit/>
            </a:bodyPr>
            <a:lstStyle/>
            <a:p>
              <a:pPr algn="ctr">
                <a:spcBef>
                  <a:spcPct val="50000"/>
                </a:spcBef>
                <a:defRPr/>
              </a:pPr>
              <a:r>
                <a:rPr lang="en-US" sz="2000" b="1" dirty="0" err="1">
                  <a:effectLst>
                    <a:outerShdw blurRad="38100" dist="38100" dir="2700000" algn="tl">
                      <a:srgbClr val="000000"/>
                    </a:outerShdw>
                  </a:effectLst>
                  <a:latin typeface="Arial Narrow" pitchFamily="34" charset="0"/>
                </a:rPr>
                <a:t>Nicorandil</a:t>
              </a:r>
              <a:endParaRPr lang="en-US" sz="2000" b="1" dirty="0">
                <a:effectLst>
                  <a:outerShdw blurRad="38100" dist="38100" dir="2700000" algn="tl">
                    <a:srgbClr val="000000"/>
                  </a:outerShdw>
                </a:effectLst>
                <a:latin typeface="Arial Narrow" pitchFamily="34" charset="0"/>
              </a:endParaRPr>
            </a:p>
          </p:txBody>
        </p:sp>
        <p:sp>
          <p:nvSpPr>
            <p:cNvPr id="266263" name="Text Box 23"/>
            <p:cNvSpPr txBox="1">
              <a:spLocks noChangeArrowheads="1"/>
            </p:cNvSpPr>
            <p:nvPr/>
          </p:nvSpPr>
          <p:spPr bwMode="auto">
            <a:xfrm>
              <a:off x="3120" y="3590"/>
              <a:ext cx="86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Ivabradine</a:t>
              </a:r>
            </a:p>
          </p:txBody>
        </p:sp>
        <p:sp>
          <p:nvSpPr>
            <p:cNvPr id="266264" name="Text Box 24"/>
            <p:cNvSpPr txBox="1">
              <a:spLocks noChangeArrowheads="1"/>
            </p:cNvSpPr>
            <p:nvPr/>
          </p:nvSpPr>
          <p:spPr bwMode="auto">
            <a:xfrm>
              <a:off x="2448" y="3936"/>
              <a:ext cx="86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Ranolazine</a:t>
              </a:r>
            </a:p>
          </p:txBody>
        </p:sp>
      </p:grpSp>
      <p:grpSp>
        <p:nvGrpSpPr>
          <p:cNvPr id="3" name="Group 29"/>
          <p:cNvGrpSpPr>
            <a:grpSpLocks/>
          </p:cNvGrpSpPr>
          <p:nvPr/>
        </p:nvGrpSpPr>
        <p:grpSpPr bwMode="auto">
          <a:xfrm>
            <a:off x="2133600" y="1676400"/>
            <a:ext cx="4876800" cy="4114800"/>
            <a:chOff x="1344" y="960"/>
            <a:chExt cx="3072" cy="2832"/>
          </a:xfrm>
        </p:grpSpPr>
        <p:sp>
          <p:nvSpPr>
            <p:cNvPr id="26632" name="AutoShape 11"/>
            <p:cNvSpPr>
              <a:spLocks noChangeArrowheads="1"/>
            </p:cNvSpPr>
            <p:nvPr/>
          </p:nvSpPr>
          <p:spPr bwMode="auto">
            <a:xfrm>
              <a:off x="1368" y="960"/>
              <a:ext cx="3024" cy="2832"/>
            </a:xfrm>
            <a:custGeom>
              <a:avLst/>
              <a:gdLst>
                <a:gd name="T0" fmla="*/ 1512 w 21600"/>
                <a:gd name="T1" fmla="*/ 0 h 21600"/>
                <a:gd name="T2" fmla="*/ 378 w 21600"/>
                <a:gd name="T3" fmla="*/ 1416 h 21600"/>
                <a:gd name="T4" fmla="*/ 1512 w 21600"/>
                <a:gd name="T5" fmla="*/ 708 h 21600"/>
                <a:gd name="T6" fmla="*/ 2646 w 21600"/>
                <a:gd name="T7" fmla="*/ 1416 h 21600"/>
                <a:gd name="T8" fmla="*/ 0 60000 65536"/>
                <a:gd name="T9" fmla="*/ 0 60000 65536"/>
                <a:gd name="T10" fmla="*/ 0 60000 65536"/>
                <a:gd name="T11" fmla="*/ 0 60000 65536"/>
                <a:gd name="T12" fmla="*/ 0 w 21600"/>
                <a:gd name="T13" fmla="*/ 0 h 21600"/>
                <a:gd name="T14" fmla="*/ 21600 w 21600"/>
                <a:gd name="T15" fmla="*/ 771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accent1"/>
                </a:gs>
                <a:gs pos="100000">
                  <a:schemeClr val="bg1"/>
                </a:gs>
              </a:gsLst>
              <a:path path="rect">
                <a:fillToRect l="50000" t="50000" r="50000" b="50000"/>
              </a:path>
            </a:gradFill>
            <a:ln w="9525">
              <a:noFill/>
              <a:miter lim="800000"/>
              <a:headEnd/>
              <a:tailEnd/>
            </a:ln>
          </p:spPr>
          <p:txBody>
            <a:bodyPr wrap="none" anchor="ctr"/>
            <a:lstStyle/>
            <a:p>
              <a:endParaRPr lang="en-US"/>
            </a:p>
          </p:txBody>
        </p:sp>
        <p:sp>
          <p:nvSpPr>
            <p:cNvPr id="266256" name="Text Box 16"/>
            <p:cNvSpPr txBox="1">
              <a:spLocks noChangeArrowheads="1"/>
            </p:cNvSpPr>
            <p:nvPr/>
          </p:nvSpPr>
          <p:spPr bwMode="auto">
            <a:xfrm>
              <a:off x="1344" y="1776"/>
              <a:ext cx="864" cy="442"/>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Exercise training</a:t>
              </a:r>
            </a:p>
          </p:txBody>
        </p:sp>
        <p:sp>
          <p:nvSpPr>
            <p:cNvPr id="266257" name="Text Box 17"/>
            <p:cNvSpPr txBox="1">
              <a:spLocks noChangeArrowheads="1"/>
            </p:cNvSpPr>
            <p:nvPr/>
          </p:nvSpPr>
          <p:spPr bwMode="auto">
            <a:xfrm>
              <a:off x="1745" y="1392"/>
              <a:ext cx="86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EECP</a:t>
              </a:r>
            </a:p>
          </p:txBody>
        </p:sp>
        <p:sp>
          <p:nvSpPr>
            <p:cNvPr id="266258" name="Text Box 18"/>
            <p:cNvSpPr txBox="1">
              <a:spLocks noChangeArrowheads="1"/>
            </p:cNvSpPr>
            <p:nvPr/>
          </p:nvSpPr>
          <p:spPr bwMode="auto">
            <a:xfrm>
              <a:off x="3228" y="1392"/>
              <a:ext cx="864" cy="442"/>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Chelation</a:t>
              </a:r>
            </a:p>
            <a:p>
              <a:pPr algn="ctr">
                <a:defRPr/>
              </a:pPr>
              <a:r>
                <a:rPr lang="en-US" sz="2000" b="1">
                  <a:effectLst>
                    <a:outerShdw blurRad="38100" dist="38100" dir="2700000" algn="tl">
                      <a:srgbClr val="000000"/>
                    </a:outerShdw>
                  </a:effectLst>
                  <a:latin typeface="Arial Narrow" pitchFamily="34" charset="0"/>
                </a:rPr>
                <a:t>therapy</a:t>
              </a:r>
            </a:p>
          </p:txBody>
        </p:sp>
        <p:sp>
          <p:nvSpPr>
            <p:cNvPr id="266259" name="Text Box 19"/>
            <p:cNvSpPr txBox="1">
              <a:spLocks noChangeArrowheads="1"/>
            </p:cNvSpPr>
            <p:nvPr/>
          </p:nvSpPr>
          <p:spPr bwMode="auto">
            <a:xfrm>
              <a:off x="3552" y="1980"/>
              <a:ext cx="864" cy="250"/>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Narrow" pitchFamily="34" charset="0"/>
                </a:rPr>
                <a:t>SCS</a:t>
              </a:r>
            </a:p>
          </p:txBody>
        </p:sp>
        <p:sp>
          <p:nvSpPr>
            <p:cNvPr id="266267" name="Text Box 27"/>
            <p:cNvSpPr txBox="1">
              <a:spLocks noChangeArrowheads="1"/>
            </p:cNvSpPr>
            <p:nvPr/>
          </p:nvSpPr>
          <p:spPr bwMode="auto">
            <a:xfrm>
              <a:off x="2448" y="978"/>
              <a:ext cx="864" cy="250"/>
            </a:xfrm>
            <a:prstGeom prst="rect">
              <a:avLst/>
            </a:prstGeom>
            <a:noFill/>
            <a:ln w="9525">
              <a:noFill/>
              <a:miter lim="800000"/>
              <a:headEnd/>
              <a:tailEnd/>
            </a:ln>
            <a:effectLst/>
          </p:spPr>
          <p:txBody>
            <a:bodyPr>
              <a:spAutoFit/>
            </a:bodyPr>
            <a:lstStyle/>
            <a:p>
              <a:pPr algn="ctr">
                <a:spcBef>
                  <a:spcPct val="50000"/>
                </a:spcBef>
                <a:defRPr/>
              </a:pPr>
              <a:r>
                <a:rPr lang="en-US" sz="2000" b="1" dirty="0">
                  <a:effectLst>
                    <a:outerShdw blurRad="38100" dist="38100" dir="2700000" algn="tl">
                      <a:srgbClr val="000000"/>
                    </a:outerShdw>
                  </a:effectLst>
                  <a:latin typeface="Arial Narrow" pitchFamily="34" charset="0"/>
                </a:rPr>
                <a:t>TMR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54"/>
                                        </p:tgtEl>
                                        <p:attrNameLst>
                                          <p:attrName>style.visibility</p:attrName>
                                        </p:attrNameLst>
                                      </p:cBhvr>
                                      <p:to>
                                        <p:strVal val="visible"/>
                                      </p:to>
                                    </p:set>
                                    <p:animEffect transition="in" filter="dissolve">
                                      <p:cBhvr>
                                        <p:cTn id="7" dur="500"/>
                                        <p:tgtEl>
                                          <p:spTgt spid="2662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255"/>
                                        </p:tgtEl>
                                        <p:attrNameLst>
                                          <p:attrName>style.visibility</p:attrName>
                                        </p:attrNameLst>
                                      </p:cBhvr>
                                      <p:to>
                                        <p:strVal val="visible"/>
                                      </p:to>
                                    </p:set>
                                    <p:animEffect transition="in" filter="dissolve">
                                      <p:cBhvr>
                                        <p:cTn id="10" dur="500"/>
                                        <p:tgtEl>
                                          <p:spTgt spid="2662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p:bldP spid="26625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7"/>
          <p:cNvSpPr>
            <a:spLocks noChangeArrowheads="1"/>
          </p:cNvSpPr>
          <p:nvPr/>
        </p:nvSpPr>
        <p:spPr bwMode="auto">
          <a:xfrm>
            <a:off x="457200" y="1954213"/>
            <a:ext cx="8305800" cy="4294187"/>
          </a:xfrm>
          <a:prstGeom prst="rect">
            <a:avLst/>
          </a:prstGeom>
          <a:solidFill>
            <a:schemeClr val="tx1"/>
          </a:solidFill>
          <a:ln w="9525">
            <a:noFill/>
            <a:miter lim="800000"/>
            <a:headEnd/>
            <a:tailEnd/>
          </a:ln>
        </p:spPr>
        <p:txBody>
          <a:bodyPr wrap="none" anchor="ctr"/>
          <a:lstStyle/>
          <a:p>
            <a:endParaRPr lang="en-US"/>
          </a:p>
        </p:txBody>
      </p:sp>
      <p:sp>
        <p:nvSpPr>
          <p:cNvPr id="358416" name="Rectangle 16"/>
          <p:cNvSpPr>
            <a:spLocks noGrp="1" noRot="1" noChangeArrowheads="1"/>
          </p:cNvSpPr>
          <p:nvPr>
            <p:ph type="title"/>
          </p:nvPr>
        </p:nvSpPr>
        <p:spPr>
          <a:xfrm>
            <a:off x="0" y="228600"/>
            <a:ext cx="9144000" cy="1143000"/>
          </a:xfrm>
        </p:spPr>
        <p:txBody>
          <a:bodyPr>
            <a:normAutofit fontScale="90000"/>
          </a:bodyPr>
          <a:lstStyle/>
          <a:p>
            <a:pPr eaLnBrk="1" hangingPunct="1">
              <a:defRPr/>
            </a:pPr>
            <a:r>
              <a:rPr lang="en-US" sz="4000" dirty="0" smtClean="0"/>
              <a:t>Randomized Trial of SCS vs. CABG For Patients with Refractory Angina</a:t>
            </a:r>
          </a:p>
        </p:txBody>
      </p:sp>
      <p:graphicFrame>
        <p:nvGraphicFramePr>
          <p:cNvPr id="4098" name="Object 3"/>
          <p:cNvGraphicFramePr>
            <a:graphicFrameLocks noChangeAspect="1"/>
          </p:cNvGraphicFramePr>
          <p:nvPr>
            <p:ph idx="4294967295"/>
          </p:nvPr>
        </p:nvGraphicFramePr>
        <p:xfrm>
          <a:off x="0" y="1954213"/>
          <a:ext cx="8229600" cy="4040187"/>
        </p:xfrm>
        <a:graphic>
          <a:graphicData uri="http://schemas.openxmlformats.org/presentationml/2006/ole">
            <p:oleObj spid="_x0000_s34818" name="Chart" r:id="rId3" imgW="8381859" imgH="3962528" progId="MSGraph.Chart.8">
              <p:embed followColorScheme="full"/>
            </p:oleObj>
          </a:graphicData>
        </a:graphic>
      </p:graphicFrame>
      <p:sp>
        <p:nvSpPr>
          <p:cNvPr id="4101" name="Rectangle 4"/>
          <p:cNvSpPr>
            <a:spLocks noChangeArrowheads="1"/>
          </p:cNvSpPr>
          <p:nvPr/>
        </p:nvSpPr>
        <p:spPr bwMode="auto">
          <a:xfrm>
            <a:off x="1600200" y="5334000"/>
            <a:ext cx="3505200" cy="396875"/>
          </a:xfrm>
          <a:prstGeom prst="rect">
            <a:avLst/>
          </a:prstGeom>
          <a:noFill/>
          <a:ln w="9525">
            <a:noFill/>
            <a:miter lim="800000"/>
            <a:headEnd/>
            <a:tailEnd/>
          </a:ln>
        </p:spPr>
        <p:txBody>
          <a:bodyPr>
            <a:spAutoFit/>
          </a:bodyPr>
          <a:lstStyle/>
          <a:p>
            <a:pPr algn="r"/>
            <a:r>
              <a:rPr lang="en-US" sz="2000">
                <a:solidFill>
                  <a:schemeClr val="bg2"/>
                </a:solidFill>
                <a:ea typeface="ＭＳ Ｐゴシック" pitchFamily="61" charset="-128"/>
              </a:rPr>
              <a:t>Spinal cord stimulation </a:t>
            </a:r>
            <a:r>
              <a:rPr lang="en-US">
                <a:solidFill>
                  <a:schemeClr val="bg2"/>
                </a:solidFill>
                <a:ea typeface="ＭＳ Ｐゴシック" pitchFamily="61" charset="-128"/>
              </a:rPr>
              <a:t>(n=53)</a:t>
            </a:r>
          </a:p>
        </p:txBody>
      </p:sp>
      <p:sp>
        <p:nvSpPr>
          <p:cNvPr id="4102" name="Rectangle 5"/>
          <p:cNvSpPr>
            <a:spLocks noChangeArrowheads="1"/>
          </p:cNvSpPr>
          <p:nvPr/>
        </p:nvSpPr>
        <p:spPr bwMode="auto">
          <a:xfrm>
            <a:off x="5181600" y="5334000"/>
            <a:ext cx="1752600" cy="396875"/>
          </a:xfrm>
          <a:prstGeom prst="rect">
            <a:avLst/>
          </a:prstGeom>
          <a:noFill/>
          <a:ln w="9525">
            <a:noFill/>
            <a:miter lim="800000"/>
            <a:headEnd/>
            <a:tailEnd/>
          </a:ln>
        </p:spPr>
        <p:txBody>
          <a:bodyPr>
            <a:spAutoFit/>
          </a:bodyPr>
          <a:lstStyle/>
          <a:p>
            <a:pPr algn="r"/>
            <a:r>
              <a:rPr lang="en-US" sz="2000">
                <a:solidFill>
                  <a:schemeClr val="bg2"/>
                </a:solidFill>
                <a:ea typeface="ＭＳ Ｐゴシック" pitchFamily="61" charset="-128"/>
              </a:rPr>
              <a:t>CABG </a:t>
            </a:r>
            <a:r>
              <a:rPr lang="en-US">
                <a:solidFill>
                  <a:schemeClr val="bg2"/>
                </a:solidFill>
                <a:ea typeface="ＭＳ Ｐゴシック" pitchFamily="61" charset="-128"/>
              </a:rPr>
              <a:t>(n=51)</a:t>
            </a:r>
          </a:p>
        </p:txBody>
      </p:sp>
      <p:sp>
        <p:nvSpPr>
          <p:cNvPr id="4103" name="Rectangle 6"/>
          <p:cNvSpPr>
            <a:spLocks noChangeArrowheads="1"/>
          </p:cNvSpPr>
          <p:nvPr/>
        </p:nvSpPr>
        <p:spPr bwMode="auto">
          <a:xfrm>
            <a:off x="7391400" y="4038600"/>
            <a:ext cx="1447800" cy="336550"/>
          </a:xfrm>
          <a:prstGeom prst="rect">
            <a:avLst/>
          </a:prstGeom>
          <a:noFill/>
          <a:ln w="9525">
            <a:noFill/>
            <a:miter lim="800000"/>
            <a:headEnd/>
            <a:tailEnd/>
          </a:ln>
        </p:spPr>
        <p:txBody>
          <a:bodyPr lIns="0" rIns="0" anchor="b">
            <a:spAutoFit/>
          </a:bodyPr>
          <a:lstStyle/>
          <a:p>
            <a:pPr eaLnBrk="1" hangingPunct="1"/>
            <a:r>
              <a:rPr lang="en-US" sz="1600" i="1">
                <a:solidFill>
                  <a:schemeClr val="bg2"/>
                </a:solidFill>
                <a:ea typeface="ＭＳ Ｐゴシック" pitchFamily="61" charset="-128"/>
              </a:rPr>
              <a:t>*P &lt; 0.0001</a:t>
            </a:r>
          </a:p>
        </p:txBody>
      </p:sp>
      <p:sp>
        <p:nvSpPr>
          <p:cNvPr id="4104" name="AutoShape 7"/>
          <p:cNvSpPr>
            <a:spLocks/>
          </p:cNvSpPr>
          <p:nvPr/>
        </p:nvSpPr>
        <p:spPr bwMode="auto">
          <a:xfrm rot="5400000">
            <a:off x="3238500" y="3924300"/>
            <a:ext cx="228600" cy="2590800"/>
          </a:xfrm>
          <a:prstGeom prst="rightBrace">
            <a:avLst>
              <a:gd name="adj1" fmla="val 94444"/>
              <a:gd name="adj2" fmla="val 50000"/>
            </a:avLst>
          </a:prstGeom>
          <a:noFill/>
          <a:ln w="60325">
            <a:solidFill>
              <a:schemeClr val="bg2"/>
            </a:solidFill>
            <a:round/>
            <a:headEnd/>
            <a:tailEnd/>
          </a:ln>
        </p:spPr>
        <p:txBody>
          <a:bodyPr wrap="none" anchor="ctr"/>
          <a:lstStyle/>
          <a:p>
            <a:endParaRPr lang="en-US"/>
          </a:p>
        </p:txBody>
      </p:sp>
      <p:sp>
        <p:nvSpPr>
          <p:cNvPr id="4105" name="Text Box 8"/>
          <p:cNvSpPr txBox="1">
            <a:spLocks noChangeArrowheads="1"/>
          </p:cNvSpPr>
          <p:nvPr/>
        </p:nvSpPr>
        <p:spPr bwMode="auto">
          <a:xfrm>
            <a:off x="6705600" y="3429000"/>
            <a:ext cx="336550" cy="457200"/>
          </a:xfrm>
          <a:prstGeom prst="rect">
            <a:avLst/>
          </a:prstGeom>
          <a:noFill/>
          <a:ln w="9525">
            <a:noFill/>
            <a:miter lim="800000"/>
            <a:headEnd/>
            <a:tailEnd/>
          </a:ln>
        </p:spPr>
        <p:txBody>
          <a:bodyPr wrap="none">
            <a:spAutoFit/>
          </a:bodyPr>
          <a:lstStyle/>
          <a:p>
            <a:pPr eaLnBrk="1" hangingPunct="1"/>
            <a:r>
              <a:rPr lang="en-US" sz="2400">
                <a:solidFill>
                  <a:schemeClr val="bg2"/>
                </a:solidFill>
                <a:latin typeface="Times New Roman" charset="0"/>
              </a:rPr>
              <a:t>*</a:t>
            </a:r>
          </a:p>
        </p:txBody>
      </p:sp>
      <p:sp>
        <p:nvSpPr>
          <p:cNvPr id="4106" name="Text Box 9"/>
          <p:cNvSpPr txBox="1">
            <a:spLocks noChangeArrowheads="1"/>
          </p:cNvSpPr>
          <p:nvPr/>
        </p:nvSpPr>
        <p:spPr bwMode="auto">
          <a:xfrm>
            <a:off x="5410200" y="3429000"/>
            <a:ext cx="336550" cy="457200"/>
          </a:xfrm>
          <a:prstGeom prst="rect">
            <a:avLst/>
          </a:prstGeom>
          <a:noFill/>
          <a:ln w="9525">
            <a:noFill/>
            <a:miter lim="800000"/>
            <a:headEnd/>
            <a:tailEnd/>
          </a:ln>
        </p:spPr>
        <p:txBody>
          <a:bodyPr wrap="none">
            <a:spAutoFit/>
          </a:bodyPr>
          <a:lstStyle/>
          <a:p>
            <a:pPr eaLnBrk="1" hangingPunct="1"/>
            <a:r>
              <a:rPr lang="en-US" sz="2400">
                <a:solidFill>
                  <a:schemeClr val="bg2"/>
                </a:solidFill>
                <a:latin typeface="Times New Roman" charset="0"/>
              </a:rPr>
              <a:t>*</a:t>
            </a:r>
          </a:p>
        </p:txBody>
      </p:sp>
      <p:sp>
        <p:nvSpPr>
          <p:cNvPr id="4107" name="Text Box 10"/>
          <p:cNvSpPr txBox="1">
            <a:spLocks noChangeArrowheads="1"/>
          </p:cNvSpPr>
          <p:nvPr/>
        </p:nvSpPr>
        <p:spPr bwMode="auto">
          <a:xfrm>
            <a:off x="4148138" y="3429000"/>
            <a:ext cx="336550" cy="457200"/>
          </a:xfrm>
          <a:prstGeom prst="rect">
            <a:avLst/>
          </a:prstGeom>
          <a:noFill/>
          <a:ln w="9525">
            <a:noFill/>
            <a:miter lim="800000"/>
            <a:headEnd/>
            <a:tailEnd/>
          </a:ln>
        </p:spPr>
        <p:txBody>
          <a:bodyPr wrap="none">
            <a:spAutoFit/>
          </a:bodyPr>
          <a:lstStyle/>
          <a:p>
            <a:pPr eaLnBrk="1" hangingPunct="1"/>
            <a:r>
              <a:rPr lang="en-US" sz="2400">
                <a:solidFill>
                  <a:schemeClr val="bg2"/>
                </a:solidFill>
                <a:latin typeface="Times New Roman" charset="0"/>
              </a:rPr>
              <a:t>*</a:t>
            </a:r>
          </a:p>
        </p:txBody>
      </p:sp>
      <p:sp>
        <p:nvSpPr>
          <p:cNvPr id="4108" name="Text Box 11"/>
          <p:cNvSpPr txBox="1">
            <a:spLocks noChangeArrowheads="1"/>
          </p:cNvSpPr>
          <p:nvPr/>
        </p:nvSpPr>
        <p:spPr bwMode="auto">
          <a:xfrm>
            <a:off x="2711450" y="3429000"/>
            <a:ext cx="336550" cy="457200"/>
          </a:xfrm>
          <a:prstGeom prst="rect">
            <a:avLst/>
          </a:prstGeom>
          <a:noFill/>
          <a:ln w="9525">
            <a:noFill/>
            <a:miter lim="800000"/>
            <a:headEnd/>
            <a:tailEnd/>
          </a:ln>
        </p:spPr>
        <p:txBody>
          <a:bodyPr wrap="none">
            <a:spAutoFit/>
          </a:bodyPr>
          <a:lstStyle/>
          <a:p>
            <a:pPr eaLnBrk="1" hangingPunct="1"/>
            <a:r>
              <a:rPr lang="en-US" sz="2400">
                <a:solidFill>
                  <a:schemeClr val="bg2"/>
                </a:solidFill>
                <a:latin typeface="Times New Roman" charset="0"/>
              </a:rPr>
              <a:t>*</a:t>
            </a:r>
          </a:p>
        </p:txBody>
      </p:sp>
      <p:sp>
        <p:nvSpPr>
          <p:cNvPr id="4109" name="Text Box 12"/>
          <p:cNvSpPr txBox="1">
            <a:spLocks noChangeArrowheads="1"/>
          </p:cNvSpPr>
          <p:nvPr/>
        </p:nvSpPr>
        <p:spPr bwMode="auto">
          <a:xfrm>
            <a:off x="4975225" y="6553200"/>
            <a:ext cx="3633944" cy="307777"/>
          </a:xfrm>
          <a:prstGeom prst="rect">
            <a:avLst/>
          </a:prstGeom>
          <a:noFill/>
          <a:ln w="9525">
            <a:noFill/>
            <a:miter lim="800000"/>
            <a:headEnd/>
            <a:tailEnd/>
          </a:ln>
        </p:spPr>
        <p:txBody>
          <a:bodyPr wrap="none">
            <a:spAutoFit/>
          </a:bodyPr>
          <a:lstStyle/>
          <a:p>
            <a:pPr eaLnBrk="1" hangingPunct="1"/>
            <a:r>
              <a:rPr lang="en-US" sz="1400" dirty="0"/>
              <a:t>(</a:t>
            </a:r>
            <a:r>
              <a:rPr lang="en-US" sz="1400" dirty="0" err="1"/>
              <a:t>Mannheimer</a:t>
            </a:r>
            <a:r>
              <a:rPr lang="en-US" sz="1400" dirty="0"/>
              <a:t>, et al. Circulation 1998;97:1157</a:t>
            </a:r>
            <a:r>
              <a:rPr lang="en-US" sz="1400" dirty="0">
                <a:solidFill>
                  <a:schemeClr val="hlink"/>
                </a:solidFill>
              </a:rPr>
              <a:t>)</a:t>
            </a:r>
          </a:p>
        </p:txBody>
      </p:sp>
      <p:sp>
        <p:nvSpPr>
          <p:cNvPr id="4110" name="Text Box 13"/>
          <p:cNvSpPr txBox="1">
            <a:spLocks noChangeArrowheads="1"/>
          </p:cNvSpPr>
          <p:nvPr/>
        </p:nvSpPr>
        <p:spPr bwMode="auto">
          <a:xfrm>
            <a:off x="457200" y="1524000"/>
            <a:ext cx="8305800" cy="822325"/>
          </a:xfrm>
          <a:prstGeom prst="rect">
            <a:avLst/>
          </a:prstGeom>
          <a:noFill/>
          <a:ln w="9525">
            <a:noFill/>
            <a:miter lim="800000"/>
            <a:headEnd/>
            <a:tailEnd/>
          </a:ln>
        </p:spPr>
        <p:txBody>
          <a:bodyPr>
            <a:spAutoFit/>
          </a:bodyPr>
          <a:lstStyle/>
          <a:p>
            <a:pPr algn="ctr" eaLnBrk="1" hangingPunct="1"/>
            <a:r>
              <a:rPr lang="en-US" sz="2400" i="1" dirty="0"/>
              <a:t>104 Patients with refractory angina, not suitable for PCI and</a:t>
            </a:r>
            <a:r>
              <a:rPr lang="en-US" sz="2400" i="1" dirty="0">
                <a:solidFill>
                  <a:schemeClr val="bg2"/>
                </a:solidFill>
              </a:rPr>
              <a:t> high risk for re-op </a:t>
            </a:r>
            <a:r>
              <a:rPr lang="en-US" sz="2000" i="1" dirty="0">
                <a:solidFill>
                  <a:schemeClr val="bg2"/>
                </a:solidFill>
              </a:rPr>
              <a:t>(3.2% of patients accepted for CABG)</a:t>
            </a:r>
          </a:p>
        </p:txBody>
      </p:sp>
      <p:sp>
        <p:nvSpPr>
          <p:cNvPr id="4111" name="Text Box 14"/>
          <p:cNvSpPr txBox="1">
            <a:spLocks noChangeArrowheads="1"/>
          </p:cNvSpPr>
          <p:nvPr/>
        </p:nvSpPr>
        <p:spPr bwMode="auto">
          <a:xfrm>
            <a:off x="762000" y="5715000"/>
            <a:ext cx="7878763" cy="457200"/>
          </a:xfrm>
          <a:prstGeom prst="rect">
            <a:avLst/>
          </a:prstGeom>
          <a:noFill/>
          <a:ln w="9525">
            <a:noFill/>
            <a:miter lim="800000"/>
            <a:headEnd/>
            <a:tailEnd/>
          </a:ln>
        </p:spPr>
        <p:txBody>
          <a:bodyPr wrap="none">
            <a:spAutoFit/>
          </a:bodyPr>
          <a:lstStyle/>
          <a:p>
            <a:pPr eaLnBrk="1" hangingPunct="1"/>
            <a:r>
              <a:rPr lang="en-US" sz="2400" i="1">
                <a:solidFill>
                  <a:schemeClr val="bg2"/>
                </a:solidFill>
              </a:rPr>
              <a:t>No difference in symptom relief between SCS and CABG</a:t>
            </a:r>
          </a:p>
        </p:txBody>
      </p:sp>
      <p:sp>
        <p:nvSpPr>
          <p:cNvPr id="4112" name="AutoShape 15"/>
          <p:cNvSpPr>
            <a:spLocks/>
          </p:cNvSpPr>
          <p:nvPr/>
        </p:nvSpPr>
        <p:spPr bwMode="auto">
          <a:xfrm rot="5400000">
            <a:off x="5905500" y="3924300"/>
            <a:ext cx="228600" cy="2590800"/>
          </a:xfrm>
          <a:prstGeom prst="rightBrace">
            <a:avLst>
              <a:gd name="adj1" fmla="val 94444"/>
              <a:gd name="adj2" fmla="val 50000"/>
            </a:avLst>
          </a:prstGeom>
          <a:noFill/>
          <a:ln w="60325">
            <a:solidFill>
              <a:schemeClr val="bg2"/>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normAutofit fontScale="90000"/>
          </a:bodyPr>
          <a:lstStyle/>
          <a:p>
            <a:pPr eaLnBrk="1" hangingPunct="1">
              <a:defRPr/>
            </a:pPr>
            <a:r>
              <a:rPr lang="en-US" smtClean="0"/>
              <a:t>Potential cardioprotective benefits of exercise</a:t>
            </a:r>
          </a:p>
        </p:txBody>
      </p:sp>
      <p:sp>
        <p:nvSpPr>
          <p:cNvPr id="28675" name="Rectangle 3"/>
          <p:cNvSpPr>
            <a:spLocks noChangeArrowheads="1"/>
          </p:cNvSpPr>
          <p:nvPr/>
        </p:nvSpPr>
        <p:spPr bwMode="auto">
          <a:xfrm>
            <a:off x="398463" y="6248400"/>
            <a:ext cx="8345487" cy="517525"/>
          </a:xfrm>
          <a:prstGeom prst="rect">
            <a:avLst/>
          </a:prstGeom>
          <a:noFill/>
          <a:ln w="9525">
            <a:noFill/>
            <a:miter lim="800000"/>
            <a:headEnd/>
            <a:tailEnd/>
          </a:ln>
        </p:spPr>
        <p:txBody>
          <a:bodyPr lIns="0" rIns="0" anchor="b">
            <a:spAutoFit/>
          </a:bodyPr>
          <a:lstStyle/>
          <a:p>
            <a:pPr algn="r" eaLnBrk="1" hangingPunct="1"/>
            <a:r>
              <a:rPr lang="en-US" sz="1400" dirty="0" err="1">
                <a:ea typeface="Arial Unicode MS" pitchFamily="34" charset="-128"/>
                <a:cs typeface="Arial Unicode MS" pitchFamily="34" charset="-128"/>
              </a:rPr>
              <a:t>Domenech</a:t>
            </a:r>
            <a:r>
              <a:rPr lang="en-US" sz="1400" dirty="0">
                <a:ea typeface="Arial Unicode MS" pitchFamily="34" charset="-128"/>
                <a:cs typeface="Arial Unicode MS" pitchFamily="34" charset="-128"/>
              </a:rPr>
              <a:t> R. </a:t>
            </a:r>
            <a:r>
              <a:rPr lang="en-US" sz="1400" i="1" dirty="0">
                <a:ea typeface="Arial Unicode MS" pitchFamily="34" charset="-128"/>
                <a:cs typeface="Arial Unicode MS" pitchFamily="34" charset="-128"/>
              </a:rPr>
              <a:t>Circulation</a:t>
            </a:r>
            <a:r>
              <a:rPr lang="en-US" sz="1400" dirty="0">
                <a:ea typeface="Arial Unicode MS" pitchFamily="34" charset="-128"/>
                <a:cs typeface="Arial Unicode MS" pitchFamily="34" charset="-128"/>
              </a:rPr>
              <a:t>. 2006;113:e1-3. </a:t>
            </a:r>
            <a:br>
              <a:rPr lang="en-US" sz="1400" dirty="0">
                <a:ea typeface="Arial Unicode MS" pitchFamily="34" charset="-128"/>
                <a:cs typeface="Arial Unicode MS" pitchFamily="34" charset="-128"/>
              </a:rPr>
            </a:br>
            <a:r>
              <a:rPr lang="en-US" sz="1400" dirty="0" err="1">
                <a:ea typeface="Arial Unicode MS" pitchFamily="34" charset="-128"/>
                <a:cs typeface="Arial Unicode MS" pitchFamily="34" charset="-128"/>
              </a:rPr>
              <a:t>Kojda</a:t>
            </a:r>
            <a:r>
              <a:rPr lang="en-US" sz="1400" dirty="0">
                <a:ea typeface="Arial Unicode MS" pitchFamily="34" charset="-128"/>
                <a:cs typeface="Arial Unicode MS" pitchFamily="34" charset="-128"/>
              </a:rPr>
              <a:t> G et al. </a:t>
            </a:r>
            <a:r>
              <a:rPr lang="en-US" sz="1400" i="1" dirty="0" err="1">
                <a:ea typeface="Arial Unicode MS" pitchFamily="34" charset="-128"/>
                <a:cs typeface="Arial Unicode MS" pitchFamily="34" charset="-128"/>
              </a:rPr>
              <a:t>Cardiovasc</a:t>
            </a:r>
            <a:r>
              <a:rPr lang="en-US" sz="1400" i="1" dirty="0">
                <a:ea typeface="Arial Unicode MS" pitchFamily="34" charset="-128"/>
                <a:cs typeface="Arial Unicode MS" pitchFamily="34" charset="-128"/>
              </a:rPr>
              <a:t> Res</a:t>
            </a:r>
            <a:r>
              <a:rPr lang="en-US" sz="1400" dirty="0">
                <a:ea typeface="Arial Unicode MS" pitchFamily="34" charset="-128"/>
                <a:cs typeface="Arial Unicode MS" pitchFamily="34" charset="-128"/>
              </a:rPr>
              <a:t>. 2005;67:187-97. </a:t>
            </a:r>
            <a:r>
              <a:rPr lang="en-US" sz="1400" dirty="0" err="1">
                <a:ea typeface="Arial Unicode MS" pitchFamily="34" charset="-128"/>
                <a:cs typeface="Arial Unicode MS" pitchFamily="34" charset="-128"/>
              </a:rPr>
              <a:t>Shephard</a:t>
            </a:r>
            <a:r>
              <a:rPr lang="en-US" sz="1400" dirty="0">
                <a:ea typeface="Arial Unicode MS" pitchFamily="34" charset="-128"/>
                <a:cs typeface="Arial Unicode MS" pitchFamily="34" charset="-128"/>
              </a:rPr>
              <a:t> RJ et al. </a:t>
            </a:r>
            <a:r>
              <a:rPr lang="en-US" sz="1400" i="1" dirty="0">
                <a:ea typeface="Arial Unicode MS" pitchFamily="34" charset="-128"/>
                <a:cs typeface="Arial Unicode MS" pitchFamily="34" charset="-128"/>
              </a:rPr>
              <a:t>Circulation.</a:t>
            </a:r>
            <a:r>
              <a:rPr lang="en-US" sz="1400" dirty="0">
                <a:ea typeface="Arial Unicode MS" pitchFamily="34" charset="-128"/>
                <a:cs typeface="Arial Unicode MS" pitchFamily="34" charset="-128"/>
              </a:rPr>
              <a:t> 1999;99:963-72.</a:t>
            </a:r>
          </a:p>
        </p:txBody>
      </p:sp>
      <p:sp>
        <p:nvSpPr>
          <p:cNvPr id="268292" name="Rectangle 4"/>
          <p:cNvSpPr>
            <a:spLocks noChangeArrowheads="1"/>
          </p:cNvSpPr>
          <p:nvPr/>
        </p:nvSpPr>
        <p:spPr bwMode="auto">
          <a:xfrm>
            <a:off x="527050" y="2019300"/>
            <a:ext cx="1692275" cy="1143000"/>
          </a:xfrm>
          <a:prstGeom prst="rect">
            <a:avLst/>
          </a:prstGeom>
          <a:gradFill rotWithShape="1">
            <a:gsLst>
              <a:gs pos="0">
                <a:schemeClr val="accent1"/>
              </a:gs>
              <a:gs pos="100000">
                <a:schemeClr val="bg1"/>
              </a:gs>
            </a:gsLst>
            <a:path path="shape">
              <a:fillToRect l="50000" t="50000" r="50000" b="50000"/>
            </a:path>
          </a:gradFill>
          <a:ln w="9525" algn="ctr">
            <a:noFill/>
            <a:miter lim="800000"/>
            <a:headEnd/>
            <a:tailEnd/>
          </a:ln>
          <a:effectLst/>
        </p:spPr>
        <p:txBody>
          <a:bodyPr anchor="ctr"/>
          <a:lstStyle/>
          <a:p>
            <a:pPr algn="ctr">
              <a:defRPr/>
            </a:pPr>
            <a:r>
              <a:rPr lang="en-US" sz="2400" b="1">
                <a:effectLst>
                  <a:outerShdw blurRad="38100" dist="38100" dir="2700000" algn="tl">
                    <a:srgbClr val="000000"/>
                  </a:outerShdw>
                </a:effectLst>
                <a:latin typeface="Arial Narrow" pitchFamily="34" charset="0"/>
                <a:ea typeface="Arial Unicode MS" pitchFamily="34" charset="-128"/>
                <a:cs typeface="Arial Unicode MS" pitchFamily="34" charset="-128"/>
              </a:rPr>
              <a:t>NO production</a:t>
            </a:r>
          </a:p>
        </p:txBody>
      </p:sp>
      <p:sp>
        <p:nvSpPr>
          <p:cNvPr id="268293" name="Rectangle 5"/>
          <p:cNvSpPr>
            <a:spLocks noChangeArrowheads="1"/>
          </p:cNvSpPr>
          <p:nvPr/>
        </p:nvSpPr>
        <p:spPr bwMode="auto">
          <a:xfrm>
            <a:off x="2587625" y="2019300"/>
            <a:ext cx="1763713" cy="1143000"/>
          </a:xfrm>
          <a:prstGeom prst="rect">
            <a:avLst/>
          </a:prstGeom>
          <a:gradFill rotWithShape="1">
            <a:gsLst>
              <a:gs pos="0">
                <a:schemeClr val="accent1"/>
              </a:gs>
              <a:gs pos="100000">
                <a:schemeClr val="bg1"/>
              </a:gs>
            </a:gsLst>
            <a:path path="shape">
              <a:fillToRect l="50000" t="50000" r="50000" b="50000"/>
            </a:path>
          </a:gradFill>
          <a:ln w="9525" algn="ctr">
            <a:noFill/>
            <a:miter lim="800000"/>
            <a:headEnd/>
            <a:tailEnd/>
          </a:ln>
          <a:effectLst/>
        </p:spPr>
        <p:txBody>
          <a:bodyPr anchor="ctr"/>
          <a:lstStyle/>
          <a:p>
            <a:pPr algn="ctr">
              <a:defRPr/>
            </a:pPr>
            <a:r>
              <a:rPr lang="en-US" sz="2400" b="1">
                <a:effectLst>
                  <a:outerShdw blurRad="38100" dist="38100" dir="2700000" algn="tl">
                    <a:srgbClr val="000000"/>
                  </a:outerShdw>
                </a:effectLst>
                <a:latin typeface="Arial Narrow" pitchFamily="34" charset="0"/>
                <a:ea typeface="Arial Unicode MS" pitchFamily="34" charset="-128"/>
                <a:cs typeface="Arial Unicode MS" pitchFamily="34" charset="-128"/>
              </a:rPr>
              <a:t>ROS generation</a:t>
            </a:r>
          </a:p>
        </p:txBody>
      </p:sp>
      <p:sp>
        <p:nvSpPr>
          <p:cNvPr id="268294" name="Rectangle 6"/>
          <p:cNvSpPr>
            <a:spLocks noChangeArrowheads="1"/>
          </p:cNvSpPr>
          <p:nvPr/>
        </p:nvSpPr>
        <p:spPr bwMode="auto">
          <a:xfrm>
            <a:off x="4718050" y="2019300"/>
            <a:ext cx="1765300" cy="1143000"/>
          </a:xfrm>
          <a:prstGeom prst="rect">
            <a:avLst/>
          </a:prstGeom>
          <a:gradFill rotWithShape="1">
            <a:gsLst>
              <a:gs pos="0">
                <a:schemeClr val="accent1"/>
              </a:gs>
              <a:gs pos="100000">
                <a:schemeClr val="bg1"/>
              </a:gs>
            </a:gsLst>
            <a:path path="shape">
              <a:fillToRect l="50000" t="50000" r="50000" b="50000"/>
            </a:path>
          </a:gradFill>
          <a:ln w="9525" algn="ctr">
            <a:noFill/>
            <a:miter lim="800000"/>
            <a:headEnd/>
            <a:tailEnd/>
          </a:ln>
          <a:effectLst/>
        </p:spPr>
        <p:txBody>
          <a:bodyPr anchor="ctr"/>
          <a:lstStyle/>
          <a:p>
            <a:pPr algn="ctr">
              <a:defRPr/>
            </a:pPr>
            <a:r>
              <a:rPr lang="en-US" sz="2400" b="1">
                <a:effectLst>
                  <a:outerShdw blurRad="38100" dist="38100" dir="2700000" algn="tl">
                    <a:srgbClr val="000000"/>
                  </a:outerShdw>
                </a:effectLst>
                <a:latin typeface="Arial Narrow" pitchFamily="34" charset="0"/>
                <a:ea typeface="Arial Unicode MS" pitchFamily="34" charset="-128"/>
                <a:cs typeface="Arial Unicode MS" pitchFamily="34" charset="-128"/>
              </a:rPr>
              <a:t>ROS scavenging</a:t>
            </a:r>
            <a:endParaRPr lang="en-US" sz="2400" b="1">
              <a:effectLst>
                <a:outerShdw blurRad="38100" dist="38100" dir="2700000" algn="tl">
                  <a:srgbClr val="000000"/>
                </a:outerShdw>
              </a:effectLst>
              <a:latin typeface="Arial Narrow" pitchFamily="34" charset="0"/>
              <a:ea typeface="Arial Unicode MS" pitchFamily="34" charset="-128"/>
              <a:cs typeface="Arial Unicode MS" pitchFamily="34" charset="-128"/>
              <a:sym typeface="Symbol" pitchFamily="18" charset="2"/>
            </a:endParaRPr>
          </a:p>
        </p:txBody>
      </p:sp>
      <p:sp>
        <p:nvSpPr>
          <p:cNvPr id="268295" name="Rectangle 7"/>
          <p:cNvSpPr>
            <a:spLocks noChangeArrowheads="1"/>
          </p:cNvSpPr>
          <p:nvPr/>
        </p:nvSpPr>
        <p:spPr bwMode="auto">
          <a:xfrm>
            <a:off x="6813550" y="2019300"/>
            <a:ext cx="1765300" cy="1143000"/>
          </a:xfrm>
          <a:prstGeom prst="rect">
            <a:avLst/>
          </a:prstGeom>
          <a:gradFill rotWithShape="1">
            <a:gsLst>
              <a:gs pos="0">
                <a:schemeClr val="accent1"/>
              </a:gs>
              <a:gs pos="100000">
                <a:schemeClr val="bg1"/>
              </a:gs>
            </a:gsLst>
            <a:path path="shape">
              <a:fillToRect l="50000" t="50000" r="50000" b="50000"/>
            </a:path>
          </a:gradFill>
          <a:ln w="9525" algn="ctr">
            <a:noFill/>
            <a:miter lim="800000"/>
            <a:headEnd/>
            <a:tailEnd/>
          </a:ln>
          <a:effectLst/>
        </p:spPr>
        <p:txBody>
          <a:bodyPr anchor="ctr"/>
          <a:lstStyle/>
          <a:p>
            <a:pPr algn="ctr">
              <a:defRPr/>
            </a:pPr>
            <a:r>
              <a:rPr lang="en-US" sz="2400" b="1">
                <a:effectLst>
                  <a:outerShdw blurRad="38100" dist="38100" dir="2700000" algn="tl">
                    <a:srgbClr val="000000"/>
                  </a:outerShdw>
                </a:effectLst>
                <a:latin typeface="Arial Narrow" pitchFamily="34" charset="0"/>
                <a:ea typeface="Arial Unicode MS" pitchFamily="34" charset="-128"/>
                <a:cs typeface="Arial Unicode MS" pitchFamily="34" charset="-128"/>
              </a:rPr>
              <a:t>Other mechanisms</a:t>
            </a:r>
          </a:p>
        </p:txBody>
      </p:sp>
      <p:sp>
        <p:nvSpPr>
          <p:cNvPr id="268296" name="Rectangle 8"/>
          <p:cNvSpPr>
            <a:spLocks noChangeArrowheads="1"/>
          </p:cNvSpPr>
          <p:nvPr/>
        </p:nvSpPr>
        <p:spPr bwMode="auto">
          <a:xfrm>
            <a:off x="1371600" y="4038600"/>
            <a:ext cx="1958975" cy="1143000"/>
          </a:xfrm>
          <a:prstGeom prst="rect">
            <a:avLst/>
          </a:prstGeom>
          <a:gradFill rotWithShape="1">
            <a:gsLst>
              <a:gs pos="0">
                <a:schemeClr val="accent1"/>
              </a:gs>
              <a:gs pos="100000">
                <a:schemeClr val="bg1"/>
              </a:gs>
            </a:gsLst>
            <a:path path="shape">
              <a:fillToRect l="50000" t="50000" r="50000" b="50000"/>
            </a:path>
          </a:gradFill>
          <a:ln w="9525" algn="ctr">
            <a:noFill/>
            <a:miter lim="800000"/>
            <a:headEnd/>
            <a:tailEnd/>
          </a:ln>
          <a:effectLst/>
        </p:spPr>
        <p:txBody>
          <a:bodyPr anchor="ctr"/>
          <a:lstStyle/>
          <a:p>
            <a:pPr algn="ctr">
              <a:defRPr/>
            </a:pPr>
            <a:r>
              <a:rPr lang="en-US" sz="2400">
                <a:effectLst>
                  <a:outerShdw blurRad="38100" dist="38100" dir="2700000" algn="tl">
                    <a:srgbClr val="000000"/>
                  </a:outerShdw>
                </a:effectLst>
                <a:ea typeface="Arial Unicode MS" pitchFamily="34" charset="-128"/>
                <a:cs typeface="Arial Unicode MS" pitchFamily="34" charset="-128"/>
              </a:rPr>
              <a:t>Vasculature</a:t>
            </a:r>
          </a:p>
        </p:txBody>
      </p:sp>
      <p:sp>
        <p:nvSpPr>
          <p:cNvPr id="268297" name="Rectangle 9"/>
          <p:cNvSpPr>
            <a:spLocks noChangeArrowheads="1"/>
          </p:cNvSpPr>
          <p:nvPr/>
        </p:nvSpPr>
        <p:spPr bwMode="auto">
          <a:xfrm>
            <a:off x="5737225" y="4038600"/>
            <a:ext cx="1958975" cy="1143000"/>
          </a:xfrm>
          <a:prstGeom prst="rect">
            <a:avLst/>
          </a:prstGeom>
          <a:gradFill rotWithShape="1">
            <a:gsLst>
              <a:gs pos="0">
                <a:schemeClr val="accent1"/>
              </a:gs>
              <a:gs pos="100000">
                <a:schemeClr val="bg1"/>
              </a:gs>
            </a:gsLst>
            <a:path path="shape">
              <a:fillToRect l="50000" t="50000" r="50000" b="50000"/>
            </a:path>
          </a:gradFill>
          <a:ln w="9525" algn="ctr">
            <a:noFill/>
            <a:miter lim="800000"/>
            <a:headEnd/>
            <a:tailEnd/>
          </a:ln>
          <a:effectLst/>
        </p:spPr>
        <p:txBody>
          <a:bodyPr anchor="ctr"/>
          <a:lstStyle/>
          <a:p>
            <a:pPr algn="ctr">
              <a:defRPr/>
            </a:pPr>
            <a:r>
              <a:rPr lang="en-US" sz="2400">
                <a:effectLst>
                  <a:outerShdw blurRad="38100" dist="38100" dir="2700000" algn="tl">
                    <a:srgbClr val="000000"/>
                  </a:outerShdw>
                </a:effectLst>
                <a:ea typeface="Arial Unicode MS" pitchFamily="34" charset="-128"/>
                <a:cs typeface="Arial Unicode MS" pitchFamily="34" charset="-128"/>
              </a:rPr>
              <a:t>Thrombosis</a:t>
            </a:r>
            <a:endParaRPr lang="en-US" sz="2400">
              <a:effectLst>
                <a:outerShdw blurRad="38100" dist="38100" dir="2700000" algn="tl">
                  <a:srgbClr val="000000"/>
                </a:outerShdw>
              </a:effectLst>
              <a:ea typeface="Arial Unicode MS" pitchFamily="34" charset="-128"/>
              <a:cs typeface="Arial Unicode MS" pitchFamily="34" charset="-128"/>
              <a:sym typeface="Symbol" pitchFamily="18" charset="2"/>
            </a:endParaRPr>
          </a:p>
        </p:txBody>
      </p:sp>
      <p:sp>
        <p:nvSpPr>
          <p:cNvPr id="268298" name="Rectangle 10"/>
          <p:cNvSpPr>
            <a:spLocks noChangeArrowheads="1"/>
          </p:cNvSpPr>
          <p:nvPr/>
        </p:nvSpPr>
        <p:spPr bwMode="auto">
          <a:xfrm>
            <a:off x="3570288" y="4038600"/>
            <a:ext cx="1955800" cy="1143000"/>
          </a:xfrm>
          <a:prstGeom prst="rect">
            <a:avLst/>
          </a:prstGeom>
          <a:gradFill rotWithShape="1">
            <a:gsLst>
              <a:gs pos="0">
                <a:schemeClr val="accent1"/>
              </a:gs>
              <a:gs pos="100000">
                <a:schemeClr val="bg1"/>
              </a:gs>
            </a:gsLst>
            <a:path path="shape">
              <a:fillToRect l="50000" t="50000" r="50000" b="50000"/>
            </a:path>
          </a:gradFill>
          <a:ln w="9525" algn="ctr">
            <a:noFill/>
            <a:miter lim="800000"/>
            <a:headEnd/>
            <a:tailEnd/>
          </a:ln>
          <a:effectLst/>
        </p:spPr>
        <p:txBody>
          <a:bodyPr anchor="ctr"/>
          <a:lstStyle/>
          <a:p>
            <a:pPr algn="ctr">
              <a:defRPr/>
            </a:pPr>
            <a:r>
              <a:rPr lang="en-US" sz="2400">
                <a:effectLst>
                  <a:outerShdw blurRad="38100" dist="38100" dir="2700000" algn="tl">
                    <a:srgbClr val="000000"/>
                  </a:outerShdw>
                </a:effectLst>
                <a:ea typeface="Arial Unicode MS" pitchFamily="34" charset="-128"/>
                <a:cs typeface="Arial Unicode MS" pitchFamily="34" charset="-128"/>
              </a:rPr>
              <a:t>Myocardium</a:t>
            </a:r>
          </a:p>
        </p:txBody>
      </p:sp>
      <p:sp>
        <p:nvSpPr>
          <p:cNvPr id="28683" name="Line 11"/>
          <p:cNvSpPr>
            <a:spLocks noChangeShapeType="1"/>
          </p:cNvSpPr>
          <p:nvPr/>
        </p:nvSpPr>
        <p:spPr bwMode="auto">
          <a:xfrm>
            <a:off x="381000" y="3595688"/>
            <a:ext cx="8382000" cy="0"/>
          </a:xfrm>
          <a:prstGeom prst="line">
            <a:avLst/>
          </a:prstGeom>
          <a:noFill/>
          <a:ln w="38100">
            <a:solidFill>
              <a:schemeClr val="tx1"/>
            </a:solidFill>
            <a:round/>
            <a:headEnd/>
            <a:tailEnd/>
          </a:ln>
        </p:spPr>
        <p:txBody>
          <a:bodyPr lIns="45720" rIns="45720"/>
          <a:lstStyle/>
          <a:p>
            <a:endParaRPr lang="en-US"/>
          </a:p>
        </p:txBody>
      </p:sp>
      <p:sp>
        <p:nvSpPr>
          <p:cNvPr id="28684" name="Line 12"/>
          <p:cNvSpPr>
            <a:spLocks noChangeShapeType="1"/>
          </p:cNvSpPr>
          <p:nvPr/>
        </p:nvSpPr>
        <p:spPr bwMode="auto">
          <a:xfrm flipV="1">
            <a:off x="385763" y="3405188"/>
            <a:ext cx="0" cy="198437"/>
          </a:xfrm>
          <a:prstGeom prst="line">
            <a:avLst/>
          </a:prstGeom>
          <a:noFill/>
          <a:ln w="38100">
            <a:solidFill>
              <a:schemeClr val="tx1"/>
            </a:solidFill>
            <a:round/>
            <a:headEnd/>
            <a:tailEnd/>
          </a:ln>
        </p:spPr>
        <p:txBody>
          <a:bodyPr lIns="45720" rIns="45720"/>
          <a:lstStyle/>
          <a:p>
            <a:endParaRPr lang="en-US"/>
          </a:p>
        </p:txBody>
      </p:sp>
      <p:sp>
        <p:nvSpPr>
          <p:cNvPr id="28685" name="Line 13"/>
          <p:cNvSpPr>
            <a:spLocks noChangeShapeType="1"/>
          </p:cNvSpPr>
          <p:nvPr/>
        </p:nvSpPr>
        <p:spPr bwMode="auto">
          <a:xfrm flipV="1">
            <a:off x="8758238" y="3405188"/>
            <a:ext cx="0" cy="198437"/>
          </a:xfrm>
          <a:prstGeom prst="line">
            <a:avLst/>
          </a:prstGeom>
          <a:noFill/>
          <a:ln w="38100">
            <a:solidFill>
              <a:schemeClr val="tx1"/>
            </a:solidFill>
            <a:round/>
            <a:headEnd/>
            <a:tailEnd/>
          </a:ln>
        </p:spPr>
        <p:txBody>
          <a:bodyPr lIns="45720" rIns="45720"/>
          <a:lstStyle/>
          <a:p>
            <a:endParaRPr lang="en-US"/>
          </a:p>
        </p:txBody>
      </p:sp>
      <p:sp>
        <p:nvSpPr>
          <p:cNvPr id="28686" name="Line 14"/>
          <p:cNvSpPr>
            <a:spLocks noChangeShapeType="1"/>
          </p:cNvSpPr>
          <p:nvPr/>
        </p:nvSpPr>
        <p:spPr bwMode="auto">
          <a:xfrm>
            <a:off x="2365375" y="3595688"/>
            <a:ext cx="0" cy="330200"/>
          </a:xfrm>
          <a:prstGeom prst="line">
            <a:avLst/>
          </a:prstGeom>
          <a:noFill/>
          <a:ln w="38100">
            <a:solidFill>
              <a:schemeClr val="tx1"/>
            </a:solidFill>
            <a:round/>
            <a:headEnd/>
            <a:tailEnd type="triangle" w="med" len="med"/>
          </a:ln>
        </p:spPr>
        <p:txBody>
          <a:bodyPr lIns="45720" rIns="45720"/>
          <a:lstStyle/>
          <a:p>
            <a:endParaRPr lang="en-US"/>
          </a:p>
        </p:txBody>
      </p:sp>
      <p:sp>
        <p:nvSpPr>
          <p:cNvPr id="28687" name="Line 15"/>
          <p:cNvSpPr>
            <a:spLocks noChangeShapeType="1"/>
          </p:cNvSpPr>
          <p:nvPr/>
        </p:nvSpPr>
        <p:spPr bwMode="auto">
          <a:xfrm>
            <a:off x="4572000" y="3595688"/>
            <a:ext cx="0" cy="330200"/>
          </a:xfrm>
          <a:prstGeom prst="line">
            <a:avLst/>
          </a:prstGeom>
          <a:noFill/>
          <a:ln w="38100">
            <a:solidFill>
              <a:schemeClr val="tx1"/>
            </a:solidFill>
            <a:round/>
            <a:headEnd/>
            <a:tailEnd type="triangle" w="med" len="med"/>
          </a:ln>
        </p:spPr>
        <p:txBody>
          <a:bodyPr lIns="45720" rIns="45720"/>
          <a:lstStyle/>
          <a:p>
            <a:endParaRPr lang="en-US"/>
          </a:p>
        </p:txBody>
      </p:sp>
      <p:sp>
        <p:nvSpPr>
          <p:cNvPr id="28688" name="Line 16"/>
          <p:cNvSpPr>
            <a:spLocks noChangeShapeType="1"/>
          </p:cNvSpPr>
          <p:nvPr/>
        </p:nvSpPr>
        <p:spPr bwMode="auto">
          <a:xfrm>
            <a:off x="6721475" y="3595688"/>
            <a:ext cx="0" cy="330200"/>
          </a:xfrm>
          <a:prstGeom prst="line">
            <a:avLst/>
          </a:prstGeom>
          <a:noFill/>
          <a:ln w="38100">
            <a:solidFill>
              <a:schemeClr val="tx1"/>
            </a:solidFill>
            <a:round/>
            <a:headEnd/>
            <a:tailEnd type="triangle" w="med" len="med"/>
          </a:ln>
        </p:spPr>
        <p:txBody>
          <a:bodyPr lIns="45720" rIns="45720"/>
          <a:lstStyle/>
          <a:p>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0"/>
            <a:ext cx="7772400" cy="1143000"/>
          </a:xfrm>
        </p:spPr>
        <p:txBody>
          <a:bodyPr/>
          <a:lstStyle/>
          <a:p>
            <a:r>
              <a:rPr lang="en-US" dirty="0" smtClean="0"/>
              <a:t>       THANK YOU</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REFERENCES</a:t>
            </a:r>
            <a:endParaRPr lang="en-US" dirty="0"/>
          </a:p>
        </p:txBody>
      </p:sp>
      <p:sp>
        <p:nvSpPr>
          <p:cNvPr id="3" name="Content Placeholder 2"/>
          <p:cNvSpPr>
            <a:spLocks noGrp="1"/>
          </p:cNvSpPr>
          <p:nvPr>
            <p:ph sz="quarter" idx="1"/>
          </p:nvPr>
        </p:nvSpPr>
        <p:spPr/>
        <p:txBody>
          <a:bodyPr/>
          <a:lstStyle/>
          <a:p>
            <a:r>
              <a:rPr lang="en-US" dirty="0" err="1" smtClean="0"/>
              <a:t>Braunwald`s</a:t>
            </a:r>
            <a:r>
              <a:rPr lang="en-US" dirty="0" smtClean="0"/>
              <a:t> heart diseases -10 </a:t>
            </a:r>
            <a:r>
              <a:rPr lang="en-US" dirty="0" smtClean="0"/>
              <a:t>edition</a:t>
            </a:r>
            <a:endParaRPr lang="en-US" sz="2000" dirty="0" smtClean="0"/>
          </a:p>
          <a:p>
            <a:r>
              <a:rPr lang="en-US" dirty="0" smtClean="0"/>
              <a:t>Cardiovascular medicine 3</a:t>
            </a:r>
            <a:r>
              <a:rPr lang="en-US" baseline="30000" dirty="0" smtClean="0"/>
              <a:t>rd</a:t>
            </a:r>
            <a:r>
              <a:rPr lang="en-US" dirty="0" smtClean="0"/>
              <a:t> edition –Brian </a:t>
            </a:r>
            <a:r>
              <a:rPr lang="en-US" dirty="0" smtClean="0"/>
              <a:t>Griffin</a:t>
            </a:r>
            <a:endParaRPr lang="en-US" sz="2000" dirty="0" smtClean="0"/>
          </a:p>
          <a:p>
            <a:r>
              <a:rPr lang="en-US" dirty="0" smtClean="0"/>
              <a:t>Hurst-The Heart -13</a:t>
            </a:r>
            <a:r>
              <a:rPr lang="en-US" baseline="30000" dirty="0" smtClean="0"/>
              <a:t>th</a:t>
            </a:r>
            <a:r>
              <a:rPr lang="en-US" dirty="0" smtClean="0"/>
              <a:t> edition. </a:t>
            </a:r>
            <a:endParaRPr lang="en-US" sz="2000" dirty="0" smtClean="0"/>
          </a:p>
          <a:p>
            <a:r>
              <a:rPr lang="en-US" dirty="0" smtClean="0"/>
              <a:t>Harrisons Principles of internal medicine –19th </a:t>
            </a:r>
            <a:r>
              <a:rPr lang="en-US" dirty="0" smtClean="0"/>
              <a:t>edition</a:t>
            </a: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4"/>
          <p:cNvSpPr>
            <a:spLocks noGrp="1" noRot="1" noChangeArrowheads="1"/>
          </p:cNvSpPr>
          <p:nvPr>
            <p:ph type="title"/>
          </p:nvPr>
        </p:nvSpPr>
        <p:spPr/>
        <p:txBody>
          <a:bodyPr/>
          <a:lstStyle/>
          <a:p>
            <a:pPr eaLnBrk="1" hangingPunct="1">
              <a:defRPr/>
            </a:pPr>
            <a:r>
              <a:rPr lang="en-US" dirty="0" smtClean="0"/>
              <a:t>Advances </a:t>
            </a:r>
          </a:p>
        </p:txBody>
      </p:sp>
      <p:sp>
        <p:nvSpPr>
          <p:cNvPr id="336901" name="Rectangle 5"/>
          <p:cNvSpPr>
            <a:spLocks noGrp="1" noChangeArrowheads="1"/>
          </p:cNvSpPr>
          <p:nvPr>
            <p:ph sz="quarter" idx="1"/>
          </p:nvPr>
        </p:nvSpPr>
        <p:spPr>
          <a:xfrm>
            <a:off x="457200" y="2133600"/>
            <a:ext cx="8686800" cy="4525963"/>
          </a:xfrm>
        </p:spPr>
        <p:txBody>
          <a:bodyPr/>
          <a:lstStyle/>
          <a:p>
            <a:pPr eaLnBrk="1" hangingPunct="1">
              <a:buNone/>
              <a:defRPr/>
            </a:pPr>
            <a:r>
              <a:rPr lang="en-US" dirty="0" smtClean="0"/>
              <a:t>    Improved understanding of ischemia has prompted new therapeutic approaches</a:t>
            </a:r>
          </a:p>
          <a:p>
            <a:pPr lvl="1" eaLnBrk="1" hangingPunct="1">
              <a:defRPr/>
            </a:pPr>
            <a:r>
              <a:rPr lang="en-US" dirty="0" smtClean="0"/>
              <a:t>Rho </a:t>
            </a:r>
            <a:r>
              <a:rPr lang="en-US" dirty="0" err="1" smtClean="0"/>
              <a:t>kinase</a:t>
            </a:r>
            <a:r>
              <a:rPr lang="en-US" dirty="0" smtClean="0"/>
              <a:t> inhibition</a:t>
            </a:r>
          </a:p>
          <a:p>
            <a:pPr lvl="1" eaLnBrk="1" hangingPunct="1">
              <a:defRPr/>
            </a:pPr>
            <a:r>
              <a:rPr lang="en-US" dirty="0" smtClean="0"/>
              <a:t>Metabolic modulation</a:t>
            </a:r>
          </a:p>
          <a:p>
            <a:pPr lvl="1" eaLnBrk="1" hangingPunct="1">
              <a:defRPr/>
            </a:pPr>
            <a:r>
              <a:rPr lang="en-US" dirty="0" smtClean="0"/>
              <a:t>Preconditioning</a:t>
            </a:r>
          </a:p>
          <a:p>
            <a:pPr lvl="1" eaLnBrk="1" hangingPunct="1">
              <a:defRPr/>
            </a:pPr>
            <a:r>
              <a:rPr lang="en-US" dirty="0" smtClean="0"/>
              <a:t>Inhibition of I</a:t>
            </a:r>
            <a:r>
              <a:rPr lang="en-US" baseline="-25000" dirty="0" smtClean="0"/>
              <a:t>f</a:t>
            </a:r>
            <a:r>
              <a:rPr lang="en-US" dirty="0" smtClean="0"/>
              <a:t> and late </a:t>
            </a:r>
            <a:r>
              <a:rPr lang="en-US" dirty="0" err="1" smtClean="0"/>
              <a:t>INa</a:t>
            </a:r>
            <a:r>
              <a:rPr lang="en-US" dirty="0" smtClean="0"/>
              <a:t> currents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Ranolazine</a:t>
            </a:r>
            <a:r>
              <a:rPr lang="en-US" dirty="0" smtClean="0"/>
              <a:t> </a:t>
            </a:r>
            <a:endParaRPr lang="en-US" dirty="0"/>
          </a:p>
        </p:txBody>
      </p:sp>
      <p:sp>
        <p:nvSpPr>
          <p:cNvPr id="3" name="Content Placeholder 2"/>
          <p:cNvSpPr>
            <a:spLocks noGrp="1"/>
          </p:cNvSpPr>
          <p:nvPr>
            <p:ph sz="quarter" idx="1"/>
          </p:nvPr>
        </p:nvSpPr>
        <p:spPr>
          <a:xfrm>
            <a:off x="457200" y="1920085"/>
            <a:ext cx="8001000" cy="4434840"/>
          </a:xfrm>
        </p:spPr>
        <p:txBody>
          <a:bodyPr/>
          <a:lstStyle/>
          <a:p>
            <a:pPr>
              <a:buNone/>
            </a:pPr>
            <a:r>
              <a:rPr lang="en-US" dirty="0" smtClean="0"/>
              <a:t>It is a substituted </a:t>
            </a:r>
            <a:r>
              <a:rPr lang="en-US" dirty="0" err="1" smtClean="0"/>
              <a:t>piperazine</a:t>
            </a:r>
            <a:r>
              <a:rPr lang="en-US" dirty="0" smtClean="0"/>
              <a:t> compound.</a:t>
            </a:r>
          </a:p>
          <a:p>
            <a:endParaRPr lang="en-US" dirty="0" smtClean="0"/>
          </a:p>
          <a:p>
            <a:r>
              <a:rPr lang="en-US" dirty="0" err="1" smtClean="0"/>
              <a:t>pFOX</a:t>
            </a:r>
            <a:r>
              <a:rPr lang="en-US" dirty="0" smtClean="0"/>
              <a:t> </a:t>
            </a:r>
          </a:p>
          <a:p>
            <a:endParaRPr lang="en-US" dirty="0" smtClean="0"/>
          </a:p>
          <a:p>
            <a:r>
              <a:rPr lang="en-US" dirty="0" smtClean="0"/>
              <a:t>Late sodium current blocker</a:t>
            </a:r>
          </a:p>
          <a:p>
            <a:pPr>
              <a:buNone/>
            </a:pPr>
            <a:endParaRPr lang="en-US" dirty="0"/>
          </a:p>
        </p:txBody>
      </p:sp>
      <p:sp>
        <p:nvSpPr>
          <p:cNvPr id="4" name="Content Placeholder 3"/>
          <p:cNvSpPr>
            <a:spLocks noGrp="1"/>
          </p:cNvSpPr>
          <p:nvPr>
            <p:ph sz="quarter" idx="2"/>
          </p:nvPr>
        </p:nvSpPr>
        <p:spPr>
          <a:xfrm>
            <a:off x="8610600" y="1920085"/>
            <a:ext cx="76200" cy="4434840"/>
          </a:xfrm>
        </p:spPr>
        <p:txBody>
          <a:bodyPr/>
          <a:lstStyle/>
          <a:p>
            <a:endParaRPr lang="en-US" dirty="0"/>
          </a:p>
        </p:txBody>
      </p:sp>
      <p:pic>
        <p:nvPicPr>
          <p:cNvPr id="8193" name="Picture 1" descr="E:\julian\julian cardio\newer antianginals\Capture 4.PNG"/>
          <p:cNvPicPr>
            <a:picLocks noChangeAspect="1" noChangeArrowheads="1"/>
          </p:cNvPicPr>
          <p:nvPr/>
        </p:nvPicPr>
        <p:blipFill>
          <a:blip r:embed="rId2" cstate="print"/>
          <a:srcRect/>
          <a:stretch>
            <a:fillRect/>
          </a:stretch>
        </p:blipFill>
        <p:spPr bwMode="auto">
          <a:xfrm>
            <a:off x="4572000" y="288926"/>
            <a:ext cx="3352800" cy="1282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a:xfrm>
            <a:off x="457200" y="381000"/>
            <a:ext cx="8305800" cy="1143000"/>
          </a:xfrm>
        </p:spPr>
        <p:txBody>
          <a:bodyPr>
            <a:normAutofit fontScale="90000"/>
          </a:bodyPr>
          <a:lstStyle/>
          <a:p>
            <a:pPr eaLnBrk="1" hangingPunct="1">
              <a:defRPr/>
            </a:pPr>
            <a:r>
              <a:rPr lang="en-US" dirty="0" smtClean="0"/>
              <a:t>Understanding Angina at the Cellular Level</a:t>
            </a:r>
          </a:p>
        </p:txBody>
      </p:sp>
      <p:sp>
        <p:nvSpPr>
          <p:cNvPr id="48131" name="AutoShape 3"/>
          <p:cNvSpPr>
            <a:spLocks noChangeArrowheads="1"/>
          </p:cNvSpPr>
          <p:nvPr/>
        </p:nvSpPr>
        <p:spPr bwMode="auto">
          <a:xfrm>
            <a:off x="2286000" y="20574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48132" name="AutoShape 4"/>
          <p:cNvSpPr>
            <a:spLocks noChangeArrowheads="1"/>
          </p:cNvSpPr>
          <p:nvPr/>
        </p:nvSpPr>
        <p:spPr bwMode="auto">
          <a:xfrm>
            <a:off x="2286000" y="30480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48133" name="AutoShape 5"/>
          <p:cNvSpPr>
            <a:spLocks noChangeArrowheads="1"/>
          </p:cNvSpPr>
          <p:nvPr/>
        </p:nvSpPr>
        <p:spPr bwMode="auto">
          <a:xfrm>
            <a:off x="2286000" y="51054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48134" name="AutoShape 6"/>
          <p:cNvSpPr>
            <a:spLocks noChangeArrowheads="1"/>
          </p:cNvSpPr>
          <p:nvPr/>
        </p:nvSpPr>
        <p:spPr bwMode="auto">
          <a:xfrm>
            <a:off x="2286000" y="41148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vert="eaVert" wrap="none" anchor="ctr"/>
          <a:lstStyle/>
          <a:p>
            <a:endParaRPr lang="en-US"/>
          </a:p>
        </p:txBody>
      </p:sp>
      <p:sp>
        <p:nvSpPr>
          <p:cNvPr id="348167" name="Rectangle 7"/>
          <p:cNvSpPr>
            <a:spLocks noChangeArrowheads="1"/>
          </p:cNvSpPr>
          <p:nvPr/>
        </p:nvSpPr>
        <p:spPr bwMode="auto">
          <a:xfrm>
            <a:off x="4572000" y="1493838"/>
            <a:ext cx="4419600" cy="4525962"/>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b="1" dirty="0"/>
              <a:t>Ischemia impairs </a:t>
            </a:r>
            <a:r>
              <a:rPr lang="en-US" b="1" dirty="0" err="1"/>
              <a:t>cardiomyocyte</a:t>
            </a:r>
            <a:r>
              <a:rPr lang="en-US" b="1" dirty="0"/>
              <a:t> sodium channel function</a:t>
            </a:r>
          </a:p>
          <a:p>
            <a:pPr marL="342900" indent="-342900" eaLnBrk="1" hangingPunct="1">
              <a:spcBef>
                <a:spcPct val="20000"/>
              </a:spcBef>
              <a:buClr>
                <a:schemeClr val="hlink"/>
              </a:buClr>
              <a:buSzPct val="70000"/>
              <a:buFont typeface="Wingdings" pitchFamily="2" charset="2"/>
              <a:buChar char="n"/>
              <a:defRPr/>
            </a:pPr>
            <a:endParaRPr lang="en-US" b="1" dirty="0" smtClean="0"/>
          </a:p>
          <a:p>
            <a:pPr marL="342900" indent="-342900" eaLnBrk="1" hangingPunct="1">
              <a:spcBef>
                <a:spcPct val="20000"/>
              </a:spcBef>
              <a:buClr>
                <a:schemeClr val="hlink"/>
              </a:buClr>
              <a:buSzPct val="70000"/>
              <a:buFont typeface="Wingdings" pitchFamily="2" charset="2"/>
              <a:buChar char="n"/>
              <a:defRPr/>
            </a:pPr>
            <a:r>
              <a:rPr lang="en-US" b="1" dirty="0" smtClean="0"/>
              <a:t>Impaired </a:t>
            </a:r>
            <a:r>
              <a:rPr lang="en-US" b="1" dirty="0"/>
              <a:t>sodium channel function leads to:</a:t>
            </a:r>
          </a:p>
          <a:p>
            <a:pPr marL="742950" lvl="1" indent="-285750" eaLnBrk="1" hangingPunct="1">
              <a:spcBef>
                <a:spcPct val="20000"/>
              </a:spcBef>
              <a:buClr>
                <a:schemeClr val="accent2"/>
              </a:buClr>
              <a:buSzPct val="70000"/>
              <a:buFont typeface="Wingdings" pitchFamily="2" charset="2"/>
              <a:buChar char="n"/>
              <a:defRPr/>
            </a:pPr>
            <a:r>
              <a:rPr lang="en-US" dirty="0"/>
              <a:t>Pathologic increased late sodium current</a:t>
            </a:r>
          </a:p>
          <a:p>
            <a:pPr marL="742950" lvl="1" indent="-285750" eaLnBrk="1" hangingPunct="1">
              <a:spcBef>
                <a:spcPct val="20000"/>
              </a:spcBef>
              <a:buClr>
                <a:schemeClr val="accent2"/>
              </a:buClr>
              <a:buSzPct val="70000"/>
              <a:buFont typeface="Wingdings" pitchFamily="2" charset="2"/>
              <a:buChar char="n"/>
              <a:defRPr/>
            </a:pPr>
            <a:r>
              <a:rPr lang="en-US" dirty="0"/>
              <a:t>Sodium overload</a:t>
            </a:r>
          </a:p>
          <a:p>
            <a:pPr marL="742950" lvl="1" indent="-285750" eaLnBrk="1" hangingPunct="1">
              <a:spcBef>
                <a:spcPct val="20000"/>
              </a:spcBef>
              <a:buClr>
                <a:schemeClr val="accent2"/>
              </a:buClr>
              <a:buSzPct val="70000"/>
              <a:buFont typeface="Wingdings" pitchFamily="2" charset="2"/>
              <a:buChar char="n"/>
              <a:defRPr/>
            </a:pPr>
            <a:r>
              <a:rPr lang="en-US" dirty="0"/>
              <a:t>Sodium-induced calcium overload</a:t>
            </a:r>
          </a:p>
          <a:p>
            <a:pPr marL="342900" indent="-342900" eaLnBrk="1" hangingPunct="1">
              <a:spcBef>
                <a:spcPct val="20000"/>
              </a:spcBef>
              <a:buClr>
                <a:schemeClr val="hlink"/>
              </a:buClr>
              <a:buSzPct val="70000"/>
              <a:buFont typeface="Wingdings" pitchFamily="2" charset="2"/>
              <a:buChar char="n"/>
              <a:defRPr/>
            </a:pPr>
            <a:endParaRPr lang="en-US" b="1" dirty="0" smtClean="0"/>
          </a:p>
          <a:p>
            <a:pPr marL="342900" indent="-342900" eaLnBrk="1" hangingPunct="1">
              <a:spcBef>
                <a:spcPct val="20000"/>
              </a:spcBef>
              <a:buClr>
                <a:schemeClr val="hlink"/>
              </a:buClr>
              <a:buSzPct val="70000"/>
              <a:buFont typeface="Wingdings" pitchFamily="2" charset="2"/>
              <a:buChar char="n"/>
              <a:defRPr/>
            </a:pPr>
            <a:r>
              <a:rPr lang="en-US" b="1" dirty="0" smtClean="0"/>
              <a:t>Calcium </a:t>
            </a:r>
            <a:r>
              <a:rPr lang="en-US" b="1" dirty="0"/>
              <a:t>overload causes diastolic relaxation failure, which:</a:t>
            </a:r>
          </a:p>
          <a:p>
            <a:pPr marL="742950" lvl="1" indent="-285750" eaLnBrk="1" hangingPunct="1">
              <a:spcBef>
                <a:spcPct val="20000"/>
              </a:spcBef>
              <a:buClr>
                <a:schemeClr val="accent2"/>
              </a:buClr>
              <a:buSzPct val="70000"/>
              <a:buFont typeface="Wingdings" pitchFamily="2" charset="2"/>
              <a:buChar char="n"/>
              <a:defRPr/>
            </a:pPr>
            <a:r>
              <a:rPr lang="en-US" dirty="0"/>
              <a:t>Increases myocardial oxygen consumption</a:t>
            </a:r>
          </a:p>
          <a:p>
            <a:pPr marL="742950" lvl="1" indent="-285750" eaLnBrk="1" hangingPunct="1">
              <a:spcBef>
                <a:spcPct val="20000"/>
              </a:spcBef>
              <a:buClr>
                <a:schemeClr val="accent2"/>
              </a:buClr>
              <a:buSzPct val="70000"/>
              <a:buFont typeface="Wingdings" pitchFamily="2" charset="2"/>
              <a:buChar char="n"/>
              <a:defRPr/>
            </a:pPr>
            <a:r>
              <a:rPr lang="en-US" dirty="0"/>
              <a:t>Reduces myocardial blood flow and oxygen supply</a:t>
            </a:r>
          </a:p>
          <a:p>
            <a:pPr marL="742950" lvl="1" indent="-285750" eaLnBrk="1" hangingPunct="1">
              <a:spcBef>
                <a:spcPct val="20000"/>
              </a:spcBef>
              <a:buClr>
                <a:schemeClr val="accent2"/>
              </a:buClr>
              <a:buSzPct val="70000"/>
              <a:buFont typeface="Wingdings" pitchFamily="2" charset="2"/>
              <a:buChar char="n"/>
              <a:defRPr/>
            </a:pPr>
            <a:r>
              <a:rPr lang="en-US" dirty="0"/>
              <a:t>Worsens ischemia and angina</a:t>
            </a:r>
          </a:p>
          <a:p>
            <a:pPr marL="342900" indent="-342900" eaLnBrk="1" hangingPunct="1">
              <a:spcBef>
                <a:spcPct val="20000"/>
              </a:spcBef>
              <a:buClr>
                <a:schemeClr val="hlink"/>
              </a:buClr>
              <a:buSzPct val="70000"/>
              <a:buFont typeface="Wingdings" pitchFamily="2" charset="2"/>
              <a:buChar char="n"/>
              <a:defRPr/>
            </a:pPr>
            <a:endParaRPr lang="en-US"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dirty="0">
              <a:effectLst>
                <a:outerShdw blurRad="38100" dist="38100" dir="2700000" algn="tl">
                  <a:srgbClr val="000000"/>
                </a:outerShdw>
              </a:effectLst>
            </a:endParaRPr>
          </a:p>
        </p:txBody>
      </p:sp>
      <p:cxnSp>
        <p:nvCxnSpPr>
          <p:cNvPr id="48136" name="AutoShape 8"/>
          <p:cNvCxnSpPr>
            <a:cxnSpLocks noChangeShapeType="1"/>
          </p:cNvCxnSpPr>
          <p:nvPr/>
        </p:nvCxnSpPr>
        <p:spPr bwMode="auto">
          <a:xfrm rot="16200000" flipV="1">
            <a:off x="-281781" y="3452019"/>
            <a:ext cx="4452937" cy="1031875"/>
          </a:xfrm>
          <a:prstGeom prst="bentConnector4">
            <a:avLst>
              <a:gd name="adj1" fmla="val -4704"/>
              <a:gd name="adj2" fmla="val 201537"/>
            </a:avLst>
          </a:prstGeom>
          <a:noFill/>
          <a:ln w="57150" cap="rnd">
            <a:solidFill>
              <a:schemeClr val="bg1"/>
            </a:solidFill>
            <a:prstDash val="sysDot"/>
            <a:miter lim="800000"/>
            <a:headEnd/>
            <a:tailEnd type="triangle" w="lg" len="lg"/>
          </a:ln>
        </p:spPr>
      </p:cxnSp>
      <p:grpSp>
        <p:nvGrpSpPr>
          <p:cNvPr id="2" name="Group 9"/>
          <p:cNvGrpSpPr>
            <a:grpSpLocks/>
          </p:cNvGrpSpPr>
          <p:nvPr/>
        </p:nvGrpSpPr>
        <p:grpSpPr bwMode="auto">
          <a:xfrm>
            <a:off x="2743201" y="3124200"/>
            <a:ext cx="1957388" cy="381000"/>
            <a:chOff x="1728" y="1968"/>
            <a:chExt cx="1233" cy="240"/>
          </a:xfrm>
        </p:grpSpPr>
        <p:sp>
          <p:nvSpPr>
            <p:cNvPr id="48144" name="Rectangle 10"/>
            <p:cNvSpPr>
              <a:spLocks noChangeArrowheads="1"/>
            </p:cNvSpPr>
            <p:nvPr/>
          </p:nvSpPr>
          <p:spPr bwMode="auto">
            <a:xfrm>
              <a:off x="2016" y="1968"/>
              <a:ext cx="945" cy="240"/>
            </a:xfrm>
            <a:prstGeom prst="rect">
              <a:avLst/>
            </a:prstGeom>
            <a:solidFill>
              <a:schemeClr val="bg1"/>
            </a:solidFill>
            <a:ln w="28575">
              <a:solidFill>
                <a:schemeClr val="tx2"/>
              </a:solidFill>
              <a:miter lim="800000"/>
              <a:headEnd/>
              <a:tailEnd/>
            </a:ln>
          </p:spPr>
          <p:txBody>
            <a:bodyPr wrap="none" anchor="ctr"/>
            <a:lstStyle/>
            <a:p>
              <a:pPr algn="ctr" eaLnBrk="1" hangingPunct="1"/>
              <a:r>
                <a:rPr lang="en-US" sz="2200" dirty="0" err="1"/>
                <a:t>Ranolazine</a:t>
              </a:r>
              <a:endParaRPr lang="en-US" sz="2200" dirty="0"/>
            </a:p>
          </p:txBody>
        </p:sp>
        <p:sp>
          <p:nvSpPr>
            <p:cNvPr id="48145" name="Line 11"/>
            <p:cNvSpPr>
              <a:spLocks noChangeShapeType="1"/>
            </p:cNvSpPr>
            <p:nvPr/>
          </p:nvSpPr>
          <p:spPr bwMode="auto">
            <a:xfrm flipH="1">
              <a:off x="1728" y="2064"/>
              <a:ext cx="192" cy="0"/>
            </a:xfrm>
            <a:prstGeom prst="line">
              <a:avLst/>
            </a:prstGeom>
            <a:noFill/>
            <a:ln w="57150">
              <a:solidFill>
                <a:schemeClr val="tx2"/>
              </a:solidFill>
              <a:round/>
              <a:headEnd/>
              <a:tailEnd type="triangle" w="med" len="med"/>
            </a:ln>
          </p:spPr>
          <p:txBody>
            <a:bodyPr/>
            <a:lstStyle/>
            <a:p>
              <a:endParaRPr lang="en-US"/>
            </a:p>
          </p:txBody>
        </p:sp>
      </p:grpSp>
      <p:sp>
        <p:nvSpPr>
          <p:cNvPr id="48138" name="Rectangle 12"/>
          <p:cNvSpPr>
            <a:spLocks noChangeArrowheads="1"/>
          </p:cNvSpPr>
          <p:nvPr/>
        </p:nvSpPr>
        <p:spPr bwMode="auto">
          <a:xfrm>
            <a:off x="1595438" y="1538288"/>
            <a:ext cx="1600200" cy="381000"/>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dirty="0">
                <a:solidFill>
                  <a:srgbClr val="FFFFCC"/>
                </a:solidFill>
              </a:rPr>
              <a:t>Ischemia</a:t>
            </a:r>
          </a:p>
        </p:txBody>
      </p:sp>
      <p:sp>
        <p:nvSpPr>
          <p:cNvPr id="48139" name="Rectangle 13"/>
          <p:cNvSpPr>
            <a:spLocks noChangeArrowheads="1"/>
          </p:cNvSpPr>
          <p:nvPr/>
        </p:nvSpPr>
        <p:spPr bwMode="auto">
          <a:xfrm>
            <a:off x="1600200" y="2514600"/>
            <a:ext cx="1600200" cy="519113"/>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a:solidFill>
                  <a:srgbClr val="FFFFCC"/>
                </a:solidFill>
                <a:cs typeface="Arial" charset="0"/>
              </a:rPr>
              <a:t>↑ Late I</a:t>
            </a:r>
            <a:r>
              <a:rPr lang="en-US" sz="2000" b="1" baseline="-25000">
                <a:solidFill>
                  <a:srgbClr val="FFFFCC"/>
                </a:solidFill>
                <a:cs typeface="Arial" charset="0"/>
              </a:rPr>
              <a:t>Na</a:t>
            </a:r>
          </a:p>
        </p:txBody>
      </p:sp>
      <p:sp>
        <p:nvSpPr>
          <p:cNvPr id="48140" name="Rectangle 14"/>
          <p:cNvSpPr>
            <a:spLocks noChangeArrowheads="1"/>
          </p:cNvSpPr>
          <p:nvPr/>
        </p:nvSpPr>
        <p:spPr bwMode="auto">
          <a:xfrm>
            <a:off x="1371600" y="3533775"/>
            <a:ext cx="2057400" cy="381000"/>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a:solidFill>
                  <a:srgbClr val="FFFFCC"/>
                </a:solidFill>
              </a:rPr>
              <a:t>Na</a:t>
            </a:r>
            <a:r>
              <a:rPr lang="en-US" sz="2000" b="1" baseline="30000">
                <a:solidFill>
                  <a:srgbClr val="FFFFCC"/>
                </a:solidFill>
              </a:rPr>
              <a:t>+</a:t>
            </a:r>
            <a:r>
              <a:rPr lang="en-US" sz="2000" b="1">
                <a:solidFill>
                  <a:srgbClr val="FFFFCC"/>
                </a:solidFill>
              </a:rPr>
              <a:t> Overload</a:t>
            </a:r>
          </a:p>
        </p:txBody>
      </p:sp>
      <p:sp>
        <p:nvSpPr>
          <p:cNvPr id="48141" name="Rectangle 15"/>
          <p:cNvSpPr>
            <a:spLocks noChangeArrowheads="1"/>
          </p:cNvSpPr>
          <p:nvPr/>
        </p:nvSpPr>
        <p:spPr bwMode="auto">
          <a:xfrm>
            <a:off x="609600" y="5514975"/>
            <a:ext cx="3581400" cy="657225"/>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eaLnBrk="1" hangingPunct="1"/>
            <a:r>
              <a:rPr lang="en-US" b="1">
                <a:solidFill>
                  <a:srgbClr val="FFFFCC"/>
                </a:solidFill>
              </a:rPr>
              <a:t>Diastolic relaxation failure</a:t>
            </a:r>
          </a:p>
          <a:p>
            <a:pPr algn="ctr" eaLnBrk="1" hangingPunct="1"/>
            <a:r>
              <a:rPr lang="en-US" b="1">
                <a:solidFill>
                  <a:srgbClr val="FFFFCC"/>
                </a:solidFill>
              </a:rPr>
              <a:t>Extravascular compression</a:t>
            </a:r>
          </a:p>
        </p:txBody>
      </p:sp>
      <p:sp>
        <p:nvSpPr>
          <p:cNvPr id="48142" name="Rectangle 16"/>
          <p:cNvSpPr>
            <a:spLocks noChangeArrowheads="1"/>
          </p:cNvSpPr>
          <p:nvPr/>
        </p:nvSpPr>
        <p:spPr bwMode="auto">
          <a:xfrm>
            <a:off x="1371600" y="4600575"/>
            <a:ext cx="2057400" cy="381000"/>
          </a:xfrm>
          <a:prstGeom prst="rect">
            <a:avLst/>
          </a:prstGeom>
          <a:gradFill rotWithShape="1">
            <a:gsLst>
              <a:gs pos="0">
                <a:srgbClr val="CC0000">
                  <a:alpha val="64998"/>
                </a:srgbClr>
              </a:gs>
              <a:gs pos="100000">
                <a:srgbClr val="5E0000"/>
              </a:gs>
            </a:gsLst>
            <a:lin ang="2700000" scaled="1"/>
          </a:gradFill>
          <a:ln w="25400" algn="ctr">
            <a:solidFill>
              <a:srgbClr val="CC0000"/>
            </a:solidFill>
            <a:miter lim="800000"/>
            <a:headEnd/>
            <a:tailEnd/>
          </a:ln>
        </p:spPr>
        <p:txBody>
          <a:bodyPr wrap="none" anchor="ctr"/>
          <a:lstStyle/>
          <a:p>
            <a:pPr algn="ctr"/>
            <a:r>
              <a:rPr lang="en-US" sz="2000" b="1">
                <a:solidFill>
                  <a:srgbClr val="FFFFCC"/>
                </a:solidFill>
              </a:rPr>
              <a:t>Ca</a:t>
            </a:r>
            <a:r>
              <a:rPr lang="en-US" sz="2000" b="1" baseline="30000">
                <a:solidFill>
                  <a:srgbClr val="FFFFCC"/>
                </a:solidFill>
              </a:rPr>
              <a:t>++</a:t>
            </a:r>
            <a:r>
              <a:rPr lang="en-US" sz="2000" b="1">
                <a:solidFill>
                  <a:srgbClr val="FFFFCC"/>
                </a:solidFill>
              </a:rPr>
              <a:t> Overload</a:t>
            </a:r>
          </a:p>
        </p:txBody>
      </p:sp>
      <p:sp>
        <p:nvSpPr>
          <p:cNvPr id="48143" name="Rectangle 17"/>
          <p:cNvSpPr>
            <a:spLocks noChangeArrowheads="1"/>
          </p:cNvSpPr>
          <p:nvPr/>
        </p:nvSpPr>
        <p:spPr bwMode="auto">
          <a:xfrm>
            <a:off x="0" y="6557963"/>
            <a:ext cx="3373438" cy="257175"/>
          </a:xfrm>
          <a:prstGeom prst="rect">
            <a:avLst/>
          </a:prstGeom>
          <a:noFill/>
          <a:ln w="9525" algn="ctr">
            <a:noFill/>
            <a:miter lim="800000"/>
            <a:headEnd/>
            <a:tailEnd/>
          </a:ln>
        </p:spPr>
        <p:txBody>
          <a:bodyPr wrap="none">
            <a:spAutoFit/>
          </a:bodyPr>
          <a:lstStyle/>
          <a:p>
            <a:pPr marL="342900" indent="-342900" eaLnBrk="1" hangingPunct="1">
              <a:lnSpc>
                <a:spcPct val="90000"/>
              </a:lnSpc>
              <a:spcBef>
                <a:spcPct val="20000"/>
              </a:spcBef>
            </a:pPr>
            <a:r>
              <a:rPr lang="en-US" sz="1200">
                <a:solidFill>
                  <a:schemeClr val="bg1"/>
                </a:solidFill>
              </a:rPr>
              <a:t>Chaitman BR. Circulation. 2006;113:2462-2472</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3004</TotalTime>
  <Words>3542</Words>
  <Application>Microsoft Office PowerPoint</Application>
  <PresentationFormat>On-screen Show (4:3)</PresentationFormat>
  <Paragraphs>607</Paragraphs>
  <Slides>63</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Equity</vt:lpstr>
      <vt:lpstr>Chart</vt:lpstr>
      <vt:lpstr>NEWER ANTIANGINALS </vt:lpstr>
      <vt:lpstr>Slide 2</vt:lpstr>
      <vt:lpstr>Slide 3</vt:lpstr>
      <vt:lpstr>HISTORY OF ANTI ANGINAL THERAPY</vt:lpstr>
      <vt:lpstr>Slide 5</vt:lpstr>
      <vt:lpstr>Slide 6</vt:lpstr>
      <vt:lpstr>Advances </vt:lpstr>
      <vt:lpstr>Ranolazine </vt:lpstr>
      <vt:lpstr>Understanding Angina at the Cellular Level</vt:lpstr>
      <vt:lpstr>Diastolic relaxation failure increases oxygen consumption and reduces oxygen supply</vt:lpstr>
      <vt:lpstr>Ranolazine – hemodynamic affects </vt:lpstr>
      <vt:lpstr>Slide 12</vt:lpstr>
      <vt:lpstr>Myocardial ischemia: Sites of action of anti-ischemic medication</vt:lpstr>
      <vt:lpstr>3 ranolazine trials</vt:lpstr>
      <vt:lpstr>Baseline characterstics</vt:lpstr>
      <vt:lpstr>MERLIN TIMI 36: SUMMARY AND IMPLICATONS</vt:lpstr>
      <vt:lpstr>Contraindications </vt:lpstr>
      <vt:lpstr>Contd…</vt:lpstr>
      <vt:lpstr>Other beneficial effects</vt:lpstr>
      <vt:lpstr>Side effects</vt:lpstr>
      <vt:lpstr> Sinus node inhibition: Ivabradine</vt:lpstr>
      <vt:lpstr>Sinus node inhibition: Ivabradine</vt:lpstr>
      <vt:lpstr>Trials associated</vt:lpstr>
      <vt:lpstr>BEAUTifUL TRIAL-post hoc analysis</vt:lpstr>
      <vt:lpstr>Contd…</vt:lpstr>
      <vt:lpstr>Side effect /effects</vt:lpstr>
      <vt:lpstr>Cardiac metabolism</vt:lpstr>
      <vt:lpstr> </vt:lpstr>
      <vt:lpstr>Metabolic modulation (pFOX): Trimetazidine</vt:lpstr>
      <vt:lpstr>Slide 30</vt:lpstr>
      <vt:lpstr>Slide 31</vt:lpstr>
      <vt:lpstr>Side effects </vt:lpstr>
      <vt:lpstr>Perhexilene </vt:lpstr>
      <vt:lpstr>Slide 34</vt:lpstr>
      <vt:lpstr>Etomoxir/ Oxfenicine</vt:lpstr>
      <vt:lpstr>Preconditioning: Nicorandil</vt:lpstr>
      <vt:lpstr>Slide 37</vt:lpstr>
      <vt:lpstr>Rho kinase inhibition: Fasudil</vt:lpstr>
      <vt:lpstr>Slide 39</vt:lpstr>
      <vt:lpstr>Molsodomine &amp; linsodomine </vt:lpstr>
      <vt:lpstr>TMLR</vt:lpstr>
      <vt:lpstr>Slide 42</vt:lpstr>
      <vt:lpstr>Slide 43</vt:lpstr>
      <vt:lpstr>Percutaneous TMR</vt:lpstr>
      <vt:lpstr>Rationale</vt:lpstr>
      <vt:lpstr>TMLR – Direct Trial</vt:lpstr>
      <vt:lpstr>Slide 47</vt:lpstr>
      <vt:lpstr>EECP</vt:lpstr>
      <vt:lpstr>Patient selection</vt:lpstr>
      <vt:lpstr>EECP - Enhanced External CounterPulsation</vt:lpstr>
      <vt:lpstr>EECP - Enhanced External CounterPulsation</vt:lpstr>
      <vt:lpstr>EECP - Enhanced External CounterPulsation</vt:lpstr>
      <vt:lpstr>EECP - Enhanced External CounterPulsation</vt:lpstr>
      <vt:lpstr>EECP – Contraindications &amp; Precautions</vt:lpstr>
      <vt:lpstr>MUST EECP</vt:lpstr>
      <vt:lpstr>Chelation Therapy</vt:lpstr>
      <vt:lpstr>Slide 57</vt:lpstr>
      <vt:lpstr>Spinal Cord Stimulation</vt:lpstr>
      <vt:lpstr>Long-term Outcomes Following SCS</vt:lpstr>
      <vt:lpstr>Randomized Trial of SCS vs. CABG For Patients with Refractory Angina</vt:lpstr>
      <vt:lpstr>Potential cardioprotective benefits of exercise</vt:lpstr>
      <vt:lpstr>       THANK YOU</vt:lpstr>
      <vt:lpstr>BOOK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Newer anti anginals</dc:title>
  <dc:creator>ASUS</dc:creator>
  <cp:lastModifiedBy>Windows User</cp:lastModifiedBy>
  <cp:revision>126</cp:revision>
  <dcterms:created xsi:type="dcterms:W3CDTF">2013-01-23T01:23:26Z</dcterms:created>
  <dcterms:modified xsi:type="dcterms:W3CDTF">2016-12-06T14:56:15Z</dcterms:modified>
</cp:coreProperties>
</file>